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56" r:id="rId2"/>
    <p:sldId id="338" r:id="rId3"/>
    <p:sldId id="340" r:id="rId4"/>
    <p:sldId id="331" r:id="rId5"/>
    <p:sldId id="368" r:id="rId6"/>
    <p:sldId id="349" r:id="rId7"/>
    <p:sldId id="348" r:id="rId8"/>
    <p:sldId id="300" r:id="rId9"/>
    <p:sldId id="361" r:id="rId10"/>
    <p:sldId id="371" r:id="rId11"/>
    <p:sldId id="363" r:id="rId12"/>
    <p:sldId id="362" r:id="rId13"/>
    <p:sldId id="350" r:id="rId14"/>
    <p:sldId id="369" r:id="rId15"/>
    <p:sldId id="370" r:id="rId16"/>
    <p:sldId id="355" r:id="rId1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7BA"/>
    <a:srgbClr val="C00000"/>
    <a:srgbClr val="E6E6E6"/>
    <a:srgbClr val="007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59" autoAdjust="0"/>
    <p:restoredTop sz="94877" autoAdjust="0"/>
  </p:normalViewPr>
  <p:slideViewPr>
    <p:cSldViewPr snapToGrid="0">
      <p:cViewPr>
        <p:scale>
          <a:sx n="100" d="100"/>
          <a:sy n="100" d="100"/>
        </p:scale>
        <p:origin x="127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16823-056C-4501-ABCB-EE0D4F22D9C0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FA66F-58ED-444C-9BA8-E19B2F0F2D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FA66F-58ED-444C-9BA8-E19B2F0F2D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94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70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4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FA66F-58ED-444C-9BA8-E19B2F0F2D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27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40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A66F-58ED-444C-9BA8-E19B2F0F2D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17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51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7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1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6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8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9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4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2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0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4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AEC0-4129-488A-A577-3CD81930968A}" type="datetimeFigureOut">
              <a:rPr lang="zh-CN" altLang="en-US" smtClean="0"/>
              <a:pPr/>
              <a:t>21/7/13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3BA7A-F516-4363-8D34-3DBEA3E7AB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43A187-8273-4FAD-B93D-6A7D0B97D57B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8" y="136523"/>
            <a:ext cx="1286223" cy="13255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9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9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timgsa.baidu.com/timg?image&amp;quality=80&amp;size=b9999_10000&amp;sec=1539854168827&amp;di=950ce30311774875f6761a32759f62b0&amp;imgtype=0&amp;src=http%3A%2F%2Fimgsrc.baidu.com%2Fimage%2Fc0%253Dshijue1%252C0%252C0%252C294%252C40%2Fsign%3Db02f511971ec54e755e1125dd151f125%2F37d12f2eb9389b50ded23c758f35e5dde7116eec.jpg">
            <a:extLst>
              <a:ext uri="{FF2B5EF4-FFF2-40B4-BE49-F238E27FC236}">
                <a16:creationId xmlns="" xmlns:a16="http://schemas.microsoft.com/office/drawing/2014/main" id="{E5892346-2EBB-418C-8C23-AEA126934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7363" y="201118"/>
            <a:ext cx="5643563" cy="1286508"/>
          </a:xfrm>
          <a:prstGeom prst="rect">
            <a:avLst/>
          </a:prstGeom>
          <a:noFill/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D3E38A3D-D6A0-4AEC-B560-BE18085630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5755" y="201117"/>
            <a:ext cx="884361" cy="1272575"/>
          </a:xfrm>
          <a:prstGeom prst="rect">
            <a:avLst/>
          </a:prstGeom>
          <a:ln>
            <a:noFill/>
          </a:ln>
        </p:spPr>
      </p:pic>
      <p:sp>
        <p:nvSpPr>
          <p:cNvPr id="13" name="标题 1">
            <a:extLst>
              <a:ext uri="{FF2B5EF4-FFF2-40B4-BE49-F238E27FC236}">
                <a16:creationId xmlns="" xmlns:a16="http://schemas.microsoft.com/office/drawing/2014/main" id="{5A115FC9-741A-489A-8671-B8B88296785C}"/>
              </a:ext>
            </a:extLst>
          </p:cNvPr>
          <p:cNvSpPr txBox="1">
            <a:spLocks/>
          </p:cNvSpPr>
          <p:nvPr/>
        </p:nvSpPr>
        <p:spPr>
          <a:xfrm>
            <a:off x="310239" y="2455323"/>
            <a:ext cx="8537809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3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Trajectories and radiation of charged particles in the pulsar magnetosphere</a:t>
            </a:r>
            <a:endParaRPr lang="zh-CN" altLang="en-US" sz="3300" dirty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="" xmlns:a16="http://schemas.microsoft.com/office/drawing/2014/main" id="{6560A2D5-1BEB-4159-96E2-BCDE8D741CFD}"/>
              </a:ext>
            </a:extLst>
          </p:cNvPr>
          <p:cNvSpPr txBox="1">
            <a:spLocks/>
          </p:cNvSpPr>
          <p:nvPr/>
        </p:nvSpPr>
        <p:spPr>
          <a:xfrm>
            <a:off x="1389346" y="4154433"/>
            <a:ext cx="6264696" cy="16384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1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Shan Chang</a:t>
            </a:r>
          </a:p>
          <a:p>
            <a:pPr marL="0" indent="0" algn="ctr">
              <a:buNone/>
            </a:pPr>
            <a:r>
              <a:rPr lang="en-US" altLang="zh-CN" sz="21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Co-author: Li Zhang, </a:t>
            </a:r>
            <a:r>
              <a:rPr lang="en-US" altLang="zh-CN" sz="2100" dirty="0" err="1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Zejun</a:t>
            </a:r>
            <a:r>
              <a:rPr lang="en-US" altLang="zh-CN" sz="21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Jiang and Xiang Li </a:t>
            </a:r>
          </a:p>
          <a:p>
            <a:pPr marL="0" indent="0" algn="ctr">
              <a:buNone/>
            </a:pPr>
            <a:r>
              <a:rPr lang="en-US" altLang="zh-CN" sz="21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Department of astronomy, Yunnan University </a:t>
            </a:r>
          </a:p>
          <a:p>
            <a:pPr marL="0" indent="0" algn="ctr">
              <a:buNone/>
            </a:pPr>
            <a:r>
              <a:rPr lang="en-US" altLang="zh-CN" sz="21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2021.07</a:t>
            </a:r>
            <a:endParaRPr lang="zh-CN" altLang="en-US" sz="21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0496452-0A0A-4CF0-AEE9-2A7D44370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39" y="3627621"/>
            <a:ext cx="4605542" cy="32303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586CB5A-DC26-4BF3-9E01-F33B4E24A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9" y="49695"/>
            <a:ext cx="4583932" cy="3420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99803" y="2920842"/>
                <a:ext cx="327128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sz="2000" dirty="0" smtClean="0"/>
                  <a:t>r</a:t>
                </a:r>
                <a:r>
                  <a:rPr kumimoji="1" lang="zh-CN" altLang="en-US" sz="2000" dirty="0" smtClean="0"/>
                  <a:t>－</a:t>
                </a:r>
                <a:r>
                  <a:rPr kumimoji="1" lang="en-US" altLang="zh-CN" sz="2000" dirty="0" smtClean="0"/>
                  <a:t> range from neutron </a:t>
                </a:r>
              </a:p>
              <a:p>
                <a:r>
                  <a:rPr kumimoji="1" lang="en-US" altLang="zh-CN" sz="2000" dirty="0"/>
                  <a:t> </a:t>
                </a:r>
                <a:r>
                  <a:rPr kumimoji="1" lang="en-US" altLang="zh-CN" sz="2000" dirty="0" smtClean="0"/>
                  <a:t>           star surface to R</a:t>
                </a:r>
                <a:r>
                  <a:rPr kumimoji="1" lang="en-US" altLang="zh-CN" sz="2000" baseline="-25000" dirty="0" smtClean="0"/>
                  <a:t>L</a:t>
                </a:r>
                <a:endParaRPr kumimoji="1" lang="en-US" altLang="zh-CN" sz="2000" dirty="0" smtClean="0"/>
              </a:p>
              <a:p>
                <a:endParaRPr kumimoji="1" lang="zh-CN" altLang="en-US" sz="2000" dirty="0" smtClean="0"/>
              </a:p>
              <a:p>
                <a:pPr marL="285750" indent="-285750"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kumimoji="1" lang="zh-CN" alt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kumimoji="1" lang="zh-CN" altLang="en-US" sz="2000" dirty="0" smtClean="0"/>
                  <a:t>－</a:t>
                </a:r>
                <a:r>
                  <a:rPr kumimoji="1" lang="en-US" altLang="zh-CN" sz="2000" dirty="0" err="1" smtClean="0"/>
                  <a:t>r</a:t>
                </a:r>
                <a:r>
                  <a:rPr kumimoji="1" lang="en-US" altLang="zh-CN" sz="2000" baseline="-25000" dirty="0" err="1" smtClean="0"/>
                  <a:t>ovc</a:t>
                </a:r>
                <a:r>
                  <a:rPr kumimoji="1" lang="zh-CN" altLang="en-US" sz="2000" baseline="-25000" dirty="0" smtClean="0"/>
                  <a:t> 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range from 0 to 1</a:t>
                </a:r>
                <a:endParaRPr kumimoji="1" lang="en-US" altLang="zh-CN" sz="2000" baseline="-25000" dirty="0" smtClean="0"/>
              </a:p>
              <a:p>
                <a:endParaRPr kumimoji="1" lang="en-US" altLang="zh-CN" sz="2000" dirty="0" smtClean="0"/>
              </a:p>
              <a:p>
                <a:pPr marL="285750" indent="-285750"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  <m:r>
                      <a:rPr kumimoji="1"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ϕ</m:t>
                    </m:r>
                    <m:r>
                      <m:rPr>
                        <m:sty m:val="p"/>
                      </m:rPr>
                      <a:rPr kumimoji="1" lang="en-US" altLang="zh-CN" sz="2000" b="0" i="0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</m:t>
                    </m:r>
                  </m:oMath>
                </a14:m>
                <a:r>
                  <a:rPr kumimoji="1" lang="en-US" altLang="zh-CN" sz="2000" baseline="-25000" dirty="0" smtClean="0"/>
                  <a:t>  </a:t>
                </a:r>
                <a:r>
                  <a:rPr kumimoji="1" lang="en-US" altLang="zh-CN" sz="2000" dirty="0" smtClean="0"/>
                  <a:t>range from 0 to 2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endParaRPr kumimoji="1" lang="zh-CN" altLang="en-US" sz="2000" baseline="-25000" dirty="0" smtClean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03" y="2920842"/>
                <a:ext cx="327128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862" t="-1572" r="-745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5844AAB7-BB46-402A-9DFB-5FBDD20A23FE}"/>
                  </a:ext>
                </a:extLst>
              </p:cNvPr>
              <p:cNvSpPr txBox="1"/>
              <p:nvPr/>
            </p:nvSpPr>
            <p:spPr>
              <a:xfrm>
                <a:off x="119922" y="2001958"/>
                <a:ext cx="34887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Particle trajectory with (r,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):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5844AAB7-BB46-402A-9DFB-5FBDD20A2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2" y="2001958"/>
                <a:ext cx="348871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923" t="-98485" r="-874" b="-1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>
            <a:extLst>
              <a:ext uri="{FF2B5EF4-FFF2-40B4-BE49-F238E27FC236}">
                <a16:creationId xmlns="" xmlns:a16="http://schemas.microsoft.com/office/drawing/2014/main" id="{C4BBDBE2-E46B-429E-B5BC-5938C563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0" y="5636419"/>
            <a:ext cx="74295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fld id="{5EB57A58-BDDC-45D2-B141-87A9E3971528}" type="slidenum">
              <a:rPr lang="en-US" altLang="zh-CN" sz="150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pPr eaLnBrk="1" hangingPunct="1"/>
              <a:t>11</a:t>
            </a:fld>
            <a:r>
              <a:rPr lang="zh-CN" altLang="en-US" sz="15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页</a:t>
            </a:r>
            <a:endParaRPr lang="en-US" altLang="zh-CN" sz="15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FA3C8C1-DB87-4CE6-A156-B0284545D3D3}"/>
              </a:ext>
            </a:extLst>
          </p:cNvPr>
          <p:cNvSpPr txBox="1"/>
          <p:nvPr/>
        </p:nvSpPr>
        <p:spPr>
          <a:xfrm>
            <a:off x="5197441" y="3507377"/>
            <a:ext cx="30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pitch angle vs. radial radius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90AC736-8D09-43F3-8EA6-C73E1A73AAB9}"/>
              </a:ext>
            </a:extLst>
          </p:cNvPr>
          <p:cNvSpPr txBox="1"/>
          <p:nvPr/>
        </p:nvSpPr>
        <p:spPr>
          <a:xfrm>
            <a:off x="108919" y="1917986"/>
            <a:ext cx="446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pitch angle vs. magnetic inclination angle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D737173-F3A3-40E5-8BBB-E9CF824B8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" y="3746103"/>
            <a:ext cx="4061960" cy="297691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0A2F1D3-3F50-404F-9F31-440A3F54B87F}"/>
              </a:ext>
            </a:extLst>
          </p:cNvPr>
          <p:cNvSpPr txBox="1"/>
          <p:nvPr/>
        </p:nvSpPr>
        <p:spPr>
          <a:xfrm>
            <a:off x="4309444" y="4709083"/>
            <a:ext cx="374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pitch angle vs. magnetic field lines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12C882E-8587-4CBD-8C81-DB75E5A05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5" y="278674"/>
            <a:ext cx="4126598" cy="31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115A4468-DCF1-4A5D-A8B1-558956F9A62B}"/>
              </a:ext>
            </a:extLst>
          </p:cNvPr>
          <p:cNvSpPr/>
          <p:nvPr/>
        </p:nvSpPr>
        <p:spPr>
          <a:xfrm>
            <a:off x="1723356" y="371815"/>
            <a:ext cx="397828" cy="397828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07FE800C-5470-452C-ACA8-15FAA6CF3467}"/>
              </a:ext>
            </a:extLst>
          </p:cNvPr>
          <p:cNvSpPr/>
          <p:nvPr/>
        </p:nvSpPr>
        <p:spPr>
          <a:xfrm>
            <a:off x="1915864" y="371815"/>
            <a:ext cx="397828" cy="397828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MH_Text_1">
            <a:extLst>
              <a:ext uri="{FF2B5EF4-FFF2-40B4-BE49-F238E27FC236}">
                <a16:creationId xmlns="" xmlns:a16="http://schemas.microsoft.com/office/drawing/2014/main" id="{7BDBA56B-E629-4272-9ADF-7BC7DE0FF3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47140" y="365694"/>
            <a:ext cx="478099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Synchro-curvature spectrum</a:t>
            </a:r>
            <a:endParaRPr lang="zh-CN" altLang="en-US" sz="27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F6CF8B77-11AA-4F67-BB42-01D19B5C584F}"/>
              </a:ext>
            </a:extLst>
          </p:cNvPr>
          <p:cNvSpPr txBox="1"/>
          <p:nvPr/>
        </p:nvSpPr>
        <p:spPr>
          <a:xfrm>
            <a:off x="1723356" y="1230392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 single electron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0C39E06-5FC4-4B68-8DE0-19A6E6ED6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3"/>
            <a:ext cx="9144000" cy="391885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C42B4CF1-0AF9-4B23-9A06-821053313246}"/>
              </a:ext>
            </a:extLst>
          </p:cNvPr>
          <p:cNvSpPr txBox="1"/>
          <p:nvPr/>
        </p:nvSpPr>
        <p:spPr>
          <a:xfrm>
            <a:off x="6160545" y="6375719"/>
            <a:ext cx="258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Chang et al. 2021 in prep.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496549C-8486-408E-8C03-8D65CC2C9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08" y="1416640"/>
            <a:ext cx="5467350" cy="418147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7060E64-32BA-4F84-9F87-EE6B797595EC}"/>
              </a:ext>
            </a:extLst>
          </p:cNvPr>
          <p:cNvSpPr txBox="1"/>
          <p:nvPr/>
        </p:nvSpPr>
        <p:spPr>
          <a:xfrm>
            <a:off x="6033464" y="893113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power ratio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E93DE1D-756F-41EA-B231-F233DB48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" y="4180930"/>
            <a:ext cx="3476625" cy="7429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EF0328A-BB84-48E6-AB6F-127AE23E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3" y="1888467"/>
            <a:ext cx="2505075" cy="6286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362AF6D-A999-49A7-A814-350361435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2" y="3039461"/>
            <a:ext cx="15716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47D081B-E6BA-4179-921E-0148820BD2C0}"/>
              </a:ext>
            </a:extLst>
          </p:cNvPr>
          <p:cNvSpPr txBox="1"/>
          <p:nvPr/>
        </p:nvSpPr>
        <p:spPr>
          <a:xfrm>
            <a:off x="1659852" y="391306"/>
            <a:ext cx="284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power law distribution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F9596EB-B085-41DE-9309-E340563CE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04" y="1001689"/>
            <a:ext cx="1543050" cy="6477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4829091-3B16-4275-919B-D4FD5EE7367B}"/>
              </a:ext>
            </a:extLst>
          </p:cNvPr>
          <p:cNvSpPr txBox="1"/>
          <p:nvPr/>
        </p:nvSpPr>
        <p:spPr>
          <a:xfrm>
            <a:off x="5102751" y="252806"/>
            <a:ext cx="3309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 power law distribution with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exponential cut-off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331243-91BE-41CB-9976-CEF690E5C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01" y="1001689"/>
            <a:ext cx="2847975" cy="723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68EF60D-E193-4B23-8381-508468E92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7"/>
          <a:stretch/>
        </p:blipFill>
        <p:spPr>
          <a:xfrm>
            <a:off x="1341055" y="1722067"/>
            <a:ext cx="7324725" cy="3693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9EC5DE1-57AE-4EC6-BEBB-F298D7493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55" y="2348494"/>
            <a:ext cx="5029200" cy="2476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B8CAA06-746A-460D-B2A4-35D1A0194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" y="2954720"/>
            <a:ext cx="8978537" cy="3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2239CED-38CE-4EC4-B160-DD625EBD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4" y="1488594"/>
            <a:ext cx="6846171" cy="52126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BE8FA34-3708-4FA5-9953-E3011380CB5E}"/>
              </a:ext>
            </a:extLst>
          </p:cNvPr>
          <p:cNvSpPr txBox="1"/>
          <p:nvPr/>
        </p:nvSpPr>
        <p:spPr>
          <a:xfrm>
            <a:off x="1863162" y="566315"/>
            <a:ext cx="406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apply to the Vela pulsar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50039" y="2928398"/>
            <a:ext cx="1738540" cy="2048264"/>
          </a:xfrm>
          <a:prstGeom prst="ellipse">
            <a:avLst/>
          </a:prstGeom>
          <a:solidFill>
            <a:srgbClr val="C00000"/>
          </a:solidFill>
          <a:ln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488" y="2804922"/>
            <a:ext cx="2006150" cy="2286288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8" y="3328368"/>
            <a:ext cx="792776" cy="1114841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6" idx="0"/>
          </p:cNvCxnSpPr>
          <p:nvPr/>
        </p:nvCxnSpPr>
        <p:spPr>
          <a:xfrm flipV="1">
            <a:off x="1038564" y="1732511"/>
            <a:ext cx="1434404" cy="10724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911796" y="2928398"/>
            <a:ext cx="602642" cy="3877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52211" y="4203956"/>
            <a:ext cx="414510" cy="282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8"/>
          <p:cNvCxnSpPr/>
          <p:nvPr/>
        </p:nvCxnSpPr>
        <p:spPr>
          <a:xfrm>
            <a:off x="1736749" y="4743114"/>
            <a:ext cx="736221" cy="546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 47"/>
          <p:cNvGrpSpPr/>
          <p:nvPr/>
        </p:nvGrpSpPr>
        <p:grpSpPr>
          <a:xfrm>
            <a:off x="2502562" y="1199332"/>
            <a:ext cx="6508848" cy="740562"/>
            <a:chOff x="3336750" y="456106"/>
            <a:chExt cx="8678464" cy="987416"/>
          </a:xfrm>
        </p:grpSpPr>
        <p:grpSp>
          <p:nvGrpSpPr>
            <p:cNvPr id="11" name="组合 10"/>
            <p:cNvGrpSpPr/>
            <p:nvPr/>
          </p:nvGrpSpPr>
          <p:grpSpPr>
            <a:xfrm>
              <a:off x="3336750" y="483416"/>
              <a:ext cx="984475" cy="960106"/>
              <a:chOff x="3995936" y="1495374"/>
              <a:chExt cx="738356" cy="7200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995936" y="1495374"/>
                <a:ext cx="720080" cy="7200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07811" y="1532248"/>
                <a:ext cx="726481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4336315" y="456106"/>
              <a:ext cx="7678899" cy="832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form of the velocity flow is very similar to that of the AE solution, and the velocity of them are all consist of three components.  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2494155" y="2450716"/>
            <a:ext cx="6649845" cy="749020"/>
            <a:chOff x="3325538" y="2124620"/>
            <a:chExt cx="8866460" cy="998693"/>
          </a:xfrm>
        </p:grpSpPr>
        <p:grpSp>
          <p:nvGrpSpPr>
            <p:cNvPr id="14" name="组合 13"/>
            <p:cNvGrpSpPr/>
            <p:nvPr/>
          </p:nvGrpSpPr>
          <p:grpSpPr>
            <a:xfrm>
              <a:off x="3325538" y="2163206"/>
              <a:ext cx="984475" cy="960107"/>
              <a:chOff x="3995936" y="2786571"/>
              <a:chExt cx="738356" cy="72008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995936" y="2786571"/>
                <a:ext cx="720080" cy="7200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07811" y="2860320"/>
                <a:ext cx="726481" cy="646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4336315" y="2124620"/>
              <a:ext cx="7855683" cy="869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pitch angle between trajectories and field lines increases with increasing r, α and </a:t>
              </a:r>
              <a:r>
                <a:rPr lang="en-US" altLang="zh-CN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zh-CN" sz="14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ovc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respectively. </a:t>
              </a: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2494155" y="3872144"/>
            <a:ext cx="6649844" cy="720080"/>
            <a:chOff x="3325539" y="4019855"/>
            <a:chExt cx="8866459" cy="960106"/>
          </a:xfrm>
        </p:grpSpPr>
        <p:grpSp>
          <p:nvGrpSpPr>
            <p:cNvPr id="20" name="组合 19"/>
            <p:cNvGrpSpPr/>
            <p:nvPr/>
          </p:nvGrpSpPr>
          <p:grpSpPr>
            <a:xfrm>
              <a:off x="3325539" y="4019855"/>
              <a:ext cx="968642" cy="960106"/>
              <a:chOff x="3995936" y="4087662"/>
              <a:chExt cx="726481" cy="72008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995936" y="4087662"/>
                <a:ext cx="720080" cy="7200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95936" y="4124536"/>
                <a:ext cx="7264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4336316" y="4119275"/>
              <a:ext cx="7855682" cy="83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Synchro-curvature spectrum present the structure of double peaks, and the shape of spectrum  is depends on the radiation position.</a:t>
              </a:r>
              <a:endParaRPr lang="it-IT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D8B7CEEC-FB37-4B95-A800-20852D63A171}"/>
              </a:ext>
            </a:extLst>
          </p:cNvPr>
          <p:cNvSpPr/>
          <p:nvPr/>
        </p:nvSpPr>
        <p:spPr>
          <a:xfrm>
            <a:off x="1723356" y="371815"/>
            <a:ext cx="397828" cy="397828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50C1958F-B2E7-420D-8E42-3DDEB44E4284}"/>
              </a:ext>
            </a:extLst>
          </p:cNvPr>
          <p:cNvSpPr/>
          <p:nvPr/>
        </p:nvSpPr>
        <p:spPr>
          <a:xfrm>
            <a:off x="1915864" y="371815"/>
            <a:ext cx="397828" cy="397828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MH_Text_1">
            <a:extLst>
              <a:ext uri="{FF2B5EF4-FFF2-40B4-BE49-F238E27FC236}">
                <a16:creationId xmlns="" xmlns:a16="http://schemas.microsoft.com/office/drawing/2014/main" id="{B41A23D5-B9EA-4D23-A2E3-F4A00DE295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47140" y="365694"/>
            <a:ext cx="4780995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Summary</a:t>
            </a:r>
            <a:endParaRPr lang="zh-CN" altLang="en-US" sz="27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" name="组 50"/>
          <p:cNvGrpSpPr/>
          <p:nvPr/>
        </p:nvGrpSpPr>
        <p:grpSpPr>
          <a:xfrm>
            <a:off x="2514437" y="4980645"/>
            <a:ext cx="6517260" cy="1009419"/>
            <a:chOff x="3325535" y="5306818"/>
            <a:chExt cx="8875479" cy="1345892"/>
          </a:xfrm>
        </p:grpSpPr>
        <p:grpSp>
          <p:nvGrpSpPr>
            <p:cNvPr id="32" name="组合 19"/>
            <p:cNvGrpSpPr/>
            <p:nvPr/>
          </p:nvGrpSpPr>
          <p:grpSpPr>
            <a:xfrm>
              <a:off x="3325535" y="5692604"/>
              <a:ext cx="989352" cy="960106"/>
              <a:chOff x="3995936" y="4087662"/>
              <a:chExt cx="742014" cy="72008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995936" y="4087662"/>
                <a:ext cx="720080" cy="72008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21"/>
              <p:cNvSpPr txBox="1"/>
              <p:nvPr/>
            </p:nvSpPr>
            <p:spPr>
              <a:xfrm>
                <a:off x="3995936" y="4124536"/>
                <a:ext cx="7420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336317" y="5306818"/>
              <a:ext cx="7864697" cy="44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it-IT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EFFDEA63-7958-41D7-A30A-538E832B5CE6}"/>
              </a:ext>
            </a:extLst>
          </p:cNvPr>
          <p:cNvSpPr/>
          <p:nvPr/>
        </p:nvSpPr>
        <p:spPr>
          <a:xfrm>
            <a:off x="3330381" y="5486409"/>
            <a:ext cx="5891761" cy="34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represent observations of Vela pulsar well.</a:t>
            </a:r>
            <a:endParaRPr lang="it-IT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12"/>
          <p:cNvSpPr txBox="1">
            <a:spLocks noChangeArrowheads="1"/>
          </p:cNvSpPr>
          <p:nvPr/>
        </p:nvSpPr>
        <p:spPr bwMode="auto">
          <a:xfrm>
            <a:off x="6698364" y="5830927"/>
            <a:ext cx="2313046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342900" fontAlgn="base">
              <a:lnSpc>
                <a:spcPct val="150000"/>
              </a:lnSpc>
              <a:spcAft>
                <a:spcPts val="3150"/>
              </a:spcAft>
            </a:pPr>
            <a:r>
              <a:rPr lang="en-US" altLang="zh-CN" sz="405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Thanks</a:t>
            </a:r>
            <a:r>
              <a:rPr lang="zh-CN" altLang="en-US" sz="405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！</a:t>
            </a:r>
            <a:endParaRPr lang="en-US" altLang="zh-CN" sz="405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7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001500" y="1693012"/>
            <a:ext cx="2075762" cy="2075762"/>
          </a:xfrm>
          <a:prstGeom prst="ellipse">
            <a:avLst/>
          </a:prstGeom>
          <a:solidFill>
            <a:srgbClr val="FF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028198" y="1671621"/>
            <a:ext cx="2075762" cy="2075762"/>
          </a:xfrm>
          <a:prstGeom prst="ellipse">
            <a:avLst/>
          </a:prstGeom>
          <a:solidFill>
            <a:srgbClr val="FFC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423084" y="1485911"/>
            <a:ext cx="790368" cy="790368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54363" y="1340769"/>
            <a:ext cx="372506" cy="372506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971602" y="3501008"/>
            <a:ext cx="701037" cy="70207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672638" y="4047231"/>
            <a:ext cx="360040" cy="36004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793641" y="2455388"/>
            <a:ext cx="32267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5040042" y="1569913"/>
            <a:ext cx="2022732" cy="425935"/>
            <a:chOff x="7255431" y="3503585"/>
            <a:chExt cx="2696975" cy="567913"/>
          </a:xfrm>
        </p:grpSpPr>
        <p:sp>
          <p:nvSpPr>
            <p:cNvPr id="28" name="椭圆 27"/>
            <p:cNvSpPr/>
            <p:nvPr/>
          </p:nvSpPr>
          <p:spPr>
            <a:xfrm>
              <a:off x="7290753" y="3525012"/>
              <a:ext cx="534652" cy="51845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55431" y="3538018"/>
              <a:ext cx="64804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19825" y="3503585"/>
              <a:ext cx="193258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STKaiti" charset="-122"/>
                  <a:cs typeface="Times New Roman" panose="02020603050405020304" pitchFamily="18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TKa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040045" y="2555625"/>
            <a:ext cx="3177470" cy="440404"/>
            <a:chOff x="7255431" y="4259669"/>
            <a:chExt cx="4236627" cy="587205"/>
          </a:xfrm>
        </p:grpSpPr>
        <p:sp>
          <p:nvSpPr>
            <p:cNvPr id="33" name="椭圆 32"/>
            <p:cNvSpPr/>
            <p:nvPr/>
          </p:nvSpPr>
          <p:spPr>
            <a:xfrm>
              <a:off x="7290753" y="4281096"/>
              <a:ext cx="534652" cy="51845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55431" y="4313394"/>
              <a:ext cx="64804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19825" y="4259669"/>
              <a:ext cx="3472233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STKaiti" charset="-122"/>
                  <a:cs typeface="Times New Roman" panose="02020603050405020304" pitchFamily="18" charset="0"/>
                </a:rPr>
                <a:t>Trajectories of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STKa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STKaiti" charset="-122"/>
                  <a:cs typeface="Times New Roman" panose="02020603050405020304" pitchFamily="18" charset="0"/>
                </a:rPr>
                <a:t>particles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TKa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5040043" y="3466939"/>
            <a:ext cx="3665808" cy="425935"/>
            <a:chOff x="7255431" y="5015753"/>
            <a:chExt cx="4887744" cy="567913"/>
          </a:xfrm>
        </p:grpSpPr>
        <p:sp>
          <p:nvSpPr>
            <p:cNvPr id="38" name="椭圆 37"/>
            <p:cNvSpPr/>
            <p:nvPr/>
          </p:nvSpPr>
          <p:spPr>
            <a:xfrm>
              <a:off x="7290753" y="5037180"/>
              <a:ext cx="534652" cy="51845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55431" y="5050186"/>
              <a:ext cx="64804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19824" y="5015753"/>
              <a:ext cx="412335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STKaiti" charset="-122"/>
                  <a:cs typeface="Times New Roman" panose="02020603050405020304" pitchFamily="18" charset="0"/>
                </a:rPr>
                <a:t>Synchro-curvature spectrum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TKa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 2">
            <a:extLst>
              <a:ext uri="{FF2B5EF4-FFF2-40B4-BE49-F238E27FC236}">
                <a16:creationId xmlns="" xmlns:a16="http://schemas.microsoft.com/office/drawing/2014/main" id="{1ABAF2FA-1BDF-4E72-861B-4A84F484E37E}"/>
              </a:ext>
            </a:extLst>
          </p:cNvPr>
          <p:cNvGrpSpPr/>
          <p:nvPr/>
        </p:nvGrpSpPr>
        <p:grpSpPr>
          <a:xfrm>
            <a:off x="5072026" y="4465990"/>
            <a:ext cx="1753427" cy="425935"/>
            <a:chOff x="7255431" y="5015753"/>
            <a:chExt cx="2337903" cy="567913"/>
          </a:xfrm>
        </p:grpSpPr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730B1E6D-5FE4-4917-8B82-7EDC39C0BE23}"/>
                </a:ext>
              </a:extLst>
            </p:cNvPr>
            <p:cNvSpPr/>
            <p:nvPr/>
          </p:nvSpPr>
          <p:spPr>
            <a:xfrm>
              <a:off x="7290753" y="5037180"/>
              <a:ext cx="534652" cy="51845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8">
              <a:extLst>
                <a:ext uri="{FF2B5EF4-FFF2-40B4-BE49-F238E27FC236}">
                  <a16:creationId xmlns="" xmlns:a16="http://schemas.microsoft.com/office/drawing/2014/main" id="{78A5293B-9722-4688-96DD-9E72F2E2ACFC}"/>
                </a:ext>
              </a:extLst>
            </p:cNvPr>
            <p:cNvSpPr txBox="1"/>
            <p:nvPr/>
          </p:nvSpPr>
          <p:spPr>
            <a:xfrm>
              <a:off x="7255431" y="5050186"/>
              <a:ext cx="648040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1">
              <a:extLst>
                <a:ext uri="{FF2B5EF4-FFF2-40B4-BE49-F238E27FC236}">
                  <a16:creationId xmlns="" xmlns:a16="http://schemas.microsoft.com/office/drawing/2014/main" id="{02E1BCFA-F5D7-4EF6-A272-B3DC6E17833D}"/>
                </a:ext>
              </a:extLst>
            </p:cNvPr>
            <p:cNvSpPr txBox="1"/>
            <p:nvPr/>
          </p:nvSpPr>
          <p:spPr>
            <a:xfrm>
              <a:off x="8019826" y="5015753"/>
              <a:ext cx="157350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STKaiti" charset="-122"/>
                  <a:cs typeface="Times New Roman" panose="02020603050405020304" pitchFamily="18" charset="0"/>
                </a:rPr>
                <a:t>Summary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TKaiti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1723356" y="371815"/>
            <a:ext cx="397828" cy="397828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915864" y="371815"/>
            <a:ext cx="397828" cy="397828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1" descr="C:\Users\mac\Documents\Tencent Files\296261943\Image\C2C\[BG)GVI({E{4EF@~@RU~]Q5.jpg">
            <a:extLst>
              <a:ext uri="{FF2B5EF4-FFF2-40B4-BE49-F238E27FC236}">
                <a16:creationId xmlns="" xmlns:a16="http://schemas.microsoft.com/office/drawing/2014/main" id="{3F87011D-F985-443D-9FB2-256416AB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1797"/>
          <a:stretch/>
        </p:blipFill>
        <p:spPr bwMode="auto">
          <a:xfrm>
            <a:off x="1718236" y="1700636"/>
            <a:ext cx="5707527" cy="3293873"/>
          </a:xfrm>
          <a:prstGeom prst="rect">
            <a:avLst/>
          </a:prstGeom>
          <a:noFill/>
        </p:spPr>
      </p:pic>
      <p:sp>
        <p:nvSpPr>
          <p:cNvPr id="24" name="MH_Text_1">
            <a:extLst>
              <a:ext uri="{FF2B5EF4-FFF2-40B4-BE49-F238E27FC236}">
                <a16:creationId xmlns="" xmlns:a16="http://schemas.microsoft.com/office/drawing/2014/main" id="{EE49315A-24C8-4223-BD80-318878B225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47141" y="365694"/>
            <a:ext cx="2754306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</a:t>
            </a:r>
            <a:endParaRPr lang="zh-CN" altLang="en-US" sz="27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23E722E7-E032-4EF8-81B9-CF6DE20560B7}"/>
              </a:ext>
            </a:extLst>
          </p:cNvPr>
          <p:cNvSpPr txBox="1"/>
          <p:nvPr/>
        </p:nvSpPr>
        <p:spPr>
          <a:xfrm>
            <a:off x="796663" y="6197948"/>
            <a:ext cx="7736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Basic assumption: accelerated particles move outwards from the polar cap along the magnetic field lines </a:t>
            </a:r>
            <a:endParaRPr lang="zh-CN" altLang="en-US" sz="1400" dirty="0">
              <a:solidFill>
                <a:srgbClr val="C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6DF7CC0-73D6-4DAC-99C7-561C3FD5D953}"/>
              </a:ext>
            </a:extLst>
          </p:cNvPr>
          <p:cNvSpPr txBox="1"/>
          <p:nvPr/>
        </p:nvSpPr>
        <p:spPr>
          <a:xfrm>
            <a:off x="1915864" y="1027272"/>
            <a:ext cx="332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PSRs in the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model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B4D4B8A5-C736-4064-9544-83650500EEAB}"/>
              </a:ext>
            </a:extLst>
          </p:cNvPr>
          <p:cNvGrpSpPr/>
          <p:nvPr/>
        </p:nvGrpSpPr>
        <p:grpSpPr>
          <a:xfrm>
            <a:off x="136831" y="2004414"/>
            <a:ext cx="4618048" cy="3800924"/>
            <a:chOff x="136831" y="2187298"/>
            <a:chExt cx="4618048" cy="3800924"/>
          </a:xfrm>
        </p:grpSpPr>
        <p:grpSp>
          <p:nvGrpSpPr>
            <p:cNvPr id="11" name="组 18">
              <a:extLst>
                <a:ext uri="{FF2B5EF4-FFF2-40B4-BE49-F238E27FC236}">
                  <a16:creationId xmlns="" xmlns:a16="http://schemas.microsoft.com/office/drawing/2014/main" id="{70E3B781-6D23-45EE-AA3A-DC3BF4A0ED86}"/>
                </a:ext>
              </a:extLst>
            </p:cNvPr>
            <p:cNvGrpSpPr/>
            <p:nvPr/>
          </p:nvGrpSpPr>
          <p:grpSpPr>
            <a:xfrm>
              <a:off x="136831" y="2187298"/>
              <a:ext cx="4528039" cy="3072890"/>
              <a:chOff x="0" y="1164609"/>
              <a:chExt cx="6922790" cy="4865857"/>
            </a:xfrm>
          </p:grpSpPr>
          <p:grpSp>
            <p:nvGrpSpPr>
              <p:cNvPr id="12" name="组 19">
                <a:extLst>
                  <a:ext uri="{FF2B5EF4-FFF2-40B4-BE49-F238E27FC236}">
                    <a16:creationId xmlns="" xmlns:a16="http://schemas.microsoft.com/office/drawing/2014/main" id="{5839EB47-1189-4763-9E79-45BF3399A75F}"/>
                  </a:ext>
                </a:extLst>
              </p:cNvPr>
              <p:cNvGrpSpPr/>
              <p:nvPr/>
            </p:nvGrpSpPr>
            <p:grpSpPr>
              <a:xfrm>
                <a:off x="0" y="1679527"/>
                <a:ext cx="6922790" cy="4350939"/>
                <a:chOff x="341610" y="1220392"/>
                <a:chExt cx="7934486" cy="4881941"/>
              </a:xfrm>
            </p:grpSpPr>
            <p:pic>
              <p:nvPicPr>
                <p:cNvPr id="14" name="图片 13">
                  <a:extLst>
                    <a:ext uri="{FF2B5EF4-FFF2-40B4-BE49-F238E27FC236}">
                      <a16:creationId xmlns="" xmlns:a16="http://schemas.microsoft.com/office/drawing/2014/main" id="{56A47B47-98EA-4AAD-922E-F4321B42D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610" y="1220392"/>
                  <a:ext cx="7934486" cy="4881941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="" xmlns:a16="http://schemas.microsoft.com/office/drawing/2014/main" id="{855060D0-94B5-418F-906F-FD903EBD6F33}"/>
                    </a:ext>
                  </a:extLst>
                </p:cNvPr>
                <p:cNvSpPr txBox="1"/>
                <p:nvPr/>
              </p:nvSpPr>
              <p:spPr>
                <a:xfrm>
                  <a:off x="5439349" y="3316667"/>
                  <a:ext cx="872360" cy="410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9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Wawati SC" charset="-122"/>
                      <a:cs typeface="Times New Roman" panose="02020603050405020304" pitchFamily="18" charset="0"/>
                    </a:rPr>
                    <a:t>TPC</a:t>
                  </a:r>
                  <a:endParaRPr kumimoji="1" lang="zh-CN" altLang="en-US" sz="9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Wawati SC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6D88AB97-E70E-4E7C-BACD-B6E18B1F8695}"/>
                  </a:ext>
                </a:extLst>
              </p:cNvPr>
              <p:cNvSpPr txBox="1"/>
              <p:nvPr/>
            </p:nvSpPr>
            <p:spPr>
              <a:xfrm>
                <a:off x="936666" y="1164609"/>
                <a:ext cx="4272210" cy="51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Radiation</a:t>
                </a:r>
                <a:r>
                  <a:rPr lang="zh-CN" altLang="en-US" sz="15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5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inside the light cylinder</a:t>
                </a:r>
                <a:endParaRPr lang="zh-CN" altLang="en-US" sz="1500" dirty="0">
                  <a:solidFill>
                    <a:schemeClr val="accent1"/>
                  </a:solidFill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A5B884FB-C5AD-439B-B221-9A6E5FC9B81E}"/>
                </a:ext>
              </a:extLst>
            </p:cNvPr>
            <p:cNvSpPr txBox="1"/>
            <p:nvPr/>
          </p:nvSpPr>
          <p:spPr>
            <a:xfrm>
              <a:off x="531223" y="5465002"/>
              <a:ext cx="4223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Cheng et al.2000,Dyks &amp; </a:t>
              </a:r>
              <a:r>
                <a:rPr lang="en-US" altLang="zh-CN" sz="1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Rudak</a:t>
              </a:r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2003,</a:t>
              </a:r>
            </a:p>
            <a:p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Harding et al.2008, Zhang et al.2004 Chang et al.2018</a:t>
              </a:r>
              <a:endParaRPr lang="zh-CN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699C0D7-4F30-4AC2-A479-81DBEE116B8E}"/>
              </a:ext>
            </a:extLst>
          </p:cNvPr>
          <p:cNvGrpSpPr/>
          <p:nvPr/>
        </p:nvGrpSpPr>
        <p:grpSpPr>
          <a:xfrm>
            <a:off x="5101915" y="2074085"/>
            <a:ext cx="3879544" cy="3579907"/>
            <a:chOff x="5101915" y="2213425"/>
            <a:chExt cx="3879544" cy="3579907"/>
          </a:xfrm>
        </p:grpSpPr>
        <p:grpSp>
          <p:nvGrpSpPr>
            <p:cNvPr id="19" name="组 27">
              <a:extLst>
                <a:ext uri="{FF2B5EF4-FFF2-40B4-BE49-F238E27FC236}">
                  <a16:creationId xmlns="" xmlns:a16="http://schemas.microsoft.com/office/drawing/2014/main" id="{F8F3F61C-AEF1-4E5E-980C-D3519B3535CC}"/>
                </a:ext>
              </a:extLst>
            </p:cNvPr>
            <p:cNvGrpSpPr/>
            <p:nvPr/>
          </p:nvGrpSpPr>
          <p:grpSpPr>
            <a:xfrm>
              <a:off x="5101915" y="2213425"/>
              <a:ext cx="3476988" cy="3068906"/>
              <a:chOff x="6659583" y="1135695"/>
              <a:chExt cx="4635984" cy="4091874"/>
            </a:xfrm>
          </p:grpSpPr>
          <p:grpSp>
            <p:nvGrpSpPr>
              <p:cNvPr id="20" name="组 34">
                <a:extLst>
                  <a:ext uri="{FF2B5EF4-FFF2-40B4-BE49-F238E27FC236}">
                    <a16:creationId xmlns="" xmlns:a16="http://schemas.microsoft.com/office/drawing/2014/main" id="{74688A46-4103-497F-9C98-5E19F7153E72}"/>
                  </a:ext>
                </a:extLst>
              </p:cNvPr>
              <p:cNvGrpSpPr/>
              <p:nvPr/>
            </p:nvGrpSpPr>
            <p:grpSpPr>
              <a:xfrm>
                <a:off x="6659583" y="1135695"/>
                <a:ext cx="4635984" cy="4091874"/>
                <a:chOff x="6489216" y="1011481"/>
                <a:chExt cx="4635984" cy="4091874"/>
              </a:xfrm>
            </p:grpSpPr>
            <p:pic>
              <p:nvPicPr>
                <p:cNvPr id="22" name="Picture 1" descr="C:\Users\mac\Documents\Tencent Files\296261943\Image\C2C\AUSNBB5{VN[]49P]}MU{{SO.jpg">
                  <a:extLst>
                    <a:ext uri="{FF2B5EF4-FFF2-40B4-BE49-F238E27FC236}">
                      <a16:creationId xmlns="" xmlns:a16="http://schemas.microsoft.com/office/drawing/2014/main" id="{40E73111-759B-4633-81DC-A162FA7907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489216" y="1392860"/>
                  <a:ext cx="4635984" cy="3710495"/>
                </a:xfrm>
                <a:prstGeom prst="rect">
                  <a:avLst/>
                </a:prstGeom>
                <a:noFill/>
              </p:spPr>
            </p:pic>
            <p:sp>
              <p:nvSpPr>
                <p:cNvPr id="23" name="文本框 22">
                  <a:extLst>
                    <a:ext uri="{FF2B5EF4-FFF2-40B4-BE49-F238E27FC236}">
                      <a16:creationId xmlns="" xmlns:a16="http://schemas.microsoft.com/office/drawing/2014/main" id="{902E8E15-5509-44EE-ACE4-AFA150191113}"/>
                    </a:ext>
                  </a:extLst>
                </p:cNvPr>
                <p:cNvSpPr txBox="1"/>
                <p:nvPr/>
              </p:nvSpPr>
              <p:spPr>
                <a:xfrm>
                  <a:off x="7171055" y="1011481"/>
                  <a:ext cx="38540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500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仿宋" panose="02010609060101010101" pitchFamily="49" charset="-122"/>
                      <a:cs typeface="Times New Roman" panose="02020603050405020304" pitchFamily="18" charset="0"/>
                    </a:rPr>
                    <a:t>Radiation</a:t>
                  </a:r>
                  <a:r>
                    <a:rPr lang="zh-CN" altLang="en-US" sz="1500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仿宋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500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仿宋" panose="02010609060101010101" pitchFamily="49" charset="-122"/>
                      <a:cs typeface="Times New Roman" panose="02020603050405020304" pitchFamily="18" charset="0"/>
                    </a:rPr>
                    <a:t>outside the light cylinder</a:t>
                  </a:r>
                  <a:endParaRPr lang="zh-CN" altLang="en-US" sz="15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52181EFA-11D4-4505-BAE4-0C2F18119B14}"/>
                  </a:ext>
                </a:extLst>
              </p:cNvPr>
              <p:cNvSpPr txBox="1"/>
              <p:nvPr/>
            </p:nvSpPr>
            <p:spPr>
              <a:xfrm>
                <a:off x="8570259" y="4572000"/>
                <a:ext cx="1818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500" dirty="0">
                    <a:solidFill>
                      <a:srgbClr val="2E77B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Striped</a:t>
                </a:r>
                <a:r>
                  <a:rPr kumimoji="1" lang="zh-CN" altLang="en-US" sz="1500" dirty="0">
                    <a:solidFill>
                      <a:srgbClr val="2E77B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CN" sz="1500" dirty="0">
                    <a:solidFill>
                      <a:srgbClr val="2E77BA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Wind</a:t>
                </a:r>
                <a:endParaRPr kumimoji="1" lang="zh-CN" altLang="en-US" sz="1500" dirty="0">
                  <a:solidFill>
                    <a:srgbClr val="2E77BA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73242423-C736-42E2-BD7E-AA3B514F7686}"/>
                </a:ext>
              </a:extLst>
            </p:cNvPr>
            <p:cNvSpPr txBox="1"/>
            <p:nvPr/>
          </p:nvSpPr>
          <p:spPr>
            <a:xfrm>
              <a:off x="5201447" y="5485555"/>
              <a:ext cx="3780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Petri &amp; Kirk 2005, Petri 2009, Chang et al.2019a</a:t>
              </a:r>
              <a:endParaRPr lang="zh-CN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1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7686327-A608-4671-B271-76007EFA225E}"/>
              </a:ext>
            </a:extLst>
          </p:cNvPr>
          <p:cNvSpPr txBox="1"/>
          <p:nvPr/>
        </p:nvSpPr>
        <p:spPr>
          <a:xfrm>
            <a:off x="1828081" y="57655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PSRs in the simulation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0158EE3-8420-49E3-ACF8-D3E472662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10" y="1495509"/>
            <a:ext cx="3246356" cy="3866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042E2542-3602-47B7-B98E-ED5ED4740176}"/>
                  </a:ext>
                </a:extLst>
              </p:cNvPr>
              <p:cNvSpPr txBox="1"/>
              <p:nvPr/>
            </p:nvSpPr>
            <p:spPr>
              <a:xfrm>
                <a:off x="631665" y="1367245"/>
                <a:ext cx="4900701" cy="1719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FIDO (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orce-free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nside and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issipative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utside)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inside the light cylinder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 goes from 0 to finite outside the light cylinder</a:t>
                </a:r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42E2542-3602-47B7-B98E-ED5ED4740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5" y="1367245"/>
                <a:ext cx="4900701" cy="1719702"/>
              </a:xfrm>
              <a:prstGeom prst="rect">
                <a:avLst/>
              </a:prstGeom>
              <a:blipFill>
                <a:blip r:embed="rId3"/>
                <a:stretch>
                  <a:fillRect l="-1119" b="-4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1B807A-25FA-453C-BCA4-4F29C631D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0" y="4340341"/>
            <a:ext cx="2819794" cy="68589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446D8CD-F5DA-4B6C-83FB-17C8274D6FCD}"/>
              </a:ext>
            </a:extLst>
          </p:cNvPr>
          <p:cNvSpPr txBox="1"/>
          <p:nvPr/>
        </p:nvSpPr>
        <p:spPr>
          <a:xfrm>
            <a:off x="631665" y="3606395"/>
            <a:ext cx="366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along </a:t>
            </a: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trajectories</a:t>
            </a:r>
            <a:r>
              <a:rPr lang="en-US" altLang="zh-CN" dirty="0">
                <a:solidFill>
                  <a:schemeClr val="accent1"/>
                </a:solidFill>
              </a:rPr>
              <a:t> , the velocity reads: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16B9DCAA-0F6F-4AD8-930D-9AE6E4D07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34" y="5207712"/>
            <a:ext cx="3400900" cy="48584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27742858-A88A-4AD5-B769-D51C57E330C3}"/>
              </a:ext>
            </a:extLst>
          </p:cNvPr>
          <p:cNvSpPr txBox="1"/>
          <p:nvPr/>
        </p:nvSpPr>
        <p:spPr>
          <a:xfrm>
            <a:off x="5702337" y="5712056"/>
            <a:ext cx="326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Kalapotharakos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al.2012,2014,2018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6061EE4B-3C4E-411F-8314-49E23EA4AE48}"/>
              </a:ext>
            </a:extLst>
          </p:cNvPr>
          <p:cNvSpPr txBox="1"/>
          <p:nvPr/>
        </p:nvSpPr>
        <p:spPr>
          <a:xfrm>
            <a:off x="709323" y="5923726"/>
            <a:ext cx="410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Aristotelian electrodynamics (AE) solution</a:t>
            </a:r>
          </a:p>
        </p:txBody>
      </p:sp>
    </p:spTree>
    <p:extLst>
      <p:ext uri="{BB962C8B-B14F-4D97-AF65-F5344CB8AC3E}">
        <p14:creationId xmlns:p14="http://schemas.microsoft.com/office/powerpoint/2010/main" val="13003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68F6E22-5EFB-4F30-8A43-D457C61B4E42}"/>
              </a:ext>
            </a:extLst>
          </p:cNvPr>
          <p:cNvSpPr txBox="1"/>
          <p:nvPr/>
        </p:nvSpPr>
        <p:spPr>
          <a:xfrm>
            <a:off x="792481" y="1567544"/>
            <a:ext cx="7289175" cy="1115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vacuum electromagnetic field (Deutsch 1955) inside the light cylinder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9AD66B2-F3C4-4E00-8458-4204A9D64B20}"/>
              </a:ext>
            </a:extLst>
          </p:cNvPr>
          <p:cNvSpPr txBox="1"/>
          <p:nvPr/>
        </p:nvSpPr>
        <p:spPr>
          <a:xfrm>
            <a:off x="1958710" y="56784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Some ideas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C56E3C9-8883-4A74-9995-6791AD6D5C1A}"/>
              </a:ext>
            </a:extLst>
          </p:cNvPr>
          <p:cNvSpPr txBox="1"/>
          <p:nvPr/>
        </p:nvSpPr>
        <p:spPr>
          <a:xfrm>
            <a:off x="792480" y="3058563"/>
            <a:ext cx="6942926" cy="1115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kinematic equation of particles to get the velocity of a particle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0BB4C51-52E5-4BAE-8257-DF7C7172C946}"/>
              </a:ext>
            </a:extLst>
          </p:cNvPr>
          <p:cNvSpPr txBox="1"/>
          <p:nvPr/>
        </p:nvSpPr>
        <p:spPr>
          <a:xfrm>
            <a:off x="792480" y="4549582"/>
            <a:ext cx="5583580" cy="1115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the particle trajectory and radiation of pulsars</a:t>
            </a:r>
          </a:p>
        </p:txBody>
      </p:sp>
    </p:spTree>
    <p:extLst>
      <p:ext uri="{BB962C8B-B14F-4D97-AF65-F5344CB8AC3E}">
        <p14:creationId xmlns:p14="http://schemas.microsoft.com/office/powerpoint/2010/main" val="25217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8DEC6A7C-DF55-40AB-9158-5DC3CDB9090B}"/>
              </a:ext>
            </a:extLst>
          </p:cNvPr>
          <p:cNvSpPr/>
          <p:nvPr/>
        </p:nvSpPr>
        <p:spPr>
          <a:xfrm>
            <a:off x="1723356" y="371815"/>
            <a:ext cx="397828" cy="397828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994B964F-637E-4CBA-8D3D-2251F0361BC6}"/>
              </a:ext>
            </a:extLst>
          </p:cNvPr>
          <p:cNvSpPr/>
          <p:nvPr/>
        </p:nvSpPr>
        <p:spPr>
          <a:xfrm>
            <a:off x="1915864" y="371815"/>
            <a:ext cx="397828" cy="397828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MH_Text_1">
            <a:extLst>
              <a:ext uri="{FF2B5EF4-FFF2-40B4-BE49-F238E27FC236}">
                <a16:creationId xmlns="" xmlns:a16="http://schemas.microsoft.com/office/drawing/2014/main" id="{EAD01F40-143E-4CC3-8AC2-4C6E083087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47141" y="365694"/>
            <a:ext cx="4058162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Trajectories</a:t>
            </a:r>
            <a:r>
              <a:rPr lang="zh-CN" altLang="en-US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</a:t>
            </a:r>
            <a:r>
              <a:rPr lang="zh-CN" altLang="en-US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particles</a:t>
            </a:r>
            <a:endParaRPr lang="zh-CN" altLang="en-US" sz="27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91B844FE-8B19-4DB9-8A41-6E3A541CF53C}"/>
              </a:ext>
            </a:extLst>
          </p:cNvPr>
          <p:cNvSpPr txBox="1"/>
          <p:nvPr/>
        </p:nvSpPr>
        <p:spPr>
          <a:xfrm>
            <a:off x="1697577" y="1090363"/>
            <a:ext cx="509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Deutsch’s solution of electromagnetic fields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D753FDF-EFB1-4CF7-946D-8E6E37AC4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22" y="2305723"/>
            <a:ext cx="6801799" cy="17052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AD7749D-B69C-4D17-BDAA-D6B7672A9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9" y="4552277"/>
            <a:ext cx="7868748" cy="182905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29E2E8E-238A-4B0F-8E44-AF89A800A669}"/>
              </a:ext>
            </a:extLst>
          </p:cNvPr>
          <p:cNvSpPr txBox="1"/>
          <p:nvPr/>
        </p:nvSpPr>
        <p:spPr>
          <a:xfrm>
            <a:off x="436938" y="1831759"/>
            <a:ext cx="151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Magnetic fields:</a:t>
            </a:r>
            <a:endParaRPr lang="zh-CN" altLang="en-US" sz="1600" dirty="0"/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F9D0AA7B-672B-49DD-A84D-A997D6B642B0}"/>
              </a:ext>
            </a:extLst>
          </p:cNvPr>
          <p:cNvSpPr txBox="1"/>
          <p:nvPr/>
        </p:nvSpPr>
        <p:spPr>
          <a:xfrm>
            <a:off x="436938" y="4163764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Electric fields: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705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219471A-662E-4D7A-8A58-7A9A78B81706}"/>
              </a:ext>
            </a:extLst>
          </p:cNvPr>
          <p:cNvSpPr txBox="1"/>
          <p:nvPr/>
        </p:nvSpPr>
        <p:spPr>
          <a:xfrm>
            <a:off x="1726796" y="445929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Particle trajectories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00AB88C-6B95-40C2-8C99-0353E372AD5B}"/>
              </a:ext>
            </a:extLst>
          </p:cNvPr>
          <p:cNvSpPr/>
          <p:nvPr/>
        </p:nvSpPr>
        <p:spPr>
          <a:xfrm>
            <a:off x="731522" y="1156790"/>
            <a:ext cx="8098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The motion of an ultra-relativistic charged particle in the electricm(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magneticm(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fields can be expressed as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55BB6C4-CBF5-4E63-991C-4DE5A8EDA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85" y="1904956"/>
            <a:ext cx="1933845" cy="6096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821A964-6D11-4B73-8022-67A4AE1B8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0" y="3095578"/>
            <a:ext cx="1924319" cy="33342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A0FF5C67-4E46-4E36-9F05-63FD7A599880}"/>
              </a:ext>
            </a:extLst>
          </p:cNvPr>
          <p:cNvSpPr txBox="1"/>
          <p:nvPr/>
        </p:nvSpPr>
        <p:spPr>
          <a:xfrm>
            <a:off x="561840" y="252714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since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68BD31F4-0639-4222-824E-FAD2172A1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6" y="3694650"/>
            <a:ext cx="1324160" cy="3715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8E81EB5-30C2-4B34-ADDB-FD6511346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65" y="3124044"/>
            <a:ext cx="1495634" cy="7621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8EEFBDB-88DF-4201-BD55-6813CDFA4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40" y="2481130"/>
            <a:ext cx="2476846" cy="781159"/>
          </a:xfrm>
          <a:prstGeom prst="rect">
            <a:avLst/>
          </a:prstGeom>
        </p:spPr>
      </p:pic>
      <p:sp>
        <p:nvSpPr>
          <p:cNvPr id="27" name="右大括号 26">
            <a:extLst>
              <a:ext uri="{FF2B5EF4-FFF2-40B4-BE49-F238E27FC236}">
                <a16:creationId xmlns="" xmlns:a16="http://schemas.microsoft.com/office/drawing/2014/main" id="{8B365662-66C5-47A4-8C32-1CD50D52F789}"/>
              </a:ext>
            </a:extLst>
          </p:cNvPr>
          <p:cNvSpPr/>
          <p:nvPr/>
        </p:nvSpPr>
        <p:spPr>
          <a:xfrm>
            <a:off x="5286103" y="2209798"/>
            <a:ext cx="583474" cy="14129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227043B7-9A3D-4A0F-9738-043FB366A515}"/>
              </a:ext>
            </a:extLst>
          </p:cNvPr>
          <p:cNvCxnSpPr>
            <a:cxnSpLocks/>
          </p:cNvCxnSpPr>
          <p:nvPr/>
        </p:nvCxnSpPr>
        <p:spPr>
          <a:xfrm>
            <a:off x="1726796" y="4180114"/>
            <a:ext cx="0" cy="461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A235B80-1F7F-4B46-8577-3C8082AA5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3" y="4721457"/>
            <a:ext cx="2085816" cy="63059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4172A9AB-8396-4860-BA77-292BE4DE4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1" y="4644141"/>
            <a:ext cx="4572000" cy="715900"/>
          </a:xfrm>
          <a:prstGeom prst="rect">
            <a:avLst/>
          </a:prstGeom>
        </p:spPr>
      </p:pic>
      <p:cxnSp>
        <p:nvCxnSpPr>
          <p:cNvPr id="39" name="直接箭头连接符 38">
            <a:extLst>
              <a:ext uri="{FF2B5EF4-FFF2-40B4-BE49-F238E27FC236}">
                <a16:creationId xmlns="" xmlns:a16="http://schemas.microsoft.com/office/drawing/2014/main" id="{21066A1C-4EEE-43E6-B5AE-B15C6E36C229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2817339" y="5036755"/>
            <a:ext cx="1293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="" xmlns:a16="http://schemas.microsoft.com/office/drawing/2014/main" id="{EA7DCEC7-27DE-4EBF-B622-805307BAC59E}"/>
              </a:ext>
            </a:extLst>
          </p:cNvPr>
          <p:cNvCxnSpPr>
            <a:cxnSpLocks/>
          </p:cNvCxnSpPr>
          <p:nvPr/>
        </p:nvCxnSpPr>
        <p:spPr>
          <a:xfrm>
            <a:off x="7149737" y="3262289"/>
            <a:ext cx="0" cy="1292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85E12999-4752-4369-A919-D7712E8E3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22" y="5549832"/>
            <a:ext cx="1984952" cy="320713"/>
          </a:xfrm>
          <a:prstGeom prst="rect">
            <a:avLst/>
          </a:prstGeom>
        </p:spPr>
      </p:pic>
      <p:cxnSp>
        <p:nvCxnSpPr>
          <p:cNvPr id="50" name="直接箭头连接符 49">
            <a:extLst>
              <a:ext uri="{FF2B5EF4-FFF2-40B4-BE49-F238E27FC236}">
                <a16:creationId xmlns="" xmlns:a16="http://schemas.microsoft.com/office/drawing/2014/main" id="{5F925F67-A377-48AD-8920-D2A7F75099D0}"/>
              </a:ext>
            </a:extLst>
          </p:cNvPr>
          <p:cNvCxnSpPr>
            <a:cxnSpLocks/>
          </p:cNvCxnSpPr>
          <p:nvPr/>
        </p:nvCxnSpPr>
        <p:spPr>
          <a:xfrm>
            <a:off x="6753498" y="5226716"/>
            <a:ext cx="0" cy="87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65A01A22-9949-4ED5-8623-A600F8DD5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04" y="6103309"/>
            <a:ext cx="3533251" cy="514551"/>
          </a:xfrm>
          <a:prstGeom prst="rect">
            <a:avLst/>
          </a:prstGeom>
        </p:spPr>
      </p:pic>
      <p:sp>
        <p:nvSpPr>
          <p:cNvPr id="56" name="右大括号 55">
            <a:extLst>
              <a:ext uri="{FF2B5EF4-FFF2-40B4-BE49-F238E27FC236}">
                <a16:creationId xmlns="" xmlns:a16="http://schemas.microsoft.com/office/drawing/2014/main" id="{921C0A71-F660-4F30-BED6-1A6883978574}"/>
              </a:ext>
            </a:extLst>
          </p:cNvPr>
          <p:cNvSpPr/>
          <p:nvPr/>
        </p:nvSpPr>
        <p:spPr>
          <a:xfrm>
            <a:off x="2917952" y="3133269"/>
            <a:ext cx="326891" cy="762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9E4DAEE8-0565-450D-AE65-2725B853F949}"/>
              </a:ext>
            </a:extLst>
          </p:cNvPr>
          <p:cNvSpPr/>
          <p:nvPr/>
        </p:nvSpPr>
        <p:spPr>
          <a:xfrm>
            <a:off x="3244843" y="1803121"/>
            <a:ext cx="1973887" cy="7579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="" xmlns:a16="http://schemas.microsoft.com/office/drawing/2014/main" id="{ABE92B54-A7EE-4920-BDF2-B4BE2D7D7D58}"/>
              </a:ext>
            </a:extLst>
          </p:cNvPr>
          <p:cNvSpPr/>
          <p:nvPr/>
        </p:nvSpPr>
        <p:spPr>
          <a:xfrm>
            <a:off x="6162793" y="2426994"/>
            <a:ext cx="2402993" cy="7579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="" xmlns:a16="http://schemas.microsoft.com/office/drawing/2014/main" id="{BCCBC542-F384-48B8-986A-0C2BC34EE33F}"/>
              </a:ext>
            </a:extLst>
          </p:cNvPr>
          <p:cNvSpPr/>
          <p:nvPr/>
        </p:nvSpPr>
        <p:spPr>
          <a:xfrm>
            <a:off x="769597" y="4655512"/>
            <a:ext cx="1973887" cy="7579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0657621-3FBA-4646-B1AB-FC817FFD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4" y="268565"/>
            <a:ext cx="3533251" cy="5145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CC2FF98-F1CE-4BB4-A63C-2C1D2BDB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5" y="1532555"/>
            <a:ext cx="2425098" cy="419158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="" xmlns:a16="http://schemas.microsoft.com/office/drawing/2014/main" id="{6243E175-1775-47B1-B162-C22AF4AE3FF0}"/>
              </a:ext>
            </a:extLst>
          </p:cNvPr>
          <p:cNvCxnSpPr/>
          <p:nvPr/>
        </p:nvCxnSpPr>
        <p:spPr>
          <a:xfrm flipH="1">
            <a:off x="2302959" y="733998"/>
            <a:ext cx="722811" cy="67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C0D69BC-A31D-4154-BD8C-4E9A2B5E5273}"/>
              </a:ext>
            </a:extLst>
          </p:cNvPr>
          <p:cNvSpPr txBox="1"/>
          <p:nvPr/>
        </p:nvSpPr>
        <p:spPr>
          <a:xfrm>
            <a:off x="2072182" y="81568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Lorentz force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3DFEEE95-52ED-44FE-A7CA-3063B512F19D}"/>
              </a:ext>
            </a:extLst>
          </p:cNvPr>
          <p:cNvCxnSpPr>
            <a:cxnSpLocks/>
          </p:cNvCxnSpPr>
          <p:nvPr/>
        </p:nvCxnSpPr>
        <p:spPr>
          <a:xfrm>
            <a:off x="5590903" y="733998"/>
            <a:ext cx="570423" cy="798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49DE803-3473-4C86-8FA4-2ED3235506B5}"/>
              </a:ext>
            </a:extLst>
          </p:cNvPr>
          <p:cNvSpPr txBox="1"/>
          <p:nvPr/>
        </p:nvSpPr>
        <p:spPr>
          <a:xfrm>
            <a:off x="5973633" y="930507"/>
            <a:ext cx="243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radiation reaction force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78D4940-0630-4BCD-948C-80F5DAE4B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54" y="1532555"/>
            <a:ext cx="5090843" cy="180282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D3B45135-82CB-454E-A71A-FDE1A5D80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" y="4164801"/>
            <a:ext cx="2793632" cy="578944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A6A8F001-85BF-4271-8C6A-57E5AF6BBA98}"/>
              </a:ext>
            </a:extLst>
          </p:cNvPr>
          <p:cNvSpPr/>
          <p:nvPr/>
        </p:nvSpPr>
        <p:spPr>
          <a:xfrm>
            <a:off x="381567" y="3333206"/>
            <a:ext cx="200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fter simplification</a:t>
            </a:r>
            <a:r>
              <a:rPr lang="en-US" altLang="zh-CN" dirty="0"/>
              <a:t>,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5B5634CF-D10C-454E-93A6-DADAAE9FB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5" y="4997597"/>
            <a:ext cx="3820058" cy="149563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210375F3-B658-433B-AC84-25D8B72B37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42" y="4924747"/>
            <a:ext cx="3763578" cy="163438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70B47FC5-AE08-4C06-9F41-016400A5B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01" y="4238851"/>
            <a:ext cx="2819794" cy="685896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1158941C-8AED-4879-A0D1-493D7D80133D}"/>
              </a:ext>
            </a:extLst>
          </p:cNvPr>
          <p:cNvSpPr txBox="1"/>
          <p:nvPr/>
        </p:nvSpPr>
        <p:spPr>
          <a:xfrm>
            <a:off x="7318785" y="6410554"/>
            <a:ext cx="12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Li et al. 2012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4D054650-BB20-4038-A641-69D613C20B52}"/>
              </a:ext>
            </a:extLst>
          </p:cNvPr>
          <p:cNvCxnSpPr/>
          <p:nvPr/>
        </p:nvCxnSpPr>
        <p:spPr>
          <a:xfrm>
            <a:off x="4850674" y="3718560"/>
            <a:ext cx="0" cy="306132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396F7CBE-8930-4A97-ADB2-3D6A3C3595D5}"/>
              </a:ext>
            </a:extLst>
          </p:cNvPr>
          <p:cNvSpPr txBox="1"/>
          <p:nvPr/>
        </p:nvSpPr>
        <p:spPr>
          <a:xfrm>
            <a:off x="5340733" y="378324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AE solution:</a:t>
            </a:r>
            <a:endParaRPr lang="zh-CN" altLang="en-US" dirty="0"/>
          </a:p>
        </p:txBody>
      </p:sp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525FACDD-42B0-4D1B-8E80-E7F847DF1C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45" y="4168361"/>
            <a:ext cx="1905266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D12E8F6-5211-480C-9391-712170EA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55" y="846745"/>
            <a:ext cx="1867161" cy="4096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844AAB7-BB46-402A-9DFB-5FBDD20A23FE}"/>
              </a:ext>
            </a:extLst>
          </p:cNvPr>
          <p:cNvSpPr txBox="1"/>
          <p:nvPr/>
        </p:nvSpPr>
        <p:spPr>
          <a:xfrm>
            <a:off x="1689463" y="365760"/>
            <a:ext cx="463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pitch angle between trajectories and field lines: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5DC92DA-DDBB-4561-B5EE-CFC739BA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506607"/>
            <a:ext cx="6879771" cy="47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23391</TotalTime>
  <Words>443</Words>
  <Application>Microsoft Macintosh PowerPoint</Application>
  <PresentationFormat>全屏显示(4:3)</PresentationFormat>
  <Paragraphs>87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Calibri</vt:lpstr>
      <vt:lpstr>Calibri Light</vt:lpstr>
      <vt:lpstr>Cambria Math</vt:lpstr>
      <vt:lpstr>STKaiti</vt:lpstr>
      <vt:lpstr>Times New Roman</vt:lpstr>
      <vt:lpstr>Wawati SC</vt:lpstr>
      <vt:lpstr>Wingdings</vt:lpstr>
      <vt:lpstr>等线</vt:lpstr>
      <vt:lpstr>等线 Light</vt:lpstr>
      <vt:lpstr>仿宋</vt:lpstr>
      <vt:lpstr>华文楷体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81958</dc:creator>
  <cp:lastModifiedBy>蓝 精灵</cp:lastModifiedBy>
  <cp:revision>592</cp:revision>
  <cp:lastPrinted>2021-07-09T10:24:23Z</cp:lastPrinted>
  <dcterms:created xsi:type="dcterms:W3CDTF">2019-04-28T01:39:47Z</dcterms:created>
  <dcterms:modified xsi:type="dcterms:W3CDTF">2021-07-15T05:15:04Z</dcterms:modified>
</cp:coreProperties>
</file>