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97" r:id="rId3"/>
    <p:sldId id="257" r:id="rId4"/>
    <p:sldId id="258" r:id="rId5"/>
    <p:sldId id="259" r:id="rId6"/>
    <p:sldId id="294" r:id="rId7"/>
    <p:sldId id="260" r:id="rId8"/>
    <p:sldId id="262" r:id="rId9"/>
    <p:sldId id="276" r:id="rId10"/>
    <p:sldId id="263" r:id="rId11"/>
    <p:sldId id="275" r:id="rId12"/>
    <p:sldId id="292" r:id="rId13"/>
    <p:sldId id="295" r:id="rId14"/>
    <p:sldId id="296" r:id="rId15"/>
    <p:sldId id="290" r:id="rId16"/>
    <p:sldId id="293" r:id="rId17"/>
    <p:sldId id="277" r:id="rId18"/>
    <p:sldId id="264" r:id="rId19"/>
    <p:sldId id="288"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EC5D0C-9894-40FC-88C1-F744CBE1EAEE}" type="datetimeFigureOut">
              <a:rPr lang="zh-CN" altLang="en-US" smtClean="0"/>
              <a:t>2021/7/13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A88D2-802C-4CC4-AEBD-C685FD7FB46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我的报告题目是利用重复暴的线偏振随频率的变化研究重复暴周围的环境</a:t>
            </a:r>
          </a:p>
          <a:p>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1</a:t>
            </a:fld>
            <a:endParaRPr lang="zh-CN" altLang="en-US"/>
          </a:p>
        </p:txBody>
      </p:sp>
    </p:spTree>
    <p:extLst>
      <p:ext uri="{BB962C8B-B14F-4D97-AF65-F5344CB8AC3E}">
        <p14:creationId xmlns:p14="http://schemas.microsoft.com/office/powerpoint/2010/main" val="937842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都有演化；相对于</a:t>
            </a:r>
            <a:r>
              <a:rPr lang="en-US" altLang="zh-CN" dirty="0" smtClean="0"/>
              <a:t>100%</a:t>
            </a:r>
            <a:r>
              <a:rPr lang="zh-CN" altLang="en-US" dirty="0" smtClean="0"/>
              <a:t>， 非</a:t>
            </a:r>
            <a:r>
              <a:rPr lang="en-US" altLang="zh-CN" dirty="0" smtClean="0"/>
              <a:t>100%</a:t>
            </a:r>
            <a:r>
              <a:rPr lang="zh-CN" altLang="en-US" dirty="0" smtClean="0"/>
              <a:t>有消偏振现象</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10</a:t>
            </a:fld>
            <a:endParaRPr lang="zh-CN" altLang="en-US"/>
          </a:p>
        </p:txBody>
      </p:sp>
    </p:spTree>
    <p:extLst>
      <p:ext uri="{BB962C8B-B14F-4D97-AF65-F5344CB8AC3E}">
        <p14:creationId xmlns:p14="http://schemas.microsoft.com/office/powerpoint/2010/main" val="164645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最后只剩下一种情况，</a:t>
            </a:r>
            <a:r>
              <a:rPr lang="en-US" altLang="zh-CN" smtClean="0"/>
              <a:t>RM scatter</a:t>
            </a:r>
            <a:r>
              <a:rPr lang="zh-CN" altLang="en-US" smtClean="0"/>
              <a:t>。脉冲</a:t>
            </a:r>
            <a:r>
              <a:rPr lang="zh-CN" altLang="en-US" dirty="0" smtClean="0"/>
              <a:t>通过不同的路径的</a:t>
            </a:r>
            <a:r>
              <a:rPr lang="en-US" altLang="zh-CN" dirty="0" smtClean="0"/>
              <a:t>RM</a:t>
            </a:r>
            <a:r>
              <a:rPr lang="zh-CN" altLang="en-US" dirty="0" smtClean="0"/>
              <a:t>不一样导致的消偏振现象。</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11</a:t>
            </a:fld>
            <a:endParaRPr lang="zh-CN" altLang="en-US"/>
          </a:p>
        </p:txBody>
      </p:sp>
    </p:spTree>
    <p:extLst>
      <p:ext uri="{BB962C8B-B14F-4D97-AF65-F5344CB8AC3E}">
        <p14:creationId xmlns:p14="http://schemas.microsoft.com/office/powerpoint/2010/main" val="1553554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在脉冲星中观测到过</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12</a:t>
            </a:fld>
            <a:endParaRPr lang="zh-CN" altLang="en-US"/>
          </a:p>
        </p:txBody>
      </p:sp>
    </p:spTree>
    <p:extLst>
      <p:ext uri="{BB962C8B-B14F-4D97-AF65-F5344CB8AC3E}">
        <p14:creationId xmlns:p14="http://schemas.microsoft.com/office/powerpoint/2010/main" val="94651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Xue</a:t>
            </a:r>
            <a:r>
              <a:rPr lang="zh-CN" altLang="en-US" dirty="0" smtClean="0"/>
              <a:t>利用</a:t>
            </a:r>
            <a:r>
              <a:rPr lang="en-US" altLang="zh-CN" dirty="0" smtClean="0"/>
              <a:t>MWA</a:t>
            </a:r>
            <a:r>
              <a:rPr lang="zh-CN" altLang="en-US" dirty="0" smtClean="0"/>
              <a:t>对两颗脉冲星的</a:t>
            </a:r>
            <a:r>
              <a:rPr lang="en-US" altLang="zh-CN" dirty="0" smtClean="0"/>
              <a:t>RM</a:t>
            </a:r>
            <a:r>
              <a:rPr lang="en-US" altLang="zh-CN" baseline="0" dirty="0" smtClean="0"/>
              <a:t> scatter</a:t>
            </a:r>
            <a:r>
              <a:rPr lang="zh-CN" altLang="en-US" baseline="0" dirty="0" smtClean="0"/>
              <a:t>进行了测量。</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13</a:t>
            </a:fld>
            <a:endParaRPr lang="zh-CN" altLang="en-US"/>
          </a:p>
        </p:txBody>
      </p:sp>
    </p:spTree>
    <p:extLst>
      <p:ext uri="{BB962C8B-B14F-4D97-AF65-F5344CB8AC3E}">
        <p14:creationId xmlns:p14="http://schemas.microsoft.com/office/powerpoint/2010/main" val="360264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湍动的等离子体</a:t>
            </a:r>
            <a:endParaRPr lang="en-AU"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3FA75954-64D3-3547-9E41-BA5D253C70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RM</a:t>
            </a:r>
            <a:r>
              <a:rPr lang="en-US" altLang="zh-CN" baseline="0" dirty="0" smtClean="0"/>
              <a:t> scatter</a:t>
            </a:r>
            <a:r>
              <a:rPr lang="zh-CN" altLang="en-US" baseline="0" dirty="0" smtClean="0"/>
              <a:t>描述的</a:t>
            </a:r>
            <a:r>
              <a:rPr lang="en-US" altLang="zh-CN" baseline="0" dirty="0" smtClean="0"/>
              <a:t>L</a:t>
            </a:r>
            <a:r>
              <a:rPr lang="zh-CN" altLang="en-US" baseline="0" dirty="0" smtClean="0"/>
              <a:t>随频率演化</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15</a:t>
            </a:fld>
            <a:endParaRPr lang="zh-CN" altLang="en-US"/>
          </a:p>
        </p:txBody>
      </p:sp>
    </p:spTree>
    <p:extLst>
      <p:ext uri="{BB962C8B-B14F-4D97-AF65-F5344CB8AC3E}">
        <p14:creationId xmlns:p14="http://schemas.microsoft.com/office/powerpoint/2010/main" val="3918052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第一个发现的重复暴是；</a:t>
            </a:r>
            <a:r>
              <a:rPr lang="en-US" altLang="zh-CN" dirty="0" smtClean="0"/>
              <a:t>GBT</a:t>
            </a:r>
            <a:r>
              <a:rPr lang="zh-CN" altLang="en-US" dirty="0" smtClean="0"/>
              <a:t>和</a:t>
            </a:r>
            <a:r>
              <a:rPr lang="en-US" altLang="zh-CN" dirty="0" smtClean="0"/>
              <a:t>Arecibo</a:t>
            </a:r>
            <a:r>
              <a:rPr lang="en-US" altLang="zh-CN" baseline="0" dirty="0" smtClean="0"/>
              <a:t> c</a:t>
            </a:r>
            <a:r>
              <a:rPr lang="zh-CN" altLang="en-US" baseline="0" dirty="0" smtClean="0"/>
              <a:t>波段的观测得到</a:t>
            </a:r>
            <a:r>
              <a:rPr lang="en-US" altLang="zh-CN" baseline="0" dirty="0" smtClean="0"/>
              <a:t>100; RM</a:t>
            </a:r>
            <a:r>
              <a:rPr lang="zh-CN" altLang="en-US" baseline="0" dirty="0" smtClean="0"/>
              <a:t>是，说明</a:t>
            </a:r>
            <a:r>
              <a:rPr lang="en-US" altLang="zh-CN" baseline="0" dirty="0" smtClean="0"/>
              <a:t>FRB121102</a:t>
            </a:r>
            <a:r>
              <a:rPr lang="zh-CN" altLang="en-US" baseline="0" dirty="0" smtClean="0"/>
              <a:t>所处的环境非常极端。一般情况下；黑色</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2</a:t>
            </a:fld>
            <a:endParaRPr lang="zh-CN" altLang="en-US"/>
          </a:p>
        </p:txBody>
      </p:sp>
    </p:spTree>
    <p:extLst>
      <p:ext uri="{BB962C8B-B14F-4D97-AF65-F5344CB8AC3E}">
        <p14:creationId xmlns:p14="http://schemas.microsoft.com/office/powerpoint/2010/main" val="134395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后续探测到的也是</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3</a:t>
            </a:fld>
            <a:endParaRPr lang="zh-CN" altLang="en-US"/>
          </a:p>
        </p:txBody>
      </p:sp>
    </p:spTree>
    <p:extLst>
      <p:ext uri="{BB962C8B-B14F-4D97-AF65-F5344CB8AC3E}">
        <p14:creationId xmlns:p14="http://schemas.microsoft.com/office/powerpoint/2010/main" val="215260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FAST</a:t>
            </a:r>
            <a:r>
              <a:rPr lang="zh-CN" altLang="en-US" dirty="0" smtClean="0"/>
              <a:t>也对</a:t>
            </a:r>
            <a:r>
              <a:rPr lang="en-US" altLang="zh-CN" dirty="0" smtClean="0"/>
              <a:t>FRB 121102</a:t>
            </a:r>
            <a:r>
              <a:rPr lang="zh-CN" altLang="en-US" dirty="0" smtClean="0"/>
              <a:t>进行了观测。李菂老师领导我们在</a:t>
            </a:r>
            <a:r>
              <a:rPr lang="en-US" altLang="zh-CN" dirty="0" smtClean="0"/>
              <a:t>19</a:t>
            </a:r>
            <a:r>
              <a:rPr lang="zh-CN" altLang="en-US" dirty="0" smtClean="0"/>
              <a:t>年一共探测到</a:t>
            </a:r>
            <a:r>
              <a:rPr lang="en-US" altLang="zh-CN" dirty="0" smtClean="0"/>
              <a:t>1652</a:t>
            </a:r>
            <a:r>
              <a:rPr lang="zh-CN" altLang="en-US" dirty="0" smtClean="0"/>
              <a:t>，对其能量等的详细分析已经被</a:t>
            </a:r>
            <a:r>
              <a:rPr lang="en-US" altLang="zh-CN" dirty="0" smtClean="0"/>
              <a:t>Nature</a:t>
            </a:r>
            <a:r>
              <a:rPr lang="zh-CN" altLang="en-US" dirty="0" smtClean="0"/>
              <a:t>接收，王培会在大会上报告。令人惊讶的是，我并没有探测到。</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4</a:t>
            </a:fld>
            <a:endParaRPr lang="zh-CN" altLang="en-US"/>
          </a:p>
        </p:txBody>
      </p:sp>
    </p:spTree>
    <p:extLst>
      <p:ext uri="{BB962C8B-B14F-4D97-AF65-F5344CB8AC3E}">
        <p14:creationId xmlns:p14="http://schemas.microsoft.com/office/powerpoint/2010/main" val="345813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我对</a:t>
            </a:r>
            <a:r>
              <a:rPr lang="en-US" altLang="zh-CN" dirty="0" smtClean="0"/>
              <a:t>1000</a:t>
            </a:r>
            <a:r>
              <a:rPr lang="zh-CN" altLang="en-US" dirty="0" smtClean="0"/>
              <a:t>多个的</a:t>
            </a:r>
            <a:r>
              <a:rPr lang="en-US" altLang="zh-CN" dirty="0" smtClean="0"/>
              <a:t>RM</a:t>
            </a:r>
            <a:r>
              <a:rPr lang="zh-CN" altLang="en-US" dirty="0" smtClean="0"/>
              <a:t>进行搜寻，并没有</a:t>
            </a:r>
            <a:r>
              <a:rPr lang="en-US" altLang="zh-CN" dirty="0" smtClean="0"/>
              <a:t>RM</a:t>
            </a:r>
            <a:r>
              <a:rPr lang="zh-CN" altLang="en-US" dirty="0" smtClean="0"/>
              <a:t>，线偏振为</a:t>
            </a:r>
            <a:r>
              <a:rPr lang="en-US" altLang="zh-CN" dirty="0" smtClean="0"/>
              <a:t>0</a:t>
            </a:r>
            <a:r>
              <a:rPr lang="zh-CN" altLang="en-US" dirty="0" smtClean="0"/>
              <a:t>。</a:t>
            </a:r>
            <a:r>
              <a:rPr lang="en-US" altLang="zh-CN" dirty="0" smtClean="0"/>
              <a:t>FRB121102</a:t>
            </a:r>
            <a:r>
              <a:rPr lang="zh-CN" altLang="en-US" dirty="0" smtClean="0"/>
              <a:t>从</a:t>
            </a:r>
            <a:r>
              <a:rPr lang="en-US" altLang="zh-CN" dirty="0" smtClean="0"/>
              <a:t>100-&gt;0</a:t>
            </a:r>
            <a:r>
              <a:rPr lang="zh-CN" altLang="en-US" dirty="0" smtClean="0"/>
              <a:t>是个非常神奇的现象。我们看看其他的重复暴，看是否</a:t>
            </a:r>
            <a:r>
              <a:rPr lang="en-US" altLang="zh-CN" dirty="0" smtClean="0"/>
              <a:t>121102</a:t>
            </a:r>
            <a:r>
              <a:rPr lang="zh-CN" altLang="en-US" dirty="0" smtClean="0"/>
              <a:t>是特例，还是所有的重复暴都满足类似的规律。</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5</a:t>
            </a:fld>
            <a:endParaRPr lang="zh-CN" altLang="en-US"/>
          </a:p>
        </p:txBody>
      </p:sp>
    </p:spTree>
    <p:extLst>
      <p:ext uri="{BB962C8B-B14F-4D97-AF65-F5344CB8AC3E}">
        <p14:creationId xmlns:p14="http://schemas.microsoft.com/office/powerpoint/2010/main" val="3890005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这张表展示的是</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6</a:t>
            </a:fld>
            <a:endParaRPr lang="zh-CN" altLang="en-US"/>
          </a:p>
        </p:txBody>
      </p:sp>
    </p:spTree>
    <p:extLst>
      <p:ext uri="{BB962C8B-B14F-4D97-AF65-F5344CB8AC3E}">
        <p14:creationId xmlns:p14="http://schemas.microsoft.com/office/powerpoint/2010/main" val="3438185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7</a:t>
            </a:fld>
            <a:endParaRPr lang="zh-CN" altLang="en-US"/>
          </a:p>
        </p:txBody>
      </p:sp>
    </p:spTree>
    <p:extLst>
      <p:ext uri="{BB962C8B-B14F-4D97-AF65-F5344CB8AC3E}">
        <p14:creationId xmlns:p14="http://schemas.microsoft.com/office/powerpoint/2010/main" val="3908587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后续利用</a:t>
            </a:r>
            <a:r>
              <a:rPr lang="en-US" altLang="zh-CN" dirty="0" smtClean="0"/>
              <a:t>FAST</a:t>
            </a:r>
            <a:r>
              <a:rPr lang="zh-CN" altLang="en-US" dirty="0" smtClean="0"/>
              <a:t>。</a:t>
            </a:r>
            <a:r>
              <a:rPr lang="en-US" altLang="zh-CN" dirty="0" smtClean="0"/>
              <a:t>190520</a:t>
            </a:r>
            <a:r>
              <a:rPr lang="zh-CN" altLang="en-US" dirty="0" smtClean="0"/>
              <a:t>是</a:t>
            </a:r>
            <a:r>
              <a:rPr lang="en-US" altLang="zh-CN" dirty="0" smtClean="0"/>
              <a:t>FAST</a:t>
            </a:r>
            <a:r>
              <a:rPr lang="zh-CN" altLang="en-US" dirty="0" smtClean="0"/>
              <a:t>发现的第一个重复暴</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8</a:t>
            </a:fld>
            <a:endParaRPr lang="zh-CN" altLang="en-US"/>
          </a:p>
        </p:txBody>
      </p:sp>
    </p:spTree>
    <p:extLst>
      <p:ext uri="{BB962C8B-B14F-4D97-AF65-F5344CB8AC3E}">
        <p14:creationId xmlns:p14="http://schemas.microsoft.com/office/powerpoint/2010/main" val="961956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高频</a:t>
            </a:r>
            <a:r>
              <a:rPr lang="en-US" altLang="zh-CN" dirty="0" smtClean="0"/>
              <a:t>L</a:t>
            </a:r>
            <a:r>
              <a:rPr lang="zh-CN" altLang="en-US" dirty="0" smtClean="0"/>
              <a:t>高，低频</a:t>
            </a:r>
            <a:r>
              <a:rPr lang="en-US" altLang="zh-CN" dirty="0" smtClean="0"/>
              <a:t>L</a:t>
            </a:r>
            <a:r>
              <a:rPr lang="zh-CN" altLang="en-US" dirty="0" smtClean="0"/>
              <a:t>低的特征。举例</a:t>
            </a:r>
            <a:endParaRPr lang="zh-CN" altLang="en-US" dirty="0"/>
          </a:p>
        </p:txBody>
      </p:sp>
      <p:sp>
        <p:nvSpPr>
          <p:cNvPr id="4" name="灯片编号占位符 3"/>
          <p:cNvSpPr>
            <a:spLocks noGrp="1"/>
          </p:cNvSpPr>
          <p:nvPr>
            <p:ph type="sldNum" sz="quarter" idx="10"/>
          </p:nvPr>
        </p:nvSpPr>
        <p:spPr/>
        <p:txBody>
          <a:bodyPr/>
          <a:lstStyle/>
          <a:p>
            <a:fld id="{540A88D2-802C-4CC4-AEBD-C685FD7FB463}" type="slidenum">
              <a:rPr lang="zh-CN" altLang="en-US" smtClean="0"/>
              <a:t>9</a:t>
            </a:fld>
            <a:endParaRPr lang="zh-CN" altLang="en-US"/>
          </a:p>
        </p:txBody>
      </p:sp>
    </p:spTree>
    <p:extLst>
      <p:ext uri="{BB962C8B-B14F-4D97-AF65-F5344CB8AC3E}">
        <p14:creationId xmlns:p14="http://schemas.microsoft.com/office/powerpoint/2010/main" val="340853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9067" y="670561"/>
            <a:ext cx="7017173" cy="2929890"/>
          </a:xfrm>
        </p:spPr>
        <p:txBody>
          <a:bodyPr anchor="b" anchorCtr="0"/>
          <a:lstStyle>
            <a:lvl1pPr algn="l">
              <a:defRPr b="0" i="0" baseline="0">
                <a:solidFill>
                  <a:schemeClr val="bg1"/>
                </a:solidFill>
                <a:latin typeface="Helvetica Neue" panose="02000503000000020004"/>
                <a:cs typeface="Helvetica Neue" panose="02000503000000020004"/>
              </a:defRPr>
            </a:lvl1pPr>
          </a:lstStyle>
          <a:p>
            <a:r>
              <a:rPr lang="en-AU" dirty="0" smtClean="0"/>
              <a:t>Click to edit title</a:t>
            </a:r>
            <a:endParaRPr lang="en-US" dirty="0"/>
          </a:p>
        </p:txBody>
      </p:sp>
      <p:sp>
        <p:nvSpPr>
          <p:cNvPr id="3" name="Subtitle 2"/>
          <p:cNvSpPr>
            <a:spLocks noGrp="1"/>
          </p:cNvSpPr>
          <p:nvPr>
            <p:ph type="subTitle" idx="1" hasCustomPrompt="1"/>
          </p:nvPr>
        </p:nvSpPr>
        <p:spPr>
          <a:xfrm>
            <a:off x="4809067" y="4145280"/>
            <a:ext cx="7017173" cy="1097280"/>
          </a:xfrm>
        </p:spPr>
        <p:txBody>
          <a:bodyPr anchor="t" anchorCtr="0">
            <a:normAutofit/>
          </a:bodyPr>
          <a:lstStyle>
            <a:lvl1pPr marL="0" indent="0" algn="l">
              <a:buNone/>
              <a:defRPr sz="2400" b="0" i="0" baseline="0">
                <a:solidFill>
                  <a:schemeClr val="bg1"/>
                </a:solidFill>
                <a:latin typeface="Arial" panose="020B0604020202090204"/>
                <a:cs typeface="Arial" panose="020B0604020202090204"/>
              </a:defRPr>
            </a:lvl1pPr>
            <a:lvl2pPr marL="0" indent="0" algn="l">
              <a:buNone/>
              <a:defRPr sz="2200" b="0" i="0">
                <a:solidFill>
                  <a:srgbClr val="FFFFFF"/>
                </a:solidFill>
                <a:latin typeface="Arial" panose="020B0604020202090204"/>
                <a:cs typeface="Arial" panose="020B0604020202090204"/>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subtitle</a:t>
            </a:r>
          </a:p>
          <a:p>
            <a:pPr lvl="1"/>
            <a:r>
              <a:rPr lang="en-AU" dirty="0" err="1" smtClean="0"/>
              <a:t>Subsubtitle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66240" y="132080"/>
            <a:ext cx="10227733" cy="650240"/>
          </a:xfrm>
        </p:spPr>
        <p:txBody>
          <a:bodyPr>
            <a:noAutofit/>
          </a:bodyPr>
          <a:lstStyle>
            <a:lvl1pPr>
              <a:defRPr sz="3200">
                <a:solidFill>
                  <a:srgbClr val="FFFF00"/>
                </a:solidFill>
                <a:latin typeface="Arial Black" panose="020B0A04020102020204" pitchFamily="34" charset="0"/>
              </a:defRPr>
            </a:lvl1pPr>
          </a:lstStyle>
          <a:p>
            <a:r>
              <a:rPr lang="en-AU" dirty="0" smtClean="0"/>
              <a:t>Click to edit</a:t>
            </a:r>
            <a:endParaRPr lang="en-US" dirty="0"/>
          </a:p>
        </p:txBody>
      </p:sp>
      <p:sp>
        <p:nvSpPr>
          <p:cNvPr id="3" name="Footer Placeholder 2"/>
          <p:cNvSpPr>
            <a:spLocks noGrp="1"/>
          </p:cNvSpPr>
          <p:nvPr>
            <p:ph type="ftr" sz="quarter" idx="10"/>
          </p:nvPr>
        </p:nvSpPr>
        <p:spPr/>
        <p:txBody>
          <a:bodyPr/>
          <a:lstStyle>
            <a:lvl1pPr>
              <a:defRPr>
                <a:solidFill>
                  <a:srgbClr val="000000"/>
                </a:solidFill>
              </a:defRPr>
            </a:lvl1pPr>
          </a:lstStyle>
          <a:p>
            <a:r>
              <a:rPr lang="en-US" dirty="0" smtClean="0"/>
              <a:t>Presentation Title (Edit in File &gt; 'Page Setup' &gt; ‘Header/footer’)</a:t>
            </a:r>
            <a:endParaRPr lang="en-US" dirty="0"/>
          </a:p>
        </p:txBody>
      </p:sp>
      <p:sp>
        <p:nvSpPr>
          <p:cNvPr id="7" name="Slide Number Placeholder 5"/>
          <p:cNvSpPr txBox="1"/>
          <p:nvPr userDrawn="1"/>
        </p:nvSpPr>
        <p:spPr>
          <a:xfrm>
            <a:off x="11609494" y="6583681"/>
            <a:ext cx="596053" cy="26987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bg1"/>
                </a:solidFill>
                <a:latin typeface="Helvetica Neue" panose="02000503000000020004"/>
                <a:ea typeface="+mn-ea"/>
                <a:cs typeface="Helvetica Neue" panose="02000503000000020004"/>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3D1588C-AB24-5646-A060-72B6CDFB3A51}" type="slidenum">
              <a:rPr lang="en-US" sz="1200" smtClean="0"/>
              <a:t>‹#›</a:t>
            </a:fld>
            <a:endParaRPr lang="en-US" sz="1200" dirty="0"/>
          </a:p>
        </p:txBody>
      </p:sp>
      <p:sp>
        <p:nvSpPr>
          <p:cNvPr id="11" name="Text Placeholder 10"/>
          <p:cNvSpPr>
            <a:spLocks noGrp="1"/>
          </p:cNvSpPr>
          <p:nvPr>
            <p:ph type="body" sz="quarter" idx="14"/>
          </p:nvPr>
        </p:nvSpPr>
        <p:spPr>
          <a:xfrm>
            <a:off x="328183" y="1158876"/>
            <a:ext cx="11565368" cy="52117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09067" y="3850640"/>
            <a:ext cx="7017173" cy="833120"/>
          </a:xfrm>
        </p:spPr>
        <p:txBody>
          <a:bodyPr anchor="b" anchorCtr="0">
            <a:normAutofit/>
          </a:bodyPr>
          <a:lstStyle>
            <a:lvl1pPr algn="l">
              <a:defRPr sz="2800" b="0" i="0" baseline="0">
                <a:solidFill>
                  <a:schemeClr val="bg1"/>
                </a:solidFill>
                <a:latin typeface="Arial" panose="020B0604020202090204"/>
                <a:cs typeface="Arial" panose="020B0604020202090204"/>
              </a:defRPr>
            </a:lvl1pPr>
          </a:lstStyle>
          <a:p>
            <a:r>
              <a:rPr lang="en-AU" dirty="0" smtClean="0"/>
              <a:t>Click to edit title</a:t>
            </a:r>
            <a:endParaRPr lang="en-US" dirty="0"/>
          </a:p>
        </p:txBody>
      </p:sp>
      <p:sp>
        <p:nvSpPr>
          <p:cNvPr id="3" name="Subtitle 2"/>
          <p:cNvSpPr>
            <a:spLocks noGrp="1"/>
          </p:cNvSpPr>
          <p:nvPr>
            <p:ph type="subTitle" idx="1" hasCustomPrompt="1"/>
          </p:nvPr>
        </p:nvSpPr>
        <p:spPr>
          <a:xfrm>
            <a:off x="4809067" y="4765040"/>
            <a:ext cx="7017173" cy="477520"/>
          </a:xfrm>
        </p:spPr>
        <p:txBody>
          <a:bodyPr anchor="t" anchorCtr="0">
            <a:normAutofit/>
          </a:bodyPr>
          <a:lstStyle>
            <a:lvl1pPr marL="0" indent="0" algn="l">
              <a:buNone/>
              <a:defRPr sz="2000" b="0" i="0" baseline="0">
                <a:solidFill>
                  <a:schemeClr val="bg1"/>
                </a:solidFill>
                <a:latin typeface="Arial" panose="020B0604020202090204"/>
                <a:cs typeface="Arial" panose="020B060402020209020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Click to edit subtitle</a:t>
            </a:r>
            <a:endParaRPr lang="en-US" dirty="0"/>
          </a:p>
        </p:txBody>
      </p:sp>
      <p:sp>
        <p:nvSpPr>
          <p:cNvPr id="5" name="Picture Placeholder 4"/>
          <p:cNvSpPr>
            <a:spLocks noGrp="1"/>
          </p:cNvSpPr>
          <p:nvPr>
            <p:ph type="pic" sz="quarter" idx="10"/>
          </p:nvPr>
        </p:nvSpPr>
        <p:spPr>
          <a:xfrm>
            <a:off x="4809066" y="599440"/>
            <a:ext cx="7016751" cy="3159760"/>
          </a:xfrm>
        </p:spPr>
        <p:txBody>
          <a:bodyPr/>
          <a:lstStyle/>
          <a:p>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2584" y="140350"/>
            <a:ext cx="11218189" cy="650240"/>
          </a:xfrm>
        </p:spPr>
        <p:txBody>
          <a:bodyPr>
            <a:normAutofit/>
          </a:bodyPr>
          <a:lstStyle>
            <a:lvl1pPr>
              <a:defRPr sz="3200">
                <a:solidFill>
                  <a:srgbClr val="FFFF00"/>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DFBCB45-652B-4B02-9F57-D2B8B4608152}" type="datetimeFigureOut">
              <a:rPr lang="zh-CN" altLang="en-US" smtClean="0"/>
              <a:t>2021/7/13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EF11E21-75BE-489B-9022-34F87204B62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BCB45-652B-4B02-9F57-D2B8B4608152}" type="datetimeFigureOut">
              <a:rPr lang="zh-CN" altLang="en-US" smtClean="0"/>
              <a:t>2021/7/13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11E21-75BE-489B-9022-34F87204B62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6240" y="140350"/>
            <a:ext cx="10024533" cy="650240"/>
          </a:xfrm>
          <a:prstGeom prst="rect">
            <a:avLst/>
          </a:prstGeom>
        </p:spPr>
        <p:txBody>
          <a:bodyPr vert="horz" lIns="91440" tIns="45720" rIns="91440" bIns="45720" rtlCol="0" anchor="ctr">
            <a:normAutofit/>
          </a:bodyPr>
          <a:lstStyle/>
          <a:p>
            <a:r>
              <a:rPr lang="en-AU" dirty="0" smtClean="0"/>
              <a:t>Click to edit</a:t>
            </a:r>
            <a:endParaRPr lang="en-US" dirty="0"/>
          </a:p>
        </p:txBody>
      </p:sp>
      <p:sp>
        <p:nvSpPr>
          <p:cNvPr id="3" name="Text Placeholder 2"/>
          <p:cNvSpPr>
            <a:spLocks noGrp="1"/>
          </p:cNvSpPr>
          <p:nvPr>
            <p:ph type="body" idx="1"/>
          </p:nvPr>
        </p:nvSpPr>
        <p:spPr>
          <a:xfrm>
            <a:off x="472584" y="1158241"/>
            <a:ext cx="11218189" cy="5211221"/>
          </a:xfrm>
          <a:prstGeom prst="rect">
            <a:avLst/>
          </a:prstGeom>
        </p:spPr>
        <p:txBody>
          <a:bodyPr vert="horz" lIns="91440" tIns="45720" rIns="91440" bIns="45720" rtlCol="0">
            <a:normAutofit/>
          </a:bodyPr>
          <a:lstStyle/>
          <a:p>
            <a:pPr lvl="0"/>
            <a:r>
              <a:rPr lang="en-AU" dirty="0" smtClean="0"/>
              <a:t>Click to edit</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Footer Placeholder 4"/>
          <p:cNvSpPr>
            <a:spLocks noGrp="1"/>
          </p:cNvSpPr>
          <p:nvPr>
            <p:ph type="ftr" sz="quarter" idx="3"/>
          </p:nvPr>
        </p:nvSpPr>
        <p:spPr>
          <a:xfrm>
            <a:off x="4443307" y="6573521"/>
            <a:ext cx="6847840" cy="269875"/>
          </a:xfrm>
          <a:prstGeom prst="rect">
            <a:avLst/>
          </a:prstGeom>
        </p:spPr>
        <p:txBody>
          <a:bodyPr vert="horz" lIns="91440" tIns="45720" rIns="91440" bIns="45720" rtlCol="0" anchor="ctr"/>
          <a:lstStyle>
            <a:lvl1pPr algn="r">
              <a:defRPr sz="1200" b="0" i="0">
                <a:solidFill>
                  <a:srgbClr val="000000"/>
                </a:solidFill>
                <a:latin typeface="Helvetica Neue" panose="02000503000000020004"/>
                <a:cs typeface="Helvetica Neue" panose="02000503000000020004"/>
              </a:defRPr>
            </a:lvl1pPr>
          </a:lstStyle>
          <a:p>
            <a:r>
              <a:rPr lang="en-US" dirty="0" smtClean="0"/>
              <a:t>Presentation Title (Edit in File &gt; 'Page Setup' &gt; ‘Header/footer’)</a:t>
            </a:r>
            <a:endParaRPr lang="en-US" dirty="0"/>
          </a:p>
        </p:txBody>
      </p:sp>
      <p:sp>
        <p:nvSpPr>
          <p:cNvPr id="6" name="Slide Number Placeholder 5"/>
          <p:cNvSpPr>
            <a:spLocks noGrp="1"/>
          </p:cNvSpPr>
          <p:nvPr>
            <p:ph type="sldNum" sz="quarter" idx="4"/>
          </p:nvPr>
        </p:nvSpPr>
        <p:spPr>
          <a:xfrm>
            <a:off x="11582400" y="6573521"/>
            <a:ext cx="596053" cy="269875"/>
          </a:xfrm>
          <a:prstGeom prst="rect">
            <a:avLst/>
          </a:prstGeom>
        </p:spPr>
        <p:txBody>
          <a:bodyPr vert="horz" lIns="91440" tIns="45720" rIns="91440" bIns="45720" rtlCol="0" anchor="ctr"/>
          <a:lstStyle>
            <a:lvl1pPr algn="ctr">
              <a:defRPr sz="1200" b="0" i="0">
                <a:solidFill>
                  <a:schemeClr val="bg1"/>
                </a:solidFill>
                <a:latin typeface="Helvetica Neue" panose="02000503000000020004"/>
                <a:cs typeface="Helvetica Neue" panose="02000503000000020004"/>
              </a:defRPr>
            </a:lvl1pPr>
          </a:lstStyle>
          <a:p>
            <a:fld id="{93D1588C-AB24-5646-A060-72B6CDFB3A51}"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hdr="0" dt="0"/>
  <p:txStyles>
    <p:titleStyle>
      <a:lvl1pPr algn="l" defTabSz="457200" rtl="0" eaLnBrk="1" latinLnBrk="0" hangingPunct="1">
        <a:spcBef>
          <a:spcPct val="0"/>
        </a:spcBef>
        <a:buNone/>
        <a:defRPr sz="4400" b="0" i="0" kern="1200">
          <a:solidFill>
            <a:srgbClr val="FFFFFF"/>
          </a:solidFill>
          <a:latin typeface="Arial" panose="020B0604020202090204"/>
          <a:ea typeface="+mj-ea"/>
          <a:cs typeface="Arial" panose="020B0604020202090204"/>
        </a:defRPr>
      </a:lvl1pPr>
    </p:titleStyle>
    <p:bodyStyle>
      <a:lvl1pPr marL="0" indent="0" algn="l" defTabSz="457200" rtl="0" eaLnBrk="1" latinLnBrk="0" hangingPunct="1">
        <a:spcBef>
          <a:spcPct val="20000"/>
        </a:spcBef>
        <a:buFont typeface="Arial" panose="020B0604020202090204"/>
        <a:buNone/>
        <a:defRPr sz="2800" b="1" i="0" kern="1200">
          <a:solidFill>
            <a:srgbClr val="F6BB1C"/>
          </a:solidFill>
          <a:latin typeface="Arial" panose="020B0604020202090204"/>
          <a:ea typeface="+mn-ea"/>
          <a:cs typeface="Arial" panose="020B0604020202090204"/>
        </a:defRPr>
      </a:lvl1pPr>
      <a:lvl2pPr marL="0" indent="0" algn="l" defTabSz="457200" rtl="0" eaLnBrk="1" latinLnBrk="0" hangingPunct="1">
        <a:spcBef>
          <a:spcPts val="0"/>
        </a:spcBef>
        <a:buFont typeface="Arial" panose="020B0604020202090204"/>
        <a:buNone/>
        <a:defRPr sz="2400" b="0" i="0" kern="1200">
          <a:solidFill>
            <a:srgbClr val="FFFFFF"/>
          </a:solidFill>
          <a:latin typeface="Arial" panose="020B0604020202090204"/>
          <a:ea typeface="+mn-ea"/>
          <a:cs typeface="Arial" panose="020B0604020202090204"/>
        </a:defRPr>
      </a:lvl2pPr>
      <a:lvl3pPr marL="532765" indent="-228600" algn="l" defTabSz="457200" rtl="0" eaLnBrk="1" latinLnBrk="0" hangingPunct="1">
        <a:spcBef>
          <a:spcPts val="0"/>
        </a:spcBef>
        <a:buSzPct val="80000"/>
        <a:buFont typeface="Arial" panose="020B0604020202090204"/>
        <a:buChar char="•"/>
        <a:defRPr sz="2400" b="0" i="0" kern="1200">
          <a:solidFill>
            <a:srgbClr val="FFFFFF"/>
          </a:solidFill>
          <a:latin typeface="Arial" panose="020B0604020202090204"/>
          <a:ea typeface="+mn-ea"/>
          <a:cs typeface="Arial" panose="020B0604020202090204"/>
        </a:defRPr>
      </a:lvl3pPr>
      <a:lvl4pPr marL="845820" indent="-228600" algn="l" defTabSz="457200" rtl="0" eaLnBrk="1" latinLnBrk="0" hangingPunct="1">
        <a:spcBef>
          <a:spcPts val="0"/>
        </a:spcBef>
        <a:buSzPct val="80000"/>
        <a:buFont typeface="Arial" panose="020B0604020202090204"/>
        <a:buChar char="–"/>
        <a:defRPr sz="2200" b="0" i="0" kern="1200">
          <a:solidFill>
            <a:srgbClr val="FFFFFF"/>
          </a:solidFill>
          <a:latin typeface="Arial" panose="020B0604020202090204"/>
          <a:ea typeface="+mn-ea"/>
          <a:cs typeface="Arial" panose="020B0604020202090204"/>
        </a:defRPr>
      </a:lvl4pPr>
      <a:lvl5pPr marL="1339215" indent="-228600" algn="l" defTabSz="457200" rtl="0" eaLnBrk="1" latinLnBrk="0" hangingPunct="1">
        <a:spcBef>
          <a:spcPts val="0"/>
        </a:spcBef>
        <a:buSzPct val="80000"/>
        <a:buFont typeface="Arial" panose="020B0604020202090204"/>
        <a:buChar char="•"/>
        <a:defRPr sz="2000" b="0" i="0" kern="1200">
          <a:solidFill>
            <a:srgbClr val="FFFFFF"/>
          </a:solidFill>
          <a:latin typeface="Arial" panose="020B0604020202090204"/>
          <a:ea typeface="+mn-ea"/>
          <a:cs typeface="Arial" panose="020B0604020202090204"/>
        </a:defRPr>
      </a:lvl5pPr>
      <a:lvl6pPr marL="25146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9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868622" y="2219065"/>
            <a:ext cx="10455563" cy="2387600"/>
          </a:xfrm>
        </p:spPr>
        <p:txBody>
          <a:bodyPr>
            <a:normAutofit fontScale="90000"/>
          </a:bodyPr>
          <a:lstStyle/>
          <a:p>
            <a:pPr fontAlgn="auto">
              <a:lnSpc>
                <a:spcPct val="150000"/>
              </a:lnSpc>
            </a:pPr>
            <a:r>
              <a:rPr lang="en-US" altLang="zh-CN" sz="5300" b="1" dirty="0">
                <a:latin typeface="Times New Roman Bold" panose="02020503050405090304" charset="0"/>
                <a:cs typeface="Times New Roman Bold" panose="02020503050405090304" charset="0"/>
              </a:rPr>
              <a:t>Frequency Dependent Polarization of </a:t>
            </a:r>
            <a:r>
              <a:rPr lang="en-US" altLang="zh-CN" sz="5300" b="1" dirty="0" smtClean="0">
                <a:latin typeface="Times New Roman Bold" panose="02020503050405090304" charset="0"/>
                <a:cs typeface="Times New Roman Bold" panose="02020503050405090304" charset="0"/>
              </a:rPr>
              <a:t/>
            </a:r>
            <a:br>
              <a:rPr lang="en-US" altLang="zh-CN" sz="5300" b="1" dirty="0" smtClean="0">
                <a:latin typeface="Times New Roman Bold" panose="02020503050405090304" charset="0"/>
                <a:cs typeface="Times New Roman Bold" panose="02020503050405090304" charset="0"/>
              </a:rPr>
            </a:br>
            <a:r>
              <a:rPr lang="en-US" altLang="zh-CN" sz="5300" b="1" dirty="0" smtClean="0">
                <a:latin typeface="Times New Roman Bold" panose="02020503050405090304" charset="0"/>
                <a:cs typeface="Times New Roman Bold" panose="02020503050405090304" charset="0"/>
              </a:rPr>
              <a:t>Repeating </a:t>
            </a:r>
            <a:r>
              <a:rPr lang="en-US" altLang="zh-CN" sz="5300" b="1" dirty="0">
                <a:latin typeface="Times New Roman Bold" panose="02020503050405090304" charset="0"/>
                <a:cs typeface="Times New Roman Bold" panose="02020503050405090304" charset="0"/>
              </a:rPr>
              <a:t>FRBs as a Probe of </a:t>
            </a:r>
            <a:r>
              <a:rPr lang="en-US" altLang="zh-CN" sz="5300" b="1" dirty="0" smtClean="0">
                <a:latin typeface="Times New Roman Bold" panose="02020503050405090304" charset="0"/>
                <a:cs typeface="Times New Roman Bold" panose="02020503050405090304" charset="0"/>
              </a:rPr>
              <a:t/>
            </a:r>
            <a:br>
              <a:rPr lang="en-US" altLang="zh-CN" sz="5300" b="1" dirty="0" smtClean="0">
                <a:latin typeface="Times New Roman Bold" panose="02020503050405090304" charset="0"/>
                <a:cs typeface="Times New Roman Bold" panose="02020503050405090304" charset="0"/>
              </a:rPr>
            </a:br>
            <a:r>
              <a:rPr lang="en-US" altLang="zh-CN" sz="5300" b="1" dirty="0" smtClean="0">
                <a:latin typeface="Times New Roman Bold" panose="02020503050405090304" charset="0"/>
                <a:cs typeface="Times New Roman Bold" panose="02020503050405090304" charset="0"/>
              </a:rPr>
              <a:t>Magneto-ionic Environments</a:t>
            </a:r>
            <a:endParaRPr lang="zh-CN" altLang="en-US" b="1" dirty="0">
              <a:latin typeface="Times New Roman Bold" panose="02020503050405090304" charset="0"/>
              <a:cs typeface="Times New Roman Bold" panose="02020503050405090304" charset="0"/>
            </a:endParaRPr>
          </a:p>
        </p:txBody>
      </p:sp>
      <p:sp>
        <p:nvSpPr>
          <p:cNvPr id="5" name="副标题 4"/>
          <p:cNvSpPr>
            <a:spLocks noGrp="1"/>
          </p:cNvSpPr>
          <p:nvPr>
            <p:ph type="subTitle" idx="1"/>
          </p:nvPr>
        </p:nvSpPr>
        <p:spPr>
          <a:xfrm>
            <a:off x="1443701" y="4889098"/>
            <a:ext cx="9144000" cy="1655762"/>
          </a:xfrm>
        </p:spPr>
        <p:txBody>
          <a:bodyPr>
            <a:normAutofit/>
          </a:bodyPr>
          <a:lstStyle/>
          <a:p>
            <a:r>
              <a:rPr lang="en-US" altLang="zh-CN" sz="3600" dirty="0" smtClean="0">
                <a:latin typeface="Times New Roman Regular" panose="02020503050405090304" charset="0"/>
                <a:cs typeface="Times New Roman Regular" panose="02020503050405090304" charset="0"/>
              </a:rPr>
              <a:t>Speaker: Yi Feng</a:t>
            </a:r>
            <a:endParaRPr lang="zh-CN" altLang="en-US" sz="3600" dirty="0">
              <a:latin typeface="Times New Roman Regular" panose="02020503050405090304" charset="0"/>
              <a:cs typeface="Times New Roman Regular" panose="02020503050405090304" charset="0"/>
            </a:endParaRPr>
          </a:p>
        </p:txBody>
      </p:sp>
      <p:pic>
        <p:nvPicPr>
          <p:cNvPr id="6" name="ucas_logo.pdf" descr="ucas_logo.pdf"/>
          <p:cNvPicPr>
            <a:picLocks noChangeAspect="1"/>
          </p:cNvPicPr>
          <p:nvPr/>
        </p:nvPicPr>
        <p:blipFill>
          <a:blip r:embed="rId3"/>
          <a:stretch>
            <a:fillRect/>
          </a:stretch>
        </p:blipFill>
        <p:spPr>
          <a:xfrm>
            <a:off x="7761169" y="326856"/>
            <a:ext cx="2865980" cy="612917"/>
          </a:xfrm>
          <a:prstGeom prst="rect">
            <a:avLst/>
          </a:prstGeom>
          <a:ln w="3175">
            <a:miter lim="400000"/>
            <a:headEnd/>
            <a:tailEnd/>
          </a:ln>
        </p:spPr>
      </p:pic>
      <p:pic>
        <p:nvPicPr>
          <p:cNvPr id="7" name="droppedImage.pdf" descr="droppedImage.pdf"/>
          <p:cNvPicPr>
            <a:picLocks noChangeAspect="1"/>
          </p:cNvPicPr>
          <p:nvPr/>
        </p:nvPicPr>
        <p:blipFill>
          <a:blip r:embed="rId4"/>
          <a:stretch>
            <a:fillRect/>
          </a:stretch>
        </p:blipFill>
        <p:spPr>
          <a:xfrm>
            <a:off x="10914408" y="154547"/>
            <a:ext cx="1094105" cy="878205"/>
          </a:xfrm>
          <a:prstGeom prst="rect">
            <a:avLst/>
          </a:prstGeom>
          <a:ln w="3175">
            <a:miter lim="400000"/>
            <a:headEnd/>
            <a:tailEnd/>
          </a:ln>
        </p:spPr>
      </p:pic>
      <p:sp>
        <p:nvSpPr>
          <p:cNvPr id="4" name="文本框 3"/>
          <p:cNvSpPr txBox="1"/>
          <p:nvPr/>
        </p:nvSpPr>
        <p:spPr>
          <a:xfrm>
            <a:off x="2551013" y="5657671"/>
            <a:ext cx="7806326" cy="11988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Di Li,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Weiwei</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Zhu, Bing Zhang,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Wenbin</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Lu,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Yongkun</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Zhang, Pei Wang, Shi Dai, Ryan Lynch,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Jinchen</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Jiang,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Jiarui</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Niu</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Heng</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Xu,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Chenchen</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Miao,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Chenhui</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Niu</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Lei Qian, Chao-Wei Tsai,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Bojun</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Wang,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Mengyao</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Xue</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Yuanpei</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Yang,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Jumei</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Yao, Youling Yue, Mao Yuan,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Songbo</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Zhang, Lei Zhang, </a:t>
            </a:r>
            <a:r>
              <a:rPr kumimoji="0" lang="en-US" altLang="zh-CN" sz="1800" b="0" i="0" u="none" strike="noStrike" kern="1200" cap="none" spc="0" normalizeH="0" baseline="0" noProof="0" dirty="0" err="1"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Dejiang</a:t>
            </a:r>
            <a:r>
              <a:rPr kumimoji="0" lang="en-US" altLang="zh-CN" sz="1800" b="0" i="0" u="none" strike="noStrike" kern="1200" cap="none" spc="0" normalizeH="0" baseline="0" noProof="0" dirty="0" smtClean="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rPr>
              <a:t> Zhou</a:t>
            </a:r>
            <a:endParaRPr kumimoji="0" lang="zh-CN" altLang="en-US" sz="1800" b="0" i="0" u="none" strike="noStrike" kern="1200" cap="none" spc="0" normalizeH="0" baseline="0" noProof="0" dirty="0">
              <a:ln>
                <a:noFill/>
              </a:ln>
              <a:solidFill>
                <a:prstClr val="black"/>
              </a:solidFill>
              <a:effectLst/>
              <a:uLnTx/>
              <a:uFillTx/>
              <a:latin typeface="Times New Roman Regular" panose="02020503050405090304" charset="0"/>
              <a:ea typeface="等线" panose="02010600030101010101" pitchFamily="2" charset="-122"/>
              <a:cs typeface="Times New Roman Regular" panose="02020503050405090304" charset="0"/>
            </a:endParaRPr>
          </a:p>
        </p:txBody>
      </p:sp>
    </p:spTree>
    <p:extLst>
      <p:ext uri="{BB962C8B-B14F-4D97-AF65-F5344CB8AC3E}">
        <p14:creationId xmlns:p14="http://schemas.microsoft.com/office/powerpoint/2010/main" val="84951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164945" y="6384290"/>
            <a:ext cx="3726700" cy="398780"/>
          </a:xfrm>
          <a:prstGeom prst="rect">
            <a:avLst/>
          </a:prstGeom>
          <a:noFill/>
        </p:spPr>
        <p:txBody>
          <a:bodyPr wrap="square" rtlCol="0">
            <a:spAutoFit/>
          </a:bodyPr>
          <a:lstStyle/>
          <a:p>
            <a:r>
              <a:rPr lang="en-US" altLang="zh-CN" sz="2000" dirty="0" smtClean="0">
                <a:latin typeface="Georgia Regular" panose="02040802050405020203" charset="0"/>
                <a:cs typeface="Georgia Regular" panose="02040802050405020203" charset="0"/>
              </a:rPr>
              <a:t> Feng &amp; Li et al. in prep</a:t>
            </a:r>
          </a:p>
        </p:txBody>
      </p:sp>
      <p:pic>
        <p:nvPicPr>
          <p:cNvPr id="3" name="图片 2"/>
          <p:cNvPicPr>
            <a:picLocks noChangeAspect="1"/>
          </p:cNvPicPr>
          <p:nvPr/>
        </p:nvPicPr>
        <p:blipFill>
          <a:blip r:embed="rId3"/>
          <a:stretch>
            <a:fillRect/>
          </a:stretch>
        </p:blipFill>
        <p:spPr>
          <a:xfrm>
            <a:off x="2295587" y="32557"/>
            <a:ext cx="7270110" cy="643945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8805" y="185420"/>
            <a:ext cx="4965065" cy="1325880"/>
          </a:xfrm>
        </p:spPr>
        <p:txBody>
          <a:bodyPr>
            <a:normAutofit/>
          </a:bodyPr>
          <a:lstStyle/>
          <a:p>
            <a:r>
              <a:rPr lang="en-US" altLang="zh-CN" sz="3600" b="1" dirty="0" smtClean="0">
                <a:latin typeface="Times New Roman Bold" panose="02020503050405090304" charset="0"/>
                <a:cs typeface="Times New Roman Bold" panose="02020503050405090304" charset="0"/>
              </a:rPr>
              <a:t>Depolarization </a:t>
            </a:r>
            <a:r>
              <a:rPr lang="en-US" altLang="zh-CN" sz="3600" b="1" dirty="0">
                <a:latin typeface="Times New Roman Bold" panose="02020503050405090304" charset="0"/>
                <a:cs typeface="Times New Roman Bold" panose="02020503050405090304" charset="0"/>
              </a:rPr>
              <a:t>effects</a:t>
            </a:r>
          </a:p>
        </p:txBody>
      </p:sp>
      <p:sp>
        <p:nvSpPr>
          <p:cNvPr id="3" name="内容占位符 2"/>
          <p:cNvSpPr>
            <a:spLocks noGrp="1"/>
          </p:cNvSpPr>
          <p:nvPr>
            <p:ph idx="1"/>
          </p:nvPr>
        </p:nvSpPr>
        <p:spPr>
          <a:xfrm>
            <a:off x="838200" y="1511300"/>
            <a:ext cx="10515600" cy="4351338"/>
          </a:xfrm>
        </p:spPr>
        <p:txBody>
          <a:bodyPr>
            <a:noAutofit/>
          </a:bodyPr>
          <a:lstStyle/>
          <a:p>
            <a:pPr marL="0" indent="0">
              <a:buNone/>
            </a:pPr>
            <a:r>
              <a:rPr lang="en-US" altLang="zh-CN" dirty="0" smtClean="0">
                <a:latin typeface="Times New Roman Regular" panose="02020503050405090304" charset="0"/>
                <a:cs typeface="Times New Roman Regular" panose="02020503050405090304" charset="0"/>
              </a:rPr>
              <a:t>1 intra-channel depolarization</a:t>
            </a:r>
          </a:p>
          <a:p>
            <a:pPr marL="0" indent="0">
              <a:buNone/>
            </a:pPr>
            <a:endParaRPr lang="en-US" altLang="zh-CN" dirty="0" smtClean="0">
              <a:latin typeface="Times New Roman Regular" panose="02020503050405090304" charset="0"/>
              <a:cs typeface="Times New Roman Regular" panose="02020503050405090304" charset="0"/>
            </a:endParaRPr>
          </a:p>
          <a:p>
            <a:pPr marL="0" indent="0">
              <a:buNone/>
            </a:pPr>
            <a:r>
              <a:rPr lang="en-US" altLang="zh-CN" dirty="0" smtClean="0">
                <a:latin typeface="Times New Roman Regular" panose="02020503050405090304" charset="0"/>
                <a:cs typeface="Times New Roman Regular" panose="02020503050405090304" charset="0"/>
              </a:rPr>
              <a:t>Can be ruled out</a:t>
            </a:r>
          </a:p>
          <a:p>
            <a:pPr marL="0" indent="0">
              <a:buNone/>
            </a:pPr>
            <a:endParaRPr lang="en-US" altLang="zh-CN" dirty="0">
              <a:latin typeface="Times New Roman Regular" panose="02020503050405090304" charset="0"/>
              <a:cs typeface="Times New Roman Regular" panose="02020503050405090304" charset="0"/>
            </a:endParaRPr>
          </a:p>
          <a:p>
            <a:pPr marL="0" indent="0">
              <a:buNone/>
            </a:pPr>
            <a:r>
              <a:rPr lang="en-US" altLang="zh-CN" dirty="0" smtClean="0">
                <a:latin typeface="Times New Roman Regular" panose="02020503050405090304" charset="0"/>
                <a:cs typeface="Times New Roman Regular" panose="02020503050405090304" charset="0"/>
              </a:rPr>
              <a:t>2 </a:t>
            </a:r>
            <a:r>
              <a:rPr lang="en-US" altLang="zh-CN" dirty="0">
                <a:latin typeface="Times New Roman Regular" panose="02020503050405090304" charset="0"/>
                <a:cs typeface="Times New Roman Regular" panose="02020503050405090304" charset="0"/>
              </a:rPr>
              <a:t>Intrinsic frequency evolution of linear polarization</a:t>
            </a:r>
            <a:endParaRPr lang="en-US" altLang="zh-CN" dirty="0" smtClean="0">
              <a:latin typeface="Times New Roman Regular" panose="02020503050405090304" charset="0"/>
              <a:cs typeface="Times New Roman Regular" panose="02020503050405090304" charset="0"/>
            </a:endParaRPr>
          </a:p>
          <a:p>
            <a:pPr marL="0" indent="0">
              <a:buNone/>
            </a:pPr>
            <a:r>
              <a:rPr lang="en-US" altLang="zh-CN" dirty="0" smtClean="0">
                <a:latin typeface="Times New Roman Regular" panose="02020503050405090304" charset="0"/>
                <a:cs typeface="Times New Roman Regular" panose="02020503050405090304" charset="0"/>
              </a:rPr>
              <a:t>Pulsar: degree </a:t>
            </a:r>
            <a:r>
              <a:rPr lang="en-US" altLang="zh-CN" dirty="0">
                <a:latin typeface="Times New Roman Regular" panose="02020503050405090304" charset="0"/>
                <a:cs typeface="Times New Roman Regular" panose="02020503050405090304" charset="0"/>
              </a:rPr>
              <a:t>of polarization </a:t>
            </a:r>
            <a:r>
              <a:rPr lang="en-US" altLang="zh-CN" dirty="0" smtClean="0">
                <a:latin typeface="Times New Roman Regular" panose="02020503050405090304" charset="0"/>
                <a:cs typeface="Times New Roman Regular" panose="02020503050405090304" charset="0"/>
              </a:rPr>
              <a:t>tends </a:t>
            </a:r>
            <a:r>
              <a:rPr lang="en-US" altLang="zh-CN" dirty="0">
                <a:latin typeface="Times New Roman Regular" panose="02020503050405090304" charset="0"/>
                <a:cs typeface="Times New Roman Regular" panose="02020503050405090304" charset="0"/>
              </a:rPr>
              <a:t>to decrease going from lower to higher </a:t>
            </a:r>
            <a:r>
              <a:rPr lang="en-US" altLang="zh-CN" dirty="0" smtClean="0">
                <a:latin typeface="Times New Roman Regular" panose="02020503050405090304" charset="0"/>
                <a:cs typeface="Times New Roman Regular" panose="02020503050405090304" charset="0"/>
              </a:rPr>
              <a:t>frequencies</a:t>
            </a:r>
          </a:p>
          <a:p>
            <a:pPr marL="0" indent="0">
              <a:buNone/>
            </a:pPr>
            <a:r>
              <a:rPr lang="en-US" altLang="zh-CN" dirty="0" smtClean="0">
                <a:latin typeface="Times New Roman Regular" panose="02020503050405090304" charset="0"/>
                <a:cs typeface="Times New Roman Regular" panose="02020503050405090304" charset="0"/>
              </a:rPr>
              <a:t>Disfavor a </a:t>
            </a:r>
            <a:r>
              <a:rPr lang="en-US" altLang="zh-CN" dirty="0">
                <a:latin typeface="Times New Roman Regular" panose="02020503050405090304" charset="0"/>
                <a:cs typeface="Times New Roman Regular" panose="02020503050405090304" charset="0"/>
              </a:rPr>
              <a:t>direct </a:t>
            </a:r>
            <a:r>
              <a:rPr lang="en-US" altLang="zh-CN" dirty="0" smtClean="0">
                <a:latin typeface="Times New Roman Regular" panose="02020503050405090304" charset="0"/>
                <a:cs typeface="Times New Roman Regular" panose="02020503050405090304" charset="0"/>
              </a:rPr>
              <a:t>analogous pulsar-like-magnetosphere </a:t>
            </a:r>
            <a:r>
              <a:rPr lang="en-US" altLang="zh-CN" dirty="0">
                <a:latin typeface="Times New Roman Regular" panose="02020503050405090304" charset="0"/>
                <a:cs typeface="Times New Roman Regular" panose="02020503050405090304" charset="0"/>
              </a:rPr>
              <a:t>origin </a:t>
            </a:r>
            <a:r>
              <a:rPr lang="en-US" altLang="zh-CN" dirty="0" smtClean="0">
                <a:latin typeface="Times New Roman Regular" panose="02020503050405090304" charset="0"/>
                <a:cs typeface="Times New Roman Regular" panose="02020503050405090304" charset="0"/>
              </a:rPr>
              <a:t>of repeaters</a:t>
            </a:r>
          </a:p>
          <a:p>
            <a:pPr marL="0" indent="0">
              <a:buNone/>
            </a:pPr>
            <a:endParaRPr lang="en-US" altLang="zh-CN" dirty="0" smtClean="0">
              <a:latin typeface="Times New Roman Regular" panose="02020503050405090304" charset="0"/>
              <a:cs typeface="Times New Roman Regular" panose="02020503050405090304" charset="0"/>
            </a:endParaRPr>
          </a:p>
          <a:p>
            <a:pPr marL="0" indent="0">
              <a:buNone/>
            </a:pPr>
            <a:r>
              <a:rPr lang="en-US" altLang="zh-CN" dirty="0" smtClean="0">
                <a:latin typeface="Times New Roman Regular" panose="02020503050405090304" charset="0"/>
                <a:cs typeface="Times New Roman Regular" panose="02020503050405090304" charset="0"/>
              </a:rPr>
              <a:t>3 RM scatter</a:t>
            </a:r>
          </a:p>
        </p:txBody>
      </p:sp>
      <p:pic>
        <p:nvPicPr>
          <p:cNvPr id="4" name="图片 3"/>
          <p:cNvPicPr>
            <a:picLocks noChangeAspect="1"/>
          </p:cNvPicPr>
          <p:nvPr/>
        </p:nvPicPr>
        <p:blipFill>
          <a:blip r:embed="rId3"/>
          <a:stretch>
            <a:fillRect/>
          </a:stretch>
        </p:blipFill>
        <p:spPr>
          <a:xfrm>
            <a:off x="6762691" y="967713"/>
            <a:ext cx="3825572" cy="1272650"/>
          </a:xfrm>
          <a:prstGeom prst="rect">
            <a:avLst/>
          </a:prstGeom>
        </p:spPr>
      </p:pic>
      <p:pic>
        <p:nvPicPr>
          <p:cNvPr id="5" name="图片 4"/>
          <p:cNvPicPr>
            <a:picLocks noChangeAspect="1"/>
          </p:cNvPicPr>
          <p:nvPr/>
        </p:nvPicPr>
        <p:blipFill>
          <a:blip r:embed="rId4"/>
          <a:stretch>
            <a:fillRect/>
          </a:stretch>
        </p:blipFill>
        <p:spPr>
          <a:xfrm>
            <a:off x="6861760" y="2171991"/>
            <a:ext cx="3627434" cy="143268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287491" y="6384290"/>
            <a:ext cx="4604154" cy="400110"/>
          </a:xfrm>
          <a:prstGeom prst="rect">
            <a:avLst/>
          </a:prstGeom>
          <a:noFill/>
        </p:spPr>
        <p:txBody>
          <a:bodyPr wrap="square" rtlCol="0">
            <a:spAutoFit/>
          </a:bodyPr>
          <a:lstStyle/>
          <a:p>
            <a:r>
              <a:rPr lang="en-US" altLang="zh-CN" sz="2000" dirty="0" smtClean="0">
                <a:latin typeface="Georgia Regular" panose="02040802050405020203" charset="0"/>
                <a:cs typeface="Georgia Regular" panose="02040802050405020203" charset="0"/>
              </a:rPr>
              <a:t> </a:t>
            </a:r>
            <a:r>
              <a:rPr lang="nl-NL" altLang="zh-CN" sz="2000" dirty="0">
                <a:latin typeface="Georgia Regular" panose="02040802050405020203" charset="0"/>
                <a:cs typeface="Georgia Regular" panose="02040802050405020203" charset="0"/>
              </a:rPr>
              <a:t>Miao, Zhu &amp; Wang et al. in prep </a:t>
            </a:r>
          </a:p>
        </p:txBody>
      </p:sp>
      <p:pic>
        <p:nvPicPr>
          <p:cNvPr id="4" name="图片 3"/>
          <p:cNvPicPr>
            <a:picLocks noChangeAspect="1"/>
          </p:cNvPicPr>
          <p:nvPr/>
        </p:nvPicPr>
        <p:blipFill>
          <a:blip r:embed="rId3"/>
          <a:stretch>
            <a:fillRect/>
          </a:stretch>
        </p:blipFill>
        <p:spPr>
          <a:xfrm>
            <a:off x="0" y="684645"/>
            <a:ext cx="5745018" cy="5035933"/>
          </a:xfrm>
          <a:prstGeom prst="rect">
            <a:avLst/>
          </a:prstGeom>
        </p:spPr>
      </p:pic>
      <p:pic>
        <p:nvPicPr>
          <p:cNvPr id="6" name="图片 5"/>
          <p:cNvPicPr>
            <a:picLocks noChangeAspect="1"/>
          </p:cNvPicPr>
          <p:nvPr/>
        </p:nvPicPr>
        <p:blipFill>
          <a:blip r:embed="rId4"/>
          <a:stretch>
            <a:fillRect/>
          </a:stretch>
        </p:blipFill>
        <p:spPr>
          <a:xfrm>
            <a:off x="5745018" y="684645"/>
            <a:ext cx="6446982" cy="5035933"/>
          </a:xfrm>
          <a:prstGeom prst="rect">
            <a:avLst/>
          </a:prstGeom>
        </p:spPr>
      </p:pic>
    </p:spTree>
    <p:extLst>
      <p:ext uri="{BB962C8B-B14F-4D97-AF65-F5344CB8AC3E}">
        <p14:creationId xmlns:p14="http://schemas.microsoft.com/office/powerpoint/2010/main" val="28801374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86981" y="6033307"/>
            <a:ext cx="3726700" cy="707886"/>
          </a:xfrm>
          <a:prstGeom prst="rect">
            <a:avLst/>
          </a:prstGeom>
          <a:noFill/>
        </p:spPr>
        <p:txBody>
          <a:bodyPr wrap="square" rtlCol="0">
            <a:spAutoFit/>
          </a:bodyPr>
          <a:lstStyle/>
          <a:p>
            <a:r>
              <a:rPr lang="en-US" altLang="zh-CN" sz="2000" dirty="0" smtClean="0">
                <a:latin typeface="Georgia Regular" panose="02040802050405020203" charset="0"/>
                <a:cs typeface="Georgia Regular" panose="02040802050405020203" charset="0"/>
              </a:rPr>
              <a:t> </a:t>
            </a:r>
            <a:r>
              <a:rPr lang="en-US" altLang="zh-CN" sz="2000" dirty="0">
                <a:latin typeface="Georgia Regular" panose="02040802050405020203" charset="0"/>
                <a:cs typeface="Georgia Regular" panose="02040802050405020203" charset="0"/>
              </a:rPr>
              <a:t>credit: </a:t>
            </a:r>
            <a:r>
              <a:rPr lang="en-US" altLang="zh-CN" sz="2000" dirty="0" err="1">
                <a:latin typeface="Georgia Regular" panose="02040802050405020203" charset="0"/>
                <a:cs typeface="Georgia Regular" panose="02040802050405020203" charset="0"/>
              </a:rPr>
              <a:t>Xue</a:t>
            </a:r>
            <a:endParaRPr lang="en-US" altLang="zh-CN" sz="2000" dirty="0">
              <a:latin typeface="Georgia Regular" panose="02040802050405020203" charset="0"/>
              <a:cs typeface="Georgia Regular" panose="02040802050405020203" charset="0"/>
            </a:endParaRPr>
          </a:p>
          <a:p>
            <a:r>
              <a:rPr lang="en-US" altLang="zh-CN" sz="2000" dirty="0">
                <a:latin typeface="Georgia Regular" panose="02040802050405020203" charset="0"/>
                <a:cs typeface="Georgia Regular" panose="02040802050405020203" charset="0"/>
              </a:rPr>
              <a:t>Also see </a:t>
            </a:r>
            <a:r>
              <a:rPr lang="en-US" altLang="zh-CN" sz="2000" dirty="0" err="1">
                <a:latin typeface="Georgia Regular" panose="02040802050405020203" charset="0"/>
                <a:cs typeface="Georgia Regular" panose="02040802050405020203" charset="0"/>
              </a:rPr>
              <a:t>Xue’s</a:t>
            </a:r>
            <a:r>
              <a:rPr lang="en-US" altLang="zh-CN" sz="2000" dirty="0">
                <a:latin typeface="Georgia Regular" panose="02040802050405020203" charset="0"/>
                <a:cs typeface="Georgia Regular" panose="02040802050405020203" charset="0"/>
              </a:rPr>
              <a:t> talk</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278890"/>
            <a:ext cx="5892800" cy="4441190"/>
          </a:xfr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2801" y="1278890"/>
            <a:ext cx="6325234" cy="4441190"/>
          </a:xfrm>
          <a:prstGeom prst="rect">
            <a:avLst/>
          </a:prstGeom>
        </p:spPr>
      </p:pic>
      <p:sp>
        <p:nvSpPr>
          <p:cNvPr id="7" name="标题 1"/>
          <p:cNvSpPr>
            <a:spLocks noGrp="1"/>
          </p:cNvSpPr>
          <p:nvPr>
            <p:ph type="title"/>
          </p:nvPr>
        </p:nvSpPr>
        <p:spPr>
          <a:xfrm>
            <a:off x="229351" y="130002"/>
            <a:ext cx="11122140" cy="1325880"/>
          </a:xfrm>
        </p:spPr>
        <p:txBody>
          <a:bodyPr>
            <a:normAutofit/>
          </a:bodyPr>
          <a:lstStyle/>
          <a:p>
            <a:r>
              <a:rPr lang="en-US" altLang="zh-CN" sz="3600" b="1" dirty="0">
                <a:latin typeface="Times New Roman Bold" panose="02020503050405090304" charset="0"/>
                <a:cs typeface="Times New Roman Bold" panose="02020503050405090304" charset="0"/>
              </a:rPr>
              <a:t>Revisiting the %L vs. freq. for J0742 &amp; the Vela pulsar</a:t>
            </a:r>
          </a:p>
        </p:txBody>
      </p:sp>
    </p:spTree>
    <p:extLst>
      <p:ext uri="{BB962C8B-B14F-4D97-AF65-F5344CB8AC3E}">
        <p14:creationId xmlns:p14="http://schemas.microsoft.com/office/powerpoint/2010/main" val="1637764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310" y="1708785"/>
            <a:ext cx="1704340" cy="1103630"/>
          </a:xfrm>
        </p:spPr>
        <p:txBody>
          <a:bodyPr>
            <a:normAutofit fontScale="90000"/>
          </a:bodyPr>
          <a:lstStyle/>
          <a:p>
            <a:r>
              <a:rPr lang="en-US" sz="3200" dirty="0" smtClean="0">
                <a:latin typeface="Times New Roman Bold" panose="02020503050405090304" charset="0"/>
                <a:cs typeface="Times New Roman Bold" panose="02020503050405090304" charset="0"/>
              </a:rPr>
              <a:t>The Gum Nebula</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4726" y="1570165"/>
            <a:ext cx="6425889" cy="5030837"/>
          </a:xfrm>
          <a:prstGeom prst="rect">
            <a:avLst/>
          </a:prstGeom>
        </p:spPr>
      </p:pic>
      <p:sp>
        <p:nvSpPr>
          <p:cNvPr id="2" name="Rectangle 1"/>
          <p:cNvSpPr/>
          <p:nvPr/>
        </p:nvSpPr>
        <p:spPr>
          <a:xfrm>
            <a:off x="626110" y="3178175"/>
            <a:ext cx="2783205" cy="1814830"/>
          </a:xfrm>
          <a:prstGeom prst="rect">
            <a:avLst/>
          </a:prstGeom>
        </p:spPr>
        <p:txBody>
          <a:bodyPr wrap="square">
            <a:spAutoFit/>
          </a:bodyPr>
          <a:lstStyle/>
          <a:p>
            <a:pPr defTabSz="457200"/>
            <a:r>
              <a:rPr lang="en-AU" sz="2800" dirty="0">
                <a:solidFill>
                  <a:prstClr val="white"/>
                </a:solidFill>
                <a:latin typeface="Times New Roman Regular" panose="02020503050405090304" charset="0"/>
                <a:cs typeface="Times New Roman Regular" panose="02020503050405090304" charset="0"/>
              </a:rPr>
              <a:t>Another well-known pulsar, the Vela pulsar (J0835-4510)</a:t>
            </a:r>
          </a:p>
        </p:txBody>
      </p:sp>
      <p:sp>
        <p:nvSpPr>
          <p:cNvPr id="7" name="Rectangle 6"/>
          <p:cNvSpPr/>
          <p:nvPr/>
        </p:nvSpPr>
        <p:spPr>
          <a:xfrm>
            <a:off x="702449" y="5938796"/>
            <a:ext cx="2517775" cy="706755"/>
          </a:xfrm>
          <a:prstGeom prst="rect">
            <a:avLst/>
          </a:prstGeom>
        </p:spPr>
        <p:txBody>
          <a:bodyPr wrap="none">
            <a:spAutoFit/>
          </a:bodyPr>
          <a:lstStyle/>
          <a:p>
            <a:pPr defTabSz="457200"/>
            <a:r>
              <a:rPr lang="en-AU" sz="2000" dirty="0" err="1">
                <a:solidFill>
                  <a:prstClr val="white"/>
                </a:solidFill>
                <a:latin typeface="Georgia Regular" panose="02040802050405020203" charset="0"/>
                <a:cs typeface="Georgia Regular" panose="02040802050405020203" charset="0"/>
              </a:rPr>
              <a:t>Finkbeiner</a:t>
            </a:r>
            <a:r>
              <a:rPr lang="en-AU" sz="2000" dirty="0">
                <a:solidFill>
                  <a:prstClr val="white"/>
                </a:solidFill>
                <a:latin typeface="Georgia Regular" panose="02040802050405020203" charset="0"/>
                <a:cs typeface="Georgia Regular" panose="02040802050405020203" charset="0"/>
              </a:rPr>
              <a:t> (2003)</a:t>
            </a:r>
          </a:p>
          <a:p>
            <a:pPr defTabSz="457200"/>
            <a:r>
              <a:rPr lang="en-AU" sz="2000" dirty="0">
                <a:solidFill>
                  <a:prstClr val="white"/>
                </a:solidFill>
                <a:latin typeface="Georgia Regular" panose="02040802050405020203" charset="0"/>
                <a:cs typeface="Georgia Regular" panose="02040802050405020203" charset="0"/>
              </a:rPr>
              <a:t>Powered with </a:t>
            </a:r>
            <a:r>
              <a:rPr lang="en-AU" sz="2000" dirty="0" err="1">
                <a:solidFill>
                  <a:prstClr val="white"/>
                </a:solidFill>
                <a:latin typeface="Georgia Regular" panose="02040802050405020203" charset="0"/>
                <a:cs typeface="Georgia Regular" panose="02040802050405020203" charset="0"/>
              </a:rPr>
              <a:t>Aladin</a:t>
            </a:r>
          </a:p>
        </p:txBody>
      </p:sp>
      <p:sp>
        <p:nvSpPr>
          <p:cNvPr id="8" name="Rectangle 7"/>
          <p:cNvSpPr/>
          <p:nvPr/>
        </p:nvSpPr>
        <p:spPr>
          <a:xfrm>
            <a:off x="1878439" y="258792"/>
            <a:ext cx="8467829" cy="1198880"/>
          </a:xfrm>
          <a:prstGeom prst="rect">
            <a:avLst/>
          </a:prstGeom>
        </p:spPr>
        <p:txBody>
          <a:bodyPr wrap="square">
            <a:spAutoFit/>
          </a:bodyPr>
          <a:lstStyle/>
          <a:p>
            <a:pPr defTabSz="457200"/>
            <a:r>
              <a:rPr lang="en-US" sz="3600" b="1" dirty="0">
                <a:solidFill>
                  <a:srgbClr val="FFFF00"/>
                </a:solidFill>
                <a:latin typeface="Times New Roman Bold" panose="02020503050405090304" charset="0"/>
                <a:cs typeface="Times New Roman Bold" panose="02020503050405090304" charset="0"/>
              </a:rPr>
              <a:t>Is there a </a:t>
            </a:r>
            <a:r>
              <a:rPr lang="en-US" altLang="zh-CN" sz="3600" b="1" dirty="0">
                <a:solidFill>
                  <a:srgbClr val="FFFF00"/>
                </a:solidFill>
                <a:latin typeface="Times New Roman Bold" panose="02020503050405090304" charset="0"/>
                <a:ea typeface="宋体" panose="02010600030101010101" pitchFamily="2" charset="-122"/>
                <a:cs typeface="Times New Roman Bold" panose="02020503050405090304" charset="0"/>
              </a:rPr>
              <a:t>clump</a:t>
            </a:r>
            <a:r>
              <a:rPr lang="en-US" sz="3600" b="1" dirty="0">
                <a:solidFill>
                  <a:srgbClr val="FFFF00"/>
                </a:solidFill>
                <a:latin typeface="Times New Roman Bold" panose="02020503050405090304" charset="0"/>
                <a:cs typeface="Times New Roman Bold" panose="02020503050405090304" charset="0"/>
              </a:rPr>
              <a:t> of turbulent </a:t>
            </a:r>
            <a:r>
              <a:rPr lang="en-US" altLang="zh-CN" sz="3600" b="1" dirty="0">
                <a:solidFill>
                  <a:srgbClr val="FFFF00"/>
                </a:solidFill>
                <a:latin typeface="Times New Roman Bold" panose="02020503050405090304" charset="0"/>
                <a:ea typeface="宋体" panose="02010600030101010101" pitchFamily="2" charset="-122"/>
                <a:cs typeface="Times New Roman Bold" panose="02020503050405090304" charset="0"/>
              </a:rPr>
              <a:t>plasma in front of PSR J0742-2822?</a:t>
            </a:r>
            <a:r>
              <a:rPr lang="en-US" sz="3600" b="1" dirty="0">
                <a:solidFill>
                  <a:srgbClr val="FFFF00"/>
                </a:solidFill>
                <a:latin typeface="Times New Roman Bold" panose="02020503050405090304" charset="0"/>
                <a:cs typeface="Times New Roman Bold" panose="02020503050405090304" charset="0"/>
              </a:rPr>
              <a:t> </a:t>
            </a:r>
          </a:p>
        </p:txBody>
      </p:sp>
      <p:sp>
        <p:nvSpPr>
          <p:cNvPr id="9" name="文本框 8"/>
          <p:cNvSpPr txBox="1"/>
          <p:nvPr/>
        </p:nvSpPr>
        <p:spPr>
          <a:xfrm>
            <a:off x="10346055" y="6246495"/>
            <a:ext cx="1918970" cy="398780"/>
          </a:xfrm>
          <a:prstGeom prst="rect">
            <a:avLst/>
          </a:prstGeom>
          <a:noFill/>
        </p:spPr>
        <p:txBody>
          <a:bodyPr wrap="square" rtlCol="0">
            <a:spAutoFit/>
          </a:bodyPr>
          <a:lstStyle/>
          <a:p>
            <a:r>
              <a:rPr lang="en-US" altLang="zh-CN" sz="2000" dirty="0" smtClean="0">
                <a:solidFill>
                  <a:srgbClr val="FFFF00"/>
                </a:solidFill>
                <a:latin typeface="Georgia Regular" panose="02040802050405020203" charset="0"/>
                <a:cs typeface="Georgia Regular" panose="02040802050405020203" charset="0"/>
              </a:rPr>
              <a:t> credit: </a:t>
            </a:r>
            <a:r>
              <a:rPr lang="en-US" altLang="zh-CN" sz="2000" dirty="0" err="1" smtClean="0">
                <a:solidFill>
                  <a:srgbClr val="FFFF00"/>
                </a:solidFill>
                <a:latin typeface="Georgia Regular" panose="02040802050405020203" charset="0"/>
                <a:cs typeface="Georgia Regular" panose="02040802050405020203" charset="0"/>
              </a:rPr>
              <a:t>Xue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987155" y="6288405"/>
            <a:ext cx="303720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black"/>
                </a:solidFill>
                <a:effectLst/>
                <a:uLnTx/>
                <a:uFillTx/>
                <a:latin typeface="Georgia Regular" panose="02040802050405020203" charset="0"/>
                <a:ea typeface="等线" panose="02010600030101010101" pitchFamily="2" charset="-122"/>
                <a:cs typeface="Georgia Regular" panose="02040802050405020203" charset="0"/>
              </a:rPr>
              <a:t> Feng &amp; Li et al. in prep</a:t>
            </a:r>
          </a:p>
        </p:txBody>
      </p:sp>
      <p:sp>
        <p:nvSpPr>
          <p:cNvPr id="4" name="TextBox 2"/>
          <p:cNvSpPr txBox="1"/>
          <p:nvPr/>
        </p:nvSpPr>
        <p:spPr>
          <a:xfrm>
            <a:off x="8206105" y="1592580"/>
            <a:ext cx="3818255" cy="954107"/>
          </a:xfrm>
          <a:prstGeom prst="rect">
            <a:avLst/>
          </a:prstGeom>
          <a:noFill/>
        </p:spPr>
        <p:txBody>
          <a:bodyPr wrap="square" rtlCol="0">
            <a:spAutoFit/>
          </a:bodyPr>
          <a:lstStyle/>
          <a:p>
            <a:r>
              <a:rPr lang="en-US" sz="2800" b="1" dirty="0" smtClean="0">
                <a:solidFill>
                  <a:srgbClr val="F6BB1C"/>
                </a:solidFill>
                <a:latin typeface="Times New Roman Regular" panose="02020503050405090304" charset="0"/>
                <a:cs typeface="Times New Roman Regular" panose="02020503050405090304" charset="0"/>
              </a:rPr>
              <a:t>%L </a:t>
            </a:r>
            <a:r>
              <a:rPr lang="zh-CN" altLang="en-US" sz="2800" b="1" dirty="0" smtClean="0">
                <a:solidFill>
                  <a:srgbClr val="F6BB1C"/>
                </a:solidFill>
                <a:latin typeface="Times New Roman Regular" panose="02020503050405090304" charset="0"/>
                <a:cs typeface="Times New Roman Regular" panose="02020503050405090304" charset="0"/>
              </a:rPr>
              <a:t>∝ </a:t>
            </a:r>
            <a:r>
              <a:rPr lang="en-US" sz="2800" b="1" dirty="0" err="1" smtClean="0">
                <a:solidFill>
                  <a:srgbClr val="F6BB1C"/>
                </a:solidFill>
                <a:latin typeface="Times New Roman Regular" panose="02020503050405090304" charset="0"/>
                <a:cs typeface="Times New Roman Regular" panose="02020503050405090304" charset="0"/>
              </a:rPr>
              <a:t>exp</a:t>
            </a:r>
            <a:r>
              <a:rPr lang="en-US" sz="2800" b="1" dirty="0" smtClean="0">
                <a:solidFill>
                  <a:srgbClr val="F6BB1C"/>
                </a:solidFill>
                <a:latin typeface="Times New Roman Regular" panose="02020503050405090304" charset="0"/>
                <a:cs typeface="Times New Roman Regular" panose="02020503050405090304" charset="0"/>
              </a:rPr>
              <a:t>(-2</a:t>
            </a:r>
            <a:r>
              <a:rPr lang="en-US" altLang="zh-CN" sz="2800" b="1" dirty="0" smtClean="0">
                <a:solidFill>
                  <a:srgbClr val="F6BB1C"/>
                </a:solidFill>
                <a:latin typeface="Times New Roman Regular" panose="02020503050405090304" charset="0"/>
                <a:cs typeface="Times New Roman Regular" panose="02020503050405090304" charset="0"/>
              </a:rPr>
              <a:t>λ</a:t>
            </a:r>
            <a:r>
              <a:rPr lang="en-US" altLang="zh-CN" sz="2800" b="1" baseline="30000" dirty="0" smtClean="0">
                <a:solidFill>
                  <a:srgbClr val="F6BB1C"/>
                </a:solidFill>
                <a:latin typeface="Times New Roman Regular" panose="02020503050405090304" charset="0"/>
                <a:cs typeface="Times New Roman Regular" panose="02020503050405090304" charset="0"/>
              </a:rPr>
              <a:t>4 </a:t>
            </a:r>
            <a:r>
              <a:rPr lang="el-GR" altLang="zh-CN" sz="2800" b="1" dirty="0" smtClean="0">
                <a:solidFill>
                  <a:srgbClr val="F6BB1C"/>
                </a:solidFill>
                <a:latin typeface="Yu Gothic UI" panose="020B0500000000000000" pitchFamily="34" charset="-128"/>
                <a:ea typeface="Yu Gothic UI" panose="020B0500000000000000" pitchFamily="34" charset="-128"/>
                <a:cs typeface="Times New Roman Regular" panose="02020503050405090304" charset="0"/>
              </a:rPr>
              <a:t>σ</a:t>
            </a:r>
            <a:r>
              <a:rPr lang="en-US" altLang="zh-CN" sz="2800" b="1" baseline="-25000" dirty="0" smtClean="0">
                <a:solidFill>
                  <a:srgbClr val="F6BB1C"/>
                </a:solidFill>
                <a:latin typeface="Times New Roman Regular" panose="02020503050405090304" charset="0"/>
                <a:cs typeface="Times New Roman Regular" panose="02020503050405090304" charset="0"/>
              </a:rPr>
              <a:t>RM</a:t>
            </a:r>
            <a:r>
              <a:rPr lang="en-US" altLang="zh-CN" sz="2800" b="1" baseline="30000" dirty="0" smtClean="0">
                <a:solidFill>
                  <a:srgbClr val="F6BB1C"/>
                </a:solidFill>
                <a:latin typeface="Times New Roman Regular" panose="02020503050405090304" charset="0"/>
                <a:cs typeface="Times New Roman Regular" panose="02020503050405090304" charset="0"/>
              </a:rPr>
              <a:t>2</a:t>
            </a:r>
            <a:r>
              <a:rPr lang="en-US" sz="2800" b="1" dirty="0" smtClean="0">
                <a:solidFill>
                  <a:srgbClr val="F6BB1C"/>
                </a:solidFill>
                <a:latin typeface="Times New Roman Regular" panose="02020503050405090304" charset="0"/>
                <a:cs typeface="Times New Roman Regular" panose="02020503050405090304" charset="0"/>
              </a:rPr>
              <a:t>)</a:t>
            </a:r>
          </a:p>
          <a:p>
            <a:r>
              <a:rPr lang="en-US" sz="2800" b="1" dirty="0" smtClean="0">
                <a:solidFill>
                  <a:srgbClr val="F6BB1C"/>
                </a:solidFill>
                <a:latin typeface="Times New Roman Regular" panose="02020503050405090304" charset="0"/>
                <a:cs typeface="Times New Roman Regular" panose="02020503050405090304" charset="0"/>
              </a:rPr>
              <a:t>      </a:t>
            </a:r>
          </a:p>
        </p:txBody>
      </p:sp>
      <p:pic>
        <p:nvPicPr>
          <p:cNvPr id="3" name="图片 2"/>
          <p:cNvPicPr>
            <a:picLocks noChangeAspect="1"/>
          </p:cNvPicPr>
          <p:nvPr/>
        </p:nvPicPr>
        <p:blipFill>
          <a:blip r:embed="rId3"/>
          <a:stretch>
            <a:fillRect/>
          </a:stretch>
        </p:blipFill>
        <p:spPr>
          <a:xfrm>
            <a:off x="575945" y="80010"/>
            <a:ext cx="7630160" cy="675830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 y="520296"/>
            <a:ext cx="6223173" cy="6119090"/>
          </a:xfrm>
          <a:prstGeom prst="rect">
            <a:avLst/>
          </a:prstGeom>
        </p:spPr>
      </p:pic>
      <p:pic>
        <p:nvPicPr>
          <p:cNvPr id="3" name="图片 2"/>
          <p:cNvPicPr>
            <a:picLocks noChangeAspect="1"/>
          </p:cNvPicPr>
          <p:nvPr/>
        </p:nvPicPr>
        <p:blipFill>
          <a:blip r:embed="rId3"/>
          <a:stretch>
            <a:fillRect/>
          </a:stretch>
        </p:blipFill>
        <p:spPr>
          <a:xfrm>
            <a:off x="6000750" y="729615"/>
            <a:ext cx="6191250" cy="4594225"/>
          </a:xfrm>
          <a:prstGeom prst="rect">
            <a:avLst/>
          </a:prstGeom>
        </p:spPr>
      </p:pic>
      <p:sp>
        <p:nvSpPr>
          <p:cNvPr id="5" name="文本框 4"/>
          <p:cNvSpPr txBox="1"/>
          <p:nvPr/>
        </p:nvSpPr>
        <p:spPr>
          <a:xfrm>
            <a:off x="9028430" y="6312535"/>
            <a:ext cx="2984500" cy="398780"/>
          </a:xfrm>
          <a:prstGeom prst="rect">
            <a:avLst/>
          </a:prstGeom>
          <a:noFill/>
        </p:spPr>
        <p:txBody>
          <a:bodyPr wrap="square" rtlCol="0">
            <a:spAutoFit/>
          </a:bodyPr>
          <a:lstStyle/>
          <a:p>
            <a:r>
              <a:rPr lang="en-US" altLang="zh-CN" sz="2000" dirty="0" err="1" smtClean="0">
                <a:latin typeface="Georgia Regular" panose="02040802050405020203" charset="0"/>
                <a:cs typeface="Georgia Regular" panose="02040802050405020203" charset="0"/>
              </a:rPr>
              <a:t>Hilmarsson</a:t>
            </a:r>
            <a:r>
              <a:rPr lang="en-US" altLang="zh-CN" sz="2000" dirty="0" smtClean="0">
                <a:latin typeface="Georgia Regular" panose="02040802050405020203" charset="0"/>
                <a:cs typeface="Georgia Regular" panose="02040802050405020203" charset="0"/>
              </a:rPr>
              <a:t> et al. 2021</a:t>
            </a:r>
          </a:p>
        </p:txBody>
      </p:sp>
      <p:sp>
        <p:nvSpPr>
          <p:cNvPr id="2" name="矩形 1"/>
          <p:cNvSpPr/>
          <p:nvPr/>
        </p:nvSpPr>
        <p:spPr>
          <a:xfrm>
            <a:off x="3509818" y="563418"/>
            <a:ext cx="1256146" cy="56771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829964" y="6308725"/>
            <a:ext cx="3201382" cy="398780"/>
          </a:xfrm>
          <a:prstGeom prst="rect">
            <a:avLst/>
          </a:prstGeom>
          <a:noFill/>
        </p:spPr>
        <p:txBody>
          <a:bodyPr wrap="square" rtlCol="0">
            <a:spAutoFit/>
          </a:bodyPr>
          <a:lstStyle/>
          <a:p>
            <a:r>
              <a:rPr lang="en-US" altLang="zh-CN" sz="2000" dirty="0" smtClean="0">
                <a:latin typeface="Georgia Regular" panose="02040802050405020203" charset="0"/>
                <a:cs typeface="Georgia Regular" panose="02040802050405020203" charset="0"/>
              </a:rPr>
              <a:t> Feng &amp; Li et al. in prep</a:t>
            </a:r>
          </a:p>
        </p:txBody>
      </p:sp>
      <p:pic>
        <p:nvPicPr>
          <p:cNvPr id="3" name="图片 2"/>
          <p:cNvPicPr>
            <a:picLocks noChangeAspect="1"/>
          </p:cNvPicPr>
          <p:nvPr/>
        </p:nvPicPr>
        <p:blipFill>
          <a:blip r:embed="rId2"/>
          <a:stretch>
            <a:fillRect/>
          </a:stretch>
        </p:blipFill>
        <p:spPr>
          <a:xfrm>
            <a:off x="57785" y="74295"/>
            <a:ext cx="7614920" cy="6708775"/>
          </a:xfrm>
          <a:prstGeom prst="rect">
            <a:avLst/>
          </a:prstGeom>
        </p:spPr>
      </p:pic>
      <p:sp>
        <p:nvSpPr>
          <p:cNvPr id="4" name="爆炸形 1 3"/>
          <p:cNvSpPr/>
          <p:nvPr/>
        </p:nvSpPr>
        <p:spPr>
          <a:xfrm>
            <a:off x="7672705" y="-1905"/>
            <a:ext cx="4473575" cy="450469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535035" y="1162050"/>
            <a:ext cx="3251835" cy="1814830"/>
          </a:xfrm>
          <a:prstGeom prst="rect">
            <a:avLst/>
          </a:prstGeom>
          <a:noFill/>
        </p:spPr>
        <p:txBody>
          <a:bodyPr wrap="square" rtlCol="0">
            <a:spAutoFit/>
          </a:bodyPr>
          <a:lstStyle/>
          <a:p>
            <a:r>
              <a:rPr lang="en-US" altLang="zh-CN" sz="2800" b="1" dirty="0">
                <a:latin typeface="Times New Roman Bold" panose="02020503050405090304" charset="0"/>
                <a:cs typeface="Times New Roman Bold" panose="02020503050405090304" charset="0"/>
              </a:rPr>
              <a:t>It is possible to classify FRBs using polarization properties!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90245" y="1096645"/>
            <a:ext cx="10899775" cy="5761355"/>
          </a:xfrm>
        </p:spPr>
        <p:txBody>
          <a:bodyPr>
            <a:normAutofit/>
          </a:bodyPr>
          <a:lstStyle/>
          <a:p>
            <a:pPr indent="0" fontAlgn="auto">
              <a:lnSpc>
                <a:spcPct val="150000"/>
              </a:lnSpc>
            </a:pPr>
            <a:r>
              <a:rPr lang="en-US" altLang="zh-CN" sz="3200" dirty="0">
                <a:latin typeface="Times New Roman Regular" panose="02020503050405090304" charset="0"/>
                <a:cs typeface="Times New Roman Regular" panose="02020503050405090304" charset="0"/>
              </a:rPr>
              <a:t>RM scatter reveals </a:t>
            </a:r>
            <a:r>
              <a:rPr lang="en-US" altLang="zh-CN" sz="3200" dirty="0" smtClean="0">
                <a:latin typeface="Times New Roman Regular" panose="02020503050405090304" charset="0"/>
                <a:cs typeface="Times New Roman Regular" panose="02020503050405090304" charset="0"/>
              </a:rPr>
              <a:t>environment of repeaters </a:t>
            </a:r>
          </a:p>
          <a:p>
            <a:pPr indent="0" fontAlgn="auto">
              <a:lnSpc>
                <a:spcPct val="150000"/>
              </a:lnSpc>
              <a:buNone/>
            </a:pPr>
            <a:r>
              <a:rPr lang="en-US" altLang="zh-CN" sz="3200" dirty="0" smtClean="0">
                <a:latin typeface="Times New Roman Regular" panose="02020503050405090304" charset="0"/>
                <a:cs typeface="Times New Roman Regular" panose="02020503050405090304" charset="0"/>
              </a:rPr>
              <a:t>(</a:t>
            </a:r>
            <a:r>
              <a:rPr lang="en-US" altLang="zh-CN" sz="3200" dirty="0" err="1">
                <a:latin typeface="Times New Roman Regular" panose="02020503050405090304" charset="0"/>
                <a:cs typeface="Times New Roman Regular" panose="02020503050405090304" charset="0"/>
              </a:rPr>
              <a:t>magnetar</a:t>
            </a:r>
            <a:r>
              <a:rPr lang="en-US" altLang="zh-CN" sz="3200" dirty="0">
                <a:latin typeface="Times New Roman Regular" panose="02020503050405090304" charset="0"/>
                <a:cs typeface="Times New Roman Regular" panose="02020503050405090304" charset="0"/>
              </a:rPr>
              <a:t> wind, HII region </a:t>
            </a:r>
            <a:r>
              <a:rPr lang="en-US" altLang="zh-CN" sz="3200" dirty="0" err="1">
                <a:latin typeface="Times New Roman Regular" panose="02020503050405090304" charset="0"/>
                <a:cs typeface="Times New Roman Regular" panose="02020503050405090304" charset="0"/>
              </a:rPr>
              <a:t>etc</a:t>
            </a:r>
            <a:r>
              <a:rPr lang="en-US" altLang="zh-CN" sz="3200" dirty="0" smtClean="0">
                <a:latin typeface="Times New Roman Regular" panose="02020503050405090304" charset="0"/>
                <a:cs typeface="Times New Roman Regular" panose="02020503050405090304" charset="0"/>
              </a:rPr>
              <a:t>)</a:t>
            </a:r>
          </a:p>
          <a:p>
            <a:pPr marL="0" indent="0" fontAlgn="auto">
              <a:lnSpc>
                <a:spcPct val="150000"/>
              </a:lnSpc>
              <a:buNone/>
            </a:pPr>
            <a:r>
              <a:rPr lang="en-US" altLang="zh-CN" sz="3200" dirty="0" smtClean="0">
                <a:latin typeface="Times New Roman Regular" panose="02020503050405090304" charset="0"/>
                <a:cs typeface="Times New Roman Regular" panose="02020503050405090304" charset="0"/>
              </a:rPr>
              <a:t> The environment of FRB 190520 is more extreme than that of FRB 121102 in terms of RM scatter!</a:t>
            </a:r>
            <a:endParaRPr lang="en-US" altLang="zh-CN" sz="3200" dirty="0">
              <a:latin typeface="Times New Roman Regular" panose="02020503050405090304" charset="0"/>
              <a:cs typeface="Times New Roman Regular" panose="02020503050405090304" charset="0"/>
            </a:endParaRPr>
          </a:p>
          <a:p>
            <a:pPr indent="0" fontAlgn="auto">
              <a:lnSpc>
                <a:spcPct val="150000"/>
              </a:lnSpc>
            </a:pPr>
            <a:r>
              <a:rPr lang="en-US" altLang="zh-CN" sz="3200" dirty="0">
                <a:latin typeface="Times New Roman Regular" panose="02020503050405090304" charset="0"/>
                <a:cs typeface="Times New Roman Regular" panose="02020503050405090304" charset="0"/>
              </a:rPr>
              <a:t>Emission </a:t>
            </a:r>
            <a:r>
              <a:rPr lang="en-US" altLang="zh-CN" sz="3200" dirty="0" smtClean="0">
                <a:latin typeface="Times New Roman Regular" panose="02020503050405090304" charset="0"/>
                <a:cs typeface="Times New Roman Regular" panose="02020503050405090304" charset="0"/>
              </a:rPr>
              <a:t>mechanism</a:t>
            </a:r>
          </a:p>
          <a:p>
            <a:pPr indent="0" fontAlgn="auto">
              <a:lnSpc>
                <a:spcPct val="150000"/>
              </a:lnSpc>
            </a:pPr>
            <a:r>
              <a:rPr lang="en-US" altLang="zh-CN" sz="3200" dirty="0" smtClean="0">
                <a:latin typeface="Times New Roman Regular" panose="02020503050405090304" charset="0"/>
                <a:cs typeface="Times New Roman Regular" panose="02020503050405090304" charset="0"/>
              </a:rPr>
              <a:t>It is possible to classify FRBs using polarization properties</a:t>
            </a:r>
            <a:r>
              <a:rPr lang="zh-CN" altLang="en-US" sz="3200" dirty="0" smtClean="0">
                <a:latin typeface="Times New Roman Regular" panose="02020503050405090304" charset="0"/>
                <a:cs typeface="Times New Roman Regular" panose="02020503050405090304" charset="0"/>
              </a:rPr>
              <a:t>！</a:t>
            </a:r>
            <a:endParaRPr lang="en-US" altLang="zh-CN" sz="3200" dirty="0" smtClean="0">
              <a:latin typeface="Times New Roman Regular" panose="02020503050405090304" charset="0"/>
              <a:cs typeface="Times New Roman Regular" panose="02020503050405090304" charset="0"/>
            </a:endParaRPr>
          </a:p>
          <a:p>
            <a:pPr indent="0" fontAlgn="auto">
              <a:lnSpc>
                <a:spcPct val="150000"/>
              </a:lnSpc>
            </a:pPr>
            <a:endParaRPr lang="zh-CN" altLang="en-US" sz="3200" dirty="0">
              <a:latin typeface="Times New Roman Regular" panose="02020503050405090304" charset="0"/>
              <a:cs typeface="Times New Roman Regular" panose="02020503050405090304" charset="0"/>
            </a:endParaRPr>
          </a:p>
        </p:txBody>
      </p:sp>
      <p:sp>
        <p:nvSpPr>
          <p:cNvPr id="4" name="文本框 3"/>
          <p:cNvSpPr txBox="1"/>
          <p:nvPr/>
        </p:nvSpPr>
        <p:spPr>
          <a:xfrm>
            <a:off x="778682" y="93075"/>
            <a:ext cx="9162475" cy="829945"/>
          </a:xfrm>
          <a:prstGeom prst="rect">
            <a:avLst/>
          </a:prstGeom>
          <a:noFill/>
        </p:spPr>
        <p:txBody>
          <a:bodyPr wrap="square" rtlCol="0">
            <a:spAutoFit/>
          </a:bodyPr>
          <a:lstStyle/>
          <a:p>
            <a:r>
              <a:rPr lang="en-US" altLang="zh-CN" sz="4800" b="1" dirty="0" smtClean="0">
                <a:latin typeface="Times New Roman Bold" panose="02020503050405090304" charset="0"/>
                <a:cs typeface="Times New Roman Bold" panose="02020503050405090304" charset="0"/>
              </a:rPr>
              <a:t>Summary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1794510" y="719455"/>
            <a:ext cx="6534785" cy="6149975"/>
          </a:xfrm>
          <a:prstGeom prst="rect">
            <a:avLst/>
          </a:prstGeom>
        </p:spPr>
      </p:pic>
      <p:sp>
        <p:nvSpPr>
          <p:cNvPr id="6" name="文本框 5"/>
          <p:cNvSpPr txBox="1"/>
          <p:nvPr/>
        </p:nvSpPr>
        <p:spPr>
          <a:xfrm>
            <a:off x="9639011" y="6290887"/>
            <a:ext cx="3343564" cy="398780"/>
          </a:xfrm>
          <a:prstGeom prst="rect">
            <a:avLst/>
          </a:prstGeom>
          <a:noFill/>
        </p:spPr>
        <p:txBody>
          <a:bodyPr wrap="square" rtlCol="0">
            <a:spAutoFit/>
          </a:bodyPr>
          <a:lstStyle/>
          <a:p>
            <a:r>
              <a:rPr lang="en-US" altLang="zh-CN" sz="2000" dirty="0" err="1" smtClean="0">
                <a:latin typeface="Georgia Regular" panose="02040802050405020203" charset="0"/>
                <a:cs typeface="Georgia Regular" panose="02040802050405020203" charset="0"/>
              </a:rPr>
              <a:t>Michilli</a:t>
            </a:r>
            <a:r>
              <a:rPr lang="en-US" altLang="zh-CN" sz="2000" dirty="0" smtClean="0">
                <a:latin typeface="Georgia Regular" panose="02040802050405020203" charset="0"/>
                <a:cs typeface="Georgia Regular" panose="02040802050405020203" charset="0"/>
              </a:rPr>
              <a:t> et al. 2018</a:t>
            </a:r>
          </a:p>
        </p:txBody>
      </p:sp>
      <p:sp>
        <p:nvSpPr>
          <p:cNvPr id="2" name="文本框 1"/>
          <p:cNvSpPr txBox="1"/>
          <p:nvPr/>
        </p:nvSpPr>
        <p:spPr>
          <a:xfrm>
            <a:off x="360045" y="203200"/>
            <a:ext cx="9119870" cy="645160"/>
          </a:xfrm>
          <a:prstGeom prst="rect">
            <a:avLst/>
          </a:prstGeom>
          <a:noFill/>
        </p:spPr>
        <p:txBody>
          <a:bodyPr wrap="square" rtlCol="0">
            <a:spAutoFit/>
          </a:bodyPr>
          <a:lstStyle/>
          <a:p>
            <a:r>
              <a:rPr lang="en-US" altLang="zh-CN" sz="3600" b="1" dirty="0" smtClean="0">
                <a:latin typeface="Times New Roman Bold" panose="02020503050405090304" charset="0"/>
                <a:cs typeface="Times New Roman Bold" panose="02020503050405090304" charset="0"/>
              </a:rPr>
              <a:t>100% linear polarization of FRB 121102</a:t>
            </a:r>
          </a:p>
        </p:txBody>
      </p:sp>
      <p:sp>
        <p:nvSpPr>
          <p:cNvPr id="3" name="文本框 2"/>
          <p:cNvSpPr txBox="1"/>
          <p:nvPr/>
        </p:nvSpPr>
        <p:spPr>
          <a:xfrm>
            <a:off x="8329295" y="1185949"/>
            <a:ext cx="4023360" cy="1322070"/>
          </a:xfrm>
          <a:prstGeom prst="rect">
            <a:avLst/>
          </a:prstGeom>
          <a:noFill/>
        </p:spPr>
        <p:txBody>
          <a:bodyPr wrap="square" rtlCol="0">
            <a:spAutoFit/>
          </a:bodyPr>
          <a:lstStyle/>
          <a:p>
            <a:r>
              <a:rPr lang="en-US" altLang="zh-CN" sz="2800" dirty="0" smtClean="0">
                <a:latin typeface="Times New Roman Regular" panose="02020503050405090304" charset="0"/>
                <a:cs typeface="Times New Roman Regular" panose="02020503050405090304" charset="0"/>
              </a:rPr>
              <a:t>Black: Stokes I</a:t>
            </a:r>
          </a:p>
          <a:p>
            <a:pPr fontAlgn="auto">
              <a:lnSpc>
                <a:spcPts val="2880"/>
              </a:lnSpc>
            </a:pPr>
            <a:r>
              <a:rPr lang="en-US" altLang="zh-CN" sz="2800" dirty="0" smtClean="0">
                <a:latin typeface="Times New Roman Regular" panose="02020503050405090304" charset="0"/>
                <a:cs typeface="Times New Roman Regular" panose="02020503050405090304" charset="0"/>
              </a:rPr>
              <a:t>Red: linear polarization</a:t>
            </a:r>
          </a:p>
          <a:p>
            <a:r>
              <a:rPr lang="en-US" altLang="zh-CN" sz="2800" dirty="0" smtClean="0">
                <a:latin typeface="Times New Roman Regular" panose="02020503050405090304" charset="0"/>
                <a:cs typeface="Times New Roman Regular" panose="02020503050405090304" charset="0"/>
              </a:rPr>
              <a:t>Blue: circular polarization</a:t>
            </a:r>
          </a:p>
        </p:txBody>
      </p:sp>
      <p:sp>
        <p:nvSpPr>
          <p:cNvPr id="7" name="文本框 6"/>
          <p:cNvSpPr txBox="1"/>
          <p:nvPr/>
        </p:nvSpPr>
        <p:spPr>
          <a:xfrm>
            <a:off x="8329295" y="2924216"/>
            <a:ext cx="4562764" cy="3108543"/>
          </a:xfrm>
          <a:prstGeom prst="rect">
            <a:avLst/>
          </a:prstGeom>
          <a:noFill/>
        </p:spPr>
        <p:txBody>
          <a:bodyPr wrap="square" rtlCol="0">
            <a:spAutoFit/>
          </a:bodyPr>
          <a:lstStyle/>
          <a:p>
            <a:r>
              <a:rPr lang="en-US" altLang="zh-CN" sz="2800" dirty="0" smtClean="0">
                <a:latin typeface="Times New Roman Regular" panose="02020503050405090304" charset="0"/>
                <a:cs typeface="Times New Roman Regular" panose="02020503050405090304" charset="0"/>
              </a:rPr>
              <a:t>FRB 121102</a:t>
            </a:r>
          </a:p>
          <a:p>
            <a:r>
              <a:rPr lang="en-US" altLang="zh-CN" sz="2800" dirty="0" smtClean="0">
                <a:latin typeface="Times New Roman Regular" panose="02020503050405090304" charset="0"/>
                <a:cs typeface="Times New Roman Regular" panose="02020503050405090304" charset="0"/>
              </a:rPr>
              <a:t>GBT &amp; AO C-band</a:t>
            </a:r>
          </a:p>
          <a:p>
            <a:r>
              <a:rPr lang="en-US" altLang="zh-CN" sz="2800" dirty="0">
                <a:latin typeface="Times New Roman Regular" panose="02020503050405090304" charset="0"/>
                <a:cs typeface="Times New Roman Regular" panose="02020503050405090304" charset="0"/>
              </a:rPr>
              <a:t>100</a:t>
            </a:r>
            <a:r>
              <a:rPr lang="en-US" altLang="zh-CN" sz="2800" dirty="0" smtClean="0">
                <a:latin typeface="Times New Roman Regular" panose="02020503050405090304" charset="0"/>
                <a:cs typeface="Times New Roman Regular" panose="02020503050405090304" charset="0"/>
              </a:rPr>
              <a:t>% linear polarization</a:t>
            </a:r>
          </a:p>
          <a:p>
            <a:endParaRPr lang="en-US" altLang="zh-CN" sz="2800" dirty="0" smtClean="0">
              <a:latin typeface="Times New Roman Regular" panose="02020503050405090304" charset="0"/>
              <a:cs typeface="Times New Roman Regular" panose="02020503050405090304" charset="0"/>
            </a:endParaRPr>
          </a:p>
          <a:p>
            <a:r>
              <a:rPr lang="en-US" altLang="zh-CN" sz="2800" dirty="0" smtClean="0">
                <a:latin typeface="Times New Roman Regular" panose="02020503050405090304" charset="0"/>
                <a:cs typeface="Times New Roman Regular" panose="02020503050405090304" charset="0"/>
              </a:rPr>
              <a:t>RM ~ 10</a:t>
            </a:r>
            <a:r>
              <a:rPr lang="en-US" altLang="zh-CN" sz="2800" baseline="30000" dirty="0" smtClean="0">
                <a:latin typeface="Times New Roman Regular" panose="02020503050405090304" charset="0"/>
                <a:cs typeface="Times New Roman Regular" panose="02020503050405090304" charset="0"/>
              </a:rPr>
              <a:t>5</a:t>
            </a:r>
            <a:r>
              <a:rPr lang="en-US" altLang="zh-CN" sz="2800" dirty="0" smtClean="0">
                <a:latin typeface="Times New Roman Regular" panose="02020503050405090304" charset="0"/>
                <a:cs typeface="Times New Roman Regular" panose="02020503050405090304" charset="0"/>
              </a:rPr>
              <a:t> rad/m</a:t>
            </a:r>
            <a:r>
              <a:rPr lang="en-US" altLang="zh-CN" sz="2800" baseline="30000" dirty="0" smtClean="0">
                <a:latin typeface="Times New Roman Regular" panose="02020503050405090304" charset="0"/>
                <a:cs typeface="Times New Roman Regular" panose="02020503050405090304" charset="0"/>
              </a:rPr>
              <a:t>2</a:t>
            </a:r>
            <a:endParaRPr lang="en-US" altLang="zh-CN" sz="2800" baseline="30000" dirty="0">
              <a:latin typeface="Times New Roman Regular" panose="02020503050405090304" charset="0"/>
              <a:cs typeface="Times New Roman Regular" panose="02020503050405090304" charset="0"/>
            </a:endParaRPr>
          </a:p>
          <a:p>
            <a:r>
              <a:rPr lang="en-US" altLang="zh-CN" sz="2800" dirty="0">
                <a:latin typeface="Times New Roman Regular" panose="02020503050405090304" charset="0"/>
                <a:cs typeface="Times New Roman Regular" panose="02020503050405090304" charset="0"/>
              </a:rPr>
              <a:t>extreme magneto-ionic environment </a:t>
            </a:r>
            <a:endParaRPr lang="en-US" altLang="zh-CN" sz="2800" dirty="0" smtClean="0">
              <a:latin typeface="Times New Roman Regular" panose="02020503050405090304" charset="0"/>
              <a:cs typeface="Times New Roman Regular" panose="0202050305040509030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9173152" y="6290767"/>
            <a:ext cx="3546764" cy="398780"/>
          </a:xfrm>
          <a:prstGeom prst="rect">
            <a:avLst/>
          </a:prstGeom>
          <a:noFill/>
        </p:spPr>
        <p:txBody>
          <a:bodyPr wrap="square" rtlCol="0">
            <a:spAutoFit/>
          </a:bodyPr>
          <a:lstStyle/>
          <a:p>
            <a:r>
              <a:rPr lang="en-US" altLang="zh-CN" sz="2000" dirty="0" err="1" smtClean="0">
                <a:latin typeface="Georgia Regular" panose="02040802050405020203" charset="0"/>
                <a:cs typeface="Georgia Regular" panose="02040802050405020203" charset="0"/>
              </a:rPr>
              <a:t>Hilmarsson</a:t>
            </a:r>
            <a:r>
              <a:rPr lang="en-US" altLang="zh-CN" sz="2000" dirty="0" smtClean="0">
                <a:latin typeface="Georgia Regular" panose="02040802050405020203" charset="0"/>
                <a:cs typeface="Georgia Regular" panose="02040802050405020203" charset="0"/>
              </a:rPr>
              <a:t> et al. 2021</a:t>
            </a:r>
          </a:p>
        </p:txBody>
      </p:sp>
      <p:pic>
        <p:nvPicPr>
          <p:cNvPr id="2" name="图片 1"/>
          <p:cNvPicPr>
            <a:picLocks noChangeAspect="1"/>
          </p:cNvPicPr>
          <p:nvPr/>
        </p:nvPicPr>
        <p:blipFill>
          <a:blip r:embed="rId3"/>
          <a:stretch>
            <a:fillRect/>
          </a:stretch>
        </p:blipFill>
        <p:spPr>
          <a:xfrm>
            <a:off x="212436" y="683491"/>
            <a:ext cx="8253175" cy="6174509"/>
          </a:xfrm>
          <a:prstGeom prst="rect">
            <a:avLst/>
          </a:prstGeom>
        </p:spPr>
      </p:pic>
      <p:sp>
        <p:nvSpPr>
          <p:cNvPr id="3" name="文本框 2"/>
          <p:cNvSpPr txBox="1"/>
          <p:nvPr/>
        </p:nvSpPr>
        <p:spPr>
          <a:xfrm>
            <a:off x="8765540" y="1146175"/>
            <a:ext cx="3469005" cy="2676525"/>
          </a:xfrm>
          <a:prstGeom prst="rect">
            <a:avLst/>
          </a:prstGeom>
          <a:noFill/>
        </p:spPr>
        <p:txBody>
          <a:bodyPr wrap="square" rtlCol="0">
            <a:spAutoFit/>
          </a:bodyPr>
          <a:lstStyle/>
          <a:p>
            <a:r>
              <a:rPr lang="en-US" altLang="zh-CN" sz="2800" smtClean="0">
                <a:latin typeface="Times New Roman Regular" panose="02020503050405090304" charset="0"/>
                <a:cs typeface="Times New Roman Regular" panose="02020503050405090304" charset="0"/>
              </a:rPr>
              <a:t>Bursts 8, 15, 19, and 20 suffer from poor polarisation</a:t>
            </a:r>
          </a:p>
          <a:p>
            <a:r>
              <a:rPr lang="en-US" altLang="zh-CN" sz="2800" smtClean="0">
                <a:latin typeface="Times New Roman Regular" panose="02020503050405090304" charset="0"/>
                <a:cs typeface="Times New Roman Regular" panose="02020503050405090304" charset="0"/>
              </a:rPr>
              <a:t>calibration, resulting in unreliable polarisation fractions</a:t>
            </a:r>
          </a:p>
        </p:txBody>
      </p:sp>
      <p:sp>
        <p:nvSpPr>
          <p:cNvPr id="5" name="文本框 4"/>
          <p:cNvSpPr txBox="1"/>
          <p:nvPr/>
        </p:nvSpPr>
        <p:spPr>
          <a:xfrm>
            <a:off x="212436" y="98715"/>
            <a:ext cx="8552873" cy="645160"/>
          </a:xfrm>
          <a:prstGeom prst="rect">
            <a:avLst/>
          </a:prstGeom>
          <a:noFill/>
        </p:spPr>
        <p:txBody>
          <a:bodyPr wrap="square" rtlCol="0">
            <a:spAutoFit/>
          </a:bodyPr>
          <a:lstStyle/>
          <a:p>
            <a:r>
              <a:rPr lang="en-US" altLang="zh-CN" sz="3600" b="1" dirty="0" smtClean="0">
                <a:latin typeface="Times New Roman Bold" panose="02020503050405090304" charset="0"/>
                <a:cs typeface="Times New Roman Bold" panose="02020503050405090304" charset="0"/>
              </a:rPr>
              <a:t>100% linear polarization of FRB 121102</a:t>
            </a:r>
          </a:p>
        </p:txBody>
      </p:sp>
      <p:sp>
        <p:nvSpPr>
          <p:cNvPr id="7" name="文本框 6"/>
          <p:cNvSpPr txBox="1"/>
          <p:nvPr/>
        </p:nvSpPr>
        <p:spPr>
          <a:xfrm>
            <a:off x="8543637" y="4364236"/>
            <a:ext cx="4562764" cy="1384995"/>
          </a:xfrm>
          <a:prstGeom prst="rect">
            <a:avLst/>
          </a:prstGeom>
          <a:noFill/>
        </p:spPr>
        <p:txBody>
          <a:bodyPr wrap="square" rtlCol="0">
            <a:spAutoFit/>
          </a:bodyPr>
          <a:lstStyle/>
          <a:p>
            <a:r>
              <a:rPr lang="en-US" altLang="zh-CN" sz="2800" dirty="0" smtClean="0">
                <a:latin typeface="Times New Roman Regular" panose="02020503050405090304" charset="0"/>
                <a:cs typeface="Times New Roman Regular" panose="02020503050405090304" charset="0"/>
              </a:rPr>
              <a:t>FRB 121102</a:t>
            </a:r>
          </a:p>
          <a:p>
            <a:r>
              <a:rPr lang="en-US" altLang="zh-CN" sz="2800" dirty="0" smtClean="0">
                <a:latin typeface="Times New Roman Regular" panose="02020503050405090304" charset="0"/>
                <a:cs typeface="Times New Roman Regular" panose="02020503050405090304" charset="0"/>
              </a:rPr>
              <a:t>GBT &amp; AO C-band</a:t>
            </a:r>
          </a:p>
          <a:p>
            <a:r>
              <a:rPr lang="en-US" altLang="zh-CN" sz="2800" dirty="0">
                <a:latin typeface="Times New Roman Regular" panose="02020503050405090304" charset="0"/>
                <a:cs typeface="Times New Roman Regular" panose="02020503050405090304" charset="0"/>
              </a:rPr>
              <a:t>100</a:t>
            </a:r>
            <a:r>
              <a:rPr lang="en-US" altLang="zh-CN" sz="2800" dirty="0" smtClean="0">
                <a:latin typeface="Times New Roman Regular" panose="02020503050405090304" charset="0"/>
                <a:cs typeface="Times New Roman Regular" panose="02020503050405090304" charset="0"/>
              </a:rPr>
              <a:t>% </a:t>
            </a:r>
            <a:r>
              <a:rPr lang="en-US" altLang="zh-CN" sz="2800" dirty="0">
                <a:latin typeface="Times New Roman Regular" panose="02020503050405090304" charset="0"/>
                <a:cs typeface="Times New Roman Regular" panose="02020503050405090304" charset="0"/>
              </a:rPr>
              <a:t>linear polarization</a:t>
            </a:r>
            <a:r>
              <a:rPr lang="en-US" altLang="zh-CN" sz="2800" dirty="0" smtClean="0">
                <a:latin typeface="Times New Roman Regular" panose="02020503050405090304" charset="0"/>
                <a:cs typeface="Times New Roman Regular" panose="0202050305040509030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0" y="1000220"/>
            <a:ext cx="7743825" cy="5209540"/>
          </a:xfrm>
          <a:prstGeom prst="rect">
            <a:avLst/>
          </a:prstGeom>
        </p:spPr>
      </p:pic>
      <p:sp>
        <p:nvSpPr>
          <p:cNvPr id="3" name="文本框 2"/>
          <p:cNvSpPr txBox="1"/>
          <p:nvPr/>
        </p:nvSpPr>
        <p:spPr>
          <a:xfrm>
            <a:off x="6887037" y="6324254"/>
            <a:ext cx="4972685" cy="398780"/>
          </a:xfrm>
          <a:prstGeom prst="rect">
            <a:avLst/>
          </a:prstGeom>
          <a:noFill/>
        </p:spPr>
        <p:txBody>
          <a:bodyPr wrap="square" rtlCol="0">
            <a:spAutoFit/>
          </a:bodyPr>
          <a:lstStyle/>
          <a:p>
            <a:r>
              <a:rPr lang="en-US" altLang="zh-CN" sz="2000" dirty="0" smtClean="0">
                <a:latin typeface="Georgia Regular" panose="02040802050405020203" charset="0"/>
                <a:cs typeface="Georgia Regular" panose="02040802050405020203" charset="0"/>
              </a:rPr>
              <a:t>Li &amp; Wang et al. 2021 Nature accepted</a:t>
            </a:r>
          </a:p>
        </p:txBody>
      </p:sp>
      <p:sp>
        <p:nvSpPr>
          <p:cNvPr id="5" name="文本框 4"/>
          <p:cNvSpPr txBox="1"/>
          <p:nvPr/>
        </p:nvSpPr>
        <p:spPr>
          <a:xfrm>
            <a:off x="360045" y="239395"/>
            <a:ext cx="10899082" cy="646331"/>
          </a:xfrm>
          <a:prstGeom prst="rect">
            <a:avLst/>
          </a:prstGeom>
          <a:noFill/>
        </p:spPr>
        <p:txBody>
          <a:bodyPr wrap="square" rtlCol="0">
            <a:spAutoFit/>
          </a:bodyPr>
          <a:lstStyle/>
          <a:p>
            <a:r>
              <a:rPr lang="en-US" altLang="zh-CN" sz="3600" b="1" dirty="0" smtClean="0">
                <a:latin typeface="Times New Roman Bold" panose="02020503050405090304" charset="0"/>
                <a:cs typeface="Times New Roman Bold" panose="02020503050405090304" charset="0"/>
              </a:rPr>
              <a:t>Rotation measure search of FRB 121102 with FAST</a:t>
            </a:r>
          </a:p>
        </p:txBody>
      </p:sp>
      <p:sp>
        <p:nvSpPr>
          <p:cNvPr id="2" name="文本框 1"/>
          <p:cNvSpPr txBox="1"/>
          <p:nvPr/>
        </p:nvSpPr>
        <p:spPr>
          <a:xfrm>
            <a:off x="8335241" y="2457104"/>
            <a:ext cx="3413414" cy="953135"/>
          </a:xfrm>
          <a:prstGeom prst="rect">
            <a:avLst/>
          </a:prstGeom>
          <a:noFill/>
        </p:spPr>
        <p:txBody>
          <a:bodyPr wrap="square" rtlCol="0">
            <a:spAutoFit/>
          </a:bodyPr>
          <a:lstStyle/>
          <a:p>
            <a:r>
              <a:rPr lang="en-US" altLang="zh-CN" sz="2800" dirty="0" smtClean="0">
                <a:latin typeface="Times New Roman Regular" panose="02020503050405090304" charset="0"/>
                <a:cs typeface="Times New Roman Regular" panose="02020503050405090304" charset="0"/>
              </a:rPr>
              <a:t>No linear polarization </a:t>
            </a:r>
          </a:p>
          <a:p>
            <a:r>
              <a:rPr lang="en-US" altLang="zh-CN" sz="2800" dirty="0">
                <a:latin typeface="Times New Roman Regular" panose="02020503050405090304" charset="0"/>
                <a:cs typeface="Times New Roman Regular" panose="02020503050405090304" charset="0"/>
              </a:rPr>
              <a:t>a</a:t>
            </a:r>
            <a:r>
              <a:rPr lang="en-US" altLang="zh-CN" sz="2800" dirty="0" smtClean="0">
                <a:latin typeface="Times New Roman Regular" panose="02020503050405090304" charset="0"/>
                <a:cs typeface="Times New Roman Regular" panose="02020503050405090304" charset="0"/>
              </a:rPr>
              <a:t>t L-band!</a:t>
            </a:r>
          </a:p>
        </p:txBody>
      </p:sp>
      <p:sp>
        <p:nvSpPr>
          <p:cNvPr id="6" name="爆炸形 1 5"/>
          <p:cNvSpPr/>
          <p:nvPr/>
        </p:nvSpPr>
        <p:spPr>
          <a:xfrm>
            <a:off x="7644996" y="885726"/>
            <a:ext cx="4473575" cy="4504690"/>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60045" y="203200"/>
            <a:ext cx="10963737" cy="646331"/>
          </a:xfrm>
          <a:prstGeom prst="rect">
            <a:avLst/>
          </a:prstGeom>
          <a:noFill/>
        </p:spPr>
        <p:txBody>
          <a:bodyPr wrap="square" rtlCol="0">
            <a:spAutoFit/>
          </a:bodyPr>
          <a:lstStyle/>
          <a:p>
            <a:r>
              <a:rPr lang="en-US" altLang="zh-CN" sz="3600" b="1" dirty="0" smtClean="0">
                <a:latin typeface="Times New Roman Bold" panose="02020503050405090304" charset="0"/>
                <a:cs typeface="Times New Roman Bold" panose="02020503050405090304" charset="0"/>
              </a:rPr>
              <a:t>Rotation measure search of FRB 121102 with FAST</a:t>
            </a:r>
          </a:p>
        </p:txBody>
      </p:sp>
      <p:sp>
        <p:nvSpPr>
          <p:cNvPr id="6" name="文本框 5"/>
          <p:cNvSpPr txBox="1"/>
          <p:nvPr/>
        </p:nvSpPr>
        <p:spPr>
          <a:xfrm>
            <a:off x="8957945" y="6315075"/>
            <a:ext cx="3383915" cy="398780"/>
          </a:xfrm>
          <a:prstGeom prst="rect">
            <a:avLst/>
          </a:prstGeom>
          <a:noFill/>
        </p:spPr>
        <p:txBody>
          <a:bodyPr wrap="square" rtlCol="0">
            <a:spAutoFit/>
          </a:bodyPr>
          <a:lstStyle/>
          <a:p>
            <a:r>
              <a:rPr lang="en-US" altLang="zh-CN" sz="2000" dirty="0" smtClean="0">
                <a:latin typeface="Georgia Regular" panose="02040802050405020203" charset="0"/>
                <a:cs typeface="Georgia Regular" panose="02040802050405020203" charset="0"/>
              </a:rPr>
              <a:t> Feng &amp; Li et al. in prep</a:t>
            </a:r>
          </a:p>
        </p:txBody>
      </p:sp>
      <p:pic>
        <p:nvPicPr>
          <p:cNvPr id="2" name="图片 1"/>
          <p:cNvPicPr>
            <a:picLocks noChangeAspect="1"/>
          </p:cNvPicPr>
          <p:nvPr/>
        </p:nvPicPr>
        <p:blipFill>
          <a:blip r:embed="rId3"/>
          <a:stretch>
            <a:fillRect/>
          </a:stretch>
        </p:blipFill>
        <p:spPr>
          <a:xfrm>
            <a:off x="0" y="1112924"/>
            <a:ext cx="6143105" cy="4942675"/>
          </a:xfrm>
          <a:prstGeom prst="rect">
            <a:avLst/>
          </a:prstGeom>
        </p:spPr>
      </p:pic>
      <p:pic>
        <p:nvPicPr>
          <p:cNvPr id="7" name="图片 6"/>
          <p:cNvPicPr>
            <a:picLocks noChangeAspect="1"/>
          </p:cNvPicPr>
          <p:nvPr/>
        </p:nvPicPr>
        <p:blipFill>
          <a:blip r:embed="rId4"/>
          <a:stretch>
            <a:fillRect/>
          </a:stretch>
        </p:blipFill>
        <p:spPr>
          <a:xfrm>
            <a:off x="6142990" y="1005205"/>
            <a:ext cx="6049010" cy="505015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13360" y="1036320"/>
            <a:ext cx="11764645" cy="4182110"/>
          </a:xfrm>
          <a:prstGeom prst="rect">
            <a:avLst/>
          </a:prstGeom>
        </p:spPr>
      </p:pic>
      <p:sp>
        <p:nvSpPr>
          <p:cNvPr id="6" name="文本框 5"/>
          <p:cNvSpPr txBox="1"/>
          <p:nvPr/>
        </p:nvSpPr>
        <p:spPr>
          <a:xfrm>
            <a:off x="9757410" y="6303010"/>
            <a:ext cx="2143760" cy="398780"/>
          </a:xfrm>
          <a:prstGeom prst="rect">
            <a:avLst/>
          </a:prstGeom>
          <a:noFill/>
        </p:spPr>
        <p:txBody>
          <a:bodyPr wrap="square" rtlCol="0">
            <a:spAutoFit/>
          </a:bodyPr>
          <a:lstStyle/>
          <a:p>
            <a:r>
              <a:rPr lang="en-US" altLang="zh-CN" sz="2000" dirty="0" smtClean="0">
                <a:latin typeface="Georgia Regular" panose="02040802050405020203" charset="0"/>
                <a:cs typeface="Georgia Regular" panose="02040802050405020203" charset="0"/>
              </a:rPr>
              <a:t> Day et al. 2020</a:t>
            </a:r>
          </a:p>
        </p:txBody>
      </p:sp>
      <p:sp>
        <p:nvSpPr>
          <p:cNvPr id="5" name="文本框 4"/>
          <p:cNvSpPr txBox="1"/>
          <p:nvPr/>
        </p:nvSpPr>
        <p:spPr>
          <a:xfrm>
            <a:off x="498475" y="249555"/>
            <a:ext cx="10288905" cy="645160"/>
          </a:xfrm>
          <a:prstGeom prst="rect">
            <a:avLst/>
          </a:prstGeom>
          <a:noFill/>
        </p:spPr>
        <p:txBody>
          <a:bodyPr wrap="square" rtlCol="0">
            <a:spAutoFit/>
          </a:bodyPr>
          <a:lstStyle/>
          <a:p>
            <a:r>
              <a:rPr lang="en-US" altLang="zh-CN" sz="3600" b="1" dirty="0" smtClean="0">
                <a:latin typeface="Times New Roman Bold" panose="02020503050405090304" charset="0"/>
                <a:cs typeface="Times New Roman Bold" panose="02020503050405090304" charset="0"/>
              </a:rPr>
              <a:t>Polarization properties of other fast radio bursts</a:t>
            </a:r>
          </a:p>
        </p:txBody>
      </p:sp>
      <p:sp>
        <p:nvSpPr>
          <p:cNvPr id="2" name="矩形 1"/>
          <p:cNvSpPr/>
          <p:nvPr/>
        </p:nvSpPr>
        <p:spPr>
          <a:xfrm>
            <a:off x="4913630" y="1013460"/>
            <a:ext cx="2438400" cy="4182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43587" y="3854565"/>
            <a:ext cx="1879968" cy="1385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38722" y="5139862"/>
            <a:ext cx="1704478" cy="460375"/>
          </a:xfrm>
          <a:prstGeom prst="rect">
            <a:avLst/>
          </a:prstGeom>
          <a:noFill/>
        </p:spPr>
        <p:txBody>
          <a:bodyPr wrap="square" rtlCol="0">
            <a:spAutoFit/>
          </a:bodyPr>
          <a:lstStyle/>
          <a:p>
            <a:r>
              <a:rPr lang="en-US" altLang="zh-CN" sz="2400" dirty="0" smtClean="0">
                <a:latin typeface="Times New Roman Regular" panose="02020503050405090304" charset="0"/>
                <a:cs typeface="Times New Roman Regular" panose="02020503050405090304" charset="0"/>
              </a:rPr>
              <a:t>repeater</a:t>
            </a:r>
          </a:p>
        </p:txBody>
      </p:sp>
      <p:sp>
        <p:nvSpPr>
          <p:cNvPr id="8" name="文本框 7"/>
          <p:cNvSpPr txBox="1"/>
          <p:nvPr/>
        </p:nvSpPr>
        <p:spPr>
          <a:xfrm>
            <a:off x="1145309" y="6003636"/>
            <a:ext cx="4562764" cy="460375"/>
          </a:xfrm>
          <a:prstGeom prst="rect">
            <a:avLst/>
          </a:prstGeom>
          <a:noFill/>
        </p:spPr>
        <p:txBody>
          <a:bodyPr wrap="square" rtlCol="0">
            <a:spAutoFit/>
          </a:bodyPr>
          <a:lstStyle/>
          <a:p>
            <a:r>
              <a:rPr lang="en-US" altLang="zh-CN" sz="2400" dirty="0" smtClean="0">
                <a:latin typeface="Times New Roman Regular" panose="02020503050405090304" charset="0"/>
                <a:cs typeface="Times New Roman Regular" panose="02020503050405090304" charset="0"/>
              </a:rPr>
              <a:t>ASKAP 1300MHz</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20980" y="1207770"/>
            <a:ext cx="11342370" cy="4954270"/>
          </a:xfrm>
          <a:prstGeom prst="rect">
            <a:avLst/>
          </a:prstGeom>
        </p:spPr>
      </p:pic>
      <p:sp>
        <p:nvSpPr>
          <p:cNvPr id="5" name="文本框 4"/>
          <p:cNvSpPr txBox="1"/>
          <p:nvPr/>
        </p:nvSpPr>
        <p:spPr>
          <a:xfrm>
            <a:off x="9155430" y="6367780"/>
            <a:ext cx="2731770" cy="398780"/>
          </a:xfrm>
          <a:prstGeom prst="rect">
            <a:avLst/>
          </a:prstGeom>
          <a:noFill/>
        </p:spPr>
        <p:txBody>
          <a:bodyPr wrap="square" rtlCol="0">
            <a:spAutoFit/>
          </a:bodyPr>
          <a:lstStyle/>
          <a:p>
            <a:r>
              <a:rPr lang="en-US" altLang="zh-CN" sz="2000" dirty="0" smtClean="0">
                <a:latin typeface="Georgia Regular" panose="02040802050405020203" charset="0"/>
                <a:cs typeface="Georgia Regular" panose="02040802050405020203" charset="0"/>
              </a:rPr>
              <a:t> Fonseca et al. 2020</a:t>
            </a:r>
          </a:p>
        </p:txBody>
      </p:sp>
      <p:sp>
        <p:nvSpPr>
          <p:cNvPr id="6" name="文本框 5"/>
          <p:cNvSpPr txBox="1"/>
          <p:nvPr/>
        </p:nvSpPr>
        <p:spPr>
          <a:xfrm>
            <a:off x="1972945" y="281940"/>
            <a:ext cx="2758440" cy="1198880"/>
          </a:xfrm>
          <a:prstGeom prst="rect">
            <a:avLst/>
          </a:prstGeom>
          <a:noFill/>
        </p:spPr>
        <p:txBody>
          <a:bodyPr wrap="square" rtlCol="0">
            <a:spAutoFit/>
          </a:bodyPr>
          <a:lstStyle/>
          <a:p>
            <a:r>
              <a:rPr lang="en-US" altLang="zh-CN" sz="3600" b="1" dirty="0" smtClean="0">
                <a:latin typeface="Times New Roman Bold" panose="02020503050405090304" charset="0"/>
                <a:cs typeface="Times New Roman Bold" panose="02020503050405090304" charset="0"/>
              </a:rPr>
              <a:t>FRB 190604</a:t>
            </a:r>
            <a:endParaRPr lang="en-US" altLang="zh-CN" sz="3600" dirty="0" smtClean="0"/>
          </a:p>
          <a:p>
            <a:pPr algn="ctr"/>
            <a:r>
              <a:rPr lang="en-US" altLang="zh-CN" sz="3600" b="1" dirty="0" smtClean="0">
                <a:latin typeface="Times New Roman Bold" panose="02020503050405090304" charset="0"/>
                <a:cs typeface="Times New Roman Bold" panose="02020503050405090304" charset="0"/>
              </a:rPr>
              <a:t>100% linear </a:t>
            </a:r>
          </a:p>
        </p:txBody>
      </p:sp>
      <p:sp>
        <p:nvSpPr>
          <p:cNvPr id="7" name="文本框 6"/>
          <p:cNvSpPr txBox="1"/>
          <p:nvPr/>
        </p:nvSpPr>
        <p:spPr>
          <a:xfrm>
            <a:off x="7623810" y="281940"/>
            <a:ext cx="2962275" cy="1198880"/>
          </a:xfrm>
          <a:prstGeom prst="rect">
            <a:avLst/>
          </a:prstGeom>
          <a:noFill/>
        </p:spPr>
        <p:txBody>
          <a:bodyPr wrap="square" rtlCol="0">
            <a:spAutoFit/>
          </a:bodyPr>
          <a:lstStyle/>
          <a:p>
            <a:r>
              <a:rPr lang="en-US" altLang="zh-CN" sz="3600" b="1" dirty="0" smtClean="0">
                <a:latin typeface="Times New Roman Bold" panose="02020503050405090304" charset="0"/>
                <a:cs typeface="Times New Roman Bold" panose="02020503050405090304" charset="0"/>
              </a:rPr>
              <a:t>FRB 190303</a:t>
            </a:r>
          </a:p>
          <a:p>
            <a:pPr algn="ctr"/>
            <a:r>
              <a:rPr lang="en-US" altLang="zh-CN" sz="3600" b="1" dirty="0" smtClean="0">
                <a:latin typeface="Times New Roman Bold" panose="02020503050405090304" charset="0"/>
                <a:cs typeface="Times New Roman Bold" panose="02020503050405090304" charset="0"/>
              </a:rPr>
              <a:t>20% linear</a:t>
            </a:r>
            <a:endParaRPr lang="zh-CN" altLang="en-US" sz="3600" b="1" dirty="0">
              <a:latin typeface="Times New Roman Bold" panose="02020503050405090304" charset="0"/>
              <a:cs typeface="Times New Roman Bold" panose="02020503050405090304" charset="0"/>
            </a:endParaRPr>
          </a:p>
        </p:txBody>
      </p:sp>
      <p:sp>
        <p:nvSpPr>
          <p:cNvPr id="8" name="文本框 7"/>
          <p:cNvSpPr txBox="1"/>
          <p:nvPr/>
        </p:nvSpPr>
        <p:spPr>
          <a:xfrm>
            <a:off x="2127250" y="6162040"/>
            <a:ext cx="2512695" cy="460375"/>
          </a:xfrm>
          <a:prstGeom prst="rect">
            <a:avLst/>
          </a:prstGeom>
          <a:noFill/>
        </p:spPr>
        <p:txBody>
          <a:bodyPr wrap="square" rtlCol="0">
            <a:spAutoFit/>
          </a:bodyPr>
          <a:lstStyle/>
          <a:p>
            <a:r>
              <a:rPr lang="en-US" altLang="zh-CN" sz="2400" dirty="0" smtClean="0">
                <a:latin typeface="Times New Roman Regular" panose="02020503050405090304" charset="0"/>
                <a:cs typeface="Times New Roman Regular" panose="02020503050405090304" charset="0"/>
              </a:rPr>
              <a:t>CHIME 600MHz</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732520" y="6297295"/>
            <a:ext cx="3228975" cy="398780"/>
          </a:xfrm>
          <a:prstGeom prst="rect">
            <a:avLst/>
          </a:prstGeom>
          <a:noFill/>
        </p:spPr>
        <p:txBody>
          <a:bodyPr wrap="square" rtlCol="0">
            <a:spAutoFit/>
          </a:bodyPr>
          <a:lstStyle/>
          <a:p>
            <a:r>
              <a:rPr lang="en-US" altLang="zh-CN" sz="2000" dirty="0" smtClean="0">
                <a:latin typeface="Georgia Regular" panose="02040802050405020203" charset="0"/>
                <a:cs typeface="Georgia Regular" panose="02040802050405020203" charset="0"/>
              </a:rPr>
              <a:t> Feng &amp; Li et al. in prep</a:t>
            </a:r>
          </a:p>
        </p:txBody>
      </p:sp>
      <p:pic>
        <p:nvPicPr>
          <p:cNvPr id="3" name="图片 2"/>
          <p:cNvPicPr>
            <a:picLocks noChangeAspect="1"/>
          </p:cNvPicPr>
          <p:nvPr/>
        </p:nvPicPr>
        <p:blipFill>
          <a:blip r:embed="rId3"/>
          <a:stretch>
            <a:fillRect/>
          </a:stretch>
        </p:blipFill>
        <p:spPr>
          <a:xfrm>
            <a:off x="114935" y="162560"/>
            <a:ext cx="7771765" cy="6533515"/>
          </a:xfrm>
          <a:prstGeom prst="rect">
            <a:avLst/>
          </a:prstGeom>
        </p:spPr>
      </p:pic>
      <p:sp>
        <p:nvSpPr>
          <p:cNvPr id="4" name="文本框 3"/>
          <p:cNvSpPr txBox="1"/>
          <p:nvPr/>
        </p:nvSpPr>
        <p:spPr>
          <a:xfrm>
            <a:off x="8065596" y="800042"/>
            <a:ext cx="4562764" cy="1815882"/>
          </a:xfrm>
          <a:prstGeom prst="rect">
            <a:avLst/>
          </a:prstGeom>
          <a:noFill/>
        </p:spPr>
        <p:txBody>
          <a:bodyPr wrap="square" rtlCol="0">
            <a:spAutoFit/>
          </a:bodyPr>
          <a:lstStyle/>
          <a:p>
            <a:r>
              <a:rPr lang="en-US" altLang="zh-CN" sz="2800" dirty="0" smtClean="0">
                <a:latin typeface="Times New Roman Regular" panose="02020503050405090304" charset="0"/>
                <a:cs typeface="Times New Roman Regular" panose="02020503050405090304" charset="0"/>
              </a:rPr>
              <a:t>FRB 190303</a:t>
            </a:r>
          </a:p>
          <a:p>
            <a:r>
              <a:rPr lang="en-US" altLang="zh-CN" sz="2800" dirty="0" smtClean="0">
                <a:latin typeface="Times New Roman Regular" panose="02020503050405090304" charset="0"/>
                <a:cs typeface="Times New Roman Regular" panose="02020503050405090304" charset="0"/>
              </a:rPr>
              <a:t>FAST L-band</a:t>
            </a:r>
          </a:p>
          <a:p>
            <a:r>
              <a:rPr lang="en-US" altLang="zh-CN" sz="2800" dirty="0" smtClean="0">
                <a:latin typeface="Times New Roman Regular" panose="02020503050405090304" charset="0"/>
                <a:cs typeface="Times New Roman Regular" panose="02020503050405090304" charset="0"/>
              </a:rPr>
              <a:t>100</a:t>
            </a:r>
            <a:r>
              <a:rPr lang="en-US" altLang="zh-CN" sz="2800" dirty="0">
                <a:latin typeface="Times New Roman Regular" panose="02020503050405090304" charset="0"/>
                <a:cs typeface="Times New Roman Regular" panose="02020503050405090304" charset="0"/>
              </a:rPr>
              <a:t>% </a:t>
            </a:r>
            <a:r>
              <a:rPr lang="en-US" altLang="zh-CN" sz="2800" dirty="0" smtClean="0">
                <a:latin typeface="Times New Roman Regular" panose="02020503050405090304" charset="0"/>
                <a:cs typeface="Times New Roman Regular" panose="02020503050405090304" charset="0"/>
              </a:rPr>
              <a:t>linear polarization</a:t>
            </a:r>
            <a:endParaRPr lang="en-US" altLang="zh-CN" sz="2800" dirty="0">
              <a:latin typeface="Times New Roman Regular" panose="02020503050405090304" charset="0"/>
              <a:cs typeface="Times New Roman Regular" panose="02020503050405090304" charset="0"/>
            </a:endParaRPr>
          </a:p>
          <a:p>
            <a:r>
              <a:rPr lang="en-US" altLang="zh-CN" sz="2800" dirty="0" smtClean="0">
                <a:latin typeface="Times New Roman Regular" panose="02020503050405090304" charset="0"/>
                <a:cs typeface="Times New Roman Regular" panose="02020503050405090304" charset="0"/>
              </a:rPr>
              <a:t> </a:t>
            </a:r>
          </a:p>
        </p:txBody>
      </p:sp>
      <p:sp>
        <p:nvSpPr>
          <p:cNvPr id="6" name="文本框 5"/>
          <p:cNvSpPr txBox="1"/>
          <p:nvPr/>
        </p:nvSpPr>
        <p:spPr>
          <a:xfrm>
            <a:off x="7995862" y="3429317"/>
            <a:ext cx="4562764" cy="3539430"/>
          </a:xfrm>
          <a:prstGeom prst="rect">
            <a:avLst/>
          </a:prstGeom>
          <a:noFill/>
        </p:spPr>
        <p:txBody>
          <a:bodyPr wrap="square" rtlCol="0">
            <a:spAutoFit/>
          </a:bodyPr>
          <a:lstStyle/>
          <a:p>
            <a:r>
              <a:rPr lang="en-US" altLang="zh-CN" sz="2800" dirty="0" smtClean="0">
                <a:latin typeface="Times New Roman Regular" panose="02020503050405090304" charset="0"/>
                <a:cs typeface="Times New Roman Regular" panose="02020503050405090304" charset="0"/>
              </a:rPr>
              <a:t>FRB 190520 </a:t>
            </a:r>
          </a:p>
          <a:p>
            <a:r>
              <a:rPr lang="en-US" altLang="zh-CN" sz="2800" dirty="0" err="1" smtClean="0">
                <a:latin typeface="Times New Roman Regular" panose="02020503050405090304" charset="0"/>
                <a:cs typeface="Times New Roman Regular" panose="02020503050405090304" charset="0"/>
              </a:rPr>
              <a:t>Niu</a:t>
            </a:r>
            <a:r>
              <a:rPr lang="en-US" altLang="zh-CN" sz="2800" dirty="0" smtClean="0">
                <a:latin typeface="Times New Roman Regular" panose="02020503050405090304" charset="0"/>
                <a:cs typeface="Times New Roman Regular" panose="02020503050405090304" charset="0"/>
              </a:rPr>
              <a:t> &amp; Li et al. submitted</a:t>
            </a:r>
          </a:p>
          <a:p>
            <a:endParaRPr lang="en-US" altLang="zh-CN" sz="2800" dirty="0" smtClean="0">
              <a:latin typeface="Times New Roman Regular" panose="02020503050405090304" charset="0"/>
              <a:cs typeface="Times New Roman Regular" panose="02020503050405090304" charset="0"/>
            </a:endParaRPr>
          </a:p>
          <a:p>
            <a:r>
              <a:rPr lang="en-US" altLang="zh-CN" sz="2800" dirty="0" smtClean="0">
                <a:latin typeface="Times New Roman Regular" panose="02020503050405090304" charset="0"/>
                <a:cs typeface="Times New Roman Regular" panose="02020503050405090304" charset="0"/>
              </a:rPr>
              <a:t>FAST L-band non-detection</a:t>
            </a:r>
          </a:p>
          <a:p>
            <a:r>
              <a:rPr lang="en-US" altLang="zh-CN" sz="2800" dirty="0">
                <a:latin typeface="Times New Roman Regular" panose="02020503050405090304" charset="0"/>
                <a:cs typeface="Times New Roman Regular" panose="02020503050405090304" charset="0"/>
              </a:rPr>
              <a:t>GBT C-band ~40% </a:t>
            </a:r>
            <a:endParaRPr lang="en-US" altLang="zh-CN" sz="2800" dirty="0" smtClean="0">
              <a:latin typeface="Times New Roman Regular" panose="02020503050405090304" charset="0"/>
              <a:cs typeface="Times New Roman Regular" panose="02020503050405090304" charset="0"/>
            </a:endParaRPr>
          </a:p>
          <a:p>
            <a:r>
              <a:rPr lang="en-US" altLang="zh-CN" sz="2800" dirty="0">
                <a:latin typeface="Times New Roman Regular" panose="02020503050405090304" charset="0"/>
                <a:cs typeface="Times New Roman Regular" panose="02020503050405090304" charset="0"/>
              </a:rPr>
              <a:t>RM ~ </a:t>
            </a:r>
            <a:r>
              <a:rPr lang="en-US" altLang="zh-CN" sz="2800" dirty="0" smtClean="0">
                <a:latin typeface="Times New Roman Regular" panose="02020503050405090304" charset="0"/>
                <a:cs typeface="Times New Roman Regular" panose="02020503050405090304" charset="0"/>
              </a:rPr>
              <a:t>3000 </a:t>
            </a:r>
            <a:r>
              <a:rPr lang="en-US" altLang="zh-CN" sz="2800" dirty="0">
                <a:latin typeface="Times New Roman Regular" panose="02020503050405090304" charset="0"/>
                <a:cs typeface="Times New Roman Regular" panose="02020503050405090304" charset="0"/>
              </a:rPr>
              <a:t>rad/m</a:t>
            </a:r>
            <a:r>
              <a:rPr lang="en-US" altLang="zh-CN" sz="2800" baseline="30000" dirty="0">
                <a:latin typeface="Times New Roman Regular" panose="02020503050405090304" charset="0"/>
                <a:cs typeface="Times New Roman Regular" panose="02020503050405090304" charset="0"/>
              </a:rPr>
              <a:t>2</a:t>
            </a:r>
          </a:p>
          <a:p>
            <a:endParaRPr lang="en-US" altLang="zh-CN" sz="2800" dirty="0">
              <a:latin typeface="Times New Roman Regular" panose="02020503050405090304" charset="0"/>
              <a:cs typeface="Times New Roman Regular" panose="02020503050405090304" charset="0"/>
            </a:endParaRPr>
          </a:p>
          <a:p>
            <a:endParaRPr lang="en-US" altLang="zh-CN" sz="2800" dirty="0" smtClean="0">
              <a:latin typeface="Times New Roman Regular" panose="02020503050405090304" charset="0"/>
              <a:cs typeface="Times New Roman Regular" panose="0202050305040509030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354330" y="560070"/>
            <a:ext cx="11483340" cy="5737225"/>
          </a:xfrm>
          <a:prstGeom prst="rect">
            <a:avLst/>
          </a:prstGeom>
        </p:spPr>
      </p:pic>
      <p:sp>
        <p:nvSpPr>
          <p:cNvPr id="5" name="文本框 4"/>
          <p:cNvSpPr txBox="1"/>
          <p:nvPr/>
        </p:nvSpPr>
        <p:spPr>
          <a:xfrm>
            <a:off x="9620885" y="6327775"/>
            <a:ext cx="2132330" cy="398780"/>
          </a:xfrm>
          <a:prstGeom prst="rect">
            <a:avLst/>
          </a:prstGeom>
          <a:noFill/>
        </p:spPr>
        <p:txBody>
          <a:bodyPr wrap="square" rtlCol="0">
            <a:spAutoFit/>
          </a:bodyPr>
          <a:lstStyle/>
          <a:p>
            <a:r>
              <a:rPr lang="en-US" altLang="zh-CN" sz="2000" dirty="0" smtClean="0">
                <a:latin typeface="Georgia Regular" panose="02040802050405020203" charset="0"/>
                <a:cs typeface="Georgia Regular" panose="02040802050405020203" charset="0"/>
              </a:rPr>
              <a:t> Luo et al. 2020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CRAR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774</Words>
  <Application>Microsoft Office PowerPoint</Application>
  <PresentationFormat>宽屏</PresentationFormat>
  <Paragraphs>111</Paragraphs>
  <Slides>18</Slides>
  <Notes>15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18</vt:i4>
      </vt:variant>
    </vt:vector>
  </HeadingPairs>
  <TitlesOfParts>
    <vt:vector size="31" baseType="lpstr">
      <vt:lpstr>Georgia Regular</vt:lpstr>
      <vt:lpstr>Helvetica Neue</vt:lpstr>
      <vt:lpstr>Times New Roman Regular</vt:lpstr>
      <vt:lpstr>Yu Gothic UI</vt:lpstr>
      <vt:lpstr>等线</vt:lpstr>
      <vt:lpstr>等线 Light</vt:lpstr>
      <vt:lpstr>宋体</vt:lpstr>
      <vt:lpstr>Arial</vt:lpstr>
      <vt:lpstr>Arial Black</vt:lpstr>
      <vt:lpstr>Calibri</vt:lpstr>
      <vt:lpstr>Times New Roman Bold</vt:lpstr>
      <vt:lpstr>Office 主题​​</vt:lpstr>
      <vt:lpstr>ICRAR Black</vt:lpstr>
      <vt:lpstr>Frequency Dependent Polarization of  Repeating FRBs as a Probe of  Magneto-ionic Environments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Depolarization effects</vt:lpstr>
      <vt:lpstr>PowerPoint 演示文稿</vt:lpstr>
      <vt:lpstr>Revisiting the %L vs. freq. for J0742 &amp; the Vela pulsar</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Windows 用户</cp:lastModifiedBy>
  <cp:revision>255</cp:revision>
  <dcterms:created xsi:type="dcterms:W3CDTF">2021-07-13T13:07:04Z</dcterms:created>
  <dcterms:modified xsi:type="dcterms:W3CDTF">2021-07-13T14:55:32Z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2052-3.0.0.4824</vt:lpwstr>
  </property>
</Properties>
</file>