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60" r:id="rId1"/>
    <p:sldMasterId id="2147483672" r:id="rId2"/>
    <p:sldMasterId id="2147483684" r:id="rId3"/>
    <p:sldMasterId id="2147483696" r:id="rId4"/>
  </p:sldMasterIdLst>
  <p:notesMasterIdLst>
    <p:notesMasterId r:id="rId26"/>
  </p:notesMasterIdLst>
  <p:sldIdLst>
    <p:sldId id="394" r:id="rId5"/>
    <p:sldId id="402" r:id="rId6"/>
    <p:sldId id="404" r:id="rId7"/>
    <p:sldId id="410" r:id="rId8"/>
    <p:sldId id="411" r:id="rId9"/>
    <p:sldId id="403" r:id="rId10"/>
    <p:sldId id="420" r:id="rId11"/>
    <p:sldId id="407" r:id="rId12"/>
    <p:sldId id="422" r:id="rId13"/>
    <p:sldId id="414" r:id="rId14"/>
    <p:sldId id="415" r:id="rId15"/>
    <p:sldId id="408" r:id="rId16"/>
    <p:sldId id="412" r:id="rId17"/>
    <p:sldId id="421" r:id="rId18"/>
    <p:sldId id="413" r:id="rId19"/>
    <p:sldId id="418" r:id="rId20"/>
    <p:sldId id="419" r:id="rId21"/>
    <p:sldId id="416" r:id="rId22"/>
    <p:sldId id="417" r:id="rId23"/>
    <p:sldId id="406" r:id="rId24"/>
    <p:sldId id="276"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62A7D"/>
    <a:srgbClr val="0000FF"/>
    <a:srgbClr val="000000"/>
    <a:srgbClr val="01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3.225%" autoAdjust="0"/>
    <p:restoredTop sz="95.244%" autoAdjust="0"/>
  </p:normalViewPr>
  <p:slideViewPr>
    <p:cSldViewPr>
      <p:cViewPr varScale="1">
        <p:scale>
          <a:sx n="82" d="100"/>
          <a:sy n="82" d="100"/>
        </p:scale>
        <p:origin x="158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4.xml"/><Relationship Id="rId13" Type="http://purl.oclc.org/ooxml/officeDocument/relationships/slide" Target="slides/slide9.xml"/><Relationship Id="rId18" Type="http://purl.oclc.org/ooxml/officeDocument/relationships/slide" Target="slides/slide14.xml"/><Relationship Id="rId26" Type="http://purl.oclc.org/ooxml/officeDocument/relationships/notesMaster" Target="notesMasters/notesMaster1.xml"/><Relationship Id="rId3" Type="http://purl.oclc.org/ooxml/officeDocument/relationships/slideMaster" Target="slideMasters/slideMaster3.xml"/><Relationship Id="rId21" Type="http://purl.oclc.org/ooxml/officeDocument/relationships/slide" Target="slides/slide17.xml"/><Relationship Id="rId7" Type="http://purl.oclc.org/ooxml/officeDocument/relationships/slide" Target="slides/slide3.xml"/><Relationship Id="rId12" Type="http://purl.oclc.org/ooxml/officeDocument/relationships/slide" Target="slides/slide8.xml"/><Relationship Id="rId17" Type="http://purl.oclc.org/ooxml/officeDocument/relationships/slide" Target="slides/slide13.xml"/><Relationship Id="rId25" Type="http://purl.oclc.org/ooxml/officeDocument/relationships/slide" Target="slides/slide21.xml"/><Relationship Id="rId2" Type="http://purl.oclc.org/ooxml/officeDocument/relationships/slideMaster" Target="slideMasters/slideMaster2.xml"/><Relationship Id="rId16" Type="http://purl.oclc.org/ooxml/officeDocument/relationships/slide" Target="slides/slide12.xml"/><Relationship Id="rId20" Type="http://purl.oclc.org/ooxml/officeDocument/relationships/slide" Target="slides/slide16.xml"/><Relationship Id="rId29" Type="http://purl.oclc.org/ooxml/officeDocument/relationships/theme" Target="theme/theme1.xml"/><Relationship Id="rId1" Type="http://purl.oclc.org/ooxml/officeDocument/relationships/slideMaster" Target="slideMasters/slideMaster1.xml"/><Relationship Id="rId6" Type="http://purl.oclc.org/ooxml/officeDocument/relationships/slide" Target="slides/slide2.xml"/><Relationship Id="rId11" Type="http://purl.oclc.org/ooxml/officeDocument/relationships/slide" Target="slides/slide7.xml"/><Relationship Id="rId24" Type="http://purl.oclc.org/ooxml/officeDocument/relationships/slide" Target="slides/slide20.xml"/><Relationship Id="rId5" Type="http://purl.oclc.org/ooxml/officeDocument/relationships/slide" Target="slides/slide1.xml"/><Relationship Id="rId15" Type="http://purl.oclc.org/ooxml/officeDocument/relationships/slide" Target="slides/slide11.xml"/><Relationship Id="rId23" Type="http://purl.oclc.org/ooxml/officeDocument/relationships/slide" Target="slides/slide19.xml"/><Relationship Id="rId28" Type="http://purl.oclc.org/ooxml/officeDocument/relationships/viewProps" Target="viewProps.xml"/><Relationship Id="rId10" Type="http://purl.oclc.org/ooxml/officeDocument/relationships/slide" Target="slides/slide6.xml"/><Relationship Id="rId19" Type="http://purl.oclc.org/ooxml/officeDocument/relationships/slide" Target="slides/slide15.xml"/><Relationship Id="rId4" Type="http://purl.oclc.org/ooxml/officeDocument/relationships/slideMaster" Target="slideMasters/slideMaster4.xml"/><Relationship Id="rId9" Type="http://purl.oclc.org/ooxml/officeDocument/relationships/slide" Target="slides/slide5.xml"/><Relationship Id="rId14" Type="http://purl.oclc.org/ooxml/officeDocument/relationships/slide" Target="slides/slide10.xml"/><Relationship Id="rId22" Type="http://purl.oclc.org/ooxml/officeDocument/relationships/slide" Target="slides/slide18.xml"/><Relationship Id="rId27" Type="http://purl.oclc.org/ooxml/officeDocument/relationships/presProps" Target="presProps.xml"/><Relationship Id="rId30" Type="http://purl.oclc.org/ooxml/officeDocument/relationships/tableStyles" Target="tableStyles.xml"/></Relationships>
</file>

<file path=ppt/notesMasters/_rels/notesMaster1.xml.rels><?xml version="1.0" encoding="UTF-8" standalone="yes"?>
<Relationships xmlns="http://schemas.openxmlformats.org/package/2006/relationships"><Relationship Id="rId1" Type="http://purl.oclc.org/ooxml/officeDocument/relationships/theme" Target="../theme/theme5.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139E1-2274-41BA-B633-B77AF0833E29}" type="datetimeFigureOut">
              <a:rPr lang="zh-CN" altLang="en-US" smtClean="0"/>
              <a:pPr/>
              <a:t>2021/7/13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ACA36-2882-4C1D-BAF6-DD4BA9A39F8A}" type="slidenum">
              <a:rPr lang="zh-CN" altLang="en-US" smtClean="0"/>
              <a:pPr/>
              <a:t>‹#›</a:t>
            </a:fld>
            <a:endParaRPr lang="zh-CN" altLang="en-US"/>
          </a:p>
        </p:txBody>
      </p:sp>
    </p:spTree>
    <p:extLst>
      <p:ext uri="{BB962C8B-B14F-4D97-AF65-F5344CB8AC3E}">
        <p14:creationId xmlns:p14="http://schemas.microsoft.com/office/powerpoint/2010/main" val="25316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E0E0E2-7263-44C4-AAA9-733DBA7BD20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238075254"/>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10</a:t>
            </a:fld>
            <a:endParaRPr lang="zh-CN" altLang="en-US"/>
          </a:p>
        </p:txBody>
      </p:sp>
    </p:spTree>
    <p:extLst>
      <p:ext uri="{BB962C8B-B14F-4D97-AF65-F5344CB8AC3E}">
        <p14:creationId xmlns:p14="http://schemas.microsoft.com/office/powerpoint/2010/main" val="1075467393"/>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11</a:t>
            </a:fld>
            <a:endParaRPr lang="zh-CN" altLang="en-US"/>
          </a:p>
        </p:txBody>
      </p:sp>
    </p:spTree>
    <p:extLst>
      <p:ext uri="{BB962C8B-B14F-4D97-AF65-F5344CB8AC3E}">
        <p14:creationId xmlns:p14="http://schemas.microsoft.com/office/powerpoint/2010/main" val="1558864057"/>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12</a:t>
            </a:fld>
            <a:endParaRPr lang="zh-CN" altLang="en-US"/>
          </a:p>
        </p:txBody>
      </p:sp>
    </p:spTree>
    <p:extLst>
      <p:ext uri="{BB962C8B-B14F-4D97-AF65-F5344CB8AC3E}">
        <p14:creationId xmlns:p14="http://schemas.microsoft.com/office/powerpoint/2010/main" val="2480996934"/>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13</a:t>
            </a:fld>
            <a:endParaRPr lang="zh-CN" altLang="en-US"/>
          </a:p>
        </p:txBody>
      </p:sp>
    </p:spTree>
    <p:extLst>
      <p:ext uri="{BB962C8B-B14F-4D97-AF65-F5344CB8AC3E}">
        <p14:creationId xmlns:p14="http://schemas.microsoft.com/office/powerpoint/2010/main" val="1291127070"/>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14</a:t>
            </a:fld>
            <a:endParaRPr lang="zh-CN" altLang="en-US"/>
          </a:p>
        </p:txBody>
      </p:sp>
    </p:spTree>
    <p:extLst>
      <p:ext uri="{BB962C8B-B14F-4D97-AF65-F5344CB8AC3E}">
        <p14:creationId xmlns:p14="http://schemas.microsoft.com/office/powerpoint/2010/main" val="1802426182"/>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15</a:t>
            </a:fld>
            <a:endParaRPr lang="zh-CN" altLang="en-US"/>
          </a:p>
        </p:txBody>
      </p:sp>
    </p:spTree>
    <p:extLst>
      <p:ext uri="{BB962C8B-B14F-4D97-AF65-F5344CB8AC3E}">
        <p14:creationId xmlns:p14="http://schemas.microsoft.com/office/powerpoint/2010/main" val="3471831584"/>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16</a:t>
            </a:fld>
            <a:endParaRPr lang="zh-CN" altLang="en-US"/>
          </a:p>
        </p:txBody>
      </p:sp>
    </p:spTree>
    <p:extLst>
      <p:ext uri="{BB962C8B-B14F-4D97-AF65-F5344CB8AC3E}">
        <p14:creationId xmlns:p14="http://schemas.microsoft.com/office/powerpoint/2010/main" val="584221892"/>
      </p:ext>
    </p:extLst>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17</a:t>
            </a:fld>
            <a:endParaRPr lang="zh-CN" altLang="en-US"/>
          </a:p>
        </p:txBody>
      </p:sp>
    </p:spTree>
    <p:extLst>
      <p:ext uri="{BB962C8B-B14F-4D97-AF65-F5344CB8AC3E}">
        <p14:creationId xmlns:p14="http://schemas.microsoft.com/office/powerpoint/2010/main" val="2609350805"/>
      </p:ext>
    </p:extLst>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18</a:t>
            </a:fld>
            <a:endParaRPr lang="zh-CN" altLang="en-US"/>
          </a:p>
        </p:txBody>
      </p:sp>
    </p:spTree>
    <p:extLst>
      <p:ext uri="{BB962C8B-B14F-4D97-AF65-F5344CB8AC3E}">
        <p14:creationId xmlns:p14="http://schemas.microsoft.com/office/powerpoint/2010/main" val="2797864073"/>
      </p:ext>
    </p:extLst>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19</a:t>
            </a:fld>
            <a:endParaRPr lang="zh-CN" altLang="en-US"/>
          </a:p>
        </p:txBody>
      </p:sp>
    </p:spTree>
    <p:extLst>
      <p:ext uri="{BB962C8B-B14F-4D97-AF65-F5344CB8AC3E}">
        <p14:creationId xmlns:p14="http://schemas.microsoft.com/office/powerpoint/2010/main" val="436422620"/>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F1202978-07FF-4E0F-B460-D076025EF777}" type="slidenum">
              <a:rPr lang="zh-CN" altLang="en-US" smtClean="0"/>
              <a:pPr/>
              <a:t>2</a:t>
            </a:fld>
            <a:endParaRPr lang="zh-CN" altLang="en-US"/>
          </a:p>
        </p:txBody>
      </p:sp>
    </p:spTree>
    <p:extLst>
      <p:ext uri="{BB962C8B-B14F-4D97-AF65-F5344CB8AC3E}">
        <p14:creationId xmlns:p14="http://schemas.microsoft.com/office/powerpoint/2010/main" val="2042471038"/>
      </p:ext>
    </p:extLst>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20</a:t>
            </a:fld>
            <a:endParaRPr lang="zh-CN" altLang="en-US"/>
          </a:p>
        </p:txBody>
      </p:sp>
    </p:spTree>
    <p:extLst>
      <p:ext uri="{BB962C8B-B14F-4D97-AF65-F5344CB8AC3E}">
        <p14:creationId xmlns:p14="http://schemas.microsoft.com/office/powerpoint/2010/main" val="2792393996"/>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A9C55C-0B3D-4011-B876-B9E534F4E2D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616657825"/>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A9C55C-0B3D-4011-B876-B9E534F4E2D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95365623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A9C55C-0B3D-4011-B876-B9E534F4E2D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44237799"/>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A9C55C-0B3D-4011-B876-B9E534F4E2DD}"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136000250"/>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A9C55C-0B3D-4011-B876-B9E534F4E2DD}"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47724823"/>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8</a:t>
            </a:fld>
            <a:endParaRPr lang="zh-CN" altLang="en-US"/>
          </a:p>
        </p:txBody>
      </p:sp>
    </p:spTree>
    <p:extLst>
      <p:ext uri="{BB962C8B-B14F-4D97-AF65-F5344CB8AC3E}">
        <p14:creationId xmlns:p14="http://schemas.microsoft.com/office/powerpoint/2010/main" val="2688802080"/>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EF57FC0-D192-452B-ABEE-05C8E5875370}" type="slidenum">
              <a:rPr lang="zh-CN" altLang="en-US" smtClean="0"/>
              <a:pPr>
                <a:defRPr/>
              </a:pPr>
              <a:t>9</a:t>
            </a:fld>
            <a:endParaRPr lang="zh-CN" altLang="en-US"/>
          </a:p>
        </p:txBody>
      </p:sp>
    </p:spTree>
    <p:extLst>
      <p:ext uri="{BB962C8B-B14F-4D97-AF65-F5344CB8AC3E}">
        <p14:creationId xmlns:p14="http://schemas.microsoft.com/office/powerpoint/2010/main" val="358895141"/>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4.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5.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6.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7.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8.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29.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0.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1.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2.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3.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4.xml.rels><?xml version="1.0" encoding="UTF-8" standalone="yes"?>
<Relationships xmlns="http://schemas.openxmlformats.org/package/2006/relationships"><Relationship Id="rId1" Type="http://purl.oclc.org/ooxml/officeDocument/relationships/slideMaster" Target="../slideMasters/slideMaster3.xml"/></Relationships>
</file>

<file path=ppt/slideLayouts/_rels/slideLayout35.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36.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37.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38.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39.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0.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1.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2.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3.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4.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45.xml.rels><?xml version="1.0" encoding="UTF-8" standalone="yes"?>
<Relationships xmlns="http://schemas.openxmlformats.org/package/2006/relationships"><Relationship Id="rId1" Type="http://purl.oclc.org/ooxml/officeDocument/relationships/slideMaster" Target="../slideMasters/slideMaster4.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DC8165-63F4-4B20-AA19-03715197A78A}"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9568509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9D89F2A-903E-4BCC-B17F-00D1600E0874}"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5730206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08F22F6-EDB9-4489-9966-2D4822118EDA}"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87534911"/>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2E948E02-E4D9-4F17-8664-F39AF1C0E1B5}"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24A0100E-0434-45C3-8E12-9DDC7D630498}"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82328164-3012-4DA3-A0FA-2BB33F69F0BF}"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1F751093-FC3A-4E34-B2E8-9A0C7683EC72}"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E51923B2-A5AD-4B4B-BF49-D9A0DBDA31B0}"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
                </a:prstClr>
              </a:solidFill>
            </a:endParaRPr>
          </a:p>
        </p:txBody>
      </p:sp>
      <p:sp>
        <p:nvSpPr>
          <p:cNvPr id="9" name="灯片编号占位符 8"/>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09C9FCBE-2D0C-49BB-8663-F1A04A0787F6}"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
                </a:prstClr>
              </a:solidFill>
            </a:endParaRPr>
          </a:p>
        </p:txBody>
      </p:sp>
      <p:sp>
        <p:nvSpPr>
          <p:cNvPr id="5" name="灯片编号占位符 4"/>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8EA34771-2F9C-443F-8CE1-44CCD280BFF1}"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
                </a:prstClr>
              </a:solidFill>
            </a:endParaRPr>
          </a:p>
        </p:txBody>
      </p:sp>
      <p:sp>
        <p:nvSpPr>
          <p:cNvPr id="4" name="灯片编号占位符 3"/>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1847220A-234F-482F-84DE-825A81C64BE4}"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E0348E8-7152-4AFD-AFA6-9BD155656AE2}"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9478996"/>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BB539757-71B7-4CBF-9E9A-2513963E953B}"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FCDD0B6D-CE56-4516-A92D-E8D05400DF45}"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0" fontAlgn="base" hangingPunct="0">
              <a:spcBef>
                <a:spcPct val="0%"/>
              </a:spcBef>
              <a:spcAft>
                <a:spcPct val="0%"/>
              </a:spcAft>
            </a:pPr>
            <a:fld id="{C8030FCF-C5DC-4103-B59A-A90569A9E194}" type="datetime2">
              <a:rPr lang="zh-CN" altLang="en-US" smtClean="0">
                <a:solidFill>
                  <a:prstClr val="black">
                    <a:tint val="75%"/>
                  </a:prstClr>
                </a:solidFill>
                <a:latin typeface="Times New Roman" panose="02020603050405020304" pitchFamily="18" charset="0"/>
              </a:rPr>
              <a:t>2021年7月13日</a:t>
            </a:fld>
            <a:endParaRPr lang="zh-CN" altLang="en-US">
              <a:solidFill>
                <a:prstClr val="black">
                  <a:tint val="75%"/>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eaLnBrk="0" fontAlgn="base" hangingPunct="0">
              <a:spcBef>
                <a:spcPct val="0%"/>
              </a:spcBef>
              <a:spcAft>
                <a:spcPct val="0%"/>
              </a:spcAft>
            </a:pPr>
            <a:endParaRPr lang="zh-CN" altLang="en-US">
              <a:solidFill>
                <a:prstClr val="black">
                  <a:tint val="75%"/>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eaLnBrk="0" fontAlgn="base" hangingPunct="0">
              <a:spcBef>
                <a:spcPct val="0%"/>
              </a:spcBef>
              <a:spcAft>
                <a:spcPct val="0%"/>
              </a:spcAft>
            </a:pPr>
            <a:fld id="{602E9C59-E704-403E-BAAE-3B7675917072}" type="slidenum">
              <a:rPr lang="zh-CN" altLang="en-US" smtClean="0">
                <a:solidFill>
                  <a:prstClr val="black">
                    <a:tint val="75%"/>
                  </a:prstClr>
                </a:solidFill>
                <a:latin typeface="Times New Roman" panose="02020603050405020304" pitchFamily="18" charset="0"/>
              </a:rPr>
              <a:pPr eaLnBrk="0" fontAlgn="base" hangingPunct="0">
                <a:spcBef>
                  <a:spcPct val="0%"/>
                </a:spcBef>
                <a:spcAft>
                  <a:spcPct val="0%"/>
                </a:spcAft>
              </a:pPr>
              <a:t>‹#›</a:t>
            </a:fld>
            <a:endParaRPr lang="zh-CN" altLang="en-US">
              <a:solidFill>
                <a:prstClr val="black">
                  <a:tint val="75%"/>
                </a:prstClr>
              </a:solidFill>
              <a:latin typeface="Times New Roman" panose="02020603050405020304" pitchFamily="18" charset="0"/>
            </a:endParaRPr>
          </a:p>
        </p:txBody>
      </p:sp>
    </p:spTree>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5699" y="7101409"/>
            <a:ext cx="9149699"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51408" tIns="25704" rIns="51408" bIns="2570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
              </a:spcBef>
              <a:buChar char="–"/>
              <a:defRPr sz="2000">
                <a:latin typeface="+mn-lt"/>
                <a:ea typeface="仿宋_GB2312" pitchFamily="49" charset="-122"/>
              </a:defRPr>
            </a:lvl2pPr>
            <a:lvl3pPr marL="1143000" indent="-228600" eaLnBrk="0" hangingPunct="0">
              <a:spcBef>
                <a:spcPct val="20%"/>
              </a:spcBef>
              <a:buChar char="•"/>
              <a:defRPr sz="2400">
                <a:latin typeface="+mn-lt"/>
              </a:defRPr>
            </a:lvl3pPr>
            <a:lvl4pPr marL="1600200" indent="-228600" eaLnBrk="0" hangingPunct="0">
              <a:spcBef>
                <a:spcPct val="20%"/>
              </a:spcBef>
              <a:buChar char="–"/>
              <a:defRPr sz="2000">
                <a:latin typeface="+mn-lt"/>
              </a:defRPr>
            </a:lvl4pPr>
            <a:lvl5pPr marL="2057400" indent="-228600" eaLnBrk="0" hangingPunct="0">
              <a:spcBef>
                <a:spcPct val="20%"/>
              </a:spcBef>
              <a:buChar char="»"/>
              <a:defRPr sz="2000">
                <a:latin typeface="+mn-lt"/>
              </a:defRPr>
            </a:lvl5pPr>
            <a:lvl6pPr marL="2514600" indent="-228600" eaLnBrk="0" fontAlgn="base" hangingPunct="0">
              <a:spcBef>
                <a:spcPct val="20%"/>
              </a:spcBef>
              <a:spcAft>
                <a:spcPct val="0%"/>
              </a:spcAft>
              <a:buChar char="»"/>
              <a:defRPr sz="2000">
                <a:latin typeface="+mn-lt"/>
              </a:defRPr>
            </a:lvl6pPr>
            <a:lvl7pPr marL="2971800" indent="-228600" eaLnBrk="0" fontAlgn="base" hangingPunct="0">
              <a:spcBef>
                <a:spcPct val="20%"/>
              </a:spcBef>
              <a:spcAft>
                <a:spcPct val="0%"/>
              </a:spcAft>
              <a:buChar char="»"/>
              <a:defRPr sz="2000">
                <a:latin typeface="+mn-lt"/>
              </a:defRPr>
            </a:lvl7pPr>
            <a:lvl8pPr marL="3429000" indent="-228600" eaLnBrk="0" fontAlgn="base" hangingPunct="0">
              <a:spcBef>
                <a:spcPct val="20%"/>
              </a:spcBef>
              <a:spcAft>
                <a:spcPct val="0%"/>
              </a:spcAft>
              <a:buChar char="»"/>
              <a:defRPr sz="2000">
                <a:latin typeface="+mn-lt"/>
              </a:defRPr>
            </a:lvl8pPr>
            <a:lvl9pPr marL="3886200" indent="-228600" eaLnBrk="0" fontAlgn="base" hangingPunct="0">
              <a:spcBef>
                <a:spcPct val="2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1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24.xml><?xml version="1.0" encoding="utf-8"?>
<p:sldLayout xmlns:a="http://purl.oclc.org/ooxml/drawingml/main" xmlns:r="http://purl.oclc.org/ooxml/officeDocument/relationships" xmlns:p="http://purl.oclc.org/ooxml/presentationml/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ED2058F2-2877-47F0-8C67-F724DC92B3B0}"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
                </a:prstClr>
              </a:solidFill>
            </a:endParaRPr>
          </a:p>
        </p:txBody>
      </p:sp>
      <p:sp>
        <p:nvSpPr>
          <p:cNvPr id="6" name="Slide Number Placeholder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1195685094"/>
      </p:ext>
    </p:extLst>
  </p:cSld>
  <p:clrMapOvr>
    <a:masterClrMapping/>
  </p:clrMapOvr>
</p:sldLayout>
</file>

<file path=ppt/slideLayouts/slideLayout25.xml><?xml version="1.0" encoding="utf-8"?>
<p:sldLayout xmlns:a="http://purl.oclc.org/ooxml/drawingml/main" xmlns:r="http://purl.oclc.org/ooxml/officeDocument/relationships" xmlns:p="http://purl.oclc.org/ooxml/presentationml/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470995C1-8AE6-4E79-8CCE-DFD23E998F56}"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
                </a:prstClr>
              </a:solidFill>
            </a:endParaRPr>
          </a:p>
        </p:txBody>
      </p:sp>
      <p:sp>
        <p:nvSpPr>
          <p:cNvPr id="6" name="Slide Number Placeholder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149478996"/>
      </p:ext>
    </p:extLst>
  </p:cSld>
  <p:clrMapOvr>
    <a:masterClrMapping/>
  </p:clrMapOvr>
</p:sldLayout>
</file>

<file path=ppt/slideLayouts/slideLayout26.xml><?xml version="1.0" encoding="utf-8"?>
<p:sldLayout xmlns:a="http://purl.oclc.org/ooxml/drawingml/main" xmlns:r="http://purl.oclc.org/ooxml/officeDocument/relationships" xmlns:p="http://purl.oclc.org/ooxml/presentationml/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6D6A794B-8244-4039-9618-144187CE0580}"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
                </a:prstClr>
              </a:solidFill>
            </a:endParaRPr>
          </a:p>
        </p:txBody>
      </p:sp>
      <p:sp>
        <p:nvSpPr>
          <p:cNvPr id="6" name="Slide Number Placeholder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2133292408"/>
      </p:ext>
    </p:extLst>
  </p:cSld>
  <p:clrMapOvr>
    <a:masterClrMapping/>
  </p:clrMapOvr>
</p:sldLayout>
</file>

<file path=ppt/slideLayouts/slideLayout27.xml><?xml version="1.0" encoding="utf-8"?>
<p:sldLayout xmlns:a="http://purl.oclc.org/ooxml/drawingml/main" xmlns:r="http://purl.oclc.org/ooxml/officeDocument/relationships" xmlns:p="http://purl.oclc.org/ooxml/presentationml/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AFC1873D-9D09-45B4-9948-3E712D2D00B0}"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
                </a:prstClr>
              </a:solidFill>
            </a:endParaRPr>
          </a:p>
        </p:txBody>
      </p:sp>
      <p:sp>
        <p:nvSpPr>
          <p:cNvPr id="7" name="Slide Number Placeholder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989817438"/>
      </p:ext>
    </p:extLst>
  </p:cSld>
  <p:clrMapOvr>
    <a:masterClrMapping/>
  </p:clrMapOvr>
</p:sldLayout>
</file>

<file path=ppt/slideLayouts/slideLayout28.xml><?xml version="1.0" encoding="utf-8"?>
<p:sldLayout xmlns:a="http://purl.oclc.org/ooxml/drawingml/main" xmlns:r="http://purl.oclc.org/ooxml/officeDocument/relationships" xmlns:p="http://purl.oclc.org/ooxml/presentationml/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DFCAA69C-DBEF-4D76-96BD-C51D1701BF9A}"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
                </a:prstClr>
              </a:solidFill>
            </a:endParaRPr>
          </a:p>
        </p:txBody>
      </p:sp>
      <p:sp>
        <p:nvSpPr>
          <p:cNvPr id="9" name="Slide Number Placeholder 8"/>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515058958"/>
      </p:ext>
    </p:extLst>
  </p:cSld>
  <p:clrMapOvr>
    <a:masterClrMapping/>
  </p:clrMapOvr>
</p:sldLayout>
</file>

<file path=ppt/slideLayouts/slideLayout29.xml><?xml version="1.0" encoding="utf-8"?>
<p:sldLayout xmlns:a="http://purl.oclc.org/ooxml/drawingml/main" xmlns:r="http://purl.oclc.org/ooxml/officeDocument/relationships" xmlns:p="http://purl.oclc.org/ooxml/presentationml/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20515D74-0587-4C7C-A854-AEFF38D5758D}"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
                </a:prstClr>
              </a:solidFill>
            </a:endParaRPr>
          </a:p>
        </p:txBody>
      </p:sp>
      <p:sp>
        <p:nvSpPr>
          <p:cNvPr id="5" name="Slide Number Placeholder 4"/>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2556409702"/>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F604142-3B0D-4D6F-8BAB-11BEEDF4968F}"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33292408"/>
      </p:ext>
    </p:extLst>
  </p:cSld>
  <p:clrMapOvr>
    <a:masterClrMapping/>
  </p:clrMapOvr>
</p:sldLayout>
</file>

<file path=ppt/slideLayouts/slideLayout30.xml><?xml version="1.0" encoding="utf-8"?>
<p:sldLayout xmlns:a="http://purl.oclc.org/ooxml/drawingml/main" xmlns:r="http://purl.oclc.org/ooxml/officeDocument/relationships" xmlns:p="http://purl.oclc.org/ooxml/presentationml/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F97216-C141-4635-B2B8-2E503163D2F6}"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
                </a:prstClr>
              </a:solidFill>
            </a:endParaRPr>
          </a:p>
        </p:txBody>
      </p:sp>
      <p:sp>
        <p:nvSpPr>
          <p:cNvPr id="4" name="Slide Number Placeholder 3"/>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1171945362"/>
      </p:ext>
    </p:extLst>
  </p:cSld>
  <p:clrMapOvr>
    <a:masterClrMapping/>
  </p:clrMapOvr>
</p:sldLayout>
</file>

<file path=ppt/slideLayouts/slideLayout31.xml><?xml version="1.0" encoding="utf-8"?>
<p:sldLayout xmlns:a="http://purl.oclc.org/ooxml/drawingml/main" xmlns:r="http://purl.oclc.org/ooxml/officeDocument/relationships" xmlns:p="http://purl.oclc.org/ooxml/presentationml/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7CDE3E50-9510-4A7F-B54A-F3A626D3B400}"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
                </a:prstClr>
              </a:solidFill>
            </a:endParaRPr>
          </a:p>
        </p:txBody>
      </p:sp>
      <p:sp>
        <p:nvSpPr>
          <p:cNvPr id="7" name="Slide Number Placeholder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2794846179"/>
      </p:ext>
    </p:extLst>
  </p:cSld>
  <p:clrMapOvr>
    <a:masterClrMapping/>
  </p:clrMapOvr>
</p:sldLayout>
</file>

<file path=ppt/slideLayouts/slideLayout32.xml><?xml version="1.0" encoding="utf-8"?>
<p:sldLayout xmlns:a="http://purl.oclc.org/ooxml/drawingml/main" xmlns:r="http://purl.oclc.org/ooxml/officeDocument/relationships" xmlns:p="http://purl.oclc.org/ooxml/presentationml/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7620DD36-3E88-4FC0-96A9-2EE68D3EACC1}"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
                </a:prstClr>
              </a:solidFill>
            </a:endParaRPr>
          </a:p>
        </p:txBody>
      </p:sp>
      <p:sp>
        <p:nvSpPr>
          <p:cNvPr id="7" name="Slide Number Placeholder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1571012956"/>
      </p:ext>
    </p:extLst>
  </p:cSld>
  <p:clrMapOvr>
    <a:masterClrMapping/>
  </p:clrMapOvr>
</p:sldLayout>
</file>

<file path=ppt/slideLayouts/slideLayout33.xml><?xml version="1.0" encoding="utf-8"?>
<p:sldLayout xmlns:a="http://purl.oclc.org/ooxml/drawingml/main" xmlns:r="http://purl.oclc.org/ooxml/officeDocument/relationships" xmlns:p="http://purl.oclc.org/ooxml/presentationml/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C7D43A3E-CF8E-43E2-B473-E19835CC3FC8}"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
                </a:prstClr>
              </a:solidFill>
            </a:endParaRPr>
          </a:p>
        </p:txBody>
      </p:sp>
      <p:sp>
        <p:nvSpPr>
          <p:cNvPr id="6" name="Slide Number Placeholder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extLst>
      <p:ext uri="{BB962C8B-B14F-4D97-AF65-F5344CB8AC3E}">
        <p14:creationId xmlns:p14="http://schemas.microsoft.com/office/powerpoint/2010/main" val="857302068"/>
      </p:ext>
    </p:extLst>
  </p:cSld>
  <p:clrMapOvr>
    <a:masterClrMapping/>
  </p:clrMapOvr>
</p:sldLayout>
</file>

<file path=ppt/slideLayouts/slideLayout34.xml><?xml version="1.0" encoding="utf-8"?>
<p:sldLayout xmlns:a="http://purl.oclc.org/ooxml/drawingml/main" xmlns:r="http://purl.oclc.org/ooxml/officeDocument/relationships" xmlns:p="http://purl.oclc.org/ooxml/presentationml/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921E398-7CD4-468D-9017-1AD3D91B3DFA}" type="datetime2">
              <a:rPr lang="zh-CN" altLang="en-US" smtClean="0"/>
              <a:t>2021年7月13日</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FD6E16-C925-4BB4-86EE-6C10FF7C4F43}" type="slidenum">
              <a:rPr lang="zh-CN" altLang="en-US" smtClean="0"/>
              <a:pPr/>
              <a:t>‹#›</a:t>
            </a:fld>
            <a:endParaRPr lang="zh-CN" altLang="en-US"/>
          </a:p>
        </p:txBody>
      </p:sp>
    </p:spTree>
    <p:extLst>
      <p:ext uri="{BB962C8B-B14F-4D97-AF65-F5344CB8AC3E}">
        <p14:creationId xmlns:p14="http://schemas.microsoft.com/office/powerpoint/2010/main" val="3187534911"/>
      </p:ext>
    </p:extLst>
  </p:cSld>
  <p:clrMapOvr>
    <a:masterClrMapping/>
  </p:clrMapOvr>
</p:sldLayout>
</file>

<file path=ppt/slideLayouts/slideLayout35.xml><?xml version="1.0" encoding="utf-8"?>
<p:sldLayout xmlns:a="http://purl.oclc.org/ooxml/drawingml/main" xmlns:r="http://purl.oclc.org/ooxml/officeDocument/relationships" xmlns:p="http://purl.oclc.org/ooxml/presentationml/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3C4969EA-E402-4058-BB4A-DC0B8174C4A7}"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36.xml><?xml version="1.0" encoding="utf-8"?>
<p:sldLayout xmlns:a="http://purl.oclc.org/ooxml/drawingml/main" xmlns:r="http://purl.oclc.org/ooxml/officeDocument/relationships" xmlns:p="http://purl.oclc.org/ooxml/presentationml/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9DB66273-877E-4F66-AD95-06A76809637D}"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37.xml><?xml version="1.0" encoding="utf-8"?>
<p:sldLayout xmlns:a="http://purl.oclc.org/ooxml/drawingml/main" xmlns:r="http://purl.oclc.org/ooxml/officeDocument/relationships" xmlns:p="http://purl.oclc.org/ooxml/presentationml/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D8DB2798-8BC9-4836-AB6F-456B445F7361}"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38.xml><?xml version="1.0" encoding="utf-8"?>
<p:sldLayout xmlns:a="http://purl.oclc.org/ooxml/drawingml/main" xmlns:r="http://purl.oclc.org/ooxml/officeDocument/relationships" xmlns:p="http://purl.oclc.org/ooxml/presentationml/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17C7B7AB-E09C-42CC-A707-066CD8443955}"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39.xml><?xml version="1.0" encoding="utf-8"?>
<p:sldLayout xmlns:a="http://purl.oclc.org/ooxml/drawingml/main" xmlns:r="http://purl.oclc.org/ooxml/officeDocument/relationships" xmlns:p="http://purl.oclc.org/ooxml/presentationml/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663B76F2-7A06-4310-AF81-ED77304EA2AC}"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
                </a:prstClr>
              </a:solidFill>
            </a:endParaRPr>
          </a:p>
        </p:txBody>
      </p:sp>
      <p:sp>
        <p:nvSpPr>
          <p:cNvPr id="9" name="灯片编号占位符 8"/>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DC4907D-CB04-4374-A907-BD01FDB9DA80}" type="datetime2">
              <a:rPr lang="zh-CN" altLang="en-US" smtClean="0"/>
              <a:t>2021年7月13日</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89817438"/>
      </p:ext>
    </p:extLst>
  </p:cSld>
  <p:clrMapOvr>
    <a:masterClrMapping/>
  </p:clrMapOvr>
</p:sldLayout>
</file>

<file path=ppt/slideLayouts/slideLayout40.xml><?xml version="1.0" encoding="utf-8"?>
<p:sldLayout xmlns:a="http://purl.oclc.org/ooxml/drawingml/main" xmlns:r="http://purl.oclc.org/ooxml/officeDocument/relationships" xmlns:p="http://purl.oclc.org/ooxml/presentationml/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3E23C61D-4271-46E2-BE0C-544A941CD098}"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
                </a:prstClr>
              </a:solidFill>
            </a:endParaRPr>
          </a:p>
        </p:txBody>
      </p:sp>
      <p:sp>
        <p:nvSpPr>
          <p:cNvPr id="5" name="灯片编号占位符 4"/>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1.xml><?xml version="1.0" encoding="utf-8"?>
<p:sldLayout xmlns:a="http://purl.oclc.org/ooxml/drawingml/main" xmlns:r="http://purl.oclc.org/ooxml/officeDocument/relationships" xmlns:p="http://purl.oclc.org/ooxml/presentationml/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04879918-A0D2-44E3-B276-DB953C6ADDB6}"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
                </a:prstClr>
              </a:solidFill>
            </a:endParaRPr>
          </a:p>
        </p:txBody>
      </p:sp>
      <p:sp>
        <p:nvSpPr>
          <p:cNvPr id="4" name="灯片编号占位符 3"/>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2.xml><?xml version="1.0" encoding="utf-8"?>
<p:sldLayout xmlns:a="http://purl.oclc.org/ooxml/drawingml/main" xmlns:r="http://purl.oclc.org/ooxml/officeDocument/relationships" xmlns:p="http://purl.oclc.org/ooxml/presentationml/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770D1EA5-DECB-4CDE-A0DD-B815ED2B5E31}"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3.xml><?xml version="1.0" encoding="utf-8"?>
<p:sldLayout xmlns:a="http://purl.oclc.org/ooxml/drawingml/main" xmlns:r="http://purl.oclc.org/ooxml/officeDocument/relationships" xmlns:p="http://purl.oclc.org/ooxml/presentationml/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36012446-505F-410C-A5B7-6497D9917342}"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
                </a:prstClr>
              </a:solidFill>
            </a:endParaRPr>
          </a:p>
        </p:txBody>
      </p:sp>
      <p:sp>
        <p:nvSpPr>
          <p:cNvPr id="7" name="灯片编号占位符 6"/>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4.xml><?xml version="1.0" encoding="utf-8"?>
<p:sldLayout xmlns:a="http://purl.oclc.org/ooxml/drawingml/main" xmlns:r="http://purl.oclc.org/ooxml/officeDocument/relationships" xmlns:p="http://purl.oclc.org/ooxml/presentationml/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E9E00424-5178-49BC-A86F-91A980E48BB4}" type="datetime2">
              <a:rPr lang="zh-CN" altLang="en-US" smtClean="0">
                <a:solidFill>
                  <a:prstClr val="black">
                    <a:tint val="75%"/>
                  </a:prstClr>
                </a:solidFill>
              </a:rPr>
              <a:t>2021年7月13日</a:t>
            </a:fld>
            <a:endParaRPr lang="zh-CN" altLang="en-US">
              <a:solidFill>
                <a:prstClr val="black">
                  <a:tint val="75%"/>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
                </a:prstClr>
              </a:solidFill>
            </a:endParaRPr>
          </a:p>
        </p:txBody>
      </p:sp>
      <p:sp>
        <p:nvSpPr>
          <p:cNvPr id="6" name="灯片编号占位符 5"/>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a:t>
            </a:fld>
            <a:endParaRPr lang="zh-CN" altLang="en-US">
              <a:solidFill>
                <a:prstClr val="black">
                  <a:tint val="75%"/>
                </a:prstClr>
              </a:solidFill>
            </a:endParaRPr>
          </a:p>
        </p:txBody>
      </p:sp>
    </p:spTree>
  </p:cSld>
  <p:clrMapOvr>
    <a:masterClrMapping/>
  </p:clrMapOvr>
</p:sldLayout>
</file>

<file path=ppt/slideLayouts/slideLayout45.xml><?xml version="1.0" encoding="utf-8"?>
<p:sldLayout xmlns:a="http://purl.oclc.org/ooxml/drawingml/main" xmlns:r="http://purl.oclc.org/ooxml/officeDocument/relationships" xmlns:p="http://purl.oclc.org/ooxml/presentationml/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0" fontAlgn="base" hangingPunct="0">
              <a:spcBef>
                <a:spcPct val="0%"/>
              </a:spcBef>
              <a:spcAft>
                <a:spcPct val="0%"/>
              </a:spcAft>
            </a:pPr>
            <a:fld id="{A2064EB4-AEBE-4F71-884F-127370C3D3DF}" type="datetime2">
              <a:rPr lang="zh-CN" altLang="en-US" smtClean="0">
                <a:solidFill>
                  <a:prstClr val="black">
                    <a:tint val="75%"/>
                  </a:prstClr>
                </a:solidFill>
                <a:latin typeface="Times New Roman" panose="02020603050405020304" pitchFamily="18" charset="0"/>
              </a:rPr>
              <a:t>2021年7月13日</a:t>
            </a:fld>
            <a:endParaRPr lang="zh-CN" altLang="en-US">
              <a:solidFill>
                <a:prstClr val="black">
                  <a:tint val="75%"/>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eaLnBrk="0" fontAlgn="base" hangingPunct="0">
              <a:spcBef>
                <a:spcPct val="0%"/>
              </a:spcBef>
              <a:spcAft>
                <a:spcPct val="0%"/>
              </a:spcAft>
            </a:pPr>
            <a:endParaRPr lang="zh-CN" altLang="en-US">
              <a:solidFill>
                <a:prstClr val="black">
                  <a:tint val="75%"/>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eaLnBrk="0" fontAlgn="base" hangingPunct="0">
              <a:spcBef>
                <a:spcPct val="0%"/>
              </a:spcBef>
              <a:spcAft>
                <a:spcPct val="0%"/>
              </a:spcAft>
            </a:pPr>
            <a:fld id="{602E9C59-E704-403E-BAAE-3B7675917072}" type="slidenum">
              <a:rPr lang="zh-CN" altLang="en-US" smtClean="0">
                <a:solidFill>
                  <a:prstClr val="black">
                    <a:tint val="75%"/>
                  </a:prstClr>
                </a:solidFill>
                <a:latin typeface="Times New Roman" panose="02020603050405020304" pitchFamily="18" charset="0"/>
              </a:rPr>
              <a:pPr eaLnBrk="0" fontAlgn="base" hangingPunct="0">
                <a:spcBef>
                  <a:spcPct val="0%"/>
                </a:spcBef>
                <a:spcAft>
                  <a:spcPct val="0%"/>
                </a:spcAft>
              </a:pPr>
              <a:t>‹#›</a:t>
            </a:fld>
            <a:endParaRPr lang="zh-CN" altLang="en-US">
              <a:solidFill>
                <a:prstClr val="black">
                  <a:tint val="75%"/>
                </a:prstClr>
              </a:solidFill>
              <a:latin typeface="Times New Roman" panose="02020603050405020304" pitchFamily="18" charset="0"/>
            </a:endParaRPr>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4D1C2C-7188-4EBC-9A95-5150A2AFE731}" type="datetime2">
              <a:rPr lang="zh-CN" altLang="en-US" smtClean="0"/>
              <a:t>2021年7月13日</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51505895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C1E2E0-FFE0-4F41-A0A8-B374001C2D1C}" type="datetime2">
              <a:rPr lang="zh-CN" altLang="en-US" smtClean="0"/>
              <a:t>2021年7月13日</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56409702"/>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281F-9C31-4046-86EE-A55D9F98194F}" type="datetime2">
              <a:rPr lang="zh-CN" altLang="en-US" smtClean="0"/>
              <a:t>2021年7月13日</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7194536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AE6FE2-99D6-43DC-8C6C-A91E6C97F74A}" type="datetime2">
              <a:rPr lang="zh-CN" altLang="en-US" smtClean="0"/>
              <a:t>2021年7月13日</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94846179"/>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851EBFB-56BC-4EA6-92BC-620F9C6BF889}" type="datetime2">
              <a:rPr lang="zh-CN" altLang="en-US" smtClean="0"/>
              <a:t>2021年7月13日</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571012956"/>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image" Target="../media/image1.jpeg"/><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19.xml"/><Relationship Id="rId13" Type="http://purl.oclc.org/ooxml/officeDocument/relationships/theme" Target="../theme/theme2.xml"/><Relationship Id="rId3" Type="http://purl.oclc.org/ooxml/officeDocument/relationships/slideLayout" Target="../slideLayouts/slideLayout14.xml"/><Relationship Id="rId7" Type="http://purl.oclc.org/ooxml/officeDocument/relationships/slideLayout" Target="../slideLayouts/slideLayout18.xml"/><Relationship Id="rId12" Type="http://purl.oclc.org/ooxml/officeDocument/relationships/slideLayout" Target="../slideLayouts/slideLayout23.xml"/><Relationship Id="rId2" Type="http://purl.oclc.org/ooxml/officeDocument/relationships/slideLayout" Target="../slideLayouts/slideLayout13.xml"/><Relationship Id="rId1" Type="http://purl.oclc.org/ooxml/officeDocument/relationships/slideLayout" Target="../slideLayouts/slideLayout12.xml"/><Relationship Id="rId6" Type="http://purl.oclc.org/ooxml/officeDocument/relationships/slideLayout" Target="../slideLayouts/slideLayout17.xml"/><Relationship Id="rId11" Type="http://purl.oclc.org/ooxml/officeDocument/relationships/slideLayout" Target="../slideLayouts/slideLayout22.xml"/><Relationship Id="rId5" Type="http://purl.oclc.org/ooxml/officeDocument/relationships/slideLayout" Target="../slideLayouts/slideLayout16.xml"/><Relationship Id="rId10" Type="http://purl.oclc.org/ooxml/officeDocument/relationships/slideLayout" Target="../slideLayouts/slideLayout21.xml"/><Relationship Id="rId4" Type="http://purl.oclc.org/ooxml/officeDocument/relationships/slideLayout" Target="../slideLayouts/slideLayout15.xml"/><Relationship Id="rId9" Type="http://purl.oclc.org/ooxml/officeDocument/relationships/slideLayout" Target="../slideLayouts/slideLayout20.xml"/></Relationships>
</file>

<file path=ppt/slideMasters/_rels/slideMaster3.xml.rels><?xml version="1.0" encoding="UTF-8" standalone="yes"?>
<Relationships xmlns="http://schemas.openxmlformats.org/package/2006/relationships"><Relationship Id="rId8" Type="http://purl.oclc.org/ooxml/officeDocument/relationships/slideLayout" Target="../slideLayouts/slideLayout31.xml"/><Relationship Id="rId13" Type="http://purl.oclc.org/ooxml/officeDocument/relationships/image" Target="../media/image1.jpeg"/><Relationship Id="rId3" Type="http://purl.oclc.org/ooxml/officeDocument/relationships/slideLayout" Target="../slideLayouts/slideLayout26.xml"/><Relationship Id="rId7" Type="http://purl.oclc.org/ooxml/officeDocument/relationships/slideLayout" Target="../slideLayouts/slideLayout30.xml"/><Relationship Id="rId12" Type="http://purl.oclc.org/ooxml/officeDocument/relationships/theme" Target="../theme/theme3.xml"/><Relationship Id="rId2" Type="http://purl.oclc.org/ooxml/officeDocument/relationships/slideLayout" Target="../slideLayouts/slideLayout25.xml"/><Relationship Id="rId1" Type="http://purl.oclc.org/ooxml/officeDocument/relationships/slideLayout" Target="../slideLayouts/slideLayout24.xml"/><Relationship Id="rId6" Type="http://purl.oclc.org/ooxml/officeDocument/relationships/slideLayout" Target="../slideLayouts/slideLayout29.xml"/><Relationship Id="rId11" Type="http://purl.oclc.org/ooxml/officeDocument/relationships/slideLayout" Target="../slideLayouts/slideLayout34.xml"/><Relationship Id="rId5" Type="http://purl.oclc.org/ooxml/officeDocument/relationships/slideLayout" Target="../slideLayouts/slideLayout28.xml"/><Relationship Id="rId10" Type="http://purl.oclc.org/ooxml/officeDocument/relationships/slideLayout" Target="../slideLayouts/slideLayout33.xml"/><Relationship Id="rId4" Type="http://purl.oclc.org/ooxml/officeDocument/relationships/slideLayout" Target="../slideLayouts/slideLayout27.xml"/><Relationship Id="rId9" Type="http://purl.oclc.org/ooxml/officeDocument/relationships/slideLayout" Target="../slideLayouts/slideLayout32.xml"/></Relationships>
</file>

<file path=ppt/slideMasters/_rels/slideMaster4.xml.rels><?xml version="1.0" encoding="UTF-8" standalone="yes"?>
<Relationships xmlns="http://schemas.openxmlformats.org/package/2006/relationships"><Relationship Id="rId8" Type="http://purl.oclc.org/ooxml/officeDocument/relationships/slideLayout" Target="../slideLayouts/slideLayout42.xml"/><Relationship Id="rId3" Type="http://purl.oclc.org/ooxml/officeDocument/relationships/slideLayout" Target="../slideLayouts/slideLayout37.xml"/><Relationship Id="rId7" Type="http://purl.oclc.org/ooxml/officeDocument/relationships/slideLayout" Target="../slideLayouts/slideLayout41.xml"/><Relationship Id="rId12" Type="http://purl.oclc.org/ooxml/officeDocument/relationships/theme" Target="../theme/theme4.xml"/><Relationship Id="rId2" Type="http://purl.oclc.org/ooxml/officeDocument/relationships/slideLayout" Target="../slideLayouts/slideLayout36.xml"/><Relationship Id="rId1" Type="http://purl.oclc.org/ooxml/officeDocument/relationships/slideLayout" Target="../slideLayouts/slideLayout35.xml"/><Relationship Id="rId6" Type="http://purl.oclc.org/ooxml/officeDocument/relationships/slideLayout" Target="../slideLayouts/slideLayout40.xml"/><Relationship Id="rId11" Type="http://purl.oclc.org/ooxml/officeDocument/relationships/slideLayout" Target="../slideLayouts/slideLayout45.xml"/><Relationship Id="rId5" Type="http://purl.oclc.org/ooxml/officeDocument/relationships/slideLayout" Target="../slideLayouts/slideLayout39.xml"/><Relationship Id="rId10" Type="http://purl.oclc.org/ooxml/officeDocument/relationships/slideLayout" Target="../slideLayouts/slideLayout44.xml"/><Relationship Id="rId4" Type="http://purl.oclc.org/ooxml/officeDocument/relationships/slideLayout" Target="../slideLayouts/slideLayout38.xml"/><Relationship Id="rId9" Type="http://purl.oclc.org/ooxml/officeDocument/relationships/slideLayout" Target="../slideLayouts/slideLayout43.xml"/></Relationships>
</file>

<file path=ppt/slideMasters/slideMaster1.xml><?xml version="1.0" encoding="utf-8"?>
<p:sldMaster xmlns:a="http://purl.oclc.org/ooxml/drawingml/main" xmlns:r="http://purl.oclc.org/ooxml/officeDocument/relationships" xmlns:p="http://purl.oclc.org/ooxml/presentationml/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8AB3A7F3-4324-4146-84BA-877705BE3F3D}" type="datetime2">
              <a:rPr lang="zh-CN" altLang="en-US" smtClean="0"/>
              <a:t>2021年7月13日</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72497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A1C87423-8582-4586-8C47-451A967EE816}" type="datetime2">
              <a:rPr lang="zh-CN" altLang="en-US" smtClean="0"/>
              <a:t>2021年7月13日</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32FD6E16-C925-4BB4-86EE-6C10FF7C4F4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purl.oclc.org/ooxml/drawingml/main" xmlns:r="http://purl.oclc.org/ooxml/officeDocument/relationships" xmlns:p="http://purl.oclc.org/ooxml/presentationml/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E7128E7A-DF78-45A4-9EA7-E68F1EB4835C}" type="datetime2">
              <a:rPr lang="zh-CN" altLang="en-US" smtClean="0"/>
              <a:t>2021年7月13日</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72497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purl.oclc.org/ooxml/drawingml/main" xmlns:r="http://purl.oclc.org/ooxml/officeDocument/relationships" xmlns:p="http://purl.oclc.org/ooxml/presentationml/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F74CCBE9-50B4-46BF-934E-B9AEC17E9FF7}" type="datetime2">
              <a:rPr lang="zh-CN" altLang="en-US" smtClean="0"/>
              <a:t>2021年7月13日</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32FD6E16-C925-4BB4-86EE-6C10FF7C4F4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notesSlide" Target="../notesSlides/notesSlide1.xml"/><Relationship Id="rId1" Type="http://purl.oclc.org/ooxml/officeDocument/relationships/slideLayout" Target="../slideLayouts/slideLayout23.xml"/></Relationships>
</file>

<file path=ppt/slides/_rels/slide10.xml.rels><?xml version="1.0" encoding="UTF-8" standalone="yes"?>
<Relationships xmlns="http://schemas.openxmlformats.org/package/2006/relationships"><Relationship Id="rId3" Type="http://purl.oclc.org/ooxml/officeDocument/relationships/image" Target="../media/image12.emf"/><Relationship Id="rId2" Type="http://purl.oclc.org/ooxml/officeDocument/relationships/notesSlide" Target="../notesSlides/notesSlide10.xml"/><Relationship Id="rId1" Type="http://purl.oclc.org/ooxml/officeDocument/relationships/slideLayout" Target="../slideLayouts/slideLayout18.xml"/></Relationships>
</file>

<file path=ppt/slides/_rels/slide11.xml.rels><?xml version="1.0" encoding="UTF-8" standalone="yes"?>
<Relationships xmlns="http://schemas.openxmlformats.org/package/2006/relationships"><Relationship Id="rId3" Type="http://purl.oclc.org/ooxml/officeDocument/relationships/image" Target="../media/image13.emf"/><Relationship Id="rId2" Type="http://purl.oclc.org/ooxml/officeDocument/relationships/notesSlide" Target="../notesSlides/notesSlide11.xml"/><Relationship Id="rId1" Type="http://purl.oclc.org/ooxml/officeDocument/relationships/slideLayout" Target="../slideLayouts/slideLayout18.xml"/><Relationship Id="rId5" Type="http://purl.oclc.org/ooxml/officeDocument/relationships/image" Target="../media/image15.emf"/><Relationship Id="rId4" Type="http://purl.oclc.org/ooxml/officeDocument/relationships/image" Target="../media/image14.emf"/></Relationships>
</file>

<file path=ppt/slides/_rels/slide12.xml.rels><?xml version="1.0" encoding="UTF-8" standalone="yes"?>
<Relationships xmlns="http://schemas.openxmlformats.org/package/2006/relationships"><Relationship Id="rId3" Type="http://purl.oclc.org/ooxml/officeDocument/relationships/image" Target="../media/image16.jpg"/><Relationship Id="rId2" Type="http://purl.oclc.org/ooxml/officeDocument/relationships/notesSlide" Target="../notesSlides/notesSlide12.xml"/><Relationship Id="rId1" Type="http://purl.oclc.org/ooxml/officeDocument/relationships/slideLayout" Target="../slideLayouts/slideLayout18.xml"/><Relationship Id="rId4" Type="http://purl.oclc.org/ooxml/officeDocument/relationships/image" Target="../media/image19.png"/></Relationships>
</file>

<file path=ppt/slides/_rels/slide13.xml.rels><?xml version="1.0" encoding="UTF-8" standalone="yes"?>
<Relationships xmlns="http://schemas.openxmlformats.org/package/2006/relationships"><Relationship Id="rId3" Type="http://purl.oclc.org/ooxml/officeDocument/relationships/image" Target="../media/image20.png"/><Relationship Id="rId2" Type="http://purl.oclc.org/ooxml/officeDocument/relationships/notesSlide" Target="../notesSlides/notesSlide13.xml"/><Relationship Id="rId1" Type="http://purl.oclc.org/ooxml/officeDocument/relationships/slideLayout" Target="../slideLayouts/slideLayout18.xml"/><Relationship Id="rId5" Type="http://purl.oclc.org/ooxml/officeDocument/relationships/image" Target="../media/image22.png"/><Relationship Id="rId4" Type="http://purl.oclc.org/ooxml/officeDocument/relationships/image" Target="../media/image17.gif"/></Relationships>
</file>

<file path=ppt/slides/_rels/slide14.xml.rels><?xml version="1.0" encoding="UTF-8" standalone="yes"?>
<Relationships xmlns="http://schemas.openxmlformats.org/package/2006/relationships"><Relationship Id="rId3" Type="http://purl.oclc.org/ooxml/officeDocument/relationships/image" Target="../media/image21.png"/><Relationship Id="rId2" Type="http://purl.oclc.org/ooxml/officeDocument/relationships/notesSlide" Target="../notesSlides/notesSlide14.xml"/><Relationship Id="rId1" Type="http://purl.oclc.org/ooxml/officeDocument/relationships/slideLayout" Target="../slideLayouts/slideLayout18.xml"/><Relationship Id="rId4" Type="http://purl.oclc.org/ooxml/officeDocument/relationships/image" Target="../media/image23.png"/></Relationships>
</file>

<file path=ppt/slides/_rels/slide15.xml.rels><?xml version="1.0" encoding="UTF-8" standalone="yes"?>
<Relationships xmlns="http://schemas.openxmlformats.org/package/2006/relationships"><Relationship Id="rId3" Type="http://purl.oclc.org/ooxml/officeDocument/relationships/image" Target="../media/image18.emf"/><Relationship Id="rId2" Type="http://purl.oclc.org/ooxml/officeDocument/relationships/notesSlide" Target="../notesSlides/notesSlide15.xml"/><Relationship Id="rId1" Type="http://purl.oclc.org/ooxml/officeDocument/relationships/slideLayout" Target="../slideLayouts/slideLayout18.xml"/><Relationship Id="rId4" Type="http://purl.oclc.org/ooxml/officeDocument/relationships/image" Target="../media/image26.png"/></Relationships>
</file>

<file path=ppt/slides/_rels/slide16.xml.rels><?xml version="1.0" encoding="UTF-8" standalone="yes"?>
<Relationships xmlns="http://schemas.openxmlformats.org/package/2006/relationships"><Relationship Id="rId3" Type="http://purl.oclc.org/ooxml/officeDocument/relationships/image" Target="../media/image25.png"/><Relationship Id="rId2" Type="http://purl.oclc.org/ooxml/officeDocument/relationships/notesSlide" Target="../notesSlides/notesSlide16.xml"/><Relationship Id="rId1" Type="http://purl.oclc.org/ooxml/officeDocument/relationships/slideLayout" Target="../slideLayouts/slideLayout18.xml"/></Relationships>
</file>

<file path=ppt/slides/_rels/slide17.xml.rels><?xml version="1.0" encoding="UTF-8" standalone="yes"?>
<Relationships xmlns="http://schemas.openxmlformats.org/package/2006/relationships"><Relationship Id="rId2" Type="http://purl.oclc.org/ooxml/officeDocument/relationships/notesSlide" Target="../notesSlides/notesSlide17.xml"/><Relationship Id="rId1" Type="http://purl.oclc.org/ooxml/officeDocument/relationships/slideLayout" Target="../slideLayouts/slideLayout18.xml"/></Relationships>
</file>

<file path=ppt/slides/_rels/slide18.xml.rels><?xml version="1.0" encoding="UTF-8" standalone="yes"?>
<Relationships xmlns="http://schemas.openxmlformats.org/package/2006/relationships"><Relationship Id="rId3" Type="http://purl.oclc.org/ooxml/officeDocument/relationships/image" Target="../media/image19.emf"/><Relationship Id="rId2" Type="http://purl.oclc.org/ooxml/officeDocument/relationships/notesSlide" Target="../notesSlides/notesSlide18.xml"/><Relationship Id="rId1" Type="http://purl.oclc.org/ooxml/officeDocument/relationships/slideLayout" Target="../slideLayouts/slideLayout18.xml"/><Relationship Id="rId4" Type="http://purl.oclc.org/ooxml/officeDocument/relationships/image" Target="../media/image27.png"/></Relationships>
</file>

<file path=ppt/slides/_rels/slide19.xml.rels><?xml version="1.0" encoding="UTF-8" standalone="yes"?>
<Relationships xmlns="http://schemas.openxmlformats.org/package/2006/relationships"><Relationship Id="rId2" Type="http://purl.oclc.org/ooxml/officeDocument/relationships/notesSlide" Target="../notesSlides/notesSlide19.xml"/><Relationship Id="rId1" Type="http://purl.oclc.org/ooxml/officeDocument/relationships/slideLayout" Target="../slideLayouts/slideLayout18.xml"/></Relationships>
</file>

<file path=ppt/slides/_rels/slide2.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17.xml"/></Relationships>
</file>

<file path=ppt/slides/_rels/slide20.xml.rels><?xml version="1.0" encoding="UTF-8" standalone="yes"?>
<Relationships xmlns="http://schemas.openxmlformats.org/package/2006/relationships"><Relationship Id="rId2" Type="http://purl.oclc.org/ooxml/officeDocument/relationships/notesSlide" Target="../notesSlides/notesSlide20.xml"/><Relationship Id="rId1" Type="http://purl.oclc.org/ooxml/officeDocument/relationships/slideLayout" Target="../slideLayouts/slideLayout18.xml"/></Relationships>
</file>

<file path=ppt/slides/_rels/slide21.xml.rels><?xml version="1.0" encoding="UTF-8" standalone="yes"?>
<Relationships xmlns="http://schemas.openxmlformats.org/package/2006/relationships"><Relationship Id="rId1" Type="http://purl.oclc.org/ooxml/officeDocument/relationships/slideLayout" Target="../slideLayouts/slideLayout13.xml"/></Relationships>
</file>

<file path=ppt/slides/_rels/slide3.xml.rels><?xml version="1.0" encoding="UTF-8" standalone="yes"?>
<Relationships xmlns="http://schemas.openxmlformats.org/package/2006/relationships"><Relationship Id="rId3" Type="http://purl.oclc.org/ooxml/officeDocument/relationships/image" Target="../media/image3.jpg"/><Relationship Id="rId2" Type="http://purl.oclc.org/ooxml/officeDocument/relationships/notesSlide" Target="../notesSlides/notesSlide3.xml"/><Relationship Id="rId1" Type="http://purl.oclc.org/ooxml/officeDocument/relationships/slideLayout" Target="../slideLayouts/slideLayout18.xml"/></Relationships>
</file>

<file path=ppt/slides/_rels/slide4.xml.rels><?xml version="1.0" encoding="UTF-8" standalone="yes"?>
<Relationships xmlns="http://schemas.openxmlformats.org/package/2006/relationships"><Relationship Id="rId3" Type="http://purl.oclc.org/ooxml/officeDocument/relationships/image" Target="../media/image4.jpg"/><Relationship Id="rId2" Type="http://purl.oclc.org/ooxml/officeDocument/relationships/notesSlide" Target="../notesSlides/notesSlide4.xml"/><Relationship Id="rId1" Type="http://purl.oclc.org/ooxml/officeDocument/relationships/slideLayout" Target="../slideLayouts/slideLayout18.xml"/></Relationships>
</file>

<file path=ppt/slides/_rels/slide5.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5.xml"/><Relationship Id="rId1" Type="http://purl.oclc.org/ooxml/officeDocument/relationships/slideLayout" Target="../slideLayouts/slideLayout18.xml"/><Relationship Id="rId4" Type="http://purl.oclc.org/ooxml/officeDocument/relationships/image" Target="../media/image6.png"/></Relationships>
</file>

<file path=ppt/slides/_rels/slide6.xml.rels><?xml version="1.0" encoding="UTF-8" standalone="yes"?>
<Relationships xmlns="http://schemas.openxmlformats.org/package/2006/relationships"><Relationship Id="rId3" Type="http://purl.oclc.org/ooxml/officeDocument/relationships/image" Target="../media/image7.jpg"/><Relationship Id="rId2" Type="http://purl.oclc.org/ooxml/officeDocument/relationships/notesSlide" Target="../notesSlides/notesSlide6.xml"/><Relationship Id="rId1" Type="http://purl.oclc.org/ooxml/officeDocument/relationships/slideLayout" Target="../slideLayouts/slideLayout18.xml"/></Relationships>
</file>

<file path=ppt/slides/_rels/slide7.xml.rels><?xml version="1.0" encoding="UTF-8" standalone="yes"?>
<Relationships xmlns="http://schemas.openxmlformats.org/package/2006/relationships"><Relationship Id="rId3" Type="http://purl.oclc.org/ooxml/officeDocument/relationships/image" Target="../media/image8.jpg"/><Relationship Id="rId2" Type="http://purl.oclc.org/ooxml/officeDocument/relationships/notesSlide" Target="../notesSlides/notesSlide7.xml"/><Relationship Id="rId1" Type="http://purl.oclc.org/ooxml/officeDocument/relationships/slideLayout" Target="../slideLayouts/slideLayout18.xml"/></Relationships>
</file>

<file path=ppt/slides/_rels/slide8.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notesSlide" Target="../notesSlides/notesSlide8.xml"/><Relationship Id="rId1" Type="http://purl.oclc.org/ooxml/officeDocument/relationships/slideLayout" Target="../slideLayouts/slideLayout18.xml"/><Relationship Id="rId5" Type="http://purl.oclc.org/ooxml/officeDocument/relationships/image" Target="../media/image10.emf"/><Relationship Id="rId4" Type="http://purl.oclc.org/ooxml/officeDocument/relationships/image" Target="../media/image9.emf"/></Relationships>
</file>

<file path=ppt/slides/_rels/slide9.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notesSlide" Target="../notesSlides/notesSlide9.xml"/><Relationship Id="rId1" Type="http://purl.oclc.org/ooxml/officeDocument/relationships/slideLayout" Target="../slideLayouts/slideLayout18.xml"/><Relationship Id="rId4" Type="http://purl.oclc.org/ooxml/officeDocument/relationships/image" Target="../media/image11.emf"/></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1" name="Rectangle 21"/>
          <p:cNvSpPr/>
          <p:nvPr/>
        </p:nvSpPr>
        <p:spPr>
          <a:xfrm>
            <a:off x="6696" y="1952253"/>
            <a:ext cx="9143999" cy="1908795"/>
          </a:xfrm>
          <a:prstGeom prst="rect">
            <a:avLst/>
          </a:prstGeom>
          <a:solidFill>
            <a:srgbClr val="0070C0"/>
          </a:solidFill>
          <a:ln w="41275">
            <a:solidFill>
              <a:schemeClr val="tx2"/>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85683" tIns="42842" rIns="85683" bIns="42842" numCol="1" spcCol="0" rtlCol="0" fromWordArt="0" anchor="ctr" anchorCtr="0" forceAA="0" compatLnSpc="1">
            <a:prstTxWarp prst="textNoShape">
              <a:avLst/>
            </a:prstTxWarp>
            <a:noAutofit/>
          </a:bodyPr>
          <a:lstStyle/>
          <a:p>
            <a:pPr algn="ctr" eaLnBrk="0" hangingPunct="0">
              <a:lnSpc>
                <a:spcPct val="150%"/>
              </a:lnSpc>
            </a:pPr>
            <a:r>
              <a:rPr lang="en-US" altLang="zh-CN" sz="4400" b="1" dirty="0">
                <a:solidFill>
                  <a:prstClr val="white"/>
                </a:solidFill>
              </a:rPr>
              <a:t>X-ray timing analysis based on Crab pulsar</a:t>
            </a:r>
            <a:endParaRPr lang="zh-CN" altLang="en-US" sz="4400" b="1" dirty="0">
              <a:solidFill>
                <a:prstClr val="white"/>
              </a:solidFill>
            </a:endParaRPr>
          </a:p>
        </p:txBody>
      </p:sp>
      <p:pic>
        <p:nvPicPr>
          <p:cNvPr id="12" name="Picture 8" descr="透明"/>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382029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Text Placeholder 12"/>
          <p:cNvSpPr txBox="1">
            <a:spLocks/>
          </p:cNvSpPr>
          <p:nvPr/>
        </p:nvSpPr>
        <p:spPr>
          <a:xfrm>
            <a:off x="1157102" y="4640204"/>
            <a:ext cx="6829799" cy="516988"/>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solidFill>
                <a:latin typeface="黑体" pitchFamily="49" charset="-122"/>
                <a:ea typeface="黑体" pitchFamily="49" charset="-122"/>
              </a:rPr>
              <a:t>reporter</a:t>
            </a:r>
            <a:r>
              <a:rPr lang="zh-CN" altLang="en-US" sz="2800" b="1" dirty="0">
                <a:solidFill>
                  <a:schemeClr val="tx1"/>
                </a:solidFill>
                <a:latin typeface="黑体" pitchFamily="49" charset="-122"/>
                <a:ea typeface="黑体" pitchFamily="49" charset="-122"/>
              </a:rPr>
              <a:t>：</a:t>
            </a:r>
            <a:r>
              <a:rPr lang="en-US" altLang="zh-CN" sz="2800" b="1" dirty="0">
                <a:solidFill>
                  <a:schemeClr val="tx1"/>
                </a:solidFill>
                <a:latin typeface="黑体" pitchFamily="49" charset="-122"/>
                <a:ea typeface="黑体" pitchFamily="49" charset="-122"/>
              </a:rPr>
              <a:t>Mengna Han</a:t>
            </a:r>
            <a:r>
              <a:rPr lang="zh-CN" altLang="en-US" sz="2800" b="1" dirty="0">
                <a:solidFill>
                  <a:schemeClr val="tx1"/>
                </a:solidFill>
                <a:latin typeface="黑体" pitchFamily="49" charset="-122"/>
                <a:ea typeface="黑体" pitchFamily="49" charset="-122"/>
              </a:rPr>
              <a:t>（韩孟纳） </a:t>
            </a:r>
          </a:p>
        </p:txBody>
      </p:sp>
      <p:sp>
        <p:nvSpPr>
          <p:cNvPr id="6" name="Text Placeholder 12"/>
          <p:cNvSpPr txBox="1">
            <a:spLocks/>
          </p:cNvSpPr>
          <p:nvPr/>
        </p:nvSpPr>
        <p:spPr>
          <a:xfrm>
            <a:off x="2267745" y="5445225"/>
            <a:ext cx="5040559" cy="288027"/>
          </a:xfrm>
          <a:prstGeom prst="rect">
            <a:avLst/>
          </a:prstGeom>
        </p:spPr>
        <p:txBody>
          <a:bodyPr lIns="0" rIns="0" anchor="ctr">
            <a:noAutofit/>
          </a:bodyPr>
          <a:lstStyle>
            <a:defPPr>
              <a:defRPr lang="zh-CN"/>
            </a:defPPr>
            <a:lvl1pPr indent="0" algn="ctr">
              <a:spcBef>
                <a:spcPct val="20%"/>
              </a:spcBef>
              <a:buFont typeface="Arial" pitchFamily="34" charset="0"/>
              <a:buNone/>
              <a:defRPr sz="1600" b="0" baseline="0%">
                <a:solidFill>
                  <a:srgbClr val="0070C0"/>
                </a:solidFill>
                <a:latin typeface="微软雅黑" panose="020B0503020204020204" pitchFamily="34" charset="-122"/>
                <a:ea typeface="微软雅黑" panose="020B0503020204020204" pitchFamily="34" charset="-122"/>
              </a:defRPr>
            </a:lvl1pPr>
            <a:lvl2pPr marL="342900" indent="0">
              <a:spcBef>
                <a:spcPct val="20%"/>
              </a:spcBef>
              <a:buFont typeface="Arial" pitchFamily="34" charset="0"/>
              <a:buNone/>
              <a:defRPr sz="2800"/>
            </a:lvl2pPr>
            <a:lvl3pPr marL="685800" indent="0">
              <a:spcBef>
                <a:spcPct val="20%"/>
              </a:spcBef>
              <a:buFont typeface="Arial" pitchFamily="34" charset="0"/>
              <a:buNone/>
              <a:defRPr sz="2400"/>
            </a:lvl3pPr>
            <a:lvl4pPr marL="1028700" indent="0">
              <a:spcBef>
                <a:spcPct val="20%"/>
              </a:spcBef>
              <a:buFont typeface="Arial" pitchFamily="34" charset="0"/>
              <a:buNone/>
              <a:defRPr sz="2000"/>
            </a:lvl4pPr>
            <a:lvl5pPr marL="1371600" indent="0">
              <a:spcBef>
                <a:spcPct val="20%"/>
              </a:spcBef>
              <a:buFont typeface="Arial" pitchFamily="34" charset="0"/>
              <a:buNone/>
              <a:defRPr sz="2000"/>
            </a:lvl5pPr>
            <a:lvl6pPr marL="2514600" indent="-228600">
              <a:spcBef>
                <a:spcPct val="20%"/>
              </a:spcBef>
              <a:buFont typeface="Arial" pitchFamily="34" charset="0"/>
              <a:buChar char="•"/>
              <a:defRPr sz="2000"/>
            </a:lvl6pPr>
            <a:lvl7pPr marL="2971800" indent="-228600">
              <a:spcBef>
                <a:spcPct val="20%"/>
              </a:spcBef>
              <a:buFont typeface="Arial" pitchFamily="34" charset="0"/>
              <a:buChar char="•"/>
              <a:defRPr sz="2000"/>
            </a:lvl7pPr>
            <a:lvl8pPr marL="3429000" indent="-228600">
              <a:spcBef>
                <a:spcPct val="20%"/>
              </a:spcBef>
              <a:buFont typeface="Arial" pitchFamily="34" charset="0"/>
              <a:buChar char="•"/>
              <a:defRPr sz="2000"/>
            </a:lvl8pPr>
            <a:lvl9pPr marL="3886200" indent="-228600">
              <a:spcBef>
                <a:spcPct val="20%"/>
              </a:spcBef>
              <a:buFont typeface="Arial" pitchFamily="34" charset="0"/>
              <a:buChar char="•"/>
              <a:defRPr sz="2000"/>
            </a:lvl9pPr>
          </a:lstStyle>
          <a:p>
            <a:r>
              <a:rPr lang="en-US" altLang="zh-CN" sz="2400" b="0" i="0" dirty="0">
                <a:solidFill>
                  <a:srgbClr val="666666"/>
                </a:solidFill>
                <a:effectLst/>
                <a:latin typeface="Arial" panose="020B0604020202020204" pitchFamily="34" charset="0"/>
              </a:rPr>
              <a:t>National Time Service Center , CAS</a:t>
            </a:r>
            <a:endParaRPr lang="en-GB" sz="2000" b="1" dirty="0">
              <a:solidFill>
                <a:schemeClr val="tx1"/>
              </a:solidFill>
              <a:latin typeface="黑体" pitchFamily="49" charset="-122"/>
              <a:ea typeface="黑体" pitchFamily="49" charset="-122"/>
            </a:endParaRPr>
          </a:p>
        </p:txBody>
      </p:sp>
      <p:cxnSp>
        <p:nvCxnSpPr>
          <p:cNvPr id="8" name="直接连接符 7"/>
          <p:cNvCxnSpPr/>
          <p:nvPr/>
        </p:nvCxnSpPr>
        <p:spPr>
          <a:xfrm>
            <a:off x="1594798" y="5253201"/>
            <a:ext cx="5929530" cy="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74577"/>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5084F9E0-5FFC-4EF3-956F-F035359A82CE}"/>
              </a:ext>
            </a:extLst>
          </p:cNvPr>
          <p:cNvSpPr txBox="1"/>
          <p:nvPr/>
        </p:nvSpPr>
        <p:spPr>
          <a:xfrm>
            <a:off x="755576" y="875220"/>
            <a:ext cx="7840237" cy="2492990"/>
          </a:xfrm>
          <a:prstGeom prst="rect">
            <a:avLst/>
          </a:prstGeom>
          <a:noFill/>
        </p:spPr>
        <p:txBody>
          <a:bodyPr wrap="square" rtlCol="0">
            <a:spAutoFit/>
          </a:bodyPr>
          <a:lstStyle/>
          <a:p>
            <a:r>
              <a:rPr lang="en-US" altLang="zh-CN" sz="2800" dirty="0">
                <a:solidFill>
                  <a:schemeClr val="accent6">
                    <a:lumMod val="75%"/>
                  </a:schemeClr>
                </a:solidFill>
              </a:rPr>
              <a:t>The folded integral pulse profile when the number of subphase intervals is different</a:t>
            </a:r>
          </a:p>
          <a:p>
            <a:endParaRPr lang="en-US" altLang="zh-CN" sz="2800" dirty="0">
              <a:solidFill>
                <a:schemeClr val="accent6">
                  <a:lumMod val="75%"/>
                </a:schemeClr>
              </a:solidFill>
            </a:endParaRPr>
          </a:p>
          <a:p>
            <a:endParaRPr lang="en-US" altLang="zh-CN" dirty="0"/>
          </a:p>
          <a:p>
            <a:endParaRPr lang="en-US" altLang="zh-CN" dirty="0"/>
          </a:p>
          <a:p>
            <a:endParaRPr lang="en-US" altLang="zh-CN" dirty="0"/>
          </a:p>
          <a:p>
            <a:endParaRPr lang="en-US" altLang="zh-CN" dirty="0"/>
          </a:p>
        </p:txBody>
      </p:sp>
      <p:pic>
        <p:nvPicPr>
          <p:cNvPr id="14" name="图片 13">
            <a:extLst>
              <a:ext uri="{FF2B5EF4-FFF2-40B4-BE49-F238E27FC236}">
                <a16:creationId xmlns:a16="http://schemas.microsoft.com/office/drawing/2014/main" id="{5299FCBB-A242-4374-B4BE-2CA1283A7F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1560" y="1926773"/>
            <a:ext cx="5004571" cy="4405798"/>
          </a:xfrm>
          <a:prstGeom prst="rect">
            <a:avLst/>
          </a:prstGeom>
        </p:spPr>
      </p:pic>
      <p:sp>
        <p:nvSpPr>
          <p:cNvPr id="4" name="文本框 3">
            <a:extLst>
              <a:ext uri="{FF2B5EF4-FFF2-40B4-BE49-F238E27FC236}">
                <a16:creationId xmlns:a16="http://schemas.microsoft.com/office/drawing/2014/main" id="{E00B112B-CAB1-4972-8189-04838D7FCD09}"/>
              </a:ext>
            </a:extLst>
          </p:cNvPr>
          <p:cNvSpPr txBox="1"/>
          <p:nvPr/>
        </p:nvSpPr>
        <p:spPr>
          <a:xfrm>
            <a:off x="5818572" y="1620486"/>
            <a:ext cx="3066870" cy="4524315"/>
          </a:xfrm>
          <a:prstGeom prst="rect">
            <a:avLst/>
          </a:prstGeom>
          <a:noFill/>
        </p:spPr>
        <p:txBody>
          <a:bodyPr wrap="square" rtlCol="0">
            <a:spAutoFit/>
          </a:bodyPr>
          <a:lstStyle/>
          <a:p>
            <a:r>
              <a:rPr lang="en-US" altLang="zh-CN" sz="2400" dirty="0"/>
              <a:t>Bin=256,1536,2816,4096,5376,6656</a:t>
            </a:r>
          </a:p>
          <a:p>
            <a:endParaRPr lang="en-US" altLang="zh-CN" sz="2400" dirty="0"/>
          </a:p>
          <a:p>
            <a:r>
              <a:rPr lang="en-US" altLang="zh-CN" sz="2400" dirty="0"/>
              <a:t>When the pulse profile is folded, the larger the subphase interval, the lower the SNR of the pulse profile.</a:t>
            </a:r>
          </a:p>
          <a:p>
            <a:endParaRPr lang="en-US" altLang="zh-CN" sz="2400" dirty="0"/>
          </a:p>
          <a:p>
            <a:r>
              <a:rPr lang="en-US" altLang="zh-CN" sz="2400" dirty="0"/>
              <a:t>The pulse profile needs to be </a:t>
            </a:r>
            <a:r>
              <a:rPr lang="en-US" altLang="zh-CN" sz="2400" dirty="0">
                <a:solidFill>
                  <a:srgbClr val="FF0000"/>
                </a:solidFill>
              </a:rPr>
              <a:t>smoothed</a:t>
            </a:r>
            <a:r>
              <a:rPr lang="en-US" altLang="zh-CN" sz="2400" dirty="0"/>
              <a:t> </a:t>
            </a:r>
            <a:r>
              <a:rPr lang="en-US" altLang="zh-CN" sz="2400" dirty="0">
                <a:solidFill>
                  <a:srgbClr val="FF0000"/>
                </a:solidFill>
              </a:rPr>
              <a:t>and de-noised.</a:t>
            </a:r>
            <a:endParaRPr lang="zh-CN" altLang="en-US" sz="2400" dirty="0">
              <a:solidFill>
                <a:srgbClr val="FF0000"/>
              </a:solidFill>
            </a:endParaRPr>
          </a:p>
        </p:txBody>
      </p:sp>
      <p:sp>
        <p:nvSpPr>
          <p:cNvPr id="3" name="灯片编号占位符 2">
            <a:extLst>
              <a:ext uri="{FF2B5EF4-FFF2-40B4-BE49-F238E27FC236}">
                <a16:creationId xmlns:a16="http://schemas.microsoft.com/office/drawing/2014/main" id="{AD961BAE-3DCC-4491-95CA-4A9E4106650D}"/>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10</a:t>
            </a:fld>
            <a:endParaRPr lang="zh-CN" altLang="en-US" dirty="0">
              <a:solidFill>
                <a:prstClr val="black">
                  <a:tint val="75%"/>
                </a:prstClr>
              </a:solidFill>
            </a:endParaRPr>
          </a:p>
        </p:txBody>
      </p:sp>
      <p:sp>
        <p:nvSpPr>
          <p:cNvPr id="9" name="矩形 8">
            <a:extLst>
              <a:ext uri="{FF2B5EF4-FFF2-40B4-BE49-F238E27FC236}">
                <a16:creationId xmlns:a16="http://schemas.microsoft.com/office/drawing/2014/main" id="{D5CB6D23-4C55-42DB-B363-BCBC8CFECC1D}"/>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755104748"/>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5084F9E0-5FFC-4EF3-956F-F035359A82CE}"/>
              </a:ext>
            </a:extLst>
          </p:cNvPr>
          <p:cNvSpPr txBox="1"/>
          <p:nvPr/>
        </p:nvSpPr>
        <p:spPr>
          <a:xfrm>
            <a:off x="764210" y="949360"/>
            <a:ext cx="8200278" cy="2215991"/>
          </a:xfrm>
          <a:prstGeom prst="rect">
            <a:avLst/>
          </a:prstGeom>
          <a:noFill/>
        </p:spPr>
        <p:txBody>
          <a:bodyPr wrap="square" rtlCol="0">
            <a:spAutoFit/>
          </a:bodyPr>
          <a:lstStyle/>
          <a:p>
            <a:r>
              <a:rPr lang="en-US" altLang="zh-CN" sz="2800" dirty="0">
                <a:solidFill>
                  <a:schemeClr val="accent6">
                    <a:lumMod val="75%"/>
                  </a:schemeClr>
                </a:solidFill>
              </a:rPr>
              <a:t>Comparison of three kernel regression smoothing methods</a:t>
            </a:r>
          </a:p>
          <a:p>
            <a:endParaRPr lang="en-US" altLang="zh-CN" sz="2800" dirty="0">
              <a:solidFill>
                <a:schemeClr val="accent6">
                  <a:lumMod val="75%"/>
                </a:schemeClr>
              </a:solidFill>
            </a:endParaRPr>
          </a:p>
          <a:p>
            <a:endParaRPr lang="en-US" altLang="zh-CN" dirty="0"/>
          </a:p>
          <a:p>
            <a:endParaRPr lang="en-US" altLang="zh-CN" dirty="0"/>
          </a:p>
          <a:p>
            <a:endParaRPr lang="en-US" altLang="zh-CN" dirty="0"/>
          </a:p>
        </p:txBody>
      </p:sp>
      <p:pic>
        <p:nvPicPr>
          <p:cNvPr id="9" name="图片 8">
            <a:extLst>
              <a:ext uri="{FF2B5EF4-FFF2-40B4-BE49-F238E27FC236}">
                <a16:creationId xmlns:a16="http://schemas.microsoft.com/office/drawing/2014/main" id="{D1D2C01D-7FB6-49F9-826B-7D6E699592F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6751" y="1807459"/>
            <a:ext cx="3402602" cy="2491900"/>
          </a:xfrm>
          <a:prstGeom prst="rect">
            <a:avLst/>
          </a:prstGeom>
        </p:spPr>
      </p:pic>
      <p:pic>
        <p:nvPicPr>
          <p:cNvPr id="11" name="图片 10">
            <a:extLst>
              <a:ext uri="{FF2B5EF4-FFF2-40B4-BE49-F238E27FC236}">
                <a16:creationId xmlns:a16="http://schemas.microsoft.com/office/drawing/2014/main" id="{7BB93F3A-277F-4F38-8016-C1FAFA96239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07493" y="1764968"/>
            <a:ext cx="3456384" cy="2491901"/>
          </a:xfrm>
          <a:prstGeom prst="rect">
            <a:avLst/>
          </a:prstGeom>
        </p:spPr>
      </p:pic>
      <p:pic>
        <p:nvPicPr>
          <p:cNvPr id="13" name="图片 12">
            <a:extLst>
              <a:ext uri="{FF2B5EF4-FFF2-40B4-BE49-F238E27FC236}">
                <a16:creationId xmlns:a16="http://schemas.microsoft.com/office/drawing/2014/main" id="{F12EE333-0991-44F5-BA39-F1E830968C2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75403" y="4160658"/>
            <a:ext cx="3315106" cy="2491900"/>
          </a:xfrm>
          <a:prstGeom prst="rect">
            <a:avLst/>
          </a:prstGeom>
        </p:spPr>
      </p:pic>
      <p:sp>
        <p:nvSpPr>
          <p:cNvPr id="8" name="文本框 7">
            <a:extLst>
              <a:ext uri="{FF2B5EF4-FFF2-40B4-BE49-F238E27FC236}">
                <a16:creationId xmlns:a16="http://schemas.microsoft.com/office/drawing/2014/main" id="{EB38F39E-E66E-4E61-868E-DF94273843E1}"/>
              </a:ext>
            </a:extLst>
          </p:cNvPr>
          <p:cNvSpPr txBox="1"/>
          <p:nvPr/>
        </p:nvSpPr>
        <p:spPr>
          <a:xfrm>
            <a:off x="4134759" y="4325025"/>
            <a:ext cx="4401852" cy="2031325"/>
          </a:xfrm>
          <a:prstGeom prst="rect">
            <a:avLst/>
          </a:prstGeom>
          <a:solidFill>
            <a:schemeClr val="accent1">
              <a:lumMod val="40%"/>
              <a:lumOff val="60%"/>
            </a:schemeClr>
          </a:solidFill>
        </p:spPr>
        <p:txBody>
          <a:bodyPr wrap="square" rtlCol="0">
            <a:spAutoFit/>
          </a:bodyPr>
          <a:lstStyle/>
          <a:p>
            <a:r>
              <a:rPr lang="en-US" altLang="zh-CN" b="0" i="0" dirty="0">
                <a:solidFill>
                  <a:srgbClr val="333333"/>
                </a:solidFill>
                <a:effectLst/>
                <a:latin typeface="Arial" panose="020B0604020202020204" pitchFamily="34" charset="0"/>
              </a:rPr>
              <a:t>When the same kernel width is used, compared with the other two kernel regression methods, </a:t>
            </a:r>
            <a:r>
              <a:rPr lang="en-US" altLang="zh-CN" b="0" i="0" dirty="0">
                <a:solidFill>
                  <a:srgbClr val="FF0000"/>
                </a:solidFill>
                <a:effectLst/>
                <a:latin typeface="Arial" panose="020B0604020202020204" pitchFamily="34" charset="0"/>
              </a:rPr>
              <a:t>Gaussian kernel regression </a:t>
            </a:r>
            <a:r>
              <a:rPr lang="en-US" altLang="zh-CN" b="0" i="0" dirty="0">
                <a:solidFill>
                  <a:srgbClr val="333333"/>
                </a:solidFill>
                <a:effectLst/>
                <a:latin typeface="Arial" panose="020B0604020202020204" pitchFamily="34" charset="0"/>
              </a:rPr>
              <a:t>can effectively remove the random noise in the pulse profile and retain the peak feature of the signal, and </a:t>
            </a:r>
            <a:r>
              <a:rPr lang="en-US" altLang="zh-CN" b="0" i="0" dirty="0">
                <a:solidFill>
                  <a:srgbClr val="FF0000"/>
                </a:solidFill>
                <a:effectLst/>
                <a:latin typeface="Arial" panose="020B0604020202020204" pitchFamily="34" charset="0"/>
              </a:rPr>
              <a:t>the smoothing effect is the best.</a:t>
            </a:r>
            <a:endParaRPr lang="zh-CN" altLang="en-US" dirty="0">
              <a:solidFill>
                <a:srgbClr val="FF0000"/>
              </a:solidFill>
            </a:endParaRPr>
          </a:p>
        </p:txBody>
      </p:sp>
      <p:sp>
        <p:nvSpPr>
          <p:cNvPr id="3" name="灯片编号占位符 2">
            <a:extLst>
              <a:ext uri="{FF2B5EF4-FFF2-40B4-BE49-F238E27FC236}">
                <a16:creationId xmlns:a16="http://schemas.microsoft.com/office/drawing/2014/main" id="{604491E6-8BAE-40EA-B2CA-A4D590798251}"/>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11</a:t>
            </a:fld>
            <a:endParaRPr lang="zh-CN" altLang="en-US" dirty="0">
              <a:solidFill>
                <a:prstClr val="black">
                  <a:tint val="75%"/>
                </a:prstClr>
              </a:solidFill>
            </a:endParaRPr>
          </a:p>
        </p:txBody>
      </p:sp>
      <p:sp>
        <p:nvSpPr>
          <p:cNvPr id="14" name="矩形 13">
            <a:extLst>
              <a:ext uri="{FF2B5EF4-FFF2-40B4-BE49-F238E27FC236}">
                <a16:creationId xmlns:a16="http://schemas.microsoft.com/office/drawing/2014/main" id="{85BA4652-6B9E-448C-B68F-1B8FBF3811AD}"/>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2835833723"/>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DB824090-D410-4A05-A145-5BD86D11FC2A}"/>
              </a:ext>
            </a:extLst>
          </p:cNvPr>
          <p:cNvSpPr txBox="1"/>
          <p:nvPr/>
        </p:nvSpPr>
        <p:spPr>
          <a:xfrm>
            <a:off x="431040" y="995582"/>
            <a:ext cx="8286830" cy="1231106"/>
          </a:xfrm>
          <a:prstGeom prst="rect">
            <a:avLst/>
          </a:prstGeom>
          <a:noFill/>
        </p:spPr>
        <p:txBody>
          <a:bodyPr wrap="square" rtlCol="0">
            <a:spAutoFit/>
          </a:bodyPr>
          <a:lstStyle/>
          <a:p>
            <a:r>
              <a:rPr lang="en-US" altLang="zh-CN" sz="2800" dirty="0">
                <a:solidFill>
                  <a:schemeClr val="accent6">
                    <a:lumMod val="75%"/>
                  </a:schemeClr>
                </a:solidFill>
              </a:rPr>
              <a:t>The influence of frequency deviation of reference clock on timing results</a:t>
            </a:r>
          </a:p>
          <a:p>
            <a:endParaRPr lang="en-US" altLang="zh-CN" dirty="0"/>
          </a:p>
        </p:txBody>
      </p:sp>
      <p:pic>
        <p:nvPicPr>
          <p:cNvPr id="6" name="图片 5">
            <a:extLst>
              <a:ext uri="{FF2B5EF4-FFF2-40B4-BE49-F238E27FC236}">
                <a16:creationId xmlns:a16="http://schemas.microsoft.com/office/drawing/2014/main" id="{1C0EF50D-F748-46AA-A514-56CF018AB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145" y="1941896"/>
            <a:ext cx="3090231" cy="2614409"/>
          </a:xfrm>
          <a:prstGeom prst="rect">
            <a:avLst/>
          </a:prstGeom>
        </p:spPr>
      </p:pic>
      <p:sp>
        <p:nvSpPr>
          <p:cNvPr id="7" name="文本框 6">
            <a:extLst>
              <a:ext uri="{FF2B5EF4-FFF2-40B4-BE49-F238E27FC236}">
                <a16:creationId xmlns:a16="http://schemas.microsoft.com/office/drawing/2014/main" id="{F24AD2DF-D67D-4F01-A689-0ACD521F83DB}"/>
              </a:ext>
            </a:extLst>
          </p:cNvPr>
          <p:cNvSpPr txBox="1"/>
          <p:nvPr/>
        </p:nvSpPr>
        <p:spPr>
          <a:xfrm>
            <a:off x="8194357" y="1473846"/>
            <a:ext cx="492443" cy="3343616"/>
          </a:xfrm>
          <a:prstGeom prst="rect">
            <a:avLst/>
          </a:prstGeom>
          <a:noFill/>
        </p:spPr>
        <p:txBody>
          <a:bodyPr vert="eaVert" wrap="square" rtlCol="0">
            <a:spAutoFit/>
          </a:bodyPr>
          <a:lstStyle/>
          <a:p>
            <a:pPr algn="ctr"/>
            <a:r>
              <a:rPr lang="en-US" altLang="zh-CN" sz="2000" dirty="0">
                <a:highlight>
                  <a:srgbClr val="FFFF00"/>
                </a:highlight>
              </a:rPr>
              <a:t>Spaceborne atomic clocks</a:t>
            </a:r>
            <a:endParaRPr lang="zh-CN" altLang="en-US" sz="2000" dirty="0">
              <a:highlight>
                <a:srgbClr val="FFFF00"/>
              </a:highlight>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486680F-E48C-4532-AF3C-870E99D496B9}"/>
                  </a:ext>
                </a:extLst>
              </p:cNvPr>
              <p:cNvSpPr txBox="1"/>
              <p:nvPr/>
            </p:nvSpPr>
            <p:spPr>
              <a:xfrm>
                <a:off x="4836014" y="4544747"/>
                <a:ext cx="3920299" cy="1800045"/>
              </a:xfrm>
              <a:prstGeom prst="rect">
                <a:avLst/>
              </a:prstGeom>
              <a:solidFill>
                <a:schemeClr val="accent2">
                  <a:lumMod val="20%"/>
                  <a:lumOff val="80%"/>
                </a:schemeClr>
              </a:solidFill>
            </p:spPr>
            <p:txBody>
              <a:bodyPr wrap="square" rtlCol="0">
                <a:spAutoFit/>
              </a:bodyPr>
              <a:lstStyle/>
              <a:p>
                <a:r>
                  <a:rPr lang="en-US" altLang="zh-CN" i="1" dirty="0">
                    <a:solidFill>
                      <a:srgbClr val="F62A7D"/>
                    </a:solidFill>
                    <a:latin typeface="Cambria Math" panose="02040503050406030204" pitchFamily="18" charset="0"/>
                    <a:ea typeface="等线" panose="02010600030101010101" pitchFamily="2" charset="-122"/>
                    <a:cs typeface="Times New Roman" panose="02020603050405020304" pitchFamily="18" charset="0"/>
                  </a:rPr>
                  <a:t>Atomic clock output system model</a:t>
                </a:r>
              </a:p>
              <a:p>
                <a:pPr/>
                <a14:m>
                  <m:oMathPara xmlns:m="http://purl.oclc.org/ooxml/officeDocument/math">
                    <m:oMathParaPr>
                      <m:jc m:val="centerGroup"/>
                    </m:oMathParaPr>
                    <m:oMath xmlns:m="http://purl.oclc.org/ooxml/officeDocument/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𝑥</m:t>
                      </m:r>
                      <m:d>
                        <m:dPr>
                          <m:ctrlPr>
                            <a:rPr lang="zh-CN" altLang="zh-CN"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d>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box>
                        <m:boxPr>
                          <m:ctrlPr>
                            <a:rPr lang="zh-CN" altLang="zh-CN" i="1">
                              <a:effectLst/>
                              <a:latin typeface="Cambria Math" panose="02040503050406030204" pitchFamily="18" charset="0"/>
                              <a:ea typeface="Cambria Math" panose="02040503050406030204" pitchFamily="18" charset="0"/>
                            </a:rPr>
                          </m:ctrlPr>
                        </m:boxPr>
                        <m:e>
                          <m:argPr>
                            <m:argSz m:val="-1"/>
                          </m:argPr>
                          <m:f>
                            <m:fPr>
                              <m:ctrlPr>
                                <a:rPr lang="zh-CN" altLang="zh-CN"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den>
                          </m:f>
                        </m:e>
                      </m:box>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𝑎</m:t>
                      </m:r>
                      <m:sSup>
                        <m:sSupPr>
                          <m:ctrlPr>
                            <a:rPr lang="zh-CN" altLang="zh-CN"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𝑟</m:t>
                          </m:r>
                        </m:sub>
                      </m:sSub>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d>
                    </m:oMath>
                  </m:oMathPara>
                </a14:m>
                <a:endParaRPr lang="en-US" altLang="zh-CN" sz="1800" dirty="0">
                  <a:effectLst/>
                  <a:ea typeface="等线" panose="02010600030101010101" pitchFamily="2" charset="-122"/>
                  <a:cs typeface="Times New Roman" panose="02020603050405020304" pitchFamily="18" charset="0"/>
                </a:endParaRPr>
              </a:p>
              <a:p>
                <a14:m>
                  <m:oMath xmlns:m="http://purl.oclc.org/ooxml/officeDocument/math">
                    <m:sSub>
                      <m:sSubPr>
                        <m:ctrlPr>
                          <a:rPr lang="zh-CN" altLang="zh-CN"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zh-CN" alt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dirty="0"/>
                  <a:t>Initial phase deviation</a:t>
                </a:r>
                <a:endParaRPr lang="en-US" altLang="zh-CN" sz="1800" dirty="0">
                  <a:effectLst/>
                  <a:ea typeface="等线" panose="02010600030101010101" pitchFamily="2" charset="-122"/>
                  <a:cs typeface="Times New Roman" panose="02020603050405020304" pitchFamily="18" charset="0"/>
                </a:endParaRPr>
              </a:p>
              <a:p>
                <a14:m>
                  <m:oMath xmlns:m="http://purl.oclc.org/ooxml/officeDocument/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oMath>
                </a14:m>
                <a:r>
                  <a:rPr lang="zh-CN" altLang="en-US" sz="1800" dirty="0">
                    <a:effectLst/>
                    <a:ea typeface="等线" panose="02010600030101010101" pitchFamily="2" charset="-122"/>
                    <a:cs typeface="Times New Roman" panose="02020603050405020304" pitchFamily="18" charset="0"/>
                  </a:rPr>
                  <a:t>：</a:t>
                </a:r>
                <a:r>
                  <a:rPr lang="en-US" altLang="zh-CN" dirty="0"/>
                  <a:t>Initial time frequency deviation</a:t>
                </a:r>
                <a:endParaRPr lang="en-US" altLang="zh-CN" sz="1800" dirty="0">
                  <a:effectLst/>
                  <a:ea typeface="等线" panose="02010600030101010101" pitchFamily="2" charset="-122"/>
                  <a:cs typeface="Times New Roman" panose="02020603050405020304" pitchFamily="18" charset="0"/>
                </a:endParaRPr>
              </a:p>
              <a:p>
                <a14:m>
                  <m:oMath xmlns:m="http://purl.oclc.org/ooxml/officeDocument/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𝑎</m:t>
                    </m:r>
                    <m:r>
                      <a:rPr lang="zh-CN" alt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dirty="0"/>
                  <a:t> Atomic clock frequency drift</a:t>
                </a:r>
                <a:endParaRPr lang="en-US" altLang="zh-CN" sz="1800" dirty="0">
                  <a:effectLst/>
                  <a:ea typeface="等线" panose="02010600030101010101" pitchFamily="2" charset="-122"/>
                  <a:cs typeface="Times New Roman" panose="02020603050405020304" pitchFamily="18" charset="0"/>
                </a:endParaRPr>
              </a:p>
              <a:p>
                <a14:m>
                  <m:oMath xmlns:m="http://purl.oclc.org/ooxml/officeDocument/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𝑟</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zh-CN" alt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dirty="0"/>
                  <a:t> Random noise term</a:t>
                </a:r>
                <a:endParaRPr lang="zh-CN" altLang="en-US" dirty="0"/>
              </a:p>
            </p:txBody>
          </p:sp>
        </mc:Choice>
        <mc:Fallback xmlns:p="http://schemas.openxmlformats.org/presentationml/2006/main" xmlns:r="http://schemas.openxmlformats.org/officeDocument/2006/relationships" xmlns:a="http://schemas.openxmlformats.org/drawingml/2006/main" xmlns="">
          <p:sp>
            <p:nvSpPr>
              <p:cNvPr id="8" name="文本框 7">
                <a:extLst>
                  <a:ext uri="{FF2B5EF4-FFF2-40B4-BE49-F238E27FC236}">
                    <a16:creationId xmlns:a16="http://schemas.microsoft.com/office/drawing/2014/main" id="{9486680F-E48C-4532-AF3C-870E99D496B9}"/>
                  </a:ext>
                </a:extLst>
              </p:cNvPr>
              <p:cNvSpPr txBox="1">
                <a:spLocks noRot="1" noChangeAspect="1" noMove="1" noResize="1" noEditPoints="1" noAdjustHandles="1" noChangeArrowheads="1" noChangeShapeType="1" noTextEdit="1"/>
              </p:cNvSpPr>
              <p:nvPr/>
            </p:nvSpPr>
            <p:spPr>
              <a:xfrm>
                <a:off x="4836014" y="4544747"/>
                <a:ext cx="3920299" cy="1800045"/>
              </a:xfrm>
              <a:prstGeom prst="rect">
                <a:avLst/>
              </a:prstGeom>
              <a:blipFill>
                <a:blip r:embed="rId4"/>
                <a:stretch>
                  <a:fillRect l="-1.244%" t="-2.373%" b="-4.74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C0714F25-03CD-4988-B40A-EA95F8D75AF6}"/>
              </a:ext>
            </a:extLst>
          </p:cNvPr>
          <p:cNvSpPr txBox="1"/>
          <p:nvPr/>
        </p:nvSpPr>
        <p:spPr>
          <a:xfrm>
            <a:off x="387687" y="2021390"/>
            <a:ext cx="4389093" cy="4524315"/>
          </a:xfrm>
          <a:prstGeom prst="rect">
            <a:avLst/>
          </a:prstGeom>
          <a:solidFill>
            <a:schemeClr val="accent5">
              <a:lumMod val="20%"/>
              <a:lumOff val="80%"/>
            </a:schemeClr>
          </a:solidFill>
        </p:spPr>
        <p:txBody>
          <a:bodyPr wrap="square" rtlCol="0">
            <a:spAutoFit/>
          </a:bodyPr>
          <a:lstStyle/>
          <a:p>
            <a:r>
              <a:rPr lang="en-US" altLang="zh-CN" sz="2400" dirty="0">
                <a:ea typeface="等线" panose="02010600030101010101" pitchFamily="2" charset="-122"/>
                <a:cs typeface="Times New Roman" panose="02020603050405020304" pitchFamily="18" charset="0"/>
              </a:rPr>
              <a:t>For the spaceborne atomic clock, due to the instability of the output frequency of the frequency source and the change of the space magnetic field environment in which the spacecraft is located, there will be a </a:t>
            </a:r>
            <a:r>
              <a:rPr lang="en-US" altLang="zh-CN" sz="2400" dirty="0">
                <a:solidFill>
                  <a:srgbClr val="FF0000"/>
                </a:solidFill>
                <a:ea typeface="等线" panose="02010600030101010101" pitchFamily="2" charset="-122"/>
                <a:cs typeface="Times New Roman" panose="02020603050405020304" pitchFamily="18" charset="0"/>
              </a:rPr>
              <a:t>frequency deviation </a:t>
            </a:r>
            <a:r>
              <a:rPr lang="en-US" altLang="zh-CN" sz="2400" dirty="0">
                <a:ea typeface="等线" panose="02010600030101010101" pitchFamily="2" charset="-122"/>
                <a:cs typeface="Times New Roman" panose="02020603050405020304" pitchFamily="18" charset="0"/>
              </a:rPr>
              <a:t>between its output frequency and the nominal frequency, which will affect the accuracy of the spacecraft's local time.</a:t>
            </a:r>
            <a:endParaRPr lang="zh-CN" altLang="en-US" sz="2400" dirty="0">
              <a:ea typeface="等线" panose="02010600030101010101" pitchFamily="2" charset="-122"/>
              <a:cs typeface="Times New Roman" panose="02020603050405020304" pitchFamily="18" charset="0"/>
            </a:endParaRPr>
          </a:p>
        </p:txBody>
      </p:sp>
      <p:sp>
        <p:nvSpPr>
          <p:cNvPr id="3" name="灯片编号占位符 2">
            <a:extLst>
              <a:ext uri="{FF2B5EF4-FFF2-40B4-BE49-F238E27FC236}">
                <a16:creationId xmlns:a16="http://schemas.microsoft.com/office/drawing/2014/main" id="{278FA413-418A-4479-A162-40F33058F221}"/>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12</a:t>
            </a:fld>
            <a:endParaRPr lang="zh-CN" altLang="en-US">
              <a:solidFill>
                <a:prstClr val="black">
                  <a:tint val="75%"/>
                </a:prstClr>
              </a:solidFill>
            </a:endParaRPr>
          </a:p>
        </p:txBody>
      </p:sp>
      <p:sp>
        <p:nvSpPr>
          <p:cNvPr id="11" name="矩形 10">
            <a:extLst>
              <a:ext uri="{FF2B5EF4-FFF2-40B4-BE49-F238E27FC236}">
                <a16:creationId xmlns:a16="http://schemas.microsoft.com/office/drawing/2014/main" id="{0A8DF586-2734-48AD-9CCD-7C519EC1EF08}"/>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3183196247"/>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18B7F03F-FAF2-4429-AFC9-658E2BF89B6B}"/>
              </a:ext>
            </a:extLst>
          </p:cNvPr>
          <p:cNvSpPr txBox="1"/>
          <p:nvPr/>
        </p:nvSpPr>
        <p:spPr>
          <a:xfrm>
            <a:off x="4254302" y="3903950"/>
            <a:ext cx="4463736" cy="2862322"/>
          </a:xfrm>
          <a:prstGeom prst="rect">
            <a:avLst/>
          </a:prstGeom>
          <a:solidFill>
            <a:schemeClr val="accent5">
              <a:lumMod val="60%"/>
              <a:lumOff val="40%"/>
            </a:schemeClr>
          </a:solidFill>
        </p:spPr>
        <p:txBody>
          <a:bodyPr wrap="square" rtlCol="0">
            <a:spAutoFit/>
          </a:bodyPr>
          <a:lstStyle/>
          <a:p>
            <a:r>
              <a:rPr lang="en-US" altLang="zh-CN" sz="2000" b="0" i="0" dirty="0">
                <a:solidFill>
                  <a:srgbClr val="333333"/>
                </a:solidFill>
                <a:effectLst/>
                <a:latin typeface="Arial" panose="020B0604020202020204" pitchFamily="34" charset="0"/>
              </a:rPr>
              <a:t>If the rotation parameters of the pulsar are correct, the clock deviation, frequency deviation and frequency drift of the atomic clock will all make the recorded photon arrival time inaccurate, which will eventually lead to the existence of constant deviation, linear term and quadratic term of the pre-fit timing residuals respectively.</a:t>
            </a:r>
            <a:endParaRPr lang="zh-CN" altLang="en-US" sz="20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57FF4EE-F936-439E-B00D-A0FE4A778772}"/>
                  </a:ext>
                </a:extLst>
              </p:cNvPr>
              <p:cNvSpPr txBox="1"/>
              <p:nvPr/>
            </p:nvSpPr>
            <p:spPr>
              <a:xfrm>
                <a:off x="449318" y="2962444"/>
                <a:ext cx="8011116" cy="887935"/>
              </a:xfrm>
              <a:prstGeom prst="rect">
                <a:avLst/>
              </a:prstGeom>
              <a:solidFill>
                <a:schemeClr val="accent6">
                  <a:lumMod val="20%"/>
                  <a:lumOff val="80%"/>
                </a:schemeClr>
              </a:solidFill>
            </p:spPr>
            <p:txBody>
              <a:bodyPr wrap="square" rtlCol="0">
                <a:spAutoFit/>
              </a:bodyPr>
              <a:lstStyle/>
              <a:p>
                <a:pPr/>
                <a14:m>
                  <m:oMathPara xmlns:m="http://purl.oclc.org/ooxml/officeDocument/math">
                    <m:oMathParaPr>
                      <m:jc m:val="centerGroup"/>
                    </m:oMathParaPr>
                    <m:oMath xmlns:m="http://purl.oclc.org/ooxml/officeDocument/math">
                      <m:r>
                        <a:rPr lang="zh-CN" altLang="en-US" i="1" kern="100" smtClean="0">
                          <a:latin typeface="Cambria Math" panose="02040503050406030204" pitchFamily="18" charset="0"/>
                          <a:ea typeface="等线" panose="02010600030101010101" pitchFamily="2" charset="-122"/>
                          <a:cs typeface="Times New Roman" panose="02020603050405020304" pitchFamily="18" charset="0"/>
                        </a:rPr>
                        <m:t>𝜙</m:t>
                      </m:r>
                      <m:r>
                        <a:rPr lang="en-US" altLang="zh-CN"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i="1" kern="100">
                          <a:latin typeface="Cambria Math" panose="02040503050406030204" pitchFamily="18" charset="0"/>
                          <a:ea typeface="等线" panose="02010600030101010101" pitchFamily="2" charset="-122"/>
                          <a:cs typeface="Times New Roman" panose="02020603050405020304" pitchFamily="18" charset="0"/>
                        </a:rPr>
                        <m:t>t</m:t>
                      </m:r>
                      <m:r>
                        <m:rPr>
                          <m:nor/>
                        </m:rPr>
                        <a:rPr lang="en-US" altLang="zh-CN" kern="100" dirty="0">
                          <a:latin typeface="等线" panose="02010600030101010101" pitchFamily="2" charset="-122"/>
                          <a:ea typeface="等线" panose="02010600030101010101" pitchFamily="2" charset="-122"/>
                          <a:cs typeface="Times New Roman" panose="02020603050405020304" pitchFamily="18" charset="0"/>
                        </a:rPr>
                        <m:t>)</m:t>
                      </m:r>
                      <m:r>
                        <m:rPr>
                          <m:nor/>
                        </m:rPr>
                        <a:rPr lang="en-US" altLang="zh-CN" b="0" i="0" kern="100" dirty="0" smtClean="0">
                          <a:latin typeface="等线" panose="02010600030101010101" pitchFamily="2" charset="-122"/>
                          <a:ea typeface="等线" panose="02010600030101010101" pitchFamily="2" charset="-122"/>
                          <a:cs typeface="Times New Roman" panose="02020603050405020304" pitchFamily="18" charset="0"/>
                        </a:rPr>
                        <m:t>=</m:t>
                      </m:r>
                      <m:sSub>
                        <m:sSubPr>
                          <m:ctrlP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ctrlPr>
                        </m:sSubPr>
                        <m:e>
                          <m:r>
                            <a:rPr lang="zh-CN" altLang="en-US" b="0" i="1" kern="100" dirty="0" smtClean="0">
                              <a:latin typeface="Cambria Math" panose="02040503050406030204" pitchFamily="18" charset="0"/>
                              <a:ea typeface="等线" panose="02010600030101010101" pitchFamily="2" charset="-122"/>
                              <a:cs typeface="Times New Roman" panose="02020603050405020304" pitchFamily="18" charset="0"/>
                            </a:rPr>
                            <m:t>𝜙</m:t>
                          </m:r>
                        </m:e>
                        <m:sub>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m:t>
                      </m:r>
                      <m:r>
                        <a:rPr lang="zh-CN" altLang="en-US" b="0" i="1" kern="100" dirty="0" smtClean="0">
                          <a:latin typeface="Cambria Math" panose="02040503050406030204" pitchFamily="18" charset="0"/>
                          <a:ea typeface="等线" panose="02010600030101010101" pitchFamily="2" charset="-122"/>
                          <a:cs typeface="Times New Roman" panose="02020603050405020304" pitchFamily="18" charset="0"/>
                        </a:rPr>
                        <m:t>𝜐</m:t>
                      </m:r>
                      <m:d>
                        <m:dPr>
                          <m:ctrlP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ctrlPr>
                        </m:dPr>
                        <m:e>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𝑡</m:t>
                          </m:r>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0</m:t>
                              </m:r>
                            </m:sub>
                          </m:sSub>
                        </m:e>
                      </m:d>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2</m:t>
                          </m:r>
                        </m:den>
                      </m:f>
                      <m:acc>
                        <m:accPr>
                          <m:chr m:val="̇"/>
                          <m:ctrlP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ctrlPr>
                        </m:accPr>
                        <m:e>
                          <m:r>
                            <m:rPr>
                              <m:sty m:val="p"/>
                            </m:rPr>
                            <a:rPr lang="en-US" altLang="zh-CN" kern="100" dirty="0">
                              <a:latin typeface="Cambria Math" panose="02040503050406030204" pitchFamily="18" charset="0"/>
                              <a:ea typeface="等线" panose="02010600030101010101" pitchFamily="2" charset="-122"/>
                              <a:cs typeface="Times New Roman" panose="02020603050405020304" pitchFamily="18" charset="0"/>
                            </a:rPr>
                            <m:t>υ</m:t>
                          </m:r>
                        </m:e>
                      </m:acc>
                      <m:sSup>
                        <m:sSup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sSupPr>
                        <m:e>
                          <m:d>
                            <m:d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dPr>
                            <m:e>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0</m:t>
                                  </m:r>
                                </m:sub>
                              </m:sSub>
                            </m:e>
                          </m:d>
                        </m:e>
                        <m:sup>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2</m:t>
                          </m:r>
                        </m:sup>
                      </m:sSup>
                      <m:r>
                        <a:rPr lang="en-US" altLang="zh-CN" b="0" i="0" kern="100" dirty="0" smtClean="0">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6</m:t>
                          </m:r>
                        </m:den>
                      </m:f>
                      <m:acc>
                        <m:accPr>
                          <m:chr m:val="̈"/>
                          <m:ctrlPr>
                            <a:rPr lang="en-US" altLang="zh-CN" i="1" kern="100" dirty="0" smtClean="0">
                              <a:latin typeface="Cambria Math" panose="02040503050406030204" pitchFamily="18" charset="0"/>
                              <a:ea typeface="等线" panose="02010600030101010101" pitchFamily="2" charset="-122"/>
                              <a:cs typeface="Times New Roman" panose="02020603050405020304" pitchFamily="18" charset="0"/>
                            </a:rPr>
                          </m:ctrlPr>
                        </m:accPr>
                        <m:e>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𝑣</m:t>
                          </m:r>
                        </m:e>
                      </m:acc>
                      <m:sSup>
                        <m:sSup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sSupPr>
                        <m:e>
                          <m:d>
                            <m:d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dPr>
                            <m:e>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i="1" kern="100" dirty="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i="1" kern="100" dirty="0">
                                      <a:latin typeface="Cambria Math" panose="02040503050406030204" pitchFamily="18" charset="0"/>
                                      <a:ea typeface="等线" panose="02010600030101010101" pitchFamily="2" charset="-122"/>
                                      <a:cs typeface="Times New Roman" panose="02020603050405020304" pitchFamily="18" charset="0"/>
                                    </a:rPr>
                                    <m:t>0</m:t>
                                  </m:r>
                                </m:sub>
                              </m:sSub>
                            </m:e>
                          </m:d>
                        </m:e>
                        <m:sup>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3</m:t>
                          </m:r>
                        </m:sup>
                      </m:sSup>
                      <m:r>
                        <a:rPr lang="en-US" altLang="zh-CN" b="0" i="0" kern="100" dirty="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b="0" i="1" kern="100"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p="http://schemas.openxmlformats.org/presentationml/2006/main" xmlns:r="http://schemas.openxmlformats.org/officeDocument/2006/relationships" xmlns:a="http://schemas.openxmlformats.org/drawingml/2006/main" xmlns="">
          <p:sp>
            <p:nvSpPr>
              <p:cNvPr id="3" name="文本框 2">
                <a:extLst>
                  <a:ext uri="{FF2B5EF4-FFF2-40B4-BE49-F238E27FC236}">
                    <a16:creationId xmlns:a16="http://schemas.microsoft.com/office/drawing/2014/main" id="{857FF4EE-F936-439E-B00D-A0FE4A778772}"/>
                  </a:ext>
                </a:extLst>
              </p:cNvPr>
              <p:cNvSpPr txBox="1">
                <a:spLocks noRot="1" noChangeAspect="1" noMove="1" noResize="1" noEditPoints="1" noAdjustHandles="1" noChangeArrowheads="1" noChangeShapeType="1" noTextEdit="1"/>
              </p:cNvSpPr>
              <p:nvPr/>
            </p:nvSpPr>
            <p:spPr>
              <a:xfrm>
                <a:off x="449318" y="2962444"/>
                <a:ext cx="8011116" cy="887935"/>
              </a:xfrm>
              <a:prstGeom prst="rect">
                <a:avLst/>
              </a:prstGeom>
              <a:blipFill>
                <a:blip r:embed="rId3"/>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994C977-A832-458D-9FB1-19BD00703388}"/>
              </a:ext>
            </a:extLst>
          </p:cNvPr>
          <p:cNvSpPr txBox="1"/>
          <p:nvPr/>
        </p:nvSpPr>
        <p:spPr>
          <a:xfrm>
            <a:off x="449318" y="1118935"/>
            <a:ext cx="5130794" cy="1661993"/>
          </a:xfrm>
          <a:prstGeom prst="rect">
            <a:avLst/>
          </a:prstGeom>
          <a:noFill/>
        </p:spPr>
        <p:txBody>
          <a:bodyPr wrap="square" rtlCol="0">
            <a:spAutoFit/>
          </a:bodyPr>
          <a:lstStyle/>
          <a:p>
            <a:r>
              <a:rPr lang="en-US" altLang="zh-CN" sz="2800" dirty="0">
                <a:solidFill>
                  <a:schemeClr val="accent6">
                    <a:lumMod val="75%"/>
                  </a:schemeClr>
                </a:solidFill>
              </a:rPr>
              <a:t>The influence of the stability of the reference clock on the timing results</a:t>
            </a:r>
          </a:p>
          <a:p>
            <a:endParaRPr lang="en-US" altLang="zh-CN" dirty="0"/>
          </a:p>
        </p:txBody>
      </p:sp>
      <p:sp>
        <p:nvSpPr>
          <p:cNvPr id="4" name="文本框 3">
            <a:extLst>
              <a:ext uri="{FF2B5EF4-FFF2-40B4-BE49-F238E27FC236}">
                <a16:creationId xmlns:a16="http://schemas.microsoft.com/office/drawing/2014/main" id="{598F3511-71CD-41ED-BBF3-7B3ED1A800BD}"/>
              </a:ext>
            </a:extLst>
          </p:cNvPr>
          <p:cNvSpPr txBox="1"/>
          <p:nvPr/>
        </p:nvSpPr>
        <p:spPr>
          <a:xfrm>
            <a:off x="416255" y="2430559"/>
            <a:ext cx="3178700" cy="461665"/>
          </a:xfrm>
          <a:prstGeom prst="rect">
            <a:avLst/>
          </a:prstGeom>
          <a:noFill/>
        </p:spPr>
        <p:txBody>
          <a:bodyPr wrap="square" rtlCol="0">
            <a:spAutoFit/>
          </a:bodyPr>
          <a:lstStyle/>
          <a:p>
            <a:r>
              <a:rPr lang="en-US" altLang="zh-CN" sz="2400" dirty="0">
                <a:highlight>
                  <a:srgbClr val="FFFF00"/>
                </a:highlight>
              </a:rPr>
              <a:t>Measurement of phase</a:t>
            </a:r>
            <a:endParaRPr lang="zh-CN" altLang="en-US" sz="2400" dirty="0">
              <a:highlight>
                <a:srgbClr val="FFFF00"/>
              </a:highlight>
            </a:endParaRPr>
          </a:p>
        </p:txBody>
      </p:sp>
      <p:pic>
        <p:nvPicPr>
          <p:cNvPr id="9" name="图片 8">
            <a:extLst>
              <a:ext uri="{FF2B5EF4-FFF2-40B4-BE49-F238E27FC236}">
                <a16:creationId xmlns:a16="http://schemas.microsoft.com/office/drawing/2014/main" id="{9EFB94ED-BE09-43AC-BCD1-49BBC314C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492" y="1026956"/>
            <a:ext cx="3004942" cy="1688777"/>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07081B0-4E3A-4055-9197-FD8CAB990F8A}"/>
                  </a:ext>
                </a:extLst>
              </p:cNvPr>
              <p:cNvSpPr txBox="1"/>
              <p:nvPr/>
            </p:nvSpPr>
            <p:spPr>
              <a:xfrm>
                <a:off x="397117" y="3903950"/>
                <a:ext cx="3900776" cy="3077766"/>
              </a:xfrm>
              <a:prstGeom prst="rect">
                <a:avLst/>
              </a:prstGeom>
              <a:noFill/>
            </p:spPr>
            <p:txBody>
              <a:bodyPr wrap="square" rtlCol="0">
                <a:spAutoFit/>
              </a:bodyPr>
              <a:lstStyle/>
              <a:p>
                <a14:m>
                  <m:oMath xmlns:m="http://purl.oclc.org/ooxml/officeDocument/math">
                    <m:r>
                      <a:rPr lang="en-US" altLang="zh-CN" sz="2000" dirty="0" smtClean="0">
                        <a:latin typeface="Cambria Math" panose="02040503050406030204" pitchFamily="18" charset="0"/>
                      </a:rPr>
                      <m:t>𝑡</m:t>
                    </m:r>
                  </m:oMath>
                </a14:m>
                <a:r>
                  <a:rPr lang="en-US" altLang="zh-CN" sz="2000" dirty="0"/>
                  <a:t>:</a:t>
                </a:r>
                <a:r>
                  <a:rPr lang="en-US" altLang="zh-CN" dirty="0"/>
                  <a:t> Pulse arrival time</a:t>
                </a:r>
                <a:endParaRPr lang="en-US" altLang="zh-CN" sz="2000" dirty="0"/>
              </a:p>
              <a:p>
                <a14:m>
                  <m:oMath xmlns:m="http://purl.oclc.org/ooxml/officeDocument/math">
                    <m:sSub>
                      <m:sSubPr>
                        <m:ctrlPr>
                          <a:rPr lang="en-US" altLang="zh-CN" sz="2000" i="1" smtClean="0">
                            <a:latin typeface="Cambria Math" panose="02040503050406030204" pitchFamily="18" charset="0"/>
                          </a:rPr>
                        </m:ctrlPr>
                      </m:sSubPr>
                      <m:e>
                        <m:r>
                          <a:rPr lang="en-US" altLang="zh-CN" sz="2000" i="1" kern="100" dirty="0">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2000" b="0" i="1" smtClean="0">
                            <a:latin typeface="Cambria Math" panose="02040503050406030204" pitchFamily="18" charset="0"/>
                          </a:rPr>
                          <m:t>0</m:t>
                        </m:r>
                      </m:sub>
                    </m:sSub>
                  </m:oMath>
                </a14:m>
                <a:r>
                  <a:rPr lang="en-US" altLang="zh-CN" sz="2000" dirty="0"/>
                  <a:t>:</a:t>
                </a:r>
                <a:r>
                  <a:rPr lang="en-US" altLang="zh-CN" dirty="0"/>
                  <a:t>The reference epoch</a:t>
                </a:r>
                <a:endParaRPr lang="en-US" altLang="zh-CN" sz="2000" dirty="0"/>
              </a:p>
              <a:p>
                <a14:m>
                  <m:oMath xmlns:m="http://purl.oclc.org/ooxml/officeDocument/math">
                    <m:sSub>
                      <m:sSubPr>
                        <m:ctrlPr>
                          <a:rPr lang="en-US" altLang="zh-CN" sz="2000" b="0" i="1" kern="100" dirty="0" smtClean="0">
                            <a:latin typeface="Cambria Math" panose="02040503050406030204" pitchFamily="18" charset="0"/>
                            <a:ea typeface="等线" panose="02010600030101010101" pitchFamily="2" charset="-122"/>
                            <a:cs typeface="Times New Roman" panose="02020603050405020304" pitchFamily="18" charset="0"/>
                          </a:rPr>
                        </m:ctrlPr>
                      </m:sSubPr>
                      <m:e>
                        <m:r>
                          <a:rPr lang="zh-CN" altLang="en-US" sz="2000" b="0" i="1" kern="100" dirty="0" smtClean="0">
                            <a:latin typeface="Cambria Math" panose="02040503050406030204" pitchFamily="18" charset="0"/>
                            <a:ea typeface="等线" panose="02010600030101010101" pitchFamily="2" charset="-122"/>
                            <a:cs typeface="Times New Roman" panose="02020603050405020304" pitchFamily="18" charset="0"/>
                          </a:rPr>
                          <m:t>𝜙</m:t>
                        </m:r>
                      </m:e>
                      <m:sub>
                        <m:r>
                          <a:rPr lang="en-US" altLang="zh-CN" sz="2000" b="0" i="1" kern="100" dirty="0" smtClean="0">
                            <a:latin typeface="Cambria Math" panose="02040503050406030204" pitchFamily="18" charset="0"/>
                            <a:ea typeface="等线" panose="02010600030101010101" pitchFamily="2" charset="-122"/>
                            <a:cs typeface="Times New Roman" panose="02020603050405020304" pitchFamily="18" charset="0"/>
                          </a:rPr>
                          <m:t>0</m:t>
                        </m:r>
                      </m:sub>
                    </m:sSub>
                  </m:oMath>
                </a14:m>
                <a:r>
                  <a:rPr lang="en-US" altLang="zh-CN" sz="2000" dirty="0"/>
                  <a:t>:</a:t>
                </a:r>
                <a:r>
                  <a:rPr lang="en-US" altLang="zh-CN" dirty="0"/>
                  <a:t> the phase corresponding to the reference epoch</a:t>
                </a:r>
                <a:endParaRPr lang="en-US" altLang="zh-CN" sz="2000" dirty="0"/>
              </a:p>
              <a:p>
                <a14:m>
                  <m:oMath xmlns:m="http://purl.oclc.org/ooxml/officeDocument/math">
                    <m:r>
                      <a:rPr lang="zh-CN" altLang="en-US" sz="2000" i="1" smtClean="0">
                        <a:latin typeface="Cambria Math" panose="02040503050406030204" pitchFamily="18" charset="0"/>
                      </a:rPr>
                      <m:t>𝜐</m:t>
                    </m:r>
                  </m:oMath>
                </a14:m>
                <a:r>
                  <a:rPr lang="en-US" altLang="zh-CN" sz="2000" dirty="0"/>
                  <a:t>:</a:t>
                </a:r>
                <a:r>
                  <a:rPr lang="en-US" altLang="zh-CN" dirty="0"/>
                  <a:t> The rotation frequency of a pulsar</a:t>
                </a:r>
                <a:endParaRPr lang="en-US" altLang="zh-CN" sz="2000" dirty="0"/>
              </a:p>
              <a:p>
                <a14:m>
                  <m:oMath xmlns:m="http://purl.oclc.org/ooxml/officeDocument/math">
                    <m:acc>
                      <m:accPr>
                        <m:chr m:val="̇"/>
                        <m:ctrlPr>
                          <a:rPr lang="en-US" altLang="zh-CN" sz="2000" i="1" smtClean="0">
                            <a:latin typeface="Cambria Math" panose="02040503050406030204" pitchFamily="18" charset="0"/>
                          </a:rPr>
                        </m:ctrlPr>
                      </m:accPr>
                      <m:e>
                        <m:r>
                          <a:rPr lang="zh-CN" altLang="en-US" sz="2000" i="1" smtClean="0">
                            <a:latin typeface="Cambria Math" panose="02040503050406030204" pitchFamily="18" charset="0"/>
                          </a:rPr>
                          <m:t>𝜐</m:t>
                        </m:r>
                      </m:e>
                    </m:acc>
                  </m:oMath>
                </a14:m>
                <a:r>
                  <a:rPr lang="en-US" altLang="zh-CN" sz="2000" dirty="0"/>
                  <a:t>:</a:t>
                </a:r>
                <a:r>
                  <a:rPr lang="en-US" altLang="zh-CN" dirty="0"/>
                  <a:t> The first derivative of the rotation frequency</a:t>
                </a:r>
                <a:endParaRPr lang="en-US" altLang="zh-CN" sz="2000" dirty="0"/>
              </a:p>
              <a:p>
                <a14:m>
                  <m:oMath xmlns:m="http://purl.oclc.org/ooxml/officeDocument/math">
                    <m:acc>
                      <m:accPr>
                        <m:chr m:val="̈"/>
                        <m:ctrlPr>
                          <a:rPr lang="en-US" altLang="zh-CN" sz="2000" i="1" smtClean="0">
                            <a:latin typeface="Cambria Math" panose="02040503050406030204" pitchFamily="18" charset="0"/>
                          </a:rPr>
                        </m:ctrlPr>
                      </m:accPr>
                      <m:e>
                        <m:r>
                          <a:rPr lang="en-US" altLang="zh-CN" sz="2000" i="1" smtClean="0">
                            <a:latin typeface="Cambria Math" panose="02040503050406030204" pitchFamily="18" charset="0"/>
                            <a:ea typeface="Cambria Math" panose="02040503050406030204" pitchFamily="18" charset="0"/>
                          </a:rPr>
                          <m:t>𝜐</m:t>
                        </m:r>
                      </m:e>
                    </m:acc>
                  </m:oMath>
                </a14:m>
                <a:r>
                  <a:rPr lang="en-US" altLang="zh-CN" sz="2000" dirty="0"/>
                  <a:t>:</a:t>
                </a:r>
                <a:r>
                  <a:rPr lang="en-US" altLang="zh-CN" dirty="0"/>
                  <a:t> The second derivative of the rotation frequency</a:t>
                </a:r>
                <a:endParaRPr lang="en-US" altLang="zh-CN" sz="2000" dirty="0"/>
              </a:p>
              <a:p>
                <a:endParaRPr lang="zh-CN" altLang="en-US" sz="2000" dirty="0"/>
              </a:p>
            </p:txBody>
          </p:sp>
        </mc:Choice>
        <mc:Fallback xmlns:p="http://schemas.openxmlformats.org/presentationml/2006/main" xmlns:r="http://schemas.openxmlformats.org/officeDocument/2006/relationships" xmlns:a="http://schemas.openxmlformats.org/drawingml/2006/main" xmlns="">
          <p:sp>
            <p:nvSpPr>
              <p:cNvPr id="10" name="文本框 9">
                <a:extLst>
                  <a:ext uri="{FF2B5EF4-FFF2-40B4-BE49-F238E27FC236}">
                    <a16:creationId xmlns:a16="http://schemas.microsoft.com/office/drawing/2014/main" id="{C07081B0-4E3A-4055-9197-FD8CAB990F8A}"/>
                  </a:ext>
                </a:extLst>
              </p:cNvPr>
              <p:cNvSpPr txBox="1">
                <a:spLocks noRot="1" noChangeAspect="1" noMove="1" noResize="1" noEditPoints="1" noAdjustHandles="1" noChangeArrowheads="1" noChangeShapeType="1" noTextEdit="1"/>
              </p:cNvSpPr>
              <p:nvPr/>
            </p:nvSpPr>
            <p:spPr>
              <a:xfrm>
                <a:off x="397117" y="3903950"/>
                <a:ext cx="3900776" cy="3077766"/>
              </a:xfrm>
              <a:prstGeom prst="rect">
                <a:avLst/>
              </a:prstGeom>
              <a:blipFill>
                <a:blip r:embed="rId5"/>
                <a:stretch>
                  <a:fillRect l="-1.25%" t="-0.99%" r="-2.031%"/>
                </a:stretch>
              </a:blipFill>
            </p:spPr>
            <p:txBody>
              <a:bodyPr/>
              <a:lstStyle/>
              <a:p>
                <a:r>
                  <a:rPr lang="zh-CN" altLang="en-US">
                    <a:noFill/>
                  </a:rPr>
                  <a:t> </a:t>
                </a:r>
              </a:p>
            </p:txBody>
          </p:sp>
        </mc:Fallback>
      </mc:AlternateContent>
      <p:sp>
        <p:nvSpPr>
          <p:cNvPr id="6" name="灯片编号占位符 5">
            <a:extLst>
              <a:ext uri="{FF2B5EF4-FFF2-40B4-BE49-F238E27FC236}">
                <a16:creationId xmlns:a16="http://schemas.microsoft.com/office/drawing/2014/main" id="{D051B6E2-3796-43E2-B9DA-ED7FAC03C3DB}"/>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13</a:t>
            </a:fld>
            <a:endParaRPr lang="zh-CN" altLang="en-US">
              <a:solidFill>
                <a:prstClr val="black">
                  <a:tint val="75%"/>
                </a:prstClr>
              </a:solidFill>
            </a:endParaRPr>
          </a:p>
        </p:txBody>
      </p:sp>
      <p:sp>
        <p:nvSpPr>
          <p:cNvPr id="13" name="矩形 12">
            <a:extLst>
              <a:ext uri="{FF2B5EF4-FFF2-40B4-BE49-F238E27FC236}">
                <a16:creationId xmlns:a16="http://schemas.microsoft.com/office/drawing/2014/main" id="{AA56A809-AC3E-45A8-853E-86B04E3BF52B}"/>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3354704958"/>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7" name="文本框 6">
            <a:extLst>
              <a:ext uri="{FF2B5EF4-FFF2-40B4-BE49-F238E27FC236}">
                <a16:creationId xmlns:a16="http://schemas.microsoft.com/office/drawing/2014/main" id="{9994C977-A832-458D-9FB1-19BD00703388}"/>
              </a:ext>
            </a:extLst>
          </p:cNvPr>
          <p:cNvSpPr txBox="1"/>
          <p:nvPr/>
        </p:nvSpPr>
        <p:spPr>
          <a:xfrm>
            <a:off x="670179" y="709142"/>
            <a:ext cx="8694682" cy="1231106"/>
          </a:xfrm>
          <a:prstGeom prst="rect">
            <a:avLst/>
          </a:prstGeom>
          <a:noFill/>
        </p:spPr>
        <p:txBody>
          <a:bodyPr wrap="square" rtlCol="0">
            <a:spAutoFit/>
          </a:bodyPr>
          <a:lstStyle/>
          <a:p>
            <a:r>
              <a:rPr lang="en-US" altLang="zh-CN" sz="2800" dirty="0">
                <a:solidFill>
                  <a:schemeClr val="accent6">
                    <a:lumMod val="75%"/>
                  </a:schemeClr>
                </a:solidFill>
              </a:rPr>
              <a:t>Simulate the photon arrival time recorded by reference clock with frequency deviation</a:t>
            </a:r>
          </a:p>
          <a:p>
            <a:endParaRPr lang="en-US" altLang="zh-CN"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5630B01-4B68-44D0-9E9C-9EB6E0FD9432}"/>
                  </a:ext>
                </a:extLst>
              </p:cNvPr>
              <p:cNvSpPr txBox="1"/>
              <p:nvPr/>
            </p:nvSpPr>
            <p:spPr>
              <a:xfrm>
                <a:off x="683566" y="1469789"/>
                <a:ext cx="7920882" cy="4911857"/>
              </a:xfrm>
              <a:prstGeom prst="rect">
                <a:avLst/>
              </a:prstGeom>
              <a:noFill/>
            </p:spPr>
            <p:txBody>
              <a:bodyPr wrap="square" rtlCol="0">
                <a:spAutoFit/>
              </a:bodyPr>
              <a:lstStyle/>
              <a:p>
                <a:r>
                  <a:rPr lang="en-US" altLang="zh-CN" sz="1800" dirty="0">
                    <a:effectLst/>
                    <a:ea typeface="等线" panose="02010600030101010101" pitchFamily="2" charset="-122"/>
                    <a:cs typeface="Times New Roman" panose="02020603050405020304" pitchFamily="18" charset="0"/>
                  </a:rPr>
                  <a:t>1</a:t>
                </a:r>
                <a:r>
                  <a:rPr lang="zh-CN" altLang="en-US" sz="1800" dirty="0">
                    <a:effectLst/>
                    <a:ea typeface="等线" panose="02010600030101010101" pitchFamily="2" charset="-122"/>
                    <a:cs typeface="Times New Roman" panose="02020603050405020304" pitchFamily="18" charset="0"/>
                  </a:rPr>
                  <a:t>）</a:t>
                </a:r>
                <a:r>
                  <a:rPr lang="en-US" altLang="zh-CN" dirty="0">
                    <a:ea typeface="等线" panose="02010600030101010101" pitchFamily="2" charset="-122"/>
                    <a:cs typeface="Times New Roman" panose="02020603050405020304" pitchFamily="18" charset="0"/>
                  </a:rPr>
                  <a:t>For the earth orbit satellite, the conversion formula </a:t>
                </a:r>
                <a:r>
                  <a:rPr lang="en-US" altLang="zh-CN" b="0" i="0" dirty="0">
                    <a:solidFill>
                      <a:srgbClr val="FF0000"/>
                    </a:solidFill>
                    <a:effectLst/>
                    <a:latin typeface="Arial" panose="020B0604020202020204" pitchFamily="34" charset="0"/>
                  </a:rPr>
                  <a:t>from proper time to </a:t>
                </a:r>
                <a:r>
                  <a:rPr lang="en-US" altLang="zh-CN" dirty="0">
                    <a:solidFill>
                      <a:srgbClr val="FF0000"/>
                    </a:solidFill>
                    <a:latin typeface="Arial" panose="020B0604020202020204" pitchFamily="34" charset="0"/>
                  </a:rPr>
                  <a:t>coordinate time </a:t>
                </a:r>
                <a:r>
                  <a:rPr lang="en-US" altLang="zh-CN" dirty="0">
                    <a:solidFill>
                      <a:srgbClr val="FF0000"/>
                    </a:solidFill>
                    <a:ea typeface="等线" panose="02010600030101010101" pitchFamily="2" charset="-122"/>
                    <a:cs typeface="Times New Roman" panose="02020603050405020304" pitchFamily="18" charset="0"/>
                  </a:rPr>
                  <a:t>TCG</a:t>
                </a:r>
                <a:r>
                  <a:rPr lang="en-US" altLang="zh-CN" dirty="0">
                    <a:ea typeface="等线" panose="02010600030101010101" pitchFamily="2" charset="-122"/>
                    <a:cs typeface="Times New Roman" panose="02020603050405020304" pitchFamily="18" charset="0"/>
                  </a:rPr>
                  <a:t> is </a:t>
                </a:r>
                <a:r>
                  <a:rPr lang="zh-CN" altLang="en-US" i="1" dirty="0">
                    <a:latin typeface="Cambria Math" panose="02040503050406030204" pitchFamily="18" charset="0"/>
                    <a:ea typeface="等线" panose="02010600030101010101" pitchFamily="2" charset="-122"/>
                    <a:cs typeface="Times New Roman" panose="02020603050405020304" pitchFamily="18" charset="0"/>
                  </a:rPr>
                  <a:t>：</a:t>
                </a:r>
                <a:endParaRPr lang="en-US" altLang="zh-CN" i="1" dirty="0">
                  <a:latin typeface="Cambria Math" panose="02040503050406030204" pitchFamily="18" charset="0"/>
                  <a:ea typeface="等线" panose="02010600030101010101" pitchFamily="2" charset="-122"/>
                  <a:cs typeface="Times New Roman" panose="02020603050405020304" pitchFamily="18" charset="0"/>
                </a:endParaRPr>
              </a:p>
              <a:p>
                <a:pPr algn="ctr"/>
                <a14:m>
                  <m:oMath xmlns:m="http://purl.oclc.org/ooxml/officeDocument/math">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nary>
                      <m:naryPr>
                        <m:limLoc m:val="subSup"/>
                        <m:ctrlPr>
                          <a:rPr lang="zh-CN" altLang="zh-CN" i="1">
                            <a:latin typeface="Cambria Math" panose="02040503050406030204" pitchFamily="18" charset="0"/>
                            <a:ea typeface="Cambria Math" panose="02040503050406030204" pitchFamily="18" charset="0"/>
                          </a:rPr>
                        </m:ctrlPr>
                      </m:naryPr>
                      <m:sub>
                        <m:r>
                          <a:rPr lang="en-US" altLang="zh-CN" i="1">
                            <a:latin typeface="Cambria Math" panose="02040503050406030204" pitchFamily="18" charset="0"/>
                            <a:ea typeface="Cambria Math" panose="02040503050406030204" pitchFamily="18" charset="0"/>
                            <a:sym typeface="Symbol" panose="05050102010706020507" pitchFamily="18" charset="2"/>
                          </a:rPr>
                          <m:t></m:t>
                        </m:r>
                        <m:r>
                          <a:rPr lang="en-US" altLang="zh-CN" i="1">
                            <a:latin typeface="Cambria Math" panose="02040503050406030204" pitchFamily="18" charset="0"/>
                            <a:ea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sym typeface="Symbol" panose="05050102010706020507" pitchFamily="18" charset="2"/>
                          </a:rPr>
                          <m:t></m:t>
                        </m:r>
                      </m:sup>
                      <m:e>
                        <m:r>
                          <a:rPr lang="en-US" altLang="zh-CN" i="1">
                            <a:latin typeface="Cambria Math" panose="02040503050406030204" pitchFamily="18" charset="0"/>
                            <a:ea typeface="Cambria Math" panose="02040503050406030204" pitchFamily="18" charset="0"/>
                          </a:rPr>
                          <m:t>(1+</m:t>
                        </m:r>
                        <m:f>
                          <m:fPr>
                            <m:ctrlPr>
                              <a:rPr lang="zh-CN"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𝑈</m:t>
                            </m:r>
                          </m:num>
                          <m:den>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𝑐</m:t>
                                </m:r>
                              </m:e>
                              <m:sup>
                                <m:r>
                                  <a:rPr lang="en-US" altLang="zh-CN" i="1">
                                    <a:latin typeface="Cambria Math" panose="02040503050406030204" pitchFamily="18" charset="0"/>
                                    <a:ea typeface="Cambria Math" panose="02040503050406030204" pitchFamily="18" charset="0"/>
                                  </a:rPr>
                                  <m:t>2</m:t>
                                </m:r>
                              </m:sup>
                            </m:sSup>
                          </m:den>
                        </m:f>
                      </m:e>
                    </m:nary>
                    <m:r>
                      <a:rPr lang="en-US" altLang="zh-CN" i="1">
                        <a:latin typeface="Cambria Math" panose="02040503050406030204" pitchFamily="18" charset="0"/>
                        <a:ea typeface="Cambria Math" panose="02040503050406030204" pitchFamily="18" charset="0"/>
                      </a:rPr>
                      <m:t>+</m:t>
                    </m:r>
                    <m:f>
                      <m:fPr>
                        <m:ctrlPr>
                          <a:rPr lang="zh-CN" altLang="zh-CN" i="1">
                            <a:latin typeface="Cambria Math" panose="02040503050406030204" pitchFamily="18" charset="0"/>
                            <a:ea typeface="Cambria Math" panose="02040503050406030204" pitchFamily="18" charset="0"/>
                          </a:rPr>
                        </m:ctrlPr>
                      </m:fPr>
                      <m:num>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𝑣</m:t>
                            </m:r>
                          </m:e>
                          <m:sup>
                            <m:r>
                              <a:rPr lang="en-US" altLang="zh-CN" i="1">
                                <a:latin typeface="Cambria Math" panose="02040503050406030204" pitchFamily="18" charset="0"/>
                                <a:ea typeface="Cambria Math" panose="02040503050406030204" pitchFamily="18" charset="0"/>
                              </a:rPr>
                              <m:t>2</m:t>
                            </m:r>
                          </m:sup>
                        </m:sSup>
                      </m:num>
                      <m:den>
                        <m:r>
                          <a:rPr lang="en-US" altLang="zh-CN" i="1">
                            <a:latin typeface="Cambria Math" panose="02040503050406030204" pitchFamily="18" charset="0"/>
                            <a:ea typeface="Cambria Math" panose="02040503050406030204" pitchFamily="18" charset="0"/>
                          </a:rPr>
                          <m:t>2</m:t>
                        </m:r>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𝑐</m:t>
                            </m:r>
                          </m:e>
                          <m:sup>
                            <m:r>
                              <a:rPr lang="en-US" altLang="zh-CN" i="1">
                                <a:latin typeface="Cambria Math" panose="02040503050406030204" pitchFamily="18" charset="0"/>
                                <a:ea typeface="Cambria Math" panose="02040503050406030204" pitchFamily="18" charset="0"/>
                              </a:rPr>
                              <m:t>2</m:t>
                            </m:r>
                          </m:sup>
                        </m:sSup>
                      </m:den>
                    </m:f>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𝑑</m:t>
                    </m:r>
                  </m:oMath>
                </a14:m>
                <a:r>
                  <a:rPr lang="en-US" altLang="zh-CN" i="1" dirty="0">
                    <a:latin typeface="Cambria Math" panose="02040503050406030204" pitchFamily="18" charset="0"/>
                    <a:ea typeface="Cambria Math" panose="02040503050406030204" pitchFamily="18" charset="0"/>
                    <a:sym typeface="Symbol" panose="05050102010706020507" pitchFamily="18" charset="2"/>
                  </a:rPr>
                  <a:t></a:t>
                </a:r>
              </a:p>
              <a:p>
                <a14:m>
                  <m:oMath xmlns:m="http://purl.oclc.org/ooxml/officeDocument/math">
                    <m:r>
                      <m:rPr>
                        <m:sty m:val="p"/>
                      </m:rPr>
                      <a:rPr lang="en-US" altLang="zh-CN" i="1" dirty="0">
                        <a:latin typeface="Cambria Math" panose="02040503050406030204" pitchFamily="18" charset="0"/>
                        <a:ea typeface="等线" panose="02010600030101010101" pitchFamily="2" charset="-122"/>
                        <a:cs typeface="Times New Roman" panose="02020603050405020304" pitchFamily="18" charset="0"/>
                        <a:sym typeface="Symbol" panose="05050102010706020507" pitchFamily="18" charset="2"/>
                      </a:rPr>
                      <m:t>w</m:t>
                    </m:r>
                    <m:r>
                      <a:rPr lang="en-US" altLang="zh-CN" b="0" i="1" dirty="0" smtClean="0">
                        <a:latin typeface="Cambria Math" panose="02040503050406030204" pitchFamily="18" charset="0"/>
                        <a:ea typeface="等线" panose="02010600030101010101" pitchFamily="2" charset="-122"/>
                        <a:cs typeface="Times New Roman" panose="02020603050405020304" pitchFamily="18" charset="0"/>
                        <a:sym typeface="Symbol" panose="05050102010706020507" pitchFamily="18" charset="2"/>
                      </a:rPr>
                      <m:t>h𝑒𝑟𝑒</m:t>
                    </m:r>
                    <m:r>
                      <a:rPr lang="zh-CN" altLang="en-US" i="1" dirty="0">
                        <a:latin typeface="Cambria Math" panose="02040503050406030204" pitchFamily="18" charset="0"/>
                        <a:ea typeface="等线" panose="02010600030101010101" pitchFamily="2" charset="-122"/>
                        <a:cs typeface="Times New Roman" panose="02020603050405020304" pitchFamily="18" charset="0"/>
                        <a:sym typeface="Symbol" panose="05050102010706020507" pitchFamily="18" charset="2"/>
                      </a:rPr>
                      <m:t>，</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𝑈</m:t>
                    </m:r>
                  </m:oMath>
                </a14:m>
                <a:r>
                  <a:rPr lang="en-US" altLang="zh-CN" i="1" dirty="0">
                    <a:latin typeface="Cambria Math" panose="02040503050406030204" pitchFamily="18" charset="0"/>
                    <a:ea typeface="等线" panose="02010600030101010101" pitchFamily="2" charset="-122"/>
                    <a:cs typeface="Times New Roman" panose="02020603050405020304" pitchFamily="18" charset="0"/>
                  </a:rPr>
                  <a:t> is the gravitational potential generated by the earth at the satellite, and the gravitational potential of the satellite is related to the position of the satellite</a:t>
                </a:r>
                <a:r>
                  <a:rPr lang="zh-CN" altLang="zh-CN" i="1" dirty="0">
                    <a:latin typeface="Cambria Math" panose="02040503050406030204" pitchFamily="18" charset="0"/>
                    <a:ea typeface="等线" panose="02010600030101010101" pitchFamily="2" charset="-122"/>
                    <a:cs typeface="Times New Roman" panose="02020603050405020304" pitchFamily="18" charset="0"/>
                  </a:rPr>
                  <a:t>。</a:t>
                </a:r>
                <a14:m>
                  <m:oMath xmlns:m="http://purl.oclc.org/ooxml/officeDocument/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𝑣</m:t>
                    </m:r>
                    <m:r>
                      <a:rPr lang="en-US" altLang="zh-CN" sz="1800" b="0" i="1" smtClean="0">
                        <a:effectLst/>
                        <a:latin typeface="Cambria Math" panose="02040503050406030204" pitchFamily="18" charset="0"/>
                        <a:ea typeface="等线" panose="02010600030101010101" pitchFamily="2" charset="-122"/>
                        <a:cs typeface="Times New Roman" panose="02020603050405020304" pitchFamily="18" charset="0"/>
                      </a:rPr>
                      <m:t> </m:t>
                    </m:r>
                  </m:oMath>
                </a14:m>
                <a:r>
                  <a:rPr lang="en-US" altLang="zh-CN" i="1" dirty="0">
                    <a:latin typeface="Cambria Math" panose="02040503050406030204" pitchFamily="18" charset="0"/>
                    <a:ea typeface="等线" panose="02010600030101010101" pitchFamily="2" charset="-122"/>
                    <a:cs typeface="Times New Roman" panose="02020603050405020304" pitchFamily="18" charset="0"/>
                  </a:rPr>
                  <a:t>is the velocity of the satellite relative to the center of the earth</a:t>
                </a:r>
                <a:r>
                  <a:rPr lang="en-US" altLang="zh-CN" dirty="0"/>
                  <a:t>.</a:t>
                </a:r>
                <a:endParaRPr lang="en-US" altLang="zh-CN" sz="1800" dirty="0">
                  <a:effectLst/>
                  <a:ea typeface="等线" panose="02010600030101010101" pitchFamily="2" charset="-122"/>
                  <a:cs typeface="Times New Roman" panose="02020603050405020304" pitchFamily="18" charset="0"/>
                </a:endParaRPr>
              </a:p>
              <a:p>
                <a:r>
                  <a:rPr lang="en-US" altLang="zh-CN" dirty="0">
                    <a:ea typeface="等线" panose="02010600030101010101" pitchFamily="2" charset="-122"/>
                    <a:cs typeface="Times New Roman" panose="02020603050405020304" pitchFamily="18" charset="0"/>
                  </a:rPr>
                  <a:t>2</a:t>
                </a:r>
                <a:r>
                  <a:rPr lang="zh-CN" altLang="en-US" dirty="0">
                    <a:ea typeface="等线" panose="02010600030101010101" pitchFamily="2" charset="-122"/>
                    <a:cs typeface="Times New Roman" panose="02020603050405020304" pitchFamily="18" charset="0"/>
                  </a:rPr>
                  <a:t>）</a:t>
                </a:r>
                <a:r>
                  <a:rPr lang="en-US" altLang="zh-CN" dirty="0">
                    <a:ea typeface="等线" panose="02010600030101010101" pitchFamily="2" charset="-122"/>
                    <a:cs typeface="Times New Roman" panose="02020603050405020304" pitchFamily="18" charset="0"/>
                  </a:rPr>
                  <a:t>The relation between </a:t>
                </a:r>
                <a:r>
                  <a:rPr lang="en-US" altLang="zh-CN" sz="1800" dirty="0">
                    <a:solidFill>
                      <a:srgbClr val="FF0000"/>
                    </a:solidFill>
                    <a:effectLst/>
                    <a:latin typeface="等线" panose="02010600030101010101" pitchFamily="2" charset="-122"/>
                    <a:cs typeface="Times New Roman" panose="02020603050405020304" pitchFamily="18" charset="0"/>
                  </a:rPr>
                  <a:t>TT</a:t>
                </a:r>
                <a:r>
                  <a:rPr lang="en-US" altLang="zh-CN" dirty="0">
                    <a:solidFill>
                      <a:srgbClr val="FF0000"/>
                    </a:solidFill>
                    <a:latin typeface="等线" panose="02010600030101010101" pitchFamily="2" charset="-122"/>
                    <a:ea typeface="等线" panose="02010600030101010101" pitchFamily="2" charset="-122"/>
                    <a:cs typeface="Times New Roman" panose="02020603050405020304" pitchFamily="18" charset="0"/>
                  </a:rPr>
                  <a:t> and </a:t>
                </a:r>
                <a:r>
                  <a:rPr lang="en-US" altLang="zh-CN" sz="1800" dirty="0">
                    <a:solidFill>
                      <a:srgbClr val="FF0000"/>
                    </a:solidFill>
                    <a:effectLst/>
                    <a:ea typeface="等线" panose="02010600030101010101" pitchFamily="2" charset="-122"/>
                    <a:cs typeface="Times New Roman" panose="02020603050405020304" pitchFamily="18" charset="0"/>
                  </a:rPr>
                  <a:t>TCG</a:t>
                </a:r>
                <a:r>
                  <a:rPr lang="zh-CN" altLang="en-US" sz="1800" dirty="0">
                    <a:effectLst/>
                    <a:ea typeface="等线" panose="02010600030101010101" pitchFamily="2" charset="-122"/>
                    <a:cs typeface="Times New Roman" panose="02020603050405020304" pitchFamily="18" charset="0"/>
                  </a:rPr>
                  <a:t>：</a:t>
                </a:r>
                <a:endParaRPr lang="en-US" altLang="zh-CN" sz="1800" dirty="0">
                  <a:effectLst/>
                  <a:ea typeface="等线" panose="02010600030101010101" pitchFamily="2" charset="-122"/>
                  <a:cs typeface="Times New Roman" panose="02020603050405020304" pitchFamily="18" charset="0"/>
                </a:endParaRPr>
              </a:p>
              <a:p>
                <a:r>
                  <a:rPr lang="en-US" altLang="zh-CN" dirty="0">
                    <a:effectLst/>
                    <a:ea typeface="Cambria Math" panose="02040503050406030204" pitchFamily="18" charset="0"/>
                  </a:rPr>
                  <a:t>         </a:t>
                </a:r>
                <a14:m>
                  <m:oMath xmlns:m="http://purl.oclc.org/ooxml/officeDocument/math">
                    <m:f>
                      <m:fPr>
                        <m:ctrlPr>
                          <a:rPr lang="zh-CN" altLang="zh-CN" i="1" smtClean="0">
                            <a:effectLst/>
                            <a:latin typeface="Cambria Math" panose="02040503050406030204" pitchFamily="18" charset="0"/>
                            <a:ea typeface="Cambria Math" panose="02040503050406030204" pitchFamily="18" charset="0"/>
                          </a:rPr>
                        </m:ctrlPr>
                      </m:fPr>
                      <m:num>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𝑇𝑇</m:t>
                            </m:r>
                          </m:sub>
                        </m:sSub>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𝑇𝐶𝐺</m:t>
                            </m:r>
                          </m:sub>
                        </m:sSub>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𝐺</m:t>
                        </m:r>
                      </m:sub>
                    </m:sSub>
                  </m:oMath>
                </a14:m>
                <a:endParaRPr lang="en-US" altLang="zh-CN" dirty="0">
                  <a:ea typeface="等线" panose="02010600030101010101" pitchFamily="2" charset="-122"/>
                  <a:cs typeface="Times New Roman" panose="02020603050405020304" pitchFamily="18" charset="0"/>
                </a:endParaRPr>
              </a:p>
              <a:p>
                <a:r>
                  <a:rPr lang="en-US" altLang="zh-CN" dirty="0">
                    <a:ea typeface="等线" panose="02010600030101010101" pitchFamily="2" charset="-122"/>
                    <a:cs typeface="Times New Roman" panose="02020603050405020304" pitchFamily="18" charset="0"/>
                  </a:rPr>
                  <a:t>3</a:t>
                </a:r>
                <a:r>
                  <a:rPr lang="zh-CN" altLang="en-US" dirty="0">
                    <a:ea typeface="等线" panose="02010600030101010101" pitchFamily="2" charset="-122"/>
                    <a:cs typeface="Times New Roman" panose="02020603050405020304" pitchFamily="18" charset="0"/>
                  </a:rPr>
                  <a:t>）</a:t>
                </a:r>
                <a:r>
                  <a:rPr lang="en-US" altLang="zh-CN" dirty="0">
                    <a:ea typeface="等线" panose="02010600030101010101" pitchFamily="2" charset="-122"/>
                    <a:cs typeface="Times New Roman" panose="02020603050405020304" pitchFamily="18" charset="0"/>
                  </a:rPr>
                  <a:t> The relation between </a:t>
                </a:r>
                <a:r>
                  <a:rPr lang="en-US" altLang="zh-CN" dirty="0">
                    <a:solidFill>
                      <a:srgbClr val="FF0000"/>
                    </a:solidFill>
                    <a:ea typeface="等线" panose="02010600030101010101" pitchFamily="2" charset="-122"/>
                    <a:cs typeface="Times New Roman" panose="02020603050405020304" pitchFamily="18" charset="0"/>
                  </a:rPr>
                  <a:t>proper time and TT</a:t>
                </a:r>
                <a:r>
                  <a:rPr lang="zh-CN" altLang="en-US" sz="1800" dirty="0">
                    <a:effectLst/>
                    <a:ea typeface="等线" panose="02010600030101010101" pitchFamily="2" charset="-122"/>
                    <a:cs typeface="Times New Roman" panose="02020603050405020304" pitchFamily="18" charset="0"/>
                  </a:rPr>
                  <a:t>：</a:t>
                </a:r>
                <a:endParaRPr lang="en-US" altLang="zh-CN" sz="1800" dirty="0">
                  <a:effectLst/>
                  <a:ea typeface="等线" panose="02010600030101010101" pitchFamily="2" charset="-122"/>
                  <a:cs typeface="Times New Roman" panose="02020603050405020304" pitchFamily="18" charset="0"/>
                </a:endParaRPr>
              </a:p>
              <a:p>
                <a:pPr/>
                <a14:m>
                  <m:oMathPara xmlns:m="http://purl.oclc.org/ooxml/officeDocument/math">
                    <m:oMathParaPr>
                      <m:jc m:val="left"/>
                    </m:oMathParaPr>
                    <m:oMath xmlns:m="http://purl.oclc.org/ooxml/officeDocument/math">
                      <m:f>
                        <m:f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sym typeface="Symbol" panose="05050102010706020507" pitchFamily="18" charset="2"/>
                                </a:rPr>
                                <m:t></m:t>
                              </m:r>
                            </m:sub>
                          </m:sSub>
                        </m:num>
                        <m:den>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𝑑</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𝑇𝑇</m:t>
                              </m:r>
                            </m:sub>
                          </m:sSub>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𝑈</m:t>
                              </m:r>
                            </m:num>
                            <m:den>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𝑣</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en>
                          </m:f>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𝐺</m:t>
                              </m:r>
                            </m:sub>
                          </m:sSub>
                        </m:den>
                      </m:f>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purl.oclc.org/ooxml/officeDocument/math">
                    <m:oMathParaPr>
                      <m:jc m:val="left"/>
                    </m:oMathParaPr>
                    <m:oMath xmlns:m="http://purl.oclc.org/ooxml/officeDocument/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𝐺𝑀</m:t>
                              </m:r>
                            </m:num>
                            <m:den>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𝑟</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h</m:t>
                                  </m:r>
                                </m:e>
                              </m:d>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𝑣</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en>
                          </m:f>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𝐺</m:t>
                              </m:r>
                            </m:sub>
                          </m:sSub>
                        </m:den>
                      </m:f>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14:m>
                  <m:oMathPara xmlns:m="http://purl.oclc.org/ooxml/officeDocument/math">
                    <m:oMathParaPr>
                      <m:jc m:val="left"/>
                    </m:oMathParaPr>
                    <m:oMath xmlns:m="http://purl.oclc.org/ooxml/officeDocument/math">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𝐺𝑀</m:t>
                          </m:r>
                        </m:num>
                        <m:den>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
                            <m:d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𝑟</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h</m:t>
                              </m:r>
                            </m:e>
                          </m:d>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𝑣</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Sup>
                            <m:s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𝑐</m:t>
                              </m:r>
                            </m:e>
                            <m:sup>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2</m:t>
                              </m:r>
                            </m:sup>
                          </m:sSup>
                        </m:den>
                      </m:f>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)(1+</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𝐺</m:t>
                          </m:r>
                        </m:sub>
                      </m:sSub>
                      <m:r>
                        <a:rPr lang="en-US" altLang="zh-CN" sz="14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ea typeface="等线" panose="02010600030101010101" pitchFamily="2" charset="-122"/>
                  <a:cs typeface="Times New Roman" panose="02020603050405020304" pitchFamily="18" charset="0"/>
                </a:endParaRPr>
              </a:p>
            </p:txBody>
          </p:sp>
        </mc:Choice>
        <mc:Fallback xmlns:p="http://schemas.openxmlformats.org/presentationml/2006/main" xmlns:r="http://schemas.openxmlformats.org/officeDocument/2006/relationships" xmlns:a="http://schemas.openxmlformats.org/drawingml/2006/main" xmlns="">
          <p:sp>
            <p:nvSpPr>
              <p:cNvPr id="2" name="文本框 1">
                <a:extLst>
                  <a:ext uri="{FF2B5EF4-FFF2-40B4-BE49-F238E27FC236}">
                    <a16:creationId xmlns:a16="http://schemas.microsoft.com/office/drawing/2014/main" id="{F5630B01-4B68-44D0-9E9C-9EB6E0FD9432}"/>
                  </a:ext>
                </a:extLst>
              </p:cNvPr>
              <p:cNvSpPr txBox="1">
                <a:spLocks noRot="1" noChangeAspect="1" noMove="1" noResize="1" noEditPoints="1" noAdjustHandles="1" noChangeArrowheads="1" noChangeShapeType="1" noTextEdit="1"/>
              </p:cNvSpPr>
              <p:nvPr/>
            </p:nvSpPr>
            <p:spPr>
              <a:xfrm>
                <a:off x="683566" y="1469789"/>
                <a:ext cx="7920882" cy="4911857"/>
              </a:xfrm>
              <a:prstGeom prst="rect">
                <a:avLst/>
              </a:prstGeom>
              <a:blipFill>
                <a:blip r:embed="rId3"/>
                <a:stretch>
                  <a:fillRect l="-0.616%" t="-0.7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2BF9A95-03E9-4D7B-9D99-C49F091A1D4C}"/>
                  </a:ext>
                </a:extLst>
              </p:cNvPr>
              <p:cNvSpPr txBox="1"/>
              <p:nvPr/>
            </p:nvSpPr>
            <p:spPr>
              <a:xfrm>
                <a:off x="3347864" y="4293096"/>
                <a:ext cx="5688632" cy="2393540"/>
              </a:xfrm>
              <a:prstGeom prst="rect">
                <a:avLst/>
              </a:prstGeom>
              <a:solidFill>
                <a:schemeClr val="accent2">
                  <a:lumMod val="40%"/>
                  <a:lumOff val="60%"/>
                </a:schemeClr>
              </a:solidFill>
              <a:ln>
                <a:solidFill>
                  <a:schemeClr val="accent2">
                    <a:lumMod val="40%"/>
                    <a:lumOff val="60%"/>
                  </a:schemeClr>
                </a:solidFill>
              </a:ln>
            </p:spPr>
            <p:txBody>
              <a:bodyPr wrap="square" rtlCol="0">
                <a:spAutoFit/>
              </a:bodyPr>
              <a:lstStyle/>
              <a:p>
                <a:r>
                  <a:rPr lang="en-US" altLang="zh-CN" dirty="0"/>
                  <a:t>If XPNAV-1 uses its own atomic clock, the rate of change of the atomic clock with respect to the TT travel time is </a:t>
                </a:r>
                <a14:m>
                  <m:oMath xmlns:m="http://purl.oclc.org/ooxml/officeDocument/math">
                    <m:r>
                      <a:rPr lang="zh-CN" altLang="en-US" sz="20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a:effectLst/>
                        <a:latin typeface="Cambria Math" panose="02040503050406030204" pitchFamily="18" charset="0"/>
                        <a:ea typeface="等线" panose="02010600030101010101" pitchFamily="2" charset="-122"/>
                        <a:cs typeface="Times New Roman" panose="02020603050405020304" pitchFamily="18" charset="0"/>
                      </a:rPr>
                      <m:t>2.69409×</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10</m:t>
                        </m:r>
                      </m:e>
                      <m:sup>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−10</m:t>
                        </m:r>
                      </m:sup>
                    </m:sSup>
                  </m:oMath>
                </a14:m>
                <a:r>
                  <a:rPr lang="zh-CN" altLang="en-US" sz="2000" dirty="0"/>
                  <a:t>。</a:t>
                </a:r>
                <a:endParaRPr lang="en-US" altLang="zh-CN" sz="2000" dirty="0"/>
              </a:p>
              <a:p>
                <a:r>
                  <a:rPr lang="en-US" altLang="zh-CN" dirty="0"/>
                  <a:t>This value is taken as the reference clock frequency deviation value, and the time when the photon reaches the detector is simulated when the reference clock frequency deviation exists </a:t>
                </a:r>
                <a:r>
                  <a:rPr lang="en-US" altLang="zh-CN" sz="2000" dirty="0"/>
                  <a:t>:</a:t>
                </a:r>
                <a:r>
                  <a:rPr lang="en-US" altLang="zh-CN" dirty="0"/>
                  <a:t> Change the moment of photon arriving at the spacecraft  </a:t>
                </a:r>
                <a14:m>
                  <m:oMath xmlns:m="http://purl.oclc.org/ooxml/officeDocument/math">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b="0" i="0" smtClean="0">
                        <a:effectLst/>
                        <a:latin typeface="Cambria Math" panose="02040503050406030204" pitchFamily="18" charset="0"/>
                        <a:ea typeface="等线" panose="02010600030101010101" pitchFamily="2" charset="-122"/>
                        <a:cs typeface="Times New Roman" panose="02020603050405020304" pitchFamily="18" charset="0"/>
                      </a:rPr>
                      <m:t> </m:t>
                    </m:r>
                    <m:r>
                      <m:rPr>
                        <m:sty m:val="p"/>
                      </m:rPr>
                      <a:rPr lang="en-US" altLang="zh-CN" sz="1800" b="0" i="0" smtClean="0">
                        <a:effectLst/>
                        <a:latin typeface="Cambria Math" panose="02040503050406030204" pitchFamily="18" charset="0"/>
                        <a:ea typeface="等线" panose="02010600030101010101" pitchFamily="2" charset="-122"/>
                        <a:cs typeface="Times New Roman" panose="02020603050405020304" pitchFamily="18" charset="0"/>
                      </a:rPr>
                      <m:t>into</m:t>
                    </m:r>
                    <m:r>
                      <a:rPr lang="en-US" altLang="zh-CN" sz="1800" b="0" i="0" smtClean="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𝑘</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en-US" sz="2000" dirty="0"/>
              </a:p>
            </p:txBody>
          </p:sp>
        </mc:Choice>
        <mc:Fallback xmlns:p="http://schemas.openxmlformats.org/presentationml/2006/main" xmlns:r="http://schemas.openxmlformats.org/officeDocument/2006/relationships" xmlns:a="http://schemas.openxmlformats.org/drawingml/2006/main" xmlns="">
          <p:sp>
            <p:nvSpPr>
              <p:cNvPr id="4" name="文本框 3">
                <a:extLst>
                  <a:ext uri="{FF2B5EF4-FFF2-40B4-BE49-F238E27FC236}">
                    <a16:creationId xmlns:a16="http://schemas.microsoft.com/office/drawing/2014/main" id="{E2BF9A95-03E9-4D7B-9D99-C49F091A1D4C}"/>
                  </a:ext>
                </a:extLst>
              </p:cNvPr>
              <p:cNvSpPr txBox="1">
                <a:spLocks noRot="1" noChangeAspect="1" noMove="1" noResize="1" noEditPoints="1" noAdjustHandles="1" noChangeArrowheads="1" noChangeShapeType="1" noTextEdit="1"/>
              </p:cNvSpPr>
              <p:nvPr/>
            </p:nvSpPr>
            <p:spPr>
              <a:xfrm>
                <a:off x="3347864" y="4293096"/>
                <a:ext cx="5688632" cy="2393540"/>
              </a:xfrm>
              <a:prstGeom prst="rect">
                <a:avLst/>
              </a:prstGeom>
              <a:blipFill>
                <a:blip r:embed="rId4"/>
                <a:stretch>
                  <a:fillRect l="-0.749%" t="-1.013%" r="-1.176%" b="-2.785%"/>
                </a:stretch>
              </a:blipFill>
              <a:ln>
                <a:solidFill>
                  <a:schemeClr val="accent2">
                    <a:lumMod val="40%"/>
                    <a:lumOff val="60%"/>
                  </a:schemeClr>
                </a:solidFill>
              </a:ln>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4EB9BA39-61A1-4A4D-8489-A1B6FD8D5B32}"/>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14</a:t>
            </a:fld>
            <a:endParaRPr lang="zh-CN" altLang="en-US" dirty="0">
              <a:solidFill>
                <a:prstClr val="black">
                  <a:tint val="75%"/>
                </a:prstClr>
              </a:solidFill>
            </a:endParaRPr>
          </a:p>
        </p:txBody>
      </p:sp>
      <p:sp>
        <p:nvSpPr>
          <p:cNvPr id="9" name="矩形 8">
            <a:extLst>
              <a:ext uri="{FF2B5EF4-FFF2-40B4-BE49-F238E27FC236}">
                <a16:creationId xmlns:a16="http://schemas.microsoft.com/office/drawing/2014/main" id="{F2319C13-FF69-42EE-A35A-BBCB6D4CAFBE}"/>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3557679640"/>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7" name="文本框 6">
            <a:extLst>
              <a:ext uri="{FF2B5EF4-FFF2-40B4-BE49-F238E27FC236}">
                <a16:creationId xmlns:a16="http://schemas.microsoft.com/office/drawing/2014/main" id="{9994C977-A832-458D-9FB1-19BD00703388}"/>
              </a:ext>
            </a:extLst>
          </p:cNvPr>
          <p:cNvSpPr txBox="1"/>
          <p:nvPr/>
        </p:nvSpPr>
        <p:spPr>
          <a:xfrm>
            <a:off x="449318" y="894095"/>
            <a:ext cx="4536506" cy="1661993"/>
          </a:xfrm>
          <a:prstGeom prst="rect">
            <a:avLst/>
          </a:prstGeom>
          <a:noFill/>
        </p:spPr>
        <p:txBody>
          <a:bodyPr wrap="square" rtlCol="0">
            <a:spAutoFit/>
          </a:bodyPr>
          <a:lstStyle/>
          <a:p>
            <a:r>
              <a:rPr lang="en-US" altLang="zh-CN" sz="2800" dirty="0">
                <a:solidFill>
                  <a:schemeClr val="accent6">
                    <a:lumMod val="75%"/>
                  </a:schemeClr>
                </a:solidFill>
              </a:rPr>
              <a:t>The influence of frequency deviation of reference clock on timing results</a:t>
            </a:r>
          </a:p>
          <a:p>
            <a:endParaRPr lang="en-US" altLang="zh-CN" dirty="0"/>
          </a:p>
        </p:txBody>
      </p:sp>
      <p:pic>
        <p:nvPicPr>
          <p:cNvPr id="13" name="图片 12">
            <a:extLst>
              <a:ext uri="{FF2B5EF4-FFF2-40B4-BE49-F238E27FC236}">
                <a16:creationId xmlns:a16="http://schemas.microsoft.com/office/drawing/2014/main" id="{93E13D2D-C698-48D7-A6A9-BD0944FEDC3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91270" y="2909361"/>
            <a:ext cx="4295530" cy="3446989"/>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DBA7831-3DAF-4430-BBBA-7C804541993F}"/>
                  </a:ext>
                </a:extLst>
              </p:cNvPr>
              <p:cNvSpPr txBox="1"/>
              <p:nvPr/>
            </p:nvSpPr>
            <p:spPr>
              <a:xfrm>
                <a:off x="549522" y="2541686"/>
                <a:ext cx="3744415" cy="3785652"/>
              </a:xfrm>
              <a:prstGeom prst="rect">
                <a:avLst/>
              </a:prstGeom>
              <a:solidFill>
                <a:schemeClr val="accent6">
                  <a:lumMod val="20%"/>
                  <a:lumOff val="80%"/>
                </a:schemeClr>
              </a:solidFill>
              <a:ln>
                <a:solidFill>
                  <a:schemeClr val="accent4">
                    <a:lumMod val="75%"/>
                  </a:schemeClr>
                </a:solidFill>
              </a:ln>
            </p:spPr>
            <p:txBody>
              <a:bodyPr wrap="square" rtlCol="0">
                <a:spAutoFit/>
              </a:bodyPr>
              <a:lstStyle/>
              <a:p>
                <a:r>
                  <a:rPr lang="en-US" altLang="zh-CN" sz="2400" dirty="0">
                    <a:latin typeface="Cambria Math" panose="02040503050406030204" pitchFamily="18" charset="0"/>
                    <a:ea typeface="等线" panose="02010600030101010101" pitchFamily="2" charset="-122"/>
                    <a:cs typeface="Times New Roman" panose="02020603050405020304" pitchFamily="18" charset="0"/>
                  </a:rPr>
                  <a:t>The reference clock frequency deviation value is set as </a:t>
                </a:r>
                <a14:m>
                  <m:oMath xmlns:m="http://purl.oclc.org/ooxml/officeDocument/math">
                    <m:r>
                      <a:rPr lang="en-US" altLang="zh-CN" sz="2400" smtClean="0">
                        <a:effectLst/>
                        <a:latin typeface="Cambria Math" panose="02040503050406030204" pitchFamily="18" charset="0"/>
                        <a:ea typeface="等线" panose="02010600030101010101" pitchFamily="2" charset="-122"/>
                        <a:cs typeface="Times New Roman" panose="02020603050405020304" pitchFamily="18" charset="0"/>
                      </a:rPr>
                      <m:t>2.6941×</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effectLst/>
                            <a:latin typeface="Cambria Math" panose="02040503050406030204" pitchFamily="18" charset="0"/>
                            <a:ea typeface="等线" panose="02010600030101010101" pitchFamily="2" charset="-122"/>
                            <a:cs typeface="Times New Roman" panose="02020603050405020304" pitchFamily="18" charset="0"/>
                          </a:rPr>
                          <m:t>10</m:t>
                        </m:r>
                      </m:e>
                      <m:sup>
                        <m:r>
                          <a:rPr lang="en-US" altLang="zh-CN" sz="2400" i="1">
                            <a:effectLst/>
                            <a:latin typeface="Cambria Math" panose="02040503050406030204" pitchFamily="18" charset="0"/>
                            <a:ea typeface="等线" panose="02010600030101010101" pitchFamily="2" charset="-122"/>
                            <a:cs typeface="Times New Roman" panose="02020603050405020304" pitchFamily="18" charset="0"/>
                          </a:rPr>
                          <m:t>−10</m:t>
                        </m:r>
                      </m:sup>
                    </m:sSup>
                  </m:oMath>
                </a14:m>
                <a:endParaRPr lang="en-US" altLang="zh-CN" sz="2400" dirty="0"/>
              </a:p>
              <a:p>
                <a:endParaRPr lang="en-US" altLang="zh-CN" sz="2400" dirty="0"/>
              </a:p>
              <a:p>
                <a:r>
                  <a:rPr lang="en-US" altLang="zh-CN" sz="2400" dirty="0">
                    <a:latin typeface="Cambria Math" panose="02040503050406030204" pitchFamily="18" charset="0"/>
                    <a:ea typeface="等线" panose="02010600030101010101" pitchFamily="2" charset="-122"/>
                    <a:cs typeface="Times New Roman" panose="02020603050405020304" pitchFamily="18" charset="0"/>
                  </a:rPr>
                  <a:t>Estimated frequency deviation is set as </a:t>
                </a:r>
                <a14:m>
                  <m:oMath xmlns:m="http://purl.oclc.org/ooxml/officeDocument/math">
                    <m:r>
                      <a:rPr lang="en-US" altLang="zh-CN" sz="2400">
                        <a:latin typeface="Cambria Math" panose="02040503050406030204" pitchFamily="18" charset="0"/>
                        <a:ea typeface="等线" panose="02010600030101010101" pitchFamily="2" charset="-122"/>
                        <a:cs typeface="Times New Roman" panose="02020603050405020304" pitchFamily="18" charset="0"/>
                      </a:rPr>
                      <m:t>2.6858×</m:t>
                    </m:r>
                    <m:sSup>
                      <m:sSupPr>
                        <m:ctrlPr>
                          <a:rPr lang="zh-CN" altLang="zh-CN" sz="2400" i="1">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400">
                            <a:latin typeface="Cambria Math" panose="02040503050406030204" pitchFamily="18" charset="0"/>
                            <a:ea typeface="等线" panose="02010600030101010101" pitchFamily="2" charset="-122"/>
                            <a:cs typeface="Times New Roman" panose="02020603050405020304" pitchFamily="18" charset="0"/>
                          </a:rPr>
                          <m:t>10</m:t>
                        </m:r>
                      </m:e>
                      <m:sup>
                        <m:r>
                          <a:rPr lang="en-US" altLang="zh-CN" sz="2400">
                            <a:latin typeface="Cambria Math" panose="02040503050406030204" pitchFamily="18" charset="0"/>
                            <a:ea typeface="等线" panose="02010600030101010101" pitchFamily="2" charset="-122"/>
                            <a:cs typeface="Times New Roman" panose="02020603050405020304" pitchFamily="18" charset="0"/>
                          </a:rPr>
                          <m:t>−10</m:t>
                        </m:r>
                      </m:sup>
                    </m:sSup>
                  </m:oMath>
                </a14:m>
                <a:endParaRPr lang="en-US" altLang="zh-CN" sz="2400" dirty="0">
                  <a:latin typeface="Cambria Math" panose="02040503050406030204" pitchFamily="18" charset="0"/>
                  <a:ea typeface="等线" panose="02010600030101010101" pitchFamily="2" charset="-122"/>
                  <a:cs typeface="Times New Roman" panose="02020603050405020304" pitchFamily="18" charset="0"/>
                </a:endParaRPr>
              </a:p>
              <a:p>
                <a:endParaRPr lang="en-US" altLang="zh-CN" sz="2400" dirty="0">
                  <a:latin typeface="Cambria Math" panose="02040503050406030204" pitchFamily="18" charset="0"/>
                  <a:ea typeface="等线" panose="02010600030101010101" pitchFamily="2" charset="-122"/>
                  <a:cs typeface="Times New Roman" panose="02020603050405020304" pitchFamily="18" charset="0"/>
                </a:endParaRPr>
              </a:p>
              <a:p>
                <a:r>
                  <a:rPr lang="en-US" altLang="zh-CN" sz="2400" b="0" i="0" dirty="0">
                    <a:solidFill>
                      <a:srgbClr val="333333"/>
                    </a:solidFill>
                    <a:effectLst/>
                    <a:latin typeface="Arial" panose="020B0604020202020204" pitchFamily="34" charset="0"/>
                  </a:rPr>
                  <a:t>Relative estimation error </a:t>
                </a:r>
                <a:r>
                  <a:rPr lang="zh-CN" altLang="en-US" sz="2400" dirty="0"/>
                  <a:t>：</a:t>
                </a:r>
                <a:endParaRPr lang="en-US" altLang="zh-CN" sz="2400" dirty="0"/>
              </a:p>
              <a:p>
                <a:r>
                  <a:rPr lang="en-US" altLang="zh-CN" sz="2400" dirty="0"/>
                  <a:t>-0.00306679</a:t>
                </a:r>
                <a:endParaRPr lang="zh-CN" altLang="en-US" sz="2400" dirty="0"/>
              </a:p>
            </p:txBody>
          </p:sp>
        </mc:Choice>
        <mc:Fallback xmlns:p="http://schemas.openxmlformats.org/presentationml/2006/main" xmlns:r="http://schemas.openxmlformats.org/officeDocument/2006/relationships" xmlns:a="http://schemas.openxmlformats.org/drawingml/2006/main" xmlns="">
          <p:sp>
            <p:nvSpPr>
              <p:cNvPr id="8" name="文本框 7">
                <a:extLst>
                  <a:ext uri="{FF2B5EF4-FFF2-40B4-BE49-F238E27FC236}">
                    <a16:creationId xmlns:a16="http://schemas.microsoft.com/office/drawing/2014/main" id="{ADBA7831-3DAF-4430-BBBA-7C804541993F}"/>
                  </a:ext>
                </a:extLst>
              </p:cNvPr>
              <p:cNvSpPr txBox="1">
                <a:spLocks noRot="1" noChangeAspect="1" noMove="1" noResize="1" noEditPoints="1" noAdjustHandles="1" noChangeArrowheads="1" noChangeShapeType="1" noTextEdit="1"/>
              </p:cNvSpPr>
              <p:nvPr/>
            </p:nvSpPr>
            <p:spPr>
              <a:xfrm>
                <a:off x="549522" y="2541686"/>
                <a:ext cx="3744415" cy="3785652"/>
              </a:xfrm>
              <a:prstGeom prst="rect">
                <a:avLst/>
              </a:prstGeom>
              <a:blipFill>
                <a:blip r:embed="rId4"/>
                <a:stretch>
                  <a:fillRect l="-2.273%" t="-1.124%" r="-6.006%" b="-2.568%"/>
                </a:stretch>
              </a:blipFill>
              <a:ln>
                <a:solidFill>
                  <a:schemeClr val="accent4">
                    <a:lumMod val="75%"/>
                  </a:schemeClr>
                </a:solidFill>
              </a:ln>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76D16F9D-5858-47B0-B093-F1C82063B1E6}"/>
              </a:ext>
            </a:extLst>
          </p:cNvPr>
          <p:cNvSpPr txBox="1"/>
          <p:nvPr/>
        </p:nvSpPr>
        <p:spPr>
          <a:xfrm>
            <a:off x="4644008" y="1047696"/>
            <a:ext cx="4295530" cy="1477328"/>
          </a:xfrm>
          <a:prstGeom prst="rect">
            <a:avLst/>
          </a:prstGeom>
          <a:solidFill>
            <a:schemeClr val="bg2">
              <a:lumMod val="90%"/>
            </a:schemeClr>
          </a:solidFill>
        </p:spPr>
        <p:txBody>
          <a:bodyPr wrap="square" rtlCol="0">
            <a:spAutoFit/>
          </a:bodyPr>
          <a:lstStyle/>
          <a:p>
            <a:r>
              <a:rPr lang="en-US" altLang="zh-CN" b="0" i="0" dirty="0">
                <a:solidFill>
                  <a:srgbClr val="333333"/>
                </a:solidFill>
                <a:effectLst/>
                <a:latin typeface="Arial" panose="020B0604020202020204" pitchFamily="34" charset="0"/>
              </a:rPr>
              <a:t>Simulation of the observation data of Crab pulsar with the frequency deviation of XPNAV-1 satellite reference clock shows a linear variation trend in the pre-fit timing residuals.</a:t>
            </a:r>
            <a:endParaRPr lang="zh-CN" altLang="en-US" dirty="0"/>
          </a:p>
        </p:txBody>
      </p:sp>
      <p:sp>
        <p:nvSpPr>
          <p:cNvPr id="2" name="灯片编号占位符 1">
            <a:extLst>
              <a:ext uri="{FF2B5EF4-FFF2-40B4-BE49-F238E27FC236}">
                <a16:creationId xmlns:a16="http://schemas.microsoft.com/office/drawing/2014/main" id="{1E9864B3-F622-4BFF-BA0A-A74871FAC943}"/>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15</a:t>
            </a:fld>
            <a:endParaRPr lang="zh-CN" altLang="en-US">
              <a:solidFill>
                <a:prstClr val="black">
                  <a:tint val="75%"/>
                </a:prstClr>
              </a:solidFill>
            </a:endParaRPr>
          </a:p>
        </p:txBody>
      </p:sp>
      <p:sp>
        <p:nvSpPr>
          <p:cNvPr id="10" name="矩形 9">
            <a:extLst>
              <a:ext uri="{FF2B5EF4-FFF2-40B4-BE49-F238E27FC236}">
                <a16:creationId xmlns:a16="http://schemas.microsoft.com/office/drawing/2014/main" id="{3DB62F33-5633-4803-95A4-32F915D555C2}"/>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1915922699"/>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BA5F1C23-1AE0-437C-AF75-04116EA4955A}"/>
                  </a:ext>
                </a:extLst>
              </p:cNvPr>
              <p:cNvGraphicFramePr>
                <a:graphicFrameLocks noGrp="1"/>
              </p:cNvGraphicFramePr>
              <p:nvPr>
                <p:extLst>
                  <p:ext uri="{D42A27DB-BD31-4B8C-83A1-F6EECF244321}">
                    <p14:modId xmlns:p14="http://schemas.microsoft.com/office/powerpoint/2010/main" val="3316155361"/>
                  </p:ext>
                </p:extLst>
              </p:nvPr>
            </p:nvGraphicFramePr>
            <p:xfrm>
              <a:off x="473563" y="1786360"/>
              <a:ext cx="8280920" cy="4838052"/>
            </p:xfrm>
            <a:graphic>
              <a:graphicData uri="http://purl.oclc.org/ooxml/drawingml/table">
                <a:tbl>
                  <a:tblPr firstRow="1" bandRow="1">
                    <a:tableStyleId>{5C22544A-7EE6-4342-B048-85BDC9FD1C3A}</a:tableStyleId>
                  </a:tblPr>
                  <a:tblGrid>
                    <a:gridCol w="1435039">
                      <a:extLst>
                        <a:ext uri="{9D8B030D-6E8A-4147-A177-3AD203B41FA5}">
                          <a16:colId xmlns:a16="http://schemas.microsoft.com/office/drawing/2014/main" val="301666622"/>
                        </a:ext>
                      </a:extLst>
                    </a:gridCol>
                    <a:gridCol w="1728192">
                      <a:extLst>
                        <a:ext uri="{9D8B030D-6E8A-4147-A177-3AD203B41FA5}">
                          <a16:colId xmlns:a16="http://schemas.microsoft.com/office/drawing/2014/main" val="2550271089"/>
                        </a:ext>
                      </a:extLst>
                    </a:gridCol>
                    <a:gridCol w="1656184">
                      <a:extLst>
                        <a:ext uri="{9D8B030D-6E8A-4147-A177-3AD203B41FA5}">
                          <a16:colId xmlns:a16="http://schemas.microsoft.com/office/drawing/2014/main" val="939987607"/>
                        </a:ext>
                      </a:extLst>
                    </a:gridCol>
                    <a:gridCol w="1805321">
                      <a:extLst>
                        <a:ext uri="{9D8B030D-6E8A-4147-A177-3AD203B41FA5}">
                          <a16:colId xmlns:a16="http://schemas.microsoft.com/office/drawing/2014/main" val="72535519"/>
                        </a:ext>
                      </a:extLst>
                    </a:gridCol>
                    <a:gridCol w="1656184">
                      <a:extLst>
                        <a:ext uri="{9D8B030D-6E8A-4147-A177-3AD203B41FA5}">
                          <a16:colId xmlns:a16="http://schemas.microsoft.com/office/drawing/2014/main" val="748616359"/>
                        </a:ext>
                      </a:extLst>
                    </a:gridCol>
                  </a:tblGrid>
                  <a:tr h="1092220">
                    <a:tc>
                      <a:txBody>
                        <a:bodyPr/>
                        <a:lstStyle/>
                        <a:p>
                          <a:pPr algn="ctr"/>
                          <a:r>
                            <a:rPr lang="en-US" altLang="zh-CN" sz="1800" b="0" i="0" kern="1200" dirty="0">
                              <a:solidFill>
                                <a:schemeClr val="lt1"/>
                              </a:solidFill>
                              <a:effectLst/>
                              <a:latin typeface="+mn-lt"/>
                              <a:ea typeface="+mn-ea"/>
                              <a:cs typeface="+mn-cs"/>
                            </a:rPr>
                            <a:t>Number of subphase intervals</a:t>
                          </a:r>
                          <a14:m>
                            <m:oMath xmlns:m="http://purl.oclc.org/ooxml/officeDocument/math">
                              <m:r>
                                <a:rPr lang="en-US" altLang="zh-CN" sz="1800" b="0" i="0" kern="1200" smtClean="0">
                                  <a:solidFill>
                                    <a:schemeClr val="lt1"/>
                                  </a:solidFill>
                                  <a:effectLst/>
                                  <a:latin typeface="Cambria Math" panose="02040503050406030204" pitchFamily="18" charset="0"/>
                                  <a:ea typeface="+mn-ea"/>
                                  <a:cs typeface="+mn-cs"/>
                                </a:rPr>
                                <m:t> </m:t>
                              </m:r>
                              <m:r>
                                <a:rPr lang="en-US" altLang="zh-CN" sz="1800" b="1" i="1" kern="1200">
                                  <a:solidFill>
                                    <a:schemeClr val="lt1"/>
                                  </a:solidFill>
                                  <a:effectLst/>
                                  <a:latin typeface="Cambria Math" panose="02040503050406030204" pitchFamily="18" charset="0"/>
                                  <a:ea typeface="+mn-ea"/>
                                  <a:cs typeface="+mn-cs"/>
                                </a:rPr>
                                <m:t>𝑁</m:t>
                              </m:r>
                            </m:oMath>
                          </a14:m>
                          <a:endParaRPr lang="zh-CN" altLang="en-US" dirty="0"/>
                        </a:p>
                      </a:txBody>
                      <a:tcPr/>
                    </a:tc>
                    <a:tc>
                      <a:txBody>
                        <a:bodyPr/>
                        <a:lstStyle/>
                        <a:p>
                          <a:pPr algn="ctr"/>
                          <a:r>
                            <a:rPr lang="en-US" altLang="zh-CN" sz="1800" b="0" i="0" kern="1200" dirty="0">
                              <a:solidFill>
                                <a:schemeClr val="lt1"/>
                              </a:solidFill>
                              <a:effectLst/>
                              <a:latin typeface="+mn-lt"/>
                              <a:ea typeface="+mn-ea"/>
                              <a:cs typeface="+mn-cs"/>
                            </a:rPr>
                            <a:t>Estimated frequency deviation</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The relative error</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Estimate of frequency deviation after gaussian kernel regression processing</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The relative error after gaussian kernel regression processing</a:t>
                          </a:r>
                          <a:endParaRPr lang="zh-CN" altLang="en-US" dirty="0"/>
                        </a:p>
                      </a:txBody>
                      <a:tcPr/>
                    </a:tc>
                    <a:extLst>
                      <a:ext uri="{0D108BD9-81ED-4DB2-BD59-A6C34878D82A}">
                        <a16:rowId xmlns:a16="http://schemas.microsoft.com/office/drawing/2014/main" val="2679989142"/>
                      </a:ext>
                    </a:extLst>
                  </a:tr>
                  <a:tr h="442956">
                    <a:tc>
                      <a:txBody>
                        <a:bodyPr/>
                        <a:lstStyle/>
                        <a:p>
                          <a:pPr algn="ctr"/>
                          <a:r>
                            <a:rPr lang="en-US" altLang="zh-CN" sz="1600" dirty="0"/>
                            <a:t>128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2.62896880e-10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-0.02417549</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2.67179770e-10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-0.0082782</a:t>
                          </a:r>
                          <a:endParaRPr lang="zh-CN" altLang="en-US" sz="1600" dirty="0"/>
                        </a:p>
                      </a:txBody>
                      <a:tcPr/>
                    </a:tc>
                    <a:extLst>
                      <a:ext uri="{0D108BD9-81ED-4DB2-BD59-A6C34878D82A}">
                        <a16:rowId xmlns:a16="http://schemas.microsoft.com/office/drawing/2014/main" val="2454395703"/>
                      </a:ext>
                    </a:extLst>
                  </a:tr>
                  <a:tr h="442956">
                    <a:tc>
                      <a:txBody>
                        <a:bodyPr/>
                        <a:lstStyle/>
                        <a:p>
                          <a:pPr algn="ctr"/>
                          <a:r>
                            <a:rPr lang="en-US" altLang="zh-CN" sz="1600" dirty="0"/>
                            <a:t>256</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2.62888434e-10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-0.02420684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2.68583777e-10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-0.00306679</a:t>
                          </a:r>
                          <a:endParaRPr lang="zh-CN" altLang="en-US" sz="1600" dirty="0"/>
                        </a:p>
                      </a:txBody>
                      <a:tcPr/>
                    </a:tc>
                    <a:extLst>
                      <a:ext uri="{0D108BD9-81ED-4DB2-BD59-A6C34878D82A}">
                        <a16:rowId xmlns:a16="http://schemas.microsoft.com/office/drawing/2014/main" val="1613804235"/>
                      </a:ext>
                    </a:extLst>
                  </a:tr>
                  <a:tr h="442956">
                    <a:tc>
                      <a:txBody>
                        <a:bodyPr/>
                        <a:lstStyle/>
                        <a:p>
                          <a:pPr algn="ctr"/>
                          <a:r>
                            <a:rPr lang="en-US" altLang="zh-CN" sz="1600" dirty="0"/>
                            <a:t>384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2.71163321e-10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0.006508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2.68522043e-10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-0.00329593</a:t>
                          </a:r>
                          <a:endParaRPr lang="zh-CN" altLang="en-US" sz="1600" dirty="0"/>
                        </a:p>
                      </a:txBody>
                      <a:tcPr/>
                    </a:tc>
                    <a:extLst>
                      <a:ext uri="{0D108BD9-81ED-4DB2-BD59-A6C34878D82A}">
                        <a16:rowId xmlns:a16="http://schemas.microsoft.com/office/drawing/2014/main" val="4095155616"/>
                      </a:ext>
                    </a:extLst>
                  </a:tr>
                  <a:tr h="442956">
                    <a:tc>
                      <a:txBody>
                        <a:bodyPr/>
                        <a:lstStyle/>
                        <a:p>
                          <a:pPr algn="ctr"/>
                          <a:r>
                            <a:rPr lang="en-US" altLang="zh-CN" sz="1600" dirty="0"/>
                            <a:t>512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2.74695862e-10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0.01962014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2.66484334e-10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-0.01085953</a:t>
                          </a:r>
                          <a:endParaRPr lang="zh-CN" altLang="en-US" sz="1600" dirty="0"/>
                        </a:p>
                      </a:txBody>
                      <a:tcPr/>
                    </a:tc>
                    <a:extLst>
                      <a:ext uri="{0D108BD9-81ED-4DB2-BD59-A6C34878D82A}">
                        <a16:rowId xmlns:a16="http://schemas.microsoft.com/office/drawing/2014/main" val="459887649"/>
                      </a:ext>
                    </a:extLst>
                  </a:tr>
                  <a:tr h="442956">
                    <a:tc>
                      <a:txBody>
                        <a:bodyPr/>
                        <a:lstStyle/>
                        <a:p>
                          <a:pPr algn="ctr"/>
                          <a:r>
                            <a:rPr lang="en-US" altLang="zh-CN" sz="1600" dirty="0"/>
                            <a:t>640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1.92479243e-10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-0.28555272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2.65409502e-10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-0.01484911</a:t>
                          </a:r>
                          <a:endParaRPr lang="zh-CN" altLang="en-US" sz="1600" dirty="0"/>
                        </a:p>
                      </a:txBody>
                      <a:tcPr/>
                    </a:tc>
                    <a:extLst>
                      <a:ext uri="{0D108BD9-81ED-4DB2-BD59-A6C34878D82A}">
                        <a16:rowId xmlns:a16="http://schemas.microsoft.com/office/drawing/2014/main" val="1520131017"/>
                      </a:ext>
                    </a:extLst>
                  </a:tr>
                  <a:tr h="442956">
                    <a:tc>
                      <a:txBody>
                        <a:bodyPr/>
                        <a:lstStyle/>
                        <a:p>
                          <a:pPr algn="ctr"/>
                          <a:r>
                            <a:rPr lang="en-US" altLang="zh-CN" sz="1600" dirty="0"/>
                            <a:t>768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8.28335734e-11</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-0.69253712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2.67352706e-10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-0.00763629</a:t>
                          </a:r>
                          <a:endParaRPr lang="zh-CN" altLang="en-US" sz="1600" dirty="0"/>
                        </a:p>
                      </a:txBody>
                      <a:tcPr/>
                    </a:tc>
                    <a:extLst>
                      <a:ext uri="{0D108BD9-81ED-4DB2-BD59-A6C34878D82A}">
                        <a16:rowId xmlns:a16="http://schemas.microsoft.com/office/drawing/2014/main" val="4028877919"/>
                      </a:ext>
                    </a:extLst>
                  </a:tr>
                  <a:tr h="442956">
                    <a:tc>
                      <a:txBody>
                        <a:bodyPr/>
                        <a:lstStyle/>
                        <a:p>
                          <a:pPr algn="ctr"/>
                          <a:r>
                            <a:rPr lang="en-US" altLang="zh-CN" sz="1600" dirty="0"/>
                            <a:t>896</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4.1382032e-11</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-0.84639757</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2.65971802e-10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-0.01276195</a:t>
                          </a:r>
                          <a:endParaRPr lang="zh-CN" altLang="en-US" sz="1600" dirty="0"/>
                        </a:p>
                      </a:txBody>
                      <a:tcPr/>
                    </a:tc>
                    <a:extLst>
                      <a:ext uri="{0D108BD9-81ED-4DB2-BD59-A6C34878D82A}">
                        <a16:rowId xmlns:a16="http://schemas.microsoft.com/office/drawing/2014/main" val="174618353"/>
                      </a:ext>
                    </a:extLst>
                  </a:tr>
                </a:tbl>
              </a:graphicData>
            </a:graphic>
          </p:graphicFrame>
        </mc:Choice>
        <mc:Fallback xmlns:p="http://schemas.openxmlformats.org/presentationml/2006/main" xmlns:r="http://schemas.openxmlformats.org/officeDocument/2006/relationships" xmlns:a="http://schemas.openxmlformats.org/drawingml/2006/main" xmlns="">
          <p:graphicFrame>
            <p:nvGraphicFramePr>
              <p:cNvPr id="6" name="表格 7">
                <a:extLst>
                  <a:ext uri="{FF2B5EF4-FFF2-40B4-BE49-F238E27FC236}">
                    <a16:creationId xmlns:a16="http://schemas.microsoft.com/office/drawing/2014/main" id="{BA5F1C23-1AE0-437C-AF75-04116EA4955A}"/>
                  </a:ext>
                </a:extLst>
              </p:cNvPr>
              <p:cNvGraphicFramePr>
                <a:graphicFrameLocks noGrp="1"/>
              </p:cNvGraphicFramePr>
              <p:nvPr>
                <p:extLst>
                  <p:ext uri="{D42A27DB-BD31-4B8C-83A1-F6EECF244321}">
                    <p14:modId xmlns:p14="http://schemas.microsoft.com/office/powerpoint/2010/main" val="3316155361"/>
                  </p:ext>
                </p:extLst>
              </p:nvPr>
            </p:nvGraphicFramePr>
            <p:xfrm>
              <a:off x="473563" y="1786360"/>
              <a:ext cx="8280920" cy="4838052"/>
            </p:xfrm>
            <a:graphic>
              <a:graphicData uri="http://purl.oclc.org/ooxml/drawingml/table">
                <a:tbl>
                  <a:tblPr firstRow="1" bandRow="1">
                    <a:tableStyleId>{5C22544A-7EE6-4342-B048-85BDC9FD1C3A}</a:tableStyleId>
                  </a:tblPr>
                  <a:tblGrid>
                    <a:gridCol w="1435039">
                      <a:extLst>
                        <a:ext uri="{9D8B030D-6E8A-4147-A177-3AD203B41FA5}">
                          <a16:colId xmlns:a16="http://schemas.microsoft.com/office/drawing/2014/main" val="301666622"/>
                        </a:ext>
                      </a:extLst>
                    </a:gridCol>
                    <a:gridCol w="1728192">
                      <a:extLst>
                        <a:ext uri="{9D8B030D-6E8A-4147-A177-3AD203B41FA5}">
                          <a16:colId xmlns:a16="http://schemas.microsoft.com/office/drawing/2014/main" val="2550271089"/>
                        </a:ext>
                      </a:extLst>
                    </a:gridCol>
                    <a:gridCol w="1656184">
                      <a:extLst>
                        <a:ext uri="{9D8B030D-6E8A-4147-A177-3AD203B41FA5}">
                          <a16:colId xmlns:a16="http://schemas.microsoft.com/office/drawing/2014/main" val="939987607"/>
                        </a:ext>
                      </a:extLst>
                    </a:gridCol>
                    <a:gridCol w="1805321">
                      <a:extLst>
                        <a:ext uri="{9D8B030D-6E8A-4147-A177-3AD203B41FA5}">
                          <a16:colId xmlns:a16="http://schemas.microsoft.com/office/drawing/2014/main" val="72535519"/>
                        </a:ext>
                      </a:extLst>
                    </a:gridCol>
                    <a:gridCol w="1656184">
                      <a:extLst>
                        <a:ext uri="{9D8B030D-6E8A-4147-A177-3AD203B41FA5}">
                          <a16:colId xmlns:a16="http://schemas.microsoft.com/office/drawing/2014/main" val="748616359"/>
                        </a:ext>
                      </a:extLst>
                    </a:gridCol>
                  </a:tblGrid>
                  <a:tr h="1737360">
                    <a:tc>
                      <a:txBody>
                        <a:bodyPr/>
                        <a:lstStyle/>
                        <a:p>
                          <a:endParaRPr lang="zh-CN"/>
                        </a:p>
                      </a:txBody>
                      <a:tcPr>
                        <a:blipFill>
                          <a:blip r:embed="rId3"/>
                          <a:stretch>
                            <a:fillRect l="-0.424%" t="-1.754%" r="-477.966%" b="-179.298%"/>
                          </a:stretch>
                        </a:blipFill>
                      </a:tcPr>
                    </a:tc>
                    <a:tc>
                      <a:txBody>
                        <a:bodyPr/>
                        <a:lstStyle/>
                        <a:p>
                          <a:pPr algn="ctr"/>
                          <a:r>
                            <a:rPr lang="en-US" altLang="zh-CN" sz="1800" b="0" i="0" kern="1200" dirty="0">
                              <a:solidFill>
                                <a:schemeClr val="lt1"/>
                              </a:solidFill>
                              <a:effectLst/>
                              <a:latin typeface="+mn-lt"/>
                              <a:ea typeface="+mn-ea"/>
                              <a:cs typeface="+mn-cs"/>
                            </a:rPr>
                            <a:t>Estimated frequency deviation</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The relative error</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Estimate of frequency deviation after gaussian kernel regression processing</a:t>
                          </a:r>
                          <a:endParaRPr lang="zh-CN" altLang="en-US" dirty="0"/>
                        </a:p>
                      </a:txBody>
                      <a:tcPr/>
                    </a:tc>
                    <a:tc>
                      <a:txBody>
                        <a:bodyPr/>
                        <a:lstStyle/>
                        <a:p>
                          <a:pPr algn="ctr"/>
                          <a:r>
                            <a:rPr lang="en-US" altLang="zh-CN" sz="1800" b="0" i="0" kern="1200" dirty="0">
                              <a:solidFill>
                                <a:schemeClr val="lt1"/>
                              </a:solidFill>
                              <a:effectLst/>
                              <a:latin typeface="+mn-lt"/>
                              <a:ea typeface="+mn-ea"/>
                              <a:cs typeface="+mn-cs"/>
                            </a:rPr>
                            <a:t>The relative error after gaussian kernel regression processing</a:t>
                          </a:r>
                          <a:endParaRPr lang="zh-CN" altLang="en-US" dirty="0"/>
                        </a:p>
                      </a:txBody>
                      <a:tcPr/>
                    </a:tc>
                    <a:extLst>
                      <a:ext uri="{0D108BD9-81ED-4DB2-BD59-A6C34878D82A}">
                        <a16:rowId xmlns:a16="http://schemas.microsoft.com/office/drawing/2014/main" val="2679989142"/>
                      </a:ext>
                    </a:extLst>
                  </a:tr>
                  <a:tr h="442956">
                    <a:tc>
                      <a:txBody>
                        <a:bodyPr/>
                        <a:lstStyle/>
                        <a:p>
                          <a:pPr algn="ctr"/>
                          <a:r>
                            <a:rPr lang="en-US" altLang="zh-CN" sz="1600" dirty="0"/>
                            <a:t>128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2.62896880e-10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-0.02417549</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2.67179770e-10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-0.0082782</a:t>
                          </a:r>
                          <a:endParaRPr lang="zh-CN" altLang="en-US" sz="1600" dirty="0"/>
                        </a:p>
                      </a:txBody>
                      <a:tcPr/>
                    </a:tc>
                    <a:extLst>
                      <a:ext uri="{0D108BD9-81ED-4DB2-BD59-A6C34878D82A}">
                        <a16:rowId xmlns:a16="http://schemas.microsoft.com/office/drawing/2014/main" val="2454395703"/>
                      </a:ext>
                    </a:extLst>
                  </a:tr>
                  <a:tr h="442956">
                    <a:tc>
                      <a:txBody>
                        <a:bodyPr/>
                        <a:lstStyle/>
                        <a:p>
                          <a:pPr algn="ctr"/>
                          <a:r>
                            <a:rPr lang="en-US" altLang="zh-CN" sz="1600" dirty="0"/>
                            <a:t>256</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2.62888434e-10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-0.02420684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2.68583777e-10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-0.00306679</a:t>
                          </a:r>
                          <a:endParaRPr lang="zh-CN" altLang="en-US" sz="1600" dirty="0"/>
                        </a:p>
                      </a:txBody>
                      <a:tcPr/>
                    </a:tc>
                    <a:extLst>
                      <a:ext uri="{0D108BD9-81ED-4DB2-BD59-A6C34878D82A}">
                        <a16:rowId xmlns:a16="http://schemas.microsoft.com/office/drawing/2014/main" val="1613804235"/>
                      </a:ext>
                    </a:extLst>
                  </a:tr>
                  <a:tr h="442956">
                    <a:tc>
                      <a:txBody>
                        <a:bodyPr/>
                        <a:lstStyle/>
                        <a:p>
                          <a:pPr algn="ctr"/>
                          <a:r>
                            <a:rPr lang="en-US" altLang="zh-CN" sz="1600" dirty="0"/>
                            <a:t>384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2.71163321e-10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0.006508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2.68522043e-10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-0.00329593</a:t>
                          </a:r>
                          <a:endParaRPr lang="zh-CN" altLang="en-US" sz="1600" dirty="0"/>
                        </a:p>
                      </a:txBody>
                      <a:tcPr/>
                    </a:tc>
                    <a:extLst>
                      <a:ext uri="{0D108BD9-81ED-4DB2-BD59-A6C34878D82A}">
                        <a16:rowId xmlns:a16="http://schemas.microsoft.com/office/drawing/2014/main" val="4095155616"/>
                      </a:ext>
                    </a:extLst>
                  </a:tr>
                  <a:tr h="442956">
                    <a:tc>
                      <a:txBody>
                        <a:bodyPr/>
                        <a:lstStyle/>
                        <a:p>
                          <a:pPr algn="ctr"/>
                          <a:r>
                            <a:rPr lang="en-US" altLang="zh-CN" sz="1600" dirty="0"/>
                            <a:t>512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2.74695862e-10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0.01962014</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2.66484334e-10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-0.01085953</a:t>
                          </a:r>
                          <a:endParaRPr lang="zh-CN" altLang="en-US" sz="1600" dirty="0"/>
                        </a:p>
                      </a:txBody>
                      <a:tcPr/>
                    </a:tc>
                    <a:extLst>
                      <a:ext uri="{0D108BD9-81ED-4DB2-BD59-A6C34878D82A}">
                        <a16:rowId xmlns:a16="http://schemas.microsoft.com/office/drawing/2014/main" val="459887649"/>
                      </a:ext>
                    </a:extLst>
                  </a:tr>
                  <a:tr h="442956">
                    <a:tc>
                      <a:txBody>
                        <a:bodyPr/>
                        <a:lstStyle/>
                        <a:p>
                          <a:pPr algn="ctr"/>
                          <a:r>
                            <a:rPr lang="en-US" altLang="zh-CN" sz="1600" dirty="0"/>
                            <a:t>640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1.92479243e-10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-0.28555272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2.65409502e-10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-0.01484911</a:t>
                          </a:r>
                          <a:endParaRPr lang="zh-CN" altLang="en-US" sz="1600" dirty="0"/>
                        </a:p>
                      </a:txBody>
                      <a:tcPr/>
                    </a:tc>
                    <a:extLst>
                      <a:ext uri="{0D108BD9-81ED-4DB2-BD59-A6C34878D82A}">
                        <a16:rowId xmlns:a16="http://schemas.microsoft.com/office/drawing/2014/main" val="1520131017"/>
                      </a:ext>
                    </a:extLst>
                  </a:tr>
                  <a:tr h="442956">
                    <a:tc>
                      <a:txBody>
                        <a:bodyPr/>
                        <a:lstStyle/>
                        <a:p>
                          <a:pPr algn="ctr"/>
                          <a:r>
                            <a:rPr lang="en-US" altLang="zh-CN" sz="1600" dirty="0"/>
                            <a:t>768</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8.28335734e-11</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-0.69253712</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2.67352706e-10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-0.00763629</a:t>
                          </a:r>
                          <a:endParaRPr lang="zh-CN" altLang="en-US" sz="1600" dirty="0"/>
                        </a:p>
                      </a:txBody>
                      <a:tcPr/>
                    </a:tc>
                    <a:extLst>
                      <a:ext uri="{0D108BD9-81ED-4DB2-BD59-A6C34878D82A}">
                        <a16:rowId xmlns:a16="http://schemas.microsoft.com/office/drawing/2014/main" val="4028877919"/>
                      </a:ext>
                    </a:extLst>
                  </a:tr>
                  <a:tr h="442956">
                    <a:tc>
                      <a:txBody>
                        <a:bodyPr/>
                        <a:lstStyle/>
                        <a:p>
                          <a:pPr algn="ctr"/>
                          <a:r>
                            <a:rPr lang="en-US" altLang="zh-CN" sz="1600" dirty="0"/>
                            <a:t>896</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4.1382032e-11</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-0.84639757</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2.65971802e-10</a:t>
                          </a:r>
                          <a:endParaRPr lang="zh-CN" altLang="en-US" sz="1600" dirty="0"/>
                        </a:p>
                      </a:txBody>
                      <a:tcPr/>
                    </a:tc>
                    <a:tc>
                      <a:txBody>
                        <a:bodyPr/>
                        <a:lstStyle/>
                        <a:p>
                          <a:pPr algn="ctr"/>
                          <a:r>
                            <a:rPr lang="en-US" altLang="zh-CN" sz="1600" kern="1200" dirty="0">
                              <a:solidFill>
                                <a:schemeClr val="dk1"/>
                              </a:solidFill>
                              <a:effectLst/>
                              <a:latin typeface="+mn-lt"/>
                              <a:ea typeface="+mn-ea"/>
                              <a:cs typeface="+mn-cs"/>
                            </a:rPr>
                            <a:t>-0.01276195</a:t>
                          </a:r>
                          <a:endParaRPr lang="zh-CN" altLang="en-US" sz="1600" dirty="0"/>
                        </a:p>
                      </a:txBody>
                      <a:tcPr/>
                    </a:tc>
                    <a:extLst>
                      <a:ext uri="{0D108BD9-81ED-4DB2-BD59-A6C34878D82A}">
                        <a16:rowId xmlns:a16="http://schemas.microsoft.com/office/drawing/2014/main" val="174618353"/>
                      </a:ext>
                    </a:extLst>
                  </a:tr>
                </a:tbl>
              </a:graphicData>
            </a:graphic>
          </p:graphicFrame>
        </mc:Fallback>
      </mc:AlternateContent>
      <p:sp>
        <p:nvSpPr>
          <p:cNvPr id="2" name="灯片编号占位符 1">
            <a:extLst>
              <a:ext uri="{FF2B5EF4-FFF2-40B4-BE49-F238E27FC236}">
                <a16:creationId xmlns:a16="http://schemas.microsoft.com/office/drawing/2014/main" id="{470A764E-AC39-4791-AD30-51B25625B759}"/>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16</a:t>
            </a:fld>
            <a:endParaRPr lang="zh-CN" altLang="en-US">
              <a:solidFill>
                <a:prstClr val="black">
                  <a:tint val="75%"/>
                </a:prstClr>
              </a:solidFill>
            </a:endParaRPr>
          </a:p>
        </p:txBody>
      </p:sp>
      <p:sp>
        <p:nvSpPr>
          <p:cNvPr id="8" name="矩形 7">
            <a:extLst>
              <a:ext uri="{FF2B5EF4-FFF2-40B4-BE49-F238E27FC236}">
                <a16:creationId xmlns:a16="http://schemas.microsoft.com/office/drawing/2014/main" id="{F432751D-85F6-456F-B1B1-8EC30A414C8A}"/>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
        <p:nvSpPr>
          <p:cNvPr id="9" name="文本框 8">
            <a:extLst>
              <a:ext uri="{FF2B5EF4-FFF2-40B4-BE49-F238E27FC236}">
                <a16:creationId xmlns:a16="http://schemas.microsoft.com/office/drawing/2014/main" id="{19B746C7-FB3E-46F0-BFA4-8D9853E4C025}"/>
              </a:ext>
            </a:extLst>
          </p:cNvPr>
          <p:cNvSpPr txBox="1"/>
          <p:nvPr/>
        </p:nvSpPr>
        <p:spPr>
          <a:xfrm>
            <a:off x="400470" y="913411"/>
            <a:ext cx="8542818" cy="1107996"/>
          </a:xfrm>
          <a:prstGeom prst="rect">
            <a:avLst/>
          </a:prstGeom>
          <a:noFill/>
        </p:spPr>
        <p:txBody>
          <a:bodyPr wrap="square" rtlCol="0">
            <a:spAutoFit/>
          </a:bodyPr>
          <a:lstStyle/>
          <a:p>
            <a:r>
              <a:rPr lang="en-US" altLang="zh-CN" sz="2400" dirty="0">
                <a:solidFill>
                  <a:schemeClr val="accent6">
                    <a:lumMod val="75%"/>
                  </a:schemeClr>
                </a:solidFill>
              </a:rPr>
              <a:t>The frequency deviation correction results of the corresponding reference clock when the number of sub-phase intervals is different</a:t>
            </a:r>
          </a:p>
          <a:p>
            <a:endParaRPr lang="en-US" altLang="zh-CN" dirty="0"/>
          </a:p>
        </p:txBody>
      </p:sp>
    </p:spTree>
    <p:extLst>
      <p:ext uri="{BB962C8B-B14F-4D97-AF65-F5344CB8AC3E}">
        <p14:creationId xmlns:p14="http://schemas.microsoft.com/office/powerpoint/2010/main" val="2236918590"/>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7" name="文本框 6">
            <a:extLst>
              <a:ext uri="{FF2B5EF4-FFF2-40B4-BE49-F238E27FC236}">
                <a16:creationId xmlns:a16="http://schemas.microsoft.com/office/drawing/2014/main" id="{9994C977-A832-458D-9FB1-19BD00703388}"/>
              </a:ext>
            </a:extLst>
          </p:cNvPr>
          <p:cNvSpPr txBox="1"/>
          <p:nvPr/>
        </p:nvSpPr>
        <p:spPr>
          <a:xfrm>
            <a:off x="656198" y="998160"/>
            <a:ext cx="8280922" cy="738664"/>
          </a:xfrm>
          <a:prstGeom prst="rect">
            <a:avLst/>
          </a:prstGeom>
          <a:noFill/>
        </p:spPr>
        <p:txBody>
          <a:bodyPr wrap="square" rtlCol="0">
            <a:spAutoFit/>
          </a:bodyPr>
          <a:lstStyle/>
          <a:p>
            <a:r>
              <a:rPr lang="en-US" altLang="zh-CN" sz="2400" dirty="0">
                <a:solidFill>
                  <a:schemeClr val="accent6">
                    <a:lumMod val="75%"/>
                  </a:schemeClr>
                </a:solidFill>
              </a:rPr>
              <a:t>Results Analysis</a:t>
            </a:r>
          </a:p>
          <a:p>
            <a:endParaRPr lang="en-US" altLang="zh-CN" dirty="0"/>
          </a:p>
        </p:txBody>
      </p:sp>
      <p:sp>
        <p:nvSpPr>
          <p:cNvPr id="2" name="文本框 1">
            <a:extLst>
              <a:ext uri="{FF2B5EF4-FFF2-40B4-BE49-F238E27FC236}">
                <a16:creationId xmlns:a16="http://schemas.microsoft.com/office/drawing/2014/main" id="{FB7AFDDD-396A-4314-AE4B-798B941FD94B}"/>
              </a:ext>
            </a:extLst>
          </p:cNvPr>
          <p:cNvSpPr txBox="1"/>
          <p:nvPr/>
        </p:nvSpPr>
        <p:spPr>
          <a:xfrm>
            <a:off x="439582" y="1817191"/>
            <a:ext cx="8419494" cy="378565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ea typeface="宋体" panose="02010600030101010101" pitchFamily="2" charset="-122"/>
              </a:rPr>
              <a:t>The degree of deviation between the estimated drift rate and the true value is different when the number of sub-phase interval is different.</a:t>
            </a:r>
          </a:p>
          <a:p>
            <a:endParaRPr lang="en-US" altLang="zh-CN" sz="2400" dirty="0">
              <a:effectLst/>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en-US" altLang="zh-CN" sz="2400" dirty="0">
                <a:ea typeface="宋体" panose="02010600030101010101" pitchFamily="2" charset="-122"/>
              </a:rPr>
              <a:t>When the number of sub-phase intervals is 256±128, the estimated drift rate of clock difference is in better agreement with the true value.</a:t>
            </a:r>
          </a:p>
          <a:p>
            <a:endParaRPr lang="en-US" altLang="zh-CN" sz="2400" dirty="0">
              <a:effectLst/>
              <a:ea typeface="宋体" panose="02010600030101010101" pitchFamily="2" charset="-122"/>
              <a:cs typeface="宋体" panose="02010600030101010101" pitchFamily="2" charset="-122"/>
            </a:endParaRPr>
          </a:p>
          <a:p>
            <a:pPr marL="285750" indent="-285750">
              <a:buFont typeface="Arial" panose="020B0604020202020204" pitchFamily="34" charset="0"/>
              <a:buChar char="•"/>
            </a:pPr>
            <a:r>
              <a:rPr lang="en-US" altLang="zh-CN" sz="2400" dirty="0">
                <a:ea typeface="宋体" panose="02010600030101010101" pitchFamily="2" charset="-122"/>
              </a:rPr>
              <a:t>Gaussian kernel regression can effectively improve the effect of bin number on frequency deviation estimation.</a:t>
            </a:r>
            <a:endParaRPr lang="zh-CN" altLang="en-US" sz="2400" dirty="0">
              <a:ea typeface="宋体" panose="02010600030101010101" pitchFamily="2" charset="-122"/>
            </a:endParaRPr>
          </a:p>
        </p:txBody>
      </p:sp>
      <p:sp>
        <p:nvSpPr>
          <p:cNvPr id="3" name="灯片编号占位符 2">
            <a:extLst>
              <a:ext uri="{FF2B5EF4-FFF2-40B4-BE49-F238E27FC236}">
                <a16:creationId xmlns:a16="http://schemas.microsoft.com/office/drawing/2014/main" id="{C04FCEA4-27A6-4DE5-9C07-F459DBD339FC}"/>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17</a:t>
            </a:fld>
            <a:endParaRPr lang="zh-CN" altLang="en-US">
              <a:solidFill>
                <a:prstClr val="black">
                  <a:tint val="75%"/>
                </a:prstClr>
              </a:solidFill>
            </a:endParaRPr>
          </a:p>
        </p:txBody>
      </p:sp>
      <p:sp>
        <p:nvSpPr>
          <p:cNvPr id="8" name="矩形 7">
            <a:extLst>
              <a:ext uri="{FF2B5EF4-FFF2-40B4-BE49-F238E27FC236}">
                <a16:creationId xmlns:a16="http://schemas.microsoft.com/office/drawing/2014/main" id="{F6643823-35D4-4F9C-A58C-1B73192B3ED6}"/>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2291684843"/>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7" name="文本框 6">
            <a:extLst>
              <a:ext uri="{FF2B5EF4-FFF2-40B4-BE49-F238E27FC236}">
                <a16:creationId xmlns:a16="http://schemas.microsoft.com/office/drawing/2014/main" id="{9994C977-A832-458D-9FB1-19BD00703388}"/>
              </a:ext>
            </a:extLst>
          </p:cNvPr>
          <p:cNvSpPr txBox="1"/>
          <p:nvPr/>
        </p:nvSpPr>
        <p:spPr>
          <a:xfrm>
            <a:off x="269806" y="919775"/>
            <a:ext cx="9054722" cy="1231106"/>
          </a:xfrm>
          <a:prstGeom prst="rect">
            <a:avLst/>
          </a:prstGeom>
          <a:noFill/>
        </p:spPr>
        <p:txBody>
          <a:bodyPr wrap="square" rtlCol="0">
            <a:spAutoFit/>
          </a:bodyPr>
          <a:lstStyle/>
          <a:p>
            <a:r>
              <a:rPr lang="en-US" altLang="zh-CN" sz="2800" dirty="0">
                <a:solidFill>
                  <a:schemeClr val="accent6">
                    <a:lumMod val="75%"/>
                  </a:schemeClr>
                </a:solidFill>
              </a:rPr>
              <a:t>The pre-fit timing residuals after correction of the frequency deviation of the reference clock</a:t>
            </a:r>
          </a:p>
          <a:p>
            <a:endParaRPr lang="en-US" altLang="zh-CN" dirty="0"/>
          </a:p>
        </p:txBody>
      </p:sp>
      <p:pic>
        <p:nvPicPr>
          <p:cNvPr id="9" name="图片 8">
            <a:extLst>
              <a:ext uri="{FF2B5EF4-FFF2-40B4-BE49-F238E27FC236}">
                <a16:creationId xmlns:a16="http://schemas.microsoft.com/office/drawing/2014/main" id="{F46307DD-46C2-45CB-B178-C63498CA87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2828" y="1919154"/>
            <a:ext cx="4176464" cy="3532901"/>
          </a:xfrm>
          <a:prstGeom prst="rect">
            <a:avLst/>
          </a:prstGeom>
        </p:spPr>
      </p:pic>
      <p:sp>
        <p:nvSpPr>
          <p:cNvPr id="14" name="文本框 13">
            <a:extLst>
              <a:ext uri="{FF2B5EF4-FFF2-40B4-BE49-F238E27FC236}">
                <a16:creationId xmlns:a16="http://schemas.microsoft.com/office/drawing/2014/main" id="{02B6D61B-600D-4472-BA3E-FED985A94713}"/>
              </a:ext>
            </a:extLst>
          </p:cNvPr>
          <p:cNvSpPr txBox="1"/>
          <p:nvPr/>
        </p:nvSpPr>
        <p:spPr>
          <a:xfrm>
            <a:off x="602498" y="5797138"/>
            <a:ext cx="4014162" cy="646331"/>
          </a:xfrm>
          <a:prstGeom prst="rect">
            <a:avLst/>
          </a:prstGeom>
          <a:noFill/>
          <a:ln w="28575">
            <a:solidFill>
              <a:srgbClr val="00B0F0"/>
            </a:solidFill>
          </a:ln>
        </p:spPr>
        <p:txBody>
          <a:bodyPr wrap="square">
            <a:spAutoFit/>
          </a:bodyPr>
          <a:lstStyle/>
          <a:p>
            <a:r>
              <a:rPr lang="en-US" altLang="zh-CN" b="0" i="0" dirty="0">
                <a:solidFill>
                  <a:srgbClr val="333333"/>
                </a:solidFill>
                <a:effectLst/>
                <a:latin typeface="Arial" panose="020B0604020202020204" pitchFamily="34" charset="0"/>
              </a:rPr>
              <a:t>There was no linear variation trend</a:t>
            </a:r>
          </a:p>
          <a:p>
            <a:r>
              <a:rPr lang="en-US" altLang="zh-CN" b="0" i="0" dirty="0">
                <a:solidFill>
                  <a:srgbClr val="333333"/>
                </a:solidFill>
                <a:effectLst/>
                <a:latin typeface="Arial" panose="020B0604020202020204" pitchFamily="34" charset="0"/>
              </a:rPr>
              <a:t> in the pre-fit timing residuals.</a:t>
            </a:r>
            <a:endParaRPr lang="zh-CN" altLang="en-US"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8418A2A-4B31-4A0B-BAB5-3A38DB367396}"/>
                  </a:ext>
                </a:extLst>
              </p:cNvPr>
              <p:cNvSpPr txBox="1"/>
              <p:nvPr/>
            </p:nvSpPr>
            <p:spPr>
              <a:xfrm>
                <a:off x="4697730" y="1919154"/>
                <a:ext cx="4176464" cy="4524315"/>
              </a:xfrm>
              <a:prstGeom prst="rect">
                <a:avLst/>
              </a:prstGeom>
              <a:noFill/>
              <a:ln>
                <a:solidFill>
                  <a:schemeClr val="accent2">
                    <a:lumMod val="40%"/>
                    <a:lumOff val="60%"/>
                  </a:schemeClr>
                </a:solidFill>
              </a:ln>
            </p:spPr>
            <p:txBody>
              <a:bodyPr wrap="square" rtlCol="0">
                <a:spAutoFit/>
              </a:bodyPr>
              <a:lstStyle/>
              <a:p>
                <a:pPr indent="304800" algn="just">
                  <a:lnSpc>
                    <a:spcPct val="150%"/>
                  </a:lnSpc>
                </a:pPr>
                <a:r>
                  <a:rPr lang="en-US" altLang="zh-CN" dirty="0"/>
                  <a:t>The value of the estimated value of the reference clock frequency deviation k is taken as the input, and the output frequency of the spaceborne clock is compensated -k, so as to control the spaceborne clock frequency. The space-borne clock output time signal driven by pulsar frequency is denoted as</a:t>
                </a:r>
                <a:r>
                  <a:rPr lang="en-US" altLang="zh-CN" kern="0" dirty="0">
                    <a:latin typeface="Times New Roman" panose="02020603050405020304" pitchFamily="18" charset="0"/>
                    <a:ea typeface="宋体" panose="02010600030101010101" pitchFamily="2" charset="-122"/>
                  </a:rPr>
                  <a:t> </a:t>
                </a:r>
                <a14:m>
                  <m:oMath xmlns:m="http://purl.oclc.org/ooxml/officeDocument/math">
                    <m:sSub>
                      <m:sSubPr>
                        <m:ctrlPr>
                          <a:rPr lang="zh-CN" altLang="zh-CN" sz="1800" i="1" kern="0">
                            <a:effectLst/>
                            <a:latin typeface="Cambria Math" panose="02040503050406030204" pitchFamily="18" charset="0"/>
                            <a:ea typeface="Cambria Math" panose="02040503050406030204" pitchFamily="18" charset="0"/>
                          </a:rPr>
                        </m:ctrlPr>
                      </m:sSubPr>
                      <m:e>
                        <m:r>
                          <m:rPr>
                            <m:sty m:val="p"/>
                          </m:rPr>
                          <a:rPr lang="zh-CN" altLang="zh-CN" sz="1800" kern="0">
                            <a:effectLst/>
                            <a:latin typeface="Cambria Math" panose="02040503050406030204" pitchFamily="18" charset="0"/>
                            <a:ea typeface="Cambria Math" panose="02040503050406030204" pitchFamily="18" charset="0"/>
                          </a:rPr>
                          <m:t>AT</m:t>
                        </m:r>
                      </m:e>
                      <m:sub>
                        <m:r>
                          <m:rPr>
                            <m:sty m:val="p"/>
                          </m:rPr>
                          <a:rPr lang="zh-CN" altLang="zh-CN" sz="1800" kern="0">
                            <a:effectLst/>
                            <a:latin typeface="Cambria Math" panose="02040503050406030204" pitchFamily="18" charset="0"/>
                            <a:ea typeface="Cambria Math" panose="02040503050406030204" pitchFamily="18" charset="0"/>
                          </a:rPr>
                          <m:t>steer</m:t>
                        </m:r>
                      </m:sub>
                    </m:sSub>
                    <m:r>
                      <a:rPr lang="zh-CN" altLang="zh-CN" sz="1800" kern="0">
                        <a:effectLst/>
                        <a:latin typeface="Cambria Math" panose="02040503050406030204" pitchFamily="18" charset="0"/>
                        <a:ea typeface="Cambria Math" panose="02040503050406030204" pitchFamily="18" charset="0"/>
                      </a:rPr>
                      <m:t>(</m:t>
                    </m:r>
                    <m:r>
                      <m:rPr>
                        <m:sty m:val="p"/>
                      </m:rPr>
                      <a:rPr lang="zh-CN" altLang="zh-CN" sz="1800" kern="0">
                        <a:effectLst/>
                        <a:latin typeface="Cambria Math" panose="02040503050406030204" pitchFamily="18" charset="0"/>
                        <a:ea typeface="Cambria Math" panose="02040503050406030204" pitchFamily="18" charset="0"/>
                      </a:rPr>
                      <m:t>j</m:t>
                    </m:r>
                    <m:r>
                      <a:rPr lang="zh-CN" altLang="zh-CN" sz="1800" kern="0">
                        <a:effectLst/>
                        <a:latin typeface="Cambria Math" panose="02040503050406030204" pitchFamily="18" charset="0"/>
                        <a:ea typeface="Cambria Math" panose="02040503050406030204" pitchFamily="18" charset="0"/>
                      </a:rPr>
                      <m:t>)</m:t>
                    </m:r>
                  </m:oMath>
                </a14:m>
                <a:r>
                  <a:rPr lang="zh-CN" altLang="zh-CN" sz="1800" kern="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pPr algn="just"/>
                <a14:m>
                  <m:oMath xmlns:m="http://purl.oclc.org/ooxml/officeDocument/math">
                    <m:sSub>
                      <m:sSubPr>
                        <m:ctrlPr>
                          <a:rPr lang="zh-CN" altLang="zh-CN" sz="1800" i="1" kern="0">
                            <a:effectLst/>
                            <a:latin typeface="Cambria Math" panose="02040503050406030204" pitchFamily="18" charset="0"/>
                            <a:ea typeface="Cambria Math" panose="02040503050406030204" pitchFamily="18" charset="0"/>
                          </a:rPr>
                        </m:ctrlPr>
                      </m:sSubPr>
                      <m:e>
                        <m:r>
                          <m:rPr>
                            <m:sty m:val="p"/>
                          </m:rPr>
                          <a:rPr lang="zh-CN" altLang="zh-CN" sz="1800" kern="0">
                            <a:effectLst/>
                            <a:latin typeface="Cambria Math" panose="02040503050406030204" pitchFamily="18" charset="0"/>
                            <a:ea typeface="Cambria Math" panose="02040503050406030204" pitchFamily="18" charset="0"/>
                          </a:rPr>
                          <m:t>AT</m:t>
                        </m:r>
                      </m:e>
                      <m:sub>
                        <m:r>
                          <m:rPr>
                            <m:sty m:val="p"/>
                          </m:rPr>
                          <a:rPr lang="zh-CN" altLang="zh-CN" sz="1800" kern="0">
                            <a:effectLst/>
                            <a:latin typeface="Cambria Math" panose="02040503050406030204" pitchFamily="18" charset="0"/>
                            <a:ea typeface="Cambria Math" panose="02040503050406030204" pitchFamily="18" charset="0"/>
                          </a:rPr>
                          <m:t>steer</m:t>
                        </m:r>
                      </m:sub>
                    </m:sSub>
                    <m:d>
                      <m:dPr>
                        <m:ctrlPr>
                          <a:rPr lang="zh-CN" altLang="zh-CN" sz="1800" i="1" kern="0">
                            <a:effectLst/>
                            <a:latin typeface="Cambria Math" panose="02040503050406030204" pitchFamily="18" charset="0"/>
                            <a:ea typeface="Cambria Math" panose="02040503050406030204" pitchFamily="18" charset="0"/>
                          </a:rPr>
                        </m:ctrlPr>
                      </m:dPr>
                      <m:e>
                        <m:r>
                          <m:rPr>
                            <m:sty m:val="p"/>
                          </m:rPr>
                          <a:rPr lang="zh-CN" altLang="zh-CN" sz="1800" kern="0">
                            <a:effectLst/>
                            <a:latin typeface="Cambria Math" panose="02040503050406030204" pitchFamily="18" charset="0"/>
                            <a:ea typeface="Cambria Math" panose="02040503050406030204" pitchFamily="18" charset="0"/>
                          </a:rPr>
                          <m:t>j</m:t>
                        </m:r>
                      </m:e>
                    </m:d>
                    <m:r>
                      <a:rPr lang="zh-CN" altLang="zh-CN" sz="1800" kern="0">
                        <a:effectLst/>
                        <a:latin typeface="Cambria Math" panose="02040503050406030204" pitchFamily="18" charset="0"/>
                        <a:ea typeface="Cambria Math" panose="02040503050406030204" pitchFamily="18" charset="0"/>
                      </a:rPr>
                      <m:t>=</m:t>
                    </m:r>
                    <m:r>
                      <m:rPr>
                        <m:sty m:val="p"/>
                      </m:rPr>
                      <a:rPr lang="zh-CN" altLang="zh-CN" sz="1800" kern="0">
                        <a:effectLst/>
                        <a:latin typeface="Cambria Math" panose="02040503050406030204" pitchFamily="18" charset="0"/>
                        <a:ea typeface="Cambria Math" panose="02040503050406030204" pitchFamily="18" charset="0"/>
                      </a:rPr>
                      <m:t>AT</m:t>
                    </m:r>
                    <m:d>
                      <m:dPr>
                        <m:ctrlPr>
                          <a:rPr lang="zh-CN" altLang="zh-CN" sz="1800" i="1" kern="0">
                            <a:effectLst/>
                            <a:latin typeface="Cambria Math" panose="02040503050406030204" pitchFamily="18" charset="0"/>
                            <a:ea typeface="Cambria Math" panose="02040503050406030204" pitchFamily="18" charset="0"/>
                          </a:rPr>
                        </m:ctrlPr>
                      </m:dPr>
                      <m:e>
                        <m:r>
                          <m:rPr>
                            <m:sty m:val="p"/>
                          </m:rPr>
                          <a:rPr lang="zh-CN" altLang="zh-CN" sz="1800" kern="0">
                            <a:effectLst/>
                            <a:latin typeface="Cambria Math" panose="02040503050406030204" pitchFamily="18" charset="0"/>
                            <a:ea typeface="Cambria Math" panose="02040503050406030204" pitchFamily="18" charset="0"/>
                          </a:rPr>
                          <m:t>j</m:t>
                        </m:r>
                      </m:e>
                    </m:d>
                    <m:r>
                      <a:rPr lang="zh-CN" altLang="en-US" sz="1800" i="1" kern="0">
                        <a:effectLst/>
                        <a:latin typeface="Cambria Math" panose="02040503050406030204" pitchFamily="18" charset="0"/>
                        <a:ea typeface="Cambria Math" panose="02040503050406030204" pitchFamily="18" charset="0"/>
                      </a:rPr>
                      <m:t>−</m:t>
                    </m:r>
                    <m:r>
                      <m:rPr>
                        <m:sty m:val="p"/>
                      </m:rPr>
                      <a:rPr lang="zh-CN" altLang="zh-CN" sz="1800" kern="0">
                        <a:effectLst/>
                        <a:latin typeface="Cambria Math" panose="02040503050406030204" pitchFamily="18" charset="0"/>
                        <a:ea typeface="Cambria Math" panose="02040503050406030204" pitchFamily="18" charset="0"/>
                      </a:rPr>
                      <m:t>k</m:t>
                    </m:r>
                    <m:r>
                      <a:rPr lang="zh-CN" altLang="en-US" sz="1800" i="1" kern="0">
                        <a:effectLst/>
                        <a:latin typeface="Cambria Math" panose="02040503050406030204" pitchFamily="18" charset="0"/>
                        <a:ea typeface="Cambria Math" panose="02040503050406030204" pitchFamily="18" charset="0"/>
                      </a:rPr>
                      <m:t>∗</m:t>
                    </m:r>
                    <m:d>
                      <m:dPr>
                        <m:begChr m:val="["/>
                        <m:endChr m:val="]"/>
                        <m:ctrlPr>
                          <a:rPr lang="zh-CN" altLang="zh-CN" sz="1800" i="1" kern="0">
                            <a:effectLst/>
                            <a:latin typeface="Cambria Math" panose="02040503050406030204" pitchFamily="18" charset="0"/>
                            <a:ea typeface="Cambria Math" panose="02040503050406030204" pitchFamily="18" charset="0"/>
                          </a:rPr>
                        </m:ctrlPr>
                      </m:dPr>
                      <m:e>
                        <m:r>
                          <m:rPr>
                            <m:sty m:val="p"/>
                          </m:rPr>
                          <a:rPr lang="zh-CN" altLang="zh-CN" sz="1800" kern="0">
                            <a:effectLst/>
                            <a:latin typeface="Cambria Math" panose="02040503050406030204" pitchFamily="18" charset="0"/>
                            <a:ea typeface="Cambria Math" panose="02040503050406030204" pitchFamily="18" charset="0"/>
                          </a:rPr>
                          <m:t>AT</m:t>
                        </m:r>
                        <m:d>
                          <m:dPr>
                            <m:ctrlPr>
                              <a:rPr lang="zh-CN" altLang="zh-CN" sz="1800" i="1" kern="0">
                                <a:effectLst/>
                                <a:latin typeface="Cambria Math" panose="02040503050406030204" pitchFamily="18" charset="0"/>
                                <a:ea typeface="Cambria Math" panose="02040503050406030204" pitchFamily="18" charset="0"/>
                              </a:rPr>
                            </m:ctrlPr>
                          </m:dPr>
                          <m:e>
                            <m:r>
                              <m:rPr>
                                <m:sty m:val="p"/>
                              </m:rPr>
                              <a:rPr lang="zh-CN" altLang="zh-CN" sz="1800" kern="0">
                                <a:effectLst/>
                                <a:latin typeface="Cambria Math" panose="02040503050406030204" pitchFamily="18" charset="0"/>
                                <a:ea typeface="Cambria Math" panose="02040503050406030204" pitchFamily="18" charset="0"/>
                              </a:rPr>
                              <m:t>j</m:t>
                            </m:r>
                          </m:e>
                        </m:d>
                        <m:r>
                          <a:rPr lang="zh-CN" altLang="en-US" sz="1800" i="1" kern="0">
                            <a:effectLst/>
                            <a:latin typeface="Cambria Math" panose="02040503050406030204" pitchFamily="18" charset="0"/>
                            <a:ea typeface="Cambria Math" panose="02040503050406030204" pitchFamily="18" charset="0"/>
                          </a:rPr>
                          <m:t>−</m:t>
                        </m:r>
                        <m:r>
                          <m:rPr>
                            <m:sty m:val="p"/>
                          </m:rPr>
                          <a:rPr lang="zh-CN" altLang="zh-CN" sz="1800" kern="0">
                            <a:effectLst/>
                            <a:latin typeface="Cambria Math" panose="02040503050406030204" pitchFamily="18" charset="0"/>
                            <a:ea typeface="Cambria Math" panose="02040503050406030204" pitchFamily="18" charset="0"/>
                          </a:rPr>
                          <m:t>AT</m:t>
                        </m:r>
                        <m:d>
                          <m:dPr>
                            <m:ctrlPr>
                              <a:rPr lang="zh-CN" altLang="zh-CN" sz="1800" i="1" kern="0">
                                <a:effectLst/>
                                <a:latin typeface="Cambria Math" panose="02040503050406030204" pitchFamily="18" charset="0"/>
                                <a:ea typeface="Cambria Math" panose="02040503050406030204" pitchFamily="18" charset="0"/>
                              </a:rPr>
                            </m:ctrlPr>
                          </m:dPr>
                          <m:e>
                            <m:r>
                              <a:rPr lang="zh-CN" altLang="zh-CN" sz="1800" kern="0">
                                <a:effectLst/>
                                <a:latin typeface="Cambria Math" panose="02040503050406030204" pitchFamily="18" charset="0"/>
                                <a:ea typeface="Cambria Math" panose="02040503050406030204" pitchFamily="18" charset="0"/>
                              </a:rPr>
                              <m:t>0</m:t>
                            </m:r>
                          </m:e>
                        </m:d>
                      </m:e>
                    </m:d>
                  </m:oMath>
                </a14:m>
                <a:r>
                  <a:rPr lang="zh-CN" altLang="en-US" sz="1800" kern="100" dirty="0">
                    <a:effectLst/>
                    <a:latin typeface="Times New Roman" panose="02020603050405020304" pitchFamily="18" charset="0"/>
                    <a:ea typeface="宋体" panose="02010600030101010101" pitchFamily="2" charset="-122"/>
                  </a:rPr>
                  <a:t>，</a:t>
                </a:r>
                <a:endParaRPr lang="en-US" altLang="zh-CN" sz="1800" kern="100" dirty="0">
                  <a:effectLst/>
                  <a:latin typeface="Times New Roman" panose="02020603050405020304" pitchFamily="18" charset="0"/>
                  <a:ea typeface="宋体" panose="02010600030101010101" pitchFamily="2" charset="-122"/>
                </a:endParaRPr>
              </a:p>
              <a:p>
                <a:pPr algn="just"/>
                <a:endParaRPr lang="en-US" altLang="zh-CN" kern="0" dirty="0">
                  <a:latin typeface="Times New Roman" panose="02020603050405020304" pitchFamily="18" charset="0"/>
                  <a:ea typeface="宋体" panose="02010600030101010101" pitchFamily="2" charset="-122"/>
                </a:endParaRPr>
              </a:p>
              <a:p>
                <a:pPr algn="just"/>
                <a:r>
                  <a:rPr lang="en-US" altLang="zh-CN" b="0" i="0" dirty="0">
                    <a:solidFill>
                      <a:srgbClr val="333333"/>
                    </a:solidFill>
                    <a:effectLst/>
                    <a:latin typeface="Arial" panose="020B0604020202020204" pitchFamily="34" charset="0"/>
                  </a:rPr>
                  <a:t>Where, j is the </a:t>
                </a:r>
                <a:r>
                  <a:rPr lang="en-US" altLang="zh-CN" b="0" i="0" dirty="0" err="1">
                    <a:solidFill>
                      <a:srgbClr val="333333"/>
                    </a:solidFill>
                    <a:effectLst/>
                    <a:latin typeface="Arial" panose="020B0604020202020204" pitchFamily="34" charset="0"/>
                  </a:rPr>
                  <a:t>jth</a:t>
                </a:r>
                <a:r>
                  <a:rPr lang="en-US" altLang="zh-CN" b="0" i="0" dirty="0">
                    <a:solidFill>
                      <a:srgbClr val="333333"/>
                    </a:solidFill>
                    <a:effectLst/>
                    <a:latin typeface="Arial" panose="020B0604020202020204" pitchFamily="34" charset="0"/>
                  </a:rPr>
                  <a:t> time series after the adjustment of the space-borne clock.</a:t>
                </a:r>
                <a:endParaRPr lang="zh-CN" altLang="en-US" dirty="0"/>
              </a:p>
            </p:txBody>
          </p:sp>
        </mc:Choice>
        <mc:Fallback xmlns:p="http://schemas.openxmlformats.org/presentationml/2006/main" xmlns:r="http://schemas.openxmlformats.org/officeDocument/2006/relationships" xmlns:a="http://schemas.openxmlformats.org/drawingml/2006/main" xmlns="">
          <p:sp>
            <p:nvSpPr>
              <p:cNvPr id="2" name="文本框 1">
                <a:extLst>
                  <a:ext uri="{FF2B5EF4-FFF2-40B4-BE49-F238E27FC236}">
                    <a16:creationId xmlns:a16="http://schemas.microsoft.com/office/drawing/2014/main" id="{E8418A2A-4B31-4A0B-BAB5-3A38DB367396}"/>
                  </a:ext>
                </a:extLst>
              </p:cNvPr>
              <p:cNvSpPr txBox="1">
                <a:spLocks noRot="1" noChangeAspect="1" noMove="1" noResize="1" noEditPoints="1" noAdjustHandles="1" noChangeArrowheads="1" noChangeShapeType="1" noTextEdit="1"/>
              </p:cNvSpPr>
              <p:nvPr/>
            </p:nvSpPr>
            <p:spPr>
              <a:xfrm>
                <a:off x="4697730" y="1919154"/>
                <a:ext cx="4176464" cy="4524315"/>
              </a:xfrm>
              <a:prstGeom prst="rect">
                <a:avLst/>
              </a:prstGeom>
              <a:blipFill>
                <a:blip r:embed="rId4"/>
                <a:stretch>
                  <a:fillRect l="-1.164%" r="-6.405%" b="-0.941%"/>
                </a:stretch>
              </a:blipFill>
              <a:ln>
                <a:solidFill>
                  <a:schemeClr val="accent2">
                    <a:lumMod val="40%"/>
                    <a:lumOff val="60%"/>
                  </a:schemeClr>
                </a:solidFill>
              </a:ln>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0C4365C9-BED1-46E8-ABC8-E3CE02BFD688}"/>
              </a:ext>
            </a:extLst>
          </p:cNvPr>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2861402070"/>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p:cNvSpPr/>
          <p:nvPr/>
        </p:nvSpPr>
        <p:spPr>
          <a:xfrm>
            <a:off x="31070" y="0"/>
            <a:ext cx="9144000" cy="584775"/>
          </a:xfrm>
          <a:prstGeom prst="rect">
            <a:avLst/>
          </a:prstGeom>
        </p:spPr>
        <p:txBody>
          <a:bodyPr wrap="square">
            <a:spAutoFit/>
          </a:bodyPr>
          <a:lstStyle/>
          <a:p>
            <a:pPr algn="ctr"/>
            <a:r>
              <a:rPr lang="en-US" altLang="zh-CN" sz="3200" b="1" dirty="0">
                <a:latin typeface="黑体" pitchFamily="49" charset="-122"/>
                <a:ea typeface="黑体" pitchFamily="49" charset="-122"/>
              </a:rPr>
              <a:t>Conclusion</a:t>
            </a:r>
            <a:endParaRPr lang="zh-CN" altLang="en-US" sz="3200" b="1" dirty="0">
              <a:latin typeface="黑体" pitchFamily="49" charset="-122"/>
              <a:ea typeface="黑体" pitchFamily="49" charset="-122"/>
            </a:endParaRPr>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B146026B-FDDD-4236-BA30-DA63E5F635BD}"/>
              </a:ext>
            </a:extLst>
          </p:cNvPr>
          <p:cNvSpPr txBox="1"/>
          <p:nvPr/>
        </p:nvSpPr>
        <p:spPr>
          <a:xfrm>
            <a:off x="579207" y="1007908"/>
            <a:ext cx="8138831" cy="3693319"/>
          </a:xfrm>
          <a:prstGeom prst="rect">
            <a:avLst/>
          </a:prstGeom>
          <a:solidFill>
            <a:schemeClr val="bg2"/>
          </a:solidFill>
          <a:ln>
            <a:solidFill>
              <a:schemeClr val="accent2">
                <a:lumMod val="60%"/>
                <a:lumOff val="40%"/>
              </a:schemeClr>
            </a:solidFill>
          </a:ln>
        </p:spPr>
        <p:txBody>
          <a:bodyPr wrap="square" rtlCol="0">
            <a:spAutoFit/>
          </a:bodyPr>
          <a:lstStyle/>
          <a:p>
            <a:r>
              <a:rPr lang="en-US" altLang="zh-CN" sz="1800" dirty="0">
                <a:effectLst/>
                <a:ea typeface="宋体" panose="02010600030101010101" pitchFamily="2" charset="-122"/>
                <a:cs typeface="宋体" panose="02010600030101010101" pitchFamily="2" charset="-122"/>
              </a:rPr>
              <a:t>1</a:t>
            </a:r>
            <a:r>
              <a:rPr lang="en-US" altLang="zh-CN" dirty="0">
                <a:ea typeface="宋体" panose="02010600030101010101" pitchFamily="2" charset="-122"/>
                <a:cs typeface="宋体" panose="02010600030101010101" pitchFamily="2" charset="-122"/>
              </a:rPr>
              <a:t>. </a:t>
            </a:r>
            <a:r>
              <a:rPr lang="en-US" altLang="zh-CN" dirty="0">
                <a:ea typeface="宋体" panose="02010600030101010101" pitchFamily="2" charset="-122"/>
              </a:rPr>
              <a:t>There was no systematic variation trend of pre-fit timing residuals, which confirmed the validity of XPNAV-1 satellite observation data.</a:t>
            </a:r>
          </a:p>
          <a:p>
            <a:endParaRPr lang="en-US" altLang="zh-CN" dirty="0">
              <a:ea typeface="宋体" panose="02010600030101010101" pitchFamily="2" charset="-122"/>
            </a:endParaRPr>
          </a:p>
          <a:p>
            <a:r>
              <a:rPr lang="en-US" altLang="zh-CN" dirty="0">
                <a:ea typeface="宋体" panose="02010600030101010101" pitchFamily="2" charset="-122"/>
              </a:rPr>
              <a:t>2. </a:t>
            </a:r>
            <a:r>
              <a:rPr lang="en-US" altLang="zh-CN" b="0" i="0">
                <a:solidFill>
                  <a:srgbClr val="333333"/>
                </a:solidFill>
                <a:effectLst/>
                <a:latin typeface="Arial" panose="020B0604020202020204" pitchFamily="34" charset="0"/>
              </a:rPr>
              <a:t>The frequency deviation of spaceborne atomic clocks can be corrected to some extent by pulsar observation</a:t>
            </a:r>
            <a:r>
              <a:rPr lang="en-US" altLang="zh-CN">
                <a:ea typeface="宋体" panose="02010600030101010101" pitchFamily="2" charset="-122"/>
              </a:rPr>
              <a:t>.</a:t>
            </a:r>
            <a:endParaRPr lang="en-US" altLang="zh-CN" dirty="0">
              <a:ea typeface="宋体" panose="02010600030101010101" pitchFamily="2" charset="-122"/>
            </a:endParaRPr>
          </a:p>
          <a:p>
            <a:endParaRPr lang="en-US" altLang="zh-CN" dirty="0">
              <a:ea typeface="宋体" panose="02010600030101010101" pitchFamily="2" charset="-122"/>
            </a:endParaRPr>
          </a:p>
          <a:p>
            <a:r>
              <a:rPr lang="en-US" altLang="zh-CN" dirty="0">
                <a:ea typeface="宋体" panose="02010600030101010101" pitchFamily="2" charset="-122"/>
              </a:rPr>
              <a:t>3.</a:t>
            </a:r>
            <a:r>
              <a:rPr lang="zh-CN" altLang="zh-CN" sz="1800" dirty="0">
                <a:effectLst/>
                <a:ea typeface="宋体" panose="02010600030101010101" pitchFamily="2" charset="-122"/>
                <a:cs typeface="宋体" panose="02010600030101010101" pitchFamily="2" charset="-122"/>
              </a:rPr>
              <a:t> </a:t>
            </a:r>
            <a:r>
              <a:rPr lang="en-US" altLang="zh-CN" dirty="0">
                <a:ea typeface="宋体" panose="02010600030101010101" pitchFamily="2" charset="-122"/>
              </a:rPr>
              <a:t>When the number of sub-phase intervals is 256±128, the estimated drift rate of clock difference is in better agreement with the true value</a:t>
            </a:r>
            <a:r>
              <a:rPr lang="en-US" altLang="zh-CN" b="0" i="0" dirty="0">
                <a:solidFill>
                  <a:srgbClr val="333333"/>
                </a:solidFill>
                <a:effectLst/>
                <a:latin typeface="Arial" panose="020B0604020202020204" pitchFamily="34" charset="0"/>
              </a:rPr>
              <a:t>.</a:t>
            </a:r>
          </a:p>
          <a:p>
            <a:endParaRPr lang="en-US" altLang="zh-CN" dirty="0">
              <a:ea typeface="宋体" panose="02010600030101010101" pitchFamily="2" charset="-122"/>
              <a:cs typeface="宋体" panose="02010600030101010101" pitchFamily="2" charset="-122"/>
            </a:endParaRPr>
          </a:p>
          <a:p>
            <a:r>
              <a:rPr lang="en-US" altLang="zh-CN" dirty="0">
                <a:ea typeface="宋体" panose="02010600030101010101" pitchFamily="2" charset="-122"/>
              </a:rPr>
              <a:t>4.</a:t>
            </a:r>
            <a:r>
              <a:rPr lang="zh-CN" altLang="en-US" dirty="0">
                <a:ea typeface="宋体" panose="02010600030101010101" pitchFamily="2" charset="-122"/>
              </a:rPr>
              <a:t> </a:t>
            </a:r>
            <a:r>
              <a:rPr lang="en-US" altLang="zh-CN" dirty="0">
                <a:ea typeface="宋体" panose="02010600030101010101" pitchFamily="2" charset="-122"/>
              </a:rPr>
              <a:t>After Gaussian kernel regression processing of pulse profile, the estimated frequency deviation of the pulse profile is in better agreement with the real value.</a:t>
            </a:r>
          </a:p>
          <a:p>
            <a:endParaRPr lang="en-US" altLang="zh-CN" sz="1800" dirty="0">
              <a:effectLst/>
              <a:ea typeface="宋体" panose="02010600030101010101" pitchFamily="2" charset="-122"/>
              <a:cs typeface="宋体" panose="02010600030101010101" pitchFamily="2" charset="-122"/>
            </a:endParaRPr>
          </a:p>
          <a:p>
            <a:endParaRPr lang="en-US" altLang="zh-CN" dirty="0">
              <a:ea typeface="宋体" panose="02010600030101010101" pitchFamily="2" charset="-122"/>
            </a:endParaRPr>
          </a:p>
        </p:txBody>
      </p:sp>
      <p:sp>
        <p:nvSpPr>
          <p:cNvPr id="3" name="文本框 2">
            <a:extLst>
              <a:ext uri="{FF2B5EF4-FFF2-40B4-BE49-F238E27FC236}">
                <a16:creationId xmlns:a16="http://schemas.microsoft.com/office/drawing/2014/main" id="{DB34977B-8994-4F2E-9CF7-83AC8B1E88FC}"/>
              </a:ext>
            </a:extLst>
          </p:cNvPr>
          <p:cNvSpPr txBox="1"/>
          <p:nvPr/>
        </p:nvSpPr>
        <p:spPr>
          <a:xfrm>
            <a:off x="527990" y="4933791"/>
            <a:ext cx="8241264" cy="1754326"/>
          </a:xfrm>
          <a:prstGeom prst="rect">
            <a:avLst/>
          </a:prstGeom>
          <a:solidFill>
            <a:schemeClr val="accent5">
              <a:lumMod val="20%"/>
              <a:lumOff val="80%"/>
            </a:schemeClr>
          </a:solidFill>
        </p:spPr>
        <p:txBody>
          <a:bodyPr wrap="square" rtlCol="0">
            <a:spAutoFit/>
          </a:bodyPr>
          <a:lstStyle/>
          <a:p>
            <a:r>
              <a:rPr lang="en-US" altLang="zh-CN" dirty="0">
                <a:ea typeface="等线" panose="02010600030101010101" pitchFamily="2" charset="-122"/>
                <a:cs typeface="Times New Roman" panose="02020603050405020304" pitchFamily="18" charset="0"/>
              </a:rPr>
              <a:t>           Crab pulsar is relatively young, </a:t>
            </a:r>
            <a:r>
              <a:rPr lang="en-US" altLang="zh-CN">
                <a:ea typeface="等线" panose="02010600030101010101" pitchFamily="2" charset="-122"/>
                <a:cs typeface="Times New Roman" panose="02020603050405020304" pitchFamily="18" charset="0"/>
              </a:rPr>
              <a:t>has  glitch phenomenon, </a:t>
            </a:r>
            <a:r>
              <a:rPr lang="en-US" altLang="zh-CN" dirty="0">
                <a:ea typeface="等线" panose="02010600030101010101" pitchFamily="2" charset="-122"/>
                <a:cs typeface="Times New Roman" panose="02020603050405020304" pitchFamily="18" charset="0"/>
              </a:rPr>
              <a:t>and is much less stable than the millisecond pulsar. In the practical application, by observing the millisecond pulsar whose rotation is more stable, the quadratic polynomial fitting can be carried out for the pre-fit timing residuals, and the clock error, frequency deviation and drift term of the space-based atomic clock can be corrected by the polynomial coefficient fitting.</a:t>
            </a:r>
            <a:endParaRPr lang="zh-CN" altLang="en-US" dirty="0">
              <a:ea typeface="等线"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B52CFA97-F4C0-44DB-9C37-7B531AE2D25B}"/>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19</a:t>
            </a:fld>
            <a:endParaRPr lang="zh-CN" altLang="en-US">
              <a:solidFill>
                <a:prstClr val="black">
                  <a:tint val="75%"/>
                </a:prstClr>
              </a:solidFill>
            </a:endParaRPr>
          </a:p>
        </p:txBody>
      </p:sp>
    </p:spTree>
    <p:extLst>
      <p:ext uri="{BB962C8B-B14F-4D97-AF65-F5344CB8AC3E}">
        <p14:creationId xmlns:p14="http://schemas.microsoft.com/office/powerpoint/2010/main" val="3006748483"/>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3" name="组合 2"/>
          <p:cNvGrpSpPr/>
          <p:nvPr/>
        </p:nvGrpSpPr>
        <p:grpSpPr>
          <a:xfrm>
            <a:off x="1530859" y="3069230"/>
            <a:ext cx="7080048" cy="648072"/>
            <a:chOff x="755576" y="989439"/>
            <a:chExt cx="7080048" cy="648072"/>
          </a:xfrm>
        </p:grpSpPr>
        <p:grpSp>
          <p:nvGrpSpPr>
            <p:cNvPr id="31" name="组合 30"/>
            <p:cNvGrpSpPr/>
            <p:nvPr/>
          </p:nvGrpSpPr>
          <p:grpSpPr>
            <a:xfrm>
              <a:off x="755576" y="1102717"/>
              <a:ext cx="6554975" cy="534794"/>
              <a:chOff x="2929753" y="1734056"/>
              <a:chExt cx="6554975" cy="534794"/>
            </a:xfrm>
          </p:grpSpPr>
          <p:cxnSp>
            <p:nvCxnSpPr>
              <p:cNvPr id="32" name="直接连接符 31"/>
              <p:cNvCxnSpPr/>
              <p:nvPr/>
            </p:nvCxnSpPr>
            <p:spPr>
              <a:xfrm>
                <a:off x="3364728" y="2249772"/>
                <a:ext cx="6120000" cy="19078"/>
              </a:xfrm>
              <a:prstGeom prst="line">
                <a:avLst/>
              </a:prstGeom>
              <a:ln>
                <a:solidFill>
                  <a:schemeClr val="bg1">
                    <a:lumMod val="65%"/>
                  </a:schemeClr>
                </a:solidFill>
              </a:ln>
            </p:spPr>
            <p:style>
              <a:lnRef idx="1">
                <a:schemeClr val="accent1"/>
              </a:lnRef>
              <a:fillRef idx="0">
                <a:schemeClr val="accent1"/>
              </a:fillRef>
              <a:effectRef idx="0">
                <a:schemeClr val="accent1"/>
              </a:effectRef>
              <a:fontRef idx="minor">
                <a:schemeClr val="tx1"/>
              </a:fontRef>
            </p:style>
          </p:cxnSp>
          <p:grpSp>
            <p:nvGrpSpPr>
              <p:cNvPr id="33" name="组合 14"/>
              <p:cNvGrpSpPr/>
              <p:nvPr/>
            </p:nvGrpSpPr>
            <p:grpSpPr>
              <a:xfrm>
                <a:off x="2929753" y="1734056"/>
                <a:ext cx="590550" cy="523220"/>
                <a:chOff x="2929753" y="1772156"/>
                <a:chExt cx="590550" cy="523220"/>
              </a:xfrm>
            </p:grpSpPr>
            <p:sp>
              <p:nvSpPr>
                <p:cNvPr id="34" name="平行四边形 33"/>
                <p:cNvSpPr/>
                <p:nvPr/>
              </p:nvSpPr>
              <p:spPr>
                <a:xfrm>
                  <a:off x="2929753" y="1816211"/>
                  <a:ext cx="590550" cy="479165"/>
                </a:xfrm>
                <a:prstGeom prst="parallelogram">
                  <a:avLst/>
                </a:prstGeom>
                <a:solidFill>
                  <a:srgbClr val="00206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13"/>
                <p:cNvSpPr txBox="1"/>
                <p:nvPr/>
              </p:nvSpPr>
              <p:spPr>
                <a:xfrm>
                  <a:off x="2940091" y="1772156"/>
                  <a:ext cx="580212"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51" name="矩形 17"/>
            <p:cNvSpPr/>
            <p:nvPr/>
          </p:nvSpPr>
          <p:spPr>
            <a:xfrm>
              <a:off x="1750753" y="989439"/>
              <a:ext cx="6084871" cy="40011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Observation data processing of X-ray pulsars </a:t>
              </a:r>
              <a:endParaRPr lang="zh-CN" altLang="en-US"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 name="灯片编号占位符 3"/>
          <p:cNvSpPr>
            <a:spLocks noGrp="1"/>
          </p:cNvSpPr>
          <p:nvPr>
            <p:ph type="sldNum" sz="quarter" idx="12"/>
          </p:nvPr>
        </p:nvSpPr>
        <p:spPr>
          <a:xfrm>
            <a:off x="7020272" y="6520259"/>
            <a:ext cx="2133600" cy="365125"/>
          </a:xfrm>
        </p:spPr>
        <p:txBody>
          <a:bodyPr/>
          <a:lstStyle/>
          <a:p>
            <a:fld id="{066F257D-0C5D-4245-A005-51F84DEC4F64}" type="slidenum">
              <a:rPr lang="zh-CN" altLang="en-US" smtClean="0"/>
              <a:pPr/>
              <a:t>2</a:t>
            </a:fld>
            <a:endParaRPr lang="zh-CN" altLang="en-US" dirty="0"/>
          </a:p>
        </p:txBody>
      </p:sp>
      <p:grpSp>
        <p:nvGrpSpPr>
          <p:cNvPr id="67" name="组合 66"/>
          <p:cNvGrpSpPr/>
          <p:nvPr/>
        </p:nvGrpSpPr>
        <p:grpSpPr>
          <a:xfrm>
            <a:off x="1547664" y="2364842"/>
            <a:ext cx="6696744" cy="830997"/>
            <a:chOff x="755576" y="1032450"/>
            <a:chExt cx="6696744" cy="830997"/>
          </a:xfrm>
        </p:grpSpPr>
        <p:grpSp>
          <p:nvGrpSpPr>
            <p:cNvPr id="68" name="组合 67"/>
            <p:cNvGrpSpPr/>
            <p:nvPr/>
          </p:nvGrpSpPr>
          <p:grpSpPr>
            <a:xfrm>
              <a:off x="755576" y="1102717"/>
              <a:ext cx="6554975" cy="534794"/>
              <a:chOff x="2929753" y="1734056"/>
              <a:chExt cx="6554975" cy="534794"/>
            </a:xfrm>
          </p:grpSpPr>
          <p:cxnSp>
            <p:nvCxnSpPr>
              <p:cNvPr id="70" name="直接连接符 69"/>
              <p:cNvCxnSpPr/>
              <p:nvPr/>
            </p:nvCxnSpPr>
            <p:spPr>
              <a:xfrm>
                <a:off x="3364728" y="2249772"/>
                <a:ext cx="6120000" cy="19078"/>
              </a:xfrm>
              <a:prstGeom prst="line">
                <a:avLst/>
              </a:prstGeom>
              <a:ln>
                <a:solidFill>
                  <a:schemeClr val="bg1">
                    <a:lumMod val="65%"/>
                  </a:schemeClr>
                </a:solidFill>
              </a:ln>
            </p:spPr>
            <p:style>
              <a:lnRef idx="1">
                <a:schemeClr val="accent1"/>
              </a:lnRef>
              <a:fillRef idx="0">
                <a:schemeClr val="accent1"/>
              </a:fillRef>
              <a:effectRef idx="0">
                <a:schemeClr val="accent1"/>
              </a:effectRef>
              <a:fontRef idx="minor">
                <a:schemeClr val="tx1"/>
              </a:fontRef>
            </p:style>
          </p:cxnSp>
          <p:grpSp>
            <p:nvGrpSpPr>
              <p:cNvPr id="71" name="组合 14"/>
              <p:cNvGrpSpPr/>
              <p:nvPr/>
            </p:nvGrpSpPr>
            <p:grpSpPr>
              <a:xfrm>
                <a:off x="2929753" y="1734056"/>
                <a:ext cx="590550" cy="523220"/>
                <a:chOff x="2929753" y="1772156"/>
                <a:chExt cx="590550" cy="523220"/>
              </a:xfrm>
            </p:grpSpPr>
            <p:sp>
              <p:nvSpPr>
                <p:cNvPr id="72" name="平行四边形 71"/>
                <p:cNvSpPr/>
                <p:nvPr/>
              </p:nvSpPr>
              <p:spPr>
                <a:xfrm>
                  <a:off x="2929753" y="1816211"/>
                  <a:ext cx="590550" cy="479165"/>
                </a:xfrm>
                <a:prstGeom prst="parallelogram">
                  <a:avLst/>
                </a:prstGeom>
                <a:solidFill>
                  <a:srgbClr val="00206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13"/>
                <p:cNvSpPr txBox="1"/>
                <p:nvPr/>
              </p:nvSpPr>
              <p:spPr>
                <a:xfrm>
                  <a:off x="2940091" y="1772156"/>
                  <a:ext cx="580212"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69" name="矩形 17"/>
            <p:cNvSpPr/>
            <p:nvPr/>
          </p:nvSpPr>
          <p:spPr>
            <a:xfrm>
              <a:off x="1731744" y="1032450"/>
              <a:ext cx="5720576" cy="830997"/>
            </a:xfrm>
            <a:prstGeom prst="rect">
              <a:avLst/>
            </a:prstGeom>
          </p:spPr>
          <p:txBody>
            <a:bodyPr wrap="square">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Development status at home and abroad</a:t>
              </a:r>
            </a:p>
            <a:p>
              <a:endParaRPr lang="zh-CN" altLang="en-US"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3" name="Rectangle 3"/>
          <p:cNvSpPr txBox="1">
            <a:spLocks noChangeArrowheads="1"/>
          </p:cNvSpPr>
          <p:nvPr/>
        </p:nvSpPr>
        <p:spPr>
          <a:xfrm>
            <a:off x="71883" y="332656"/>
            <a:ext cx="8964613" cy="576262"/>
          </a:xfrm>
          <a:prstGeom prst="rect">
            <a:avLst/>
          </a:prstGeom>
        </p:spPr>
        <p:txBody>
          <a:bodyPr anchor="ctr">
            <a:normAutofit/>
          </a:bodyPr>
          <a:lstStyle>
            <a:lvl1pPr marL="342900" indent="-342900" algn="l" defTabSz="914400" rtl="0" eaLnBrk="1" latinLnBrk="0" hangingPunct="1">
              <a:spcBef>
                <a:spcPct val="2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a:lstStyle>
          <a:p>
            <a:pPr marL="0" indent="0" algn="ctr">
              <a:lnSpc>
                <a:spcPct val="80%"/>
              </a:lnSpc>
              <a:buNone/>
              <a:defRPr/>
            </a:pPr>
            <a:r>
              <a:rPr lang="en-US" altLang="zh-CN" b="1" dirty="0">
                <a:solidFill>
                  <a:srgbClr val="000099"/>
                </a:solidFill>
                <a:latin typeface="黑体" pitchFamily="49" charset="-122"/>
                <a:ea typeface="黑体" pitchFamily="49" charset="-122"/>
              </a:rPr>
              <a:t> </a:t>
            </a:r>
            <a:r>
              <a:rPr lang="en-US" altLang="zh-CN" sz="3600" b="1" dirty="0">
                <a:solidFill>
                  <a:srgbClr val="C00000"/>
                </a:solidFill>
                <a:latin typeface="微软雅黑" pitchFamily="34" charset="-122"/>
                <a:ea typeface="微软雅黑" pitchFamily="34" charset="-122"/>
              </a:rPr>
              <a:t>The Report Outline</a:t>
            </a:r>
            <a:endParaRPr lang="zh-CN" altLang="en-US" sz="3600" b="1" dirty="0">
              <a:solidFill>
                <a:srgbClr val="C00000"/>
              </a:solidFill>
              <a:latin typeface="微软雅黑" pitchFamily="34" charset="-122"/>
              <a:ea typeface="微软雅黑" pitchFamily="34" charset="-122"/>
            </a:endParaRPr>
          </a:p>
        </p:txBody>
      </p:sp>
      <p:grpSp>
        <p:nvGrpSpPr>
          <p:cNvPr id="24" name="组合 23">
            <a:extLst>
              <a:ext uri="{FF2B5EF4-FFF2-40B4-BE49-F238E27FC236}">
                <a16:creationId xmlns:a16="http://schemas.microsoft.com/office/drawing/2014/main" id="{DE7C9A40-FB13-4662-91DD-F7C51C38E773}"/>
              </a:ext>
            </a:extLst>
          </p:cNvPr>
          <p:cNvGrpSpPr/>
          <p:nvPr/>
        </p:nvGrpSpPr>
        <p:grpSpPr>
          <a:xfrm>
            <a:off x="1547664" y="1572526"/>
            <a:ext cx="6554975" cy="605061"/>
            <a:chOff x="755576" y="1032450"/>
            <a:chExt cx="6554975" cy="605061"/>
          </a:xfrm>
        </p:grpSpPr>
        <p:grpSp>
          <p:nvGrpSpPr>
            <p:cNvPr id="25" name="组合 24">
              <a:extLst>
                <a:ext uri="{FF2B5EF4-FFF2-40B4-BE49-F238E27FC236}">
                  <a16:creationId xmlns:a16="http://schemas.microsoft.com/office/drawing/2014/main" id="{28153233-FFB4-4237-8DA6-5B5C24A6F54F}"/>
                </a:ext>
              </a:extLst>
            </p:cNvPr>
            <p:cNvGrpSpPr/>
            <p:nvPr/>
          </p:nvGrpSpPr>
          <p:grpSpPr>
            <a:xfrm>
              <a:off x="755576" y="1102717"/>
              <a:ext cx="6554975" cy="534794"/>
              <a:chOff x="2929753" y="1734056"/>
              <a:chExt cx="6554975" cy="534794"/>
            </a:xfrm>
          </p:grpSpPr>
          <p:cxnSp>
            <p:nvCxnSpPr>
              <p:cNvPr id="27" name="直接连接符 26">
                <a:extLst>
                  <a:ext uri="{FF2B5EF4-FFF2-40B4-BE49-F238E27FC236}">
                    <a16:creationId xmlns:a16="http://schemas.microsoft.com/office/drawing/2014/main" id="{E1301AF8-43C3-473F-BCCF-E935FEF6911F}"/>
                  </a:ext>
                </a:extLst>
              </p:cNvPr>
              <p:cNvCxnSpPr/>
              <p:nvPr/>
            </p:nvCxnSpPr>
            <p:spPr>
              <a:xfrm>
                <a:off x="3364728" y="2249772"/>
                <a:ext cx="6120000" cy="19078"/>
              </a:xfrm>
              <a:prstGeom prst="line">
                <a:avLst/>
              </a:prstGeom>
              <a:ln>
                <a:solidFill>
                  <a:schemeClr val="bg1">
                    <a:lumMod val="65%"/>
                  </a:schemeClr>
                </a:solidFill>
              </a:ln>
            </p:spPr>
            <p:style>
              <a:lnRef idx="1">
                <a:schemeClr val="accent1"/>
              </a:lnRef>
              <a:fillRef idx="0">
                <a:schemeClr val="accent1"/>
              </a:fillRef>
              <a:effectRef idx="0">
                <a:schemeClr val="accent1"/>
              </a:effectRef>
              <a:fontRef idx="minor">
                <a:schemeClr val="tx1"/>
              </a:fontRef>
            </p:style>
          </p:cxnSp>
          <p:grpSp>
            <p:nvGrpSpPr>
              <p:cNvPr id="28" name="组合 14">
                <a:extLst>
                  <a:ext uri="{FF2B5EF4-FFF2-40B4-BE49-F238E27FC236}">
                    <a16:creationId xmlns:a16="http://schemas.microsoft.com/office/drawing/2014/main" id="{A9B86FA2-02DE-4281-AE71-B50C6F63D743}"/>
                  </a:ext>
                </a:extLst>
              </p:cNvPr>
              <p:cNvGrpSpPr/>
              <p:nvPr/>
            </p:nvGrpSpPr>
            <p:grpSpPr>
              <a:xfrm>
                <a:off x="2929753" y="1734056"/>
                <a:ext cx="590550" cy="523220"/>
                <a:chOff x="2929753" y="1772156"/>
                <a:chExt cx="590550" cy="523220"/>
              </a:xfrm>
            </p:grpSpPr>
            <p:sp>
              <p:nvSpPr>
                <p:cNvPr id="29" name="平行四边形 28">
                  <a:extLst>
                    <a:ext uri="{FF2B5EF4-FFF2-40B4-BE49-F238E27FC236}">
                      <a16:creationId xmlns:a16="http://schemas.microsoft.com/office/drawing/2014/main" id="{205A24AA-49E5-4F85-A4A9-76A80F1F2920}"/>
                    </a:ext>
                  </a:extLst>
                </p:cNvPr>
                <p:cNvSpPr/>
                <p:nvPr/>
              </p:nvSpPr>
              <p:spPr>
                <a:xfrm>
                  <a:off x="2929753" y="1816211"/>
                  <a:ext cx="590550" cy="479165"/>
                </a:xfrm>
                <a:prstGeom prst="parallelogram">
                  <a:avLst/>
                </a:prstGeom>
                <a:solidFill>
                  <a:srgbClr val="00206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3">
                  <a:extLst>
                    <a:ext uri="{FF2B5EF4-FFF2-40B4-BE49-F238E27FC236}">
                      <a16:creationId xmlns:a16="http://schemas.microsoft.com/office/drawing/2014/main" id="{BBF7F799-4E9F-4A3F-869B-395438D736D1}"/>
                    </a:ext>
                  </a:extLst>
                </p:cNvPr>
                <p:cNvSpPr txBox="1"/>
                <p:nvPr/>
              </p:nvSpPr>
              <p:spPr>
                <a:xfrm>
                  <a:off x="2940091" y="1772156"/>
                  <a:ext cx="580212"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26" name="矩形 17">
              <a:extLst>
                <a:ext uri="{FF2B5EF4-FFF2-40B4-BE49-F238E27FC236}">
                  <a16:creationId xmlns:a16="http://schemas.microsoft.com/office/drawing/2014/main" id="{4AAE7D16-233A-4CCB-B9A7-A77E36B9F95F}"/>
                </a:ext>
              </a:extLst>
            </p:cNvPr>
            <p:cNvSpPr/>
            <p:nvPr/>
          </p:nvSpPr>
          <p:spPr>
            <a:xfrm>
              <a:off x="1731744" y="1032450"/>
              <a:ext cx="2958887" cy="40011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endParaRPr lang="zh-CN" altLang="en-US"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859E3234-276D-4ECE-B834-0A91C38FE4C2}"/>
              </a:ext>
            </a:extLst>
          </p:cNvPr>
          <p:cNvGrpSpPr/>
          <p:nvPr/>
        </p:nvGrpSpPr>
        <p:grpSpPr>
          <a:xfrm>
            <a:off x="1541197" y="3884268"/>
            <a:ext cx="6554975" cy="1261884"/>
            <a:chOff x="755576" y="1032450"/>
            <a:chExt cx="6554975" cy="1261884"/>
          </a:xfrm>
        </p:grpSpPr>
        <p:grpSp>
          <p:nvGrpSpPr>
            <p:cNvPr id="44" name="组合 43">
              <a:extLst>
                <a:ext uri="{FF2B5EF4-FFF2-40B4-BE49-F238E27FC236}">
                  <a16:creationId xmlns:a16="http://schemas.microsoft.com/office/drawing/2014/main" id="{96F30DC3-8CD0-4A67-ABA4-B303B2136414}"/>
                </a:ext>
              </a:extLst>
            </p:cNvPr>
            <p:cNvGrpSpPr/>
            <p:nvPr/>
          </p:nvGrpSpPr>
          <p:grpSpPr>
            <a:xfrm>
              <a:off x="755576" y="1102717"/>
              <a:ext cx="6554975" cy="534794"/>
              <a:chOff x="2929753" y="1734056"/>
              <a:chExt cx="6554975" cy="534794"/>
            </a:xfrm>
          </p:grpSpPr>
          <p:cxnSp>
            <p:nvCxnSpPr>
              <p:cNvPr id="46" name="直接连接符 45">
                <a:extLst>
                  <a:ext uri="{FF2B5EF4-FFF2-40B4-BE49-F238E27FC236}">
                    <a16:creationId xmlns:a16="http://schemas.microsoft.com/office/drawing/2014/main" id="{8F9867E0-1440-4E92-9B31-B97921753C14}"/>
                  </a:ext>
                </a:extLst>
              </p:cNvPr>
              <p:cNvCxnSpPr/>
              <p:nvPr/>
            </p:nvCxnSpPr>
            <p:spPr>
              <a:xfrm>
                <a:off x="3364728" y="2249772"/>
                <a:ext cx="6120000" cy="19078"/>
              </a:xfrm>
              <a:prstGeom prst="line">
                <a:avLst/>
              </a:prstGeom>
              <a:ln>
                <a:solidFill>
                  <a:schemeClr val="bg1">
                    <a:lumMod val="65%"/>
                  </a:schemeClr>
                </a:solidFill>
              </a:ln>
            </p:spPr>
            <p:style>
              <a:lnRef idx="1">
                <a:schemeClr val="accent1"/>
              </a:lnRef>
              <a:fillRef idx="0">
                <a:schemeClr val="accent1"/>
              </a:fillRef>
              <a:effectRef idx="0">
                <a:schemeClr val="accent1"/>
              </a:effectRef>
              <a:fontRef idx="minor">
                <a:schemeClr val="tx1"/>
              </a:fontRef>
            </p:style>
          </p:cxnSp>
          <p:grpSp>
            <p:nvGrpSpPr>
              <p:cNvPr id="47" name="组合 14">
                <a:extLst>
                  <a:ext uri="{FF2B5EF4-FFF2-40B4-BE49-F238E27FC236}">
                    <a16:creationId xmlns:a16="http://schemas.microsoft.com/office/drawing/2014/main" id="{97F466FE-8BEF-4E3E-95E7-4F4C71BDFFBD}"/>
                  </a:ext>
                </a:extLst>
              </p:cNvPr>
              <p:cNvGrpSpPr/>
              <p:nvPr/>
            </p:nvGrpSpPr>
            <p:grpSpPr>
              <a:xfrm>
                <a:off x="2929753" y="1734056"/>
                <a:ext cx="590550" cy="523220"/>
                <a:chOff x="2929753" y="1772156"/>
                <a:chExt cx="590550" cy="523220"/>
              </a:xfrm>
            </p:grpSpPr>
            <p:sp>
              <p:nvSpPr>
                <p:cNvPr id="48" name="平行四边形 47">
                  <a:extLst>
                    <a:ext uri="{FF2B5EF4-FFF2-40B4-BE49-F238E27FC236}">
                      <a16:creationId xmlns:a16="http://schemas.microsoft.com/office/drawing/2014/main" id="{BC691CA7-EACD-4141-981C-A2B2ED1962AA}"/>
                    </a:ext>
                  </a:extLst>
                </p:cNvPr>
                <p:cNvSpPr/>
                <p:nvPr/>
              </p:nvSpPr>
              <p:spPr>
                <a:xfrm>
                  <a:off x="2929753" y="1816211"/>
                  <a:ext cx="590550" cy="479165"/>
                </a:xfrm>
                <a:prstGeom prst="parallelogram">
                  <a:avLst/>
                </a:prstGeom>
                <a:solidFill>
                  <a:srgbClr val="00206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13">
                  <a:extLst>
                    <a:ext uri="{FF2B5EF4-FFF2-40B4-BE49-F238E27FC236}">
                      <a16:creationId xmlns:a16="http://schemas.microsoft.com/office/drawing/2014/main" id="{B3B3F291-A022-4A87-A795-AD8957B1519A}"/>
                    </a:ext>
                  </a:extLst>
                </p:cNvPr>
                <p:cNvSpPr txBox="1"/>
                <p:nvPr/>
              </p:nvSpPr>
              <p:spPr>
                <a:xfrm>
                  <a:off x="2940091" y="1772156"/>
                  <a:ext cx="580212"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45" name="矩形 17">
              <a:extLst>
                <a:ext uri="{FF2B5EF4-FFF2-40B4-BE49-F238E27FC236}">
                  <a16:creationId xmlns:a16="http://schemas.microsoft.com/office/drawing/2014/main" id="{98EFD120-C402-4455-993B-264F5260971E}"/>
                </a:ext>
              </a:extLst>
            </p:cNvPr>
            <p:cNvSpPr/>
            <p:nvPr/>
          </p:nvSpPr>
          <p:spPr>
            <a:xfrm>
              <a:off x="1731744" y="1032450"/>
              <a:ext cx="4293611" cy="1261884"/>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Timing analysis of X-ray pulsars</a:t>
              </a:r>
            </a:p>
            <a:p>
              <a:endParaRPr lang="en-US" altLang="zh-CN"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50" name="组合 49">
            <a:extLst>
              <a:ext uri="{FF2B5EF4-FFF2-40B4-BE49-F238E27FC236}">
                <a16:creationId xmlns:a16="http://schemas.microsoft.com/office/drawing/2014/main" id="{3D1D7EC2-11C7-42D5-9BBC-1242656D1F2F}"/>
              </a:ext>
            </a:extLst>
          </p:cNvPr>
          <p:cNvGrpSpPr/>
          <p:nvPr/>
        </p:nvGrpSpPr>
        <p:grpSpPr>
          <a:xfrm>
            <a:off x="1530291" y="4646528"/>
            <a:ext cx="6554975" cy="605061"/>
            <a:chOff x="755576" y="1032450"/>
            <a:chExt cx="6554975" cy="605061"/>
          </a:xfrm>
        </p:grpSpPr>
        <p:grpSp>
          <p:nvGrpSpPr>
            <p:cNvPr id="52" name="组合 51">
              <a:extLst>
                <a:ext uri="{FF2B5EF4-FFF2-40B4-BE49-F238E27FC236}">
                  <a16:creationId xmlns:a16="http://schemas.microsoft.com/office/drawing/2014/main" id="{EAC220D1-3B76-4AB0-9733-E6ACB08117AC}"/>
                </a:ext>
              </a:extLst>
            </p:cNvPr>
            <p:cNvGrpSpPr/>
            <p:nvPr/>
          </p:nvGrpSpPr>
          <p:grpSpPr>
            <a:xfrm>
              <a:off x="755576" y="1102717"/>
              <a:ext cx="6554975" cy="534794"/>
              <a:chOff x="2929753" y="1734056"/>
              <a:chExt cx="6554975" cy="534794"/>
            </a:xfrm>
          </p:grpSpPr>
          <p:cxnSp>
            <p:nvCxnSpPr>
              <p:cNvPr id="54" name="直接连接符 53">
                <a:extLst>
                  <a:ext uri="{FF2B5EF4-FFF2-40B4-BE49-F238E27FC236}">
                    <a16:creationId xmlns:a16="http://schemas.microsoft.com/office/drawing/2014/main" id="{1F9055AE-AF6E-48FE-B9AB-E04024685B90}"/>
                  </a:ext>
                </a:extLst>
              </p:cNvPr>
              <p:cNvCxnSpPr/>
              <p:nvPr/>
            </p:nvCxnSpPr>
            <p:spPr>
              <a:xfrm>
                <a:off x="3364728" y="2249772"/>
                <a:ext cx="6120000" cy="19078"/>
              </a:xfrm>
              <a:prstGeom prst="line">
                <a:avLst/>
              </a:prstGeom>
              <a:ln>
                <a:solidFill>
                  <a:schemeClr val="bg1">
                    <a:lumMod val="65%"/>
                  </a:schemeClr>
                </a:solidFill>
              </a:ln>
            </p:spPr>
            <p:style>
              <a:lnRef idx="1">
                <a:schemeClr val="accent1"/>
              </a:lnRef>
              <a:fillRef idx="0">
                <a:schemeClr val="accent1"/>
              </a:fillRef>
              <a:effectRef idx="0">
                <a:schemeClr val="accent1"/>
              </a:effectRef>
              <a:fontRef idx="minor">
                <a:schemeClr val="tx1"/>
              </a:fontRef>
            </p:style>
          </p:cxnSp>
          <p:grpSp>
            <p:nvGrpSpPr>
              <p:cNvPr id="55" name="组合 14">
                <a:extLst>
                  <a:ext uri="{FF2B5EF4-FFF2-40B4-BE49-F238E27FC236}">
                    <a16:creationId xmlns:a16="http://schemas.microsoft.com/office/drawing/2014/main" id="{CC808F90-68E4-41FA-9E1E-DF8D428B030B}"/>
                  </a:ext>
                </a:extLst>
              </p:cNvPr>
              <p:cNvGrpSpPr/>
              <p:nvPr/>
            </p:nvGrpSpPr>
            <p:grpSpPr>
              <a:xfrm>
                <a:off x="2929753" y="1734056"/>
                <a:ext cx="590550" cy="523220"/>
                <a:chOff x="2929753" y="1772156"/>
                <a:chExt cx="590550" cy="523220"/>
              </a:xfrm>
            </p:grpSpPr>
            <p:sp>
              <p:nvSpPr>
                <p:cNvPr id="56" name="平行四边形 55">
                  <a:extLst>
                    <a:ext uri="{FF2B5EF4-FFF2-40B4-BE49-F238E27FC236}">
                      <a16:creationId xmlns:a16="http://schemas.microsoft.com/office/drawing/2014/main" id="{8826AF38-F50A-4CAF-929F-138A106CBACF}"/>
                    </a:ext>
                  </a:extLst>
                </p:cNvPr>
                <p:cNvSpPr/>
                <p:nvPr/>
              </p:nvSpPr>
              <p:spPr>
                <a:xfrm>
                  <a:off x="2929753" y="1816211"/>
                  <a:ext cx="590550" cy="479165"/>
                </a:xfrm>
                <a:prstGeom prst="parallelogram">
                  <a:avLst/>
                </a:prstGeom>
                <a:solidFill>
                  <a:srgbClr val="00206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13">
                  <a:extLst>
                    <a:ext uri="{FF2B5EF4-FFF2-40B4-BE49-F238E27FC236}">
                      <a16:creationId xmlns:a16="http://schemas.microsoft.com/office/drawing/2014/main" id="{D4B6F56A-3ECD-4DD3-ACAE-D611C048463D}"/>
                    </a:ext>
                  </a:extLst>
                </p:cNvPr>
                <p:cNvSpPr txBox="1"/>
                <p:nvPr/>
              </p:nvSpPr>
              <p:spPr>
                <a:xfrm>
                  <a:off x="2940091" y="1772156"/>
                  <a:ext cx="580212"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53" name="矩形 17">
              <a:extLst>
                <a:ext uri="{FF2B5EF4-FFF2-40B4-BE49-F238E27FC236}">
                  <a16:creationId xmlns:a16="http://schemas.microsoft.com/office/drawing/2014/main" id="{E771E4FB-DBE6-4DA0-ADBD-4B8710AF47EF}"/>
                </a:ext>
              </a:extLst>
            </p:cNvPr>
            <p:cNvSpPr/>
            <p:nvPr/>
          </p:nvSpPr>
          <p:spPr>
            <a:xfrm>
              <a:off x="1731744" y="1032450"/>
              <a:ext cx="3376565" cy="400110"/>
            </a:xfrm>
            <a:prstGeom prst="rect">
              <a:avLst/>
            </a:prstGeom>
          </p:spPr>
          <p:txBody>
            <a:bodyPr wrap="none">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Conclusion and prospect</a:t>
              </a:r>
              <a:endParaRPr lang="zh-CN" altLang="en-US"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695039531"/>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p:cNvSpPr/>
          <p:nvPr/>
        </p:nvSpPr>
        <p:spPr>
          <a:xfrm>
            <a:off x="31070" y="0"/>
            <a:ext cx="9144000" cy="584775"/>
          </a:xfrm>
          <a:prstGeom prst="rect">
            <a:avLst/>
          </a:prstGeom>
        </p:spPr>
        <p:txBody>
          <a:bodyPr wrap="square">
            <a:spAutoFit/>
          </a:bodyPr>
          <a:lstStyle/>
          <a:p>
            <a:pPr algn="ctr"/>
            <a:r>
              <a:rPr lang="en-US" altLang="zh-CN" sz="3200" b="1" dirty="0">
                <a:latin typeface="黑体" pitchFamily="49" charset="-122"/>
                <a:ea typeface="黑体" pitchFamily="49" charset="-122"/>
              </a:rPr>
              <a:t>Prospect</a:t>
            </a:r>
            <a:endParaRPr lang="zh-CN" altLang="en-US" sz="3200" b="1" dirty="0">
              <a:latin typeface="黑体" pitchFamily="49" charset="-122"/>
              <a:ea typeface="黑体" pitchFamily="49" charset="-122"/>
            </a:endParaRPr>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dirty="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B146026B-FDDD-4236-BA30-DA63E5F635BD}"/>
              </a:ext>
            </a:extLst>
          </p:cNvPr>
          <p:cNvSpPr txBox="1"/>
          <p:nvPr/>
        </p:nvSpPr>
        <p:spPr>
          <a:xfrm>
            <a:off x="757256" y="4872959"/>
            <a:ext cx="7629487" cy="1569660"/>
          </a:xfrm>
          <a:prstGeom prst="rect">
            <a:avLst/>
          </a:prstGeom>
          <a:solidFill>
            <a:schemeClr val="tx2">
              <a:lumMod val="20%"/>
              <a:lumOff val="80%"/>
            </a:schemeClr>
          </a:solidFill>
        </p:spPr>
        <p:txBody>
          <a:bodyPr wrap="square" rtlCol="0">
            <a:spAutoFit/>
          </a:bodyPr>
          <a:lstStyle/>
          <a:p>
            <a:r>
              <a:rPr lang="en-US" altLang="zh-CN" sz="2400" b="0" i="0">
                <a:solidFill>
                  <a:srgbClr val="333333"/>
                </a:solidFill>
                <a:effectLst/>
                <a:latin typeface="Arial" panose="020B0604020202020204" pitchFamily="34" charset="0"/>
              </a:rPr>
              <a:t>The pulsar </a:t>
            </a:r>
            <a:r>
              <a:rPr lang="en-US" altLang="zh-CN" sz="2400" b="0" i="0" dirty="0">
                <a:solidFill>
                  <a:srgbClr val="333333"/>
                </a:solidFill>
                <a:effectLst/>
                <a:latin typeface="Arial" panose="020B0604020202020204" pitchFamily="34" charset="0"/>
              </a:rPr>
              <a:t>time can be constructed by simultaneously </a:t>
            </a:r>
            <a:r>
              <a:rPr lang="en-US" altLang="zh-CN" sz="2400" b="0" i="0">
                <a:solidFill>
                  <a:srgbClr val="333333"/>
                </a:solidFill>
                <a:effectLst/>
                <a:latin typeface="Arial" panose="020B0604020202020204" pitchFamily="34" charset="0"/>
              </a:rPr>
              <a:t>observing the millisecond </a:t>
            </a:r>
            <a:r>
              <a:rPr lang="en-US" altLang="zh-CN" sz="2400" b="0" i="0" dirty="0">
                <a:solidFill>
                  <a:srgbClr val="333333"/>
                </a:solidFill>
                <a:effectLst/>
                <a:latin typeface="Arial" panose="020B0604020202020204" pitchFamily="34" charset="0"/>
              </a:rPr>
              <a:t>pulsar in X-ray and radio frequency bands. It can becomes a natural time benchmark.</a:t>
            </a:r>
            <a:endParaRPr lang="zh-CN" altLang="en-US" sz="2400" dirty="0"/>
          </a:p>
        </p:txBody>
      </p:sp>
      <p:sp>
        <p:nvSpPr>
          <p:cNvPr id="6" name="文本框 5">
            <a:extLst>
              <a:ext uri="{FF2B5EF4-FFF2-40B4-BE49-F238E27FC236}">
                <a16:creationId xmlns:a16="http://schemas.microsoft.com/office/drawing/2014/main" id="{1B8C6D3B-CB82-470E-B06C-875527B6AAD0}"/>
              </a:ext>
            </a:extLst>
          </p:cNvPr>
          <p:cNvSpPr txBox="1"/>
          <p:nvPr/>
        </p:nvSpPr>
        <p:spPr>
          <a:xfrm>
            <a:off x="755576" y="1079894"/>
            <a:ext cx="7566114" cy="3477875"/>
          </a:xfrm>
          <a:prstGeom prst="rect">
            <a:avLst/>
          </a:prstGeom>
          <a:solidFill>
            <a:schemeClr val="bg2">
              <a:lumMod val="90%"/>
            </a:schemeClr>
          </a:solidFill>
          <a:ln>
            <a:solidFill>
              <a:srgbClr val="FF0000"/>
            </a:solidFill>
          </a:ln>
        </p:spPr>
        <p:txBody>
          <a:bodyPr wrap="square" rtlCol="0">
            <a:spAutoFit/>
          </a:bodyPr>
          <a:lstStyle/>
          <a:p>
            <a:r>
              <a:rPr lang="en-US" altLang="zh-CN" sz="2400" dirty="0"/>
              <a:t>The stability of the millisecond pulsar is comparable to that of an atomic clock, and based on this, </a:t>
            </a:r>
            <a:r>
              <a:rPr lang="en-US" altLang="zh-CN" sz="2400" dirty="0">
                <a:solidFill>
                  <a:srgbClr val="F62A7D"/>
                </a:solidFill>
              </a:rPr>
              <a:t>the time based on pulsar </a:t>
            </a:r>
            <a:r>
              <a:rPr lang="en-US" altLang="zh-CN" sz="2400" dirty="0"/>
              <a:t>can be established.</a:t>
            </a:r>
          </a:p>
          <a:p>
            <a:endParaRPr lang="en-US" altLang="zh-CN" sz="2400"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Provide an independent means for the realization of the terrestrial time.</a:t>
            </a:r>
            <a:endParaRPr lang="en-US" altLang="zh-CN" sz="2000"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It is based on astrophysical processes and is not easy to interfere with.</a:t>
            </a:r>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It rotates steadily for billions of years, and could serve deep space</a:t>
            </a:r>
            <a:r>
              <a:rPr lang="en-US" altLang="zh-CN" sz="2400" b="0" i="0" dirty="0">
                <a:solidFill>
                  <a:srgbClr val="333333"/>
                </a:solidFill>
                <a:effectLst/>
                <a:latin typeface="Arial" panose="020B0604020202020204" pitchFamily="34" charset="0"/>
              </a:rPr>
              <a:t>.</a:t>
            </a:r>
            <a:endParaRPr lang="zh-CN" altLang="en-US" sz="2400" dirty="0"/>
          </a:p>
        </p:txBody>
      </p:sp>
      <p:sp>
        <p:nvSpPr>
          <p:cNvPr id="3" name="灯片编号占位符 2">
            <a:extLst>
              <a:ext uri="{FF2B5EF4-FFF2-40B4-BE49-F238E27FC236}">
                <a16:creationId xmlns:a16="http://schemas.microsoft.com/office/drawing/2014/main" id="{346C64DC-08FE-4320-8F4F-114B8B7FF29E}"/>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20</a:t>
            </a:fld>
            <a:endParaRPr lang="zh-CN" altLang="en-US" dirty="0">
              <a:solidFill>
                <a:prstClr val="black">
                  <a:tint val="75%"/>
                </a:prstClr>
              </a:solidFill>
            </a:endParaRPr>
          </a:p>
        </p:txBody>
      </p:sp>
    </p:spTree>
    <p:extLst>
      <p:ext uri="{BB962C8B-B14F-4D97-AF65-F5344CB8AC3E}">
        <p14:creationId xmlns:p14="http://schemas.microsoft.com/office/powerpoint/2010/main" val="2027194441"/>
      </p:ext>
    </p:extLst>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文本框 6"/>
          <p:cNvSpPr txBox="1"/>
          <p:nvPr/>
        </p:nvSpPr>
        <p:spPr>
          <a:xfrm>
            <a:off x="3069519" y="2276872"/>
            <a:ext cx="3361819"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FF0000"/>
                </a:solidFill>
                <a:latin typeface="微软雅黑" pitchFamily="34" charset="-122"/>
                <a:ea typeface="微软雅黑" pitchFamily="34" charset="-122"/>
              </a:rPr>
              <a:t>Thanks</a:t>
            </a:r>
            <a:r>
              <a:rPr lang="zh-CN" altLang="en-US" sz="5400" b="1" dirty="0">
                <a:solidFill>
                  <a:srgbClr val="FF0000"/>
                </a:solidFill>
                <a:latin typeface="微软雅黑" pitchFamily="34" charset="-122"/>
                <a:ea typeface="微软雅黑" pitchFamily="34" charset="-122"/>
              </a:rPr>
              <a:t>！</a:t>
            </a:r>
            <a:endParaRPr lang="en-US" altLang="zh-CN" sz="5400" b="1" dirty="0">
              <a:solidFill>
                <a:srgbClr val="FF0000"/>
              </a:solidFill>
              <a:latin typeface="微软雅黑" pitchFamily="34" charset="-122"/>
              <a:ea typeface="微软雅黑" pitchFamily="34" charset="-122"/>
            </a:endParaRPr>
          </a:p>
        </p:txBody>
      </p:sp>
      <p:sp>
        <p:nvSpPr>
          <p:cNvPr id="3" name="灯片编号占位符 3"/>
          <p:cNvSpPr>
            <a:spLocks noGrp="1"/>
          </p:cNvSpPr>
          <p:nvPr>
            <p:ph type="sldNum" sz="quarter" idx="12"/>
          </p:nvPr>
        </p:nvSpPr>
        <p:spPr>
          <a:xfrm>
            <a:off x="6830888" y="6525344"/>
            <a:ext cx="2133600" cy="365125"/>
          </a:xfrm>
        </p:spPr>
        <p:txBody>
          <a:bodyPr/>
          <a:lstStyle/>
          <a:p>
            <a:fld id="{066F257D-0C5D-4245-A005-51F84DEC4F64}" type="slidenum">
              <a:rPr lang="zh-CN" altLang="en-US" smtClean="0"/>
              <a:pPr/>
              <a:t>21</a:t>
            </a:fld>
            <a:endParaRPr lang="zh-CN" altLang="en-US" dirty="0"/>
          </a:p>
        </p:txBody>
      </p:sp>
    </p:spTree>
    <p:extLst>
      <p:ext uri="{BB962C8B-B14F-4D97-AF65-F5344CB8AC3E}">
        <p14:creationId xmlns:p14="http://schemas.microsoft.com/office/powerpoint/2010/main" val="1840981838"/>
      </p:ext>
    </p:extLst>
  </p:cSld>
  <p:clrMapOvr>
    <a:masterClrMapping/>
  </p:clrMapOvr>
  <p:transition/>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 name="灯片编号占位符 3"/>
          <p:cNvSpPr>
            <a:spLocks noGrp="1"/>
          </p:cNvSpPr>
          <p:nvPr>
            <p:ph type="sldNum" sz="quarter" idx="12"/>
          </p:nvPr>
        </p:nvSpPr>
        <p:spPr>
          <a:xfrm>
            <a:off x="6974904" y="6525344"/>
            <a:ext cx="2133600" cy="365125"/>
          </a:xfrm>
        </p:spPr>
        <p:txBody>
          <a:bodyPr/>
          <a:lstStyle/>
          <a:p>
            <a:fld id="{066F257D-0C5D-4245-A005-51F84DEC4F64}" type="slidenum">
              <a:rPr lang="zh-CN" altLang="en-US" smtClean="0"/>
              <a:pPr/>
              <a:t>3</a:t>
            </a:fld>
            <a:endParaRPr lang="zh-CN" altLang="en-US" dirty="0"/>
          </a:p>
        </p:txBody>
      </p:sp>
      <p:sp>
        <p:nvSpPr>
          <p:cNvPr id="68"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64704"/>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3" name="文本框 2">
            <a:extLst>
              <a:ext uri="{FF2B5EF4-FFF2-40B4-BE49-F238E27FC236}">
                <a16:creationId xmlns:a16="http://schemas.microsoft.com/office/drawing/2014/main" id="{B3534776-F742-4A36-B748-35058CEBBF7E}"/>
              </a:ext>
            </a:extLst>
          </p:cNvPr>
          <p:cNvSpPr txBox="1"/>
          <p:nvPr/>
        </p:nvSpPr>
        <p:spPr>
          <a:xfrm>
            <a:off x="323528" y="966260"/>
            <a:ext cx="8617428" cy="2954655"/>
          </a:xfrm>
          <a:prstGeom prst="rect">
            <a:avLst/>
          </a:prstGeom>
          <a:noFill/>
        </p:spPr>
        <p:txBody>
          <a:bodyPr wrap="square" rtlCol="0">
            <a:spAutoFit/>
          </a:bodyPr>
          <a:lstStyle/>
          <a:p>
            <a:r>
              <a:rPr lang="zh-CN" altLang="en-US" sz="2800" dirty="0">
                <a:solidFill>
                  <a:schemeClr val="accent6">
                    <a:lumMod val="75%"/>
                  </a:schemeClr>
                </a:solidFill>
              </a:rPr>
              <a:t>一 </a:t>
            </a:r>
            <a:r>
              <a:rPr lang="en-US" altLang="zh-CN" sz="2800" dirty="0">
                <a:solidFill>
                  <a:schemeClr val="accent6">
                    <a:lumMod val="75%"/>
                  </a:schemeClr>
                </a:solidFill>
              </a:rPr>
              <a:t>Overview</a:t>
            </a:r>
            <a:r>
              <a:rPr lang="en-US" altLang="zh-CN" sz="2800" b="0" i="0" dirty="0">
                <a:solidFill>
                  <a:srgbClr val="4A90E2"/>
                </a:solidFill>
                <a:effectLst/>
                <a:latin typeface="Arial" panose="020B0604020202020204" pitchFamily="34" charset="0"/>
              </a:rPr>
              <a:t> </a:t>
            </a:r>
            <a:r>
              <a:rPr lang="en-US" altLang="zh-CN" sz="2800" dirty="0">
                <a:solidFill>
                  <a:schemeClr val="accent6">
                    <a:lumMod val="75%"/>
                  </a:schemeClr>
                </a:solidFill>
              </a:rPr>
              <a:t>of deep space navigation</a:t>
            </a:r>
          </a:p>
          <a:p>
            <a:endParaRPr lang="en-US" altLang="zh-CN" dirty="0"/>
          </a:p>
          <a:p>
            <a:pPr marL="285750" indent="-285750">
              <a:buFont typeface="Wingdings" panose="05000000000000000000" pitchFamily="2" charset="2"/>
              <a:buChar char="l"/>
            </a:pPr>
            <a:r>
              <a:rPr lang="en-US" altLang="zh-CN" sz="2000" dirty="0">
                <a:solidFill>
                  <a:srgbClr val="FF0000"/>
                </a:solidFill>
              </a:rPr>
              <a:t>Deep space exploration</a:t>
            </a:r>
            <a:r>
              <a:rPr lang="en-US" altLang="zh-CN" sz="2000" b="0" i="0" dirty="0">
                <a:solidFill>
                  <a:srgbClr val="333333"/>
                </a:solidFill>
                <a:effectLst/>
                <a:latin typeface="Arial" panose="020B0604020202020204" pitchFamily="34" charset="0"/>
              </a:rPr>
              <a:t> </a:t>
            </a:r>
            <a:r>
              <a:rPr lang="en-US" altLang="zh-CN" sz="2000" dirty="0"/>
              <a:t>refers to the exploration that breaks away from the earth's gravitational field and enters the solar system and cosmic space. The definition of </a:t>
            </a:r>
            <a:r>
              <a:rPr lang="en-US" altLang="zh-CN" sz="2000" dirty="0">
                <a:highlight>
                  <a:srgbClr val="FFFF00"/>
                </a:highlight>
              </a:rPr>
              <a:t>"</a:t>
            </a:r>
            <a:r>
              <a:rPr lang="en-US" altLang="zh-CN" sz="2000" u="sng" dirty="0">
                <a:highlight>
                  <a:srgbClr val="FFFF00"/>
                </a:highlight>
              </a:rPr>
              <a:t>deep space</a:t>
            </a:r>
            <a:r>
              <a:rPr lang="en-US" altLang="zh-CN" sz="2000" dirty="0"/>
              <a:t>" recognized by the international spacesuit community is the space 2 million kilometers away from the earth.</a:t>
            </a:r>
          </a:p>
          <a:p>
            <a:pPr marL="285750" indent="-285750">
              <a:buFont typeface="Wingdings" panose="05000000000000000000" pitchFamily="2" charset="2"/>
              <a:buChar char="l"/>
            </a:pPr>
            <a:r>
              <a:rPr lang="en-US" altLang="zh-CN" sz="2000" dirty="0">
                <a:solidFill>
                  <a:srgbClr val="FF0000"/>
                </a:solidFill>
              </a:rPr>
              <a:t>Deep space navigation </a:t>
            </a:r>
            <a:r>
              <a:rPr lang="en-US" altLang="zh-CN" sz="2000" dirty="0"/>
              <a:t>is the process of determining the current position of the spacecraft in deep space , predicting and revising its flight path so that it is within an acceptable error range of the expected trajectory.</a:t>
            </a:r>
            <a:endParaRPr lang="zh-CN" altLang="en-US" sz="2000" dirty="0"/>
          </a:p>
        </p:txBody>
      </p:sp>
      <p:sp>
        <p:nvSpPr>
          <p:cNvPr id="4" name="文本框 3">
            <a:extLst>
              <a:ext uri="{FF2B5EF4-FFF2-40B4-BE49-F238E27FC236}">
                <a16:creationId xmlns:a16="http://schemas.microsoft.com/office/drawing/2014/main" id="{98FEB6F1-4EFD-4339-A817-5F36805D7109}"/>
              </a:ext>
            </a:extLst>
          </p:cNvPr>
          <p:cNvSpPr txBox="1"/>
          <p:nvPr/>
        </p:nvSpPr>
        <p:spPr>
          <a:xfrm>
            <a:off x="683568" y="4226445"/>
            <a:ext cx="4320480" cy="2308324"/>
          </a:xfrm>
          <a:prstGeom prst="rect">
            <a:avLst/>
          </a:prstGeom>
          <a:noFill/>
          <a:ln>
            <a:solidFill>
              <a:srgbClr val="0066FF"/>
            </a:solidFill>
          </a:ln>
        </p:spPr>
        <p:txBody>
          <a:bodyPr wrap="square" rtlCol="0">
            <a:spAutoFit/>
          </a:bodyPr>
          <a:lstStyle/>
          <a:p>
            <a:r>
              <a:rPr lang="en-US" altLang="zh-CN" sz="2400" dirty="0">
                <a:solidFill>
                  <a:srgbClr val="FF0000"/>
                </a:solidFill>
              </a:rPr>
              <a:t>Two ways to implement deep space navigation </a:t>
            </a:r>
            <a:r>
              <a:rPr lang="zh-CN" altLang="en-US" sz="2400" dirty="0">
                <a:solidFill>
                  <a:srgbClr val="FF0000"/>
                </a:solidFill>
              </a:rPr>
              <a:t>：</a:t>
            </a:r>
            <a:endParaRPr lang="en-US" altLang="zh-CN" sz="2400" dirty="0">
              <a:solidFill>
                <a:srgbClr val="FF0000"/>
              </a:solidFill>
            </a:endParaRP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en-US" altLang="zh-CN" sz="2400" dirty="0"/>
              <a:t>Ground-based navigation</a:t>
            </a:r>
          </a:p>
          <a:p>
            <a:pPr marL="285750" indent="-285750">
              <a:buFont typeface="Arial" panose="020B0604020202020204" pitchFamily="34" charset="0"/>
              <a:buChar char="•"/>
            </a:pPr>
            <a:r>
              <a:rPr lang="en-US" altLang="zh-CN" sz="2400" dirty="0"/>
              <a:t>Autonomous navigation</a:t>
            </a:r>
          </a:p>
          <a:p>
            <a:endParaRPr lang="zh-CN" altLang="en-US" sz="2400" dirty="0"/>
          </a:p>
        </p:txBody>
      </p:sp>
      <p:pic>
        <p:nvPicPr>
          <p:cNvPr id="11" name="图片 10">
            <a:extLst>
              <a:ext uri="{FF2B5EF4-FFF2-40B4-BE49-F238E27FC236}">
                <a16:creationId xmlns:a16="http://schemas.microsoft.com/office/drawing/2014/main" id="{D7FE1F69-DC9C-4EE2-A85F-430974A26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781" y="4113966"/>
            <a:ext cx="3024336" cy="2399306"/>
          </a:xfrm>
          <a:prstGeom prst="rect">
            <a:avLst/>
          </a:prstGeom>
        </p:spPr>
      </p:pic>
      <p:sp>
        <p:nvSpPr>
          <p:cNvPr id="9" name="文本框 8">
            <a:extLst>
              <a:ext uri="{FF2B5EF4-FFF2-40B4-BE49-F238E27FC236}">
                <a16:creationId xmlns:a16="http://schemas.microsoft.com/office/drawing/2014/main" id="{9518815D-C7C4-4C9D-92EA-80611BD7384D}"/>
              </a:ext>
            </a:extLst>
          </p:cNvPr>
          <p:cNvSpPr txBox="1"/>
          <p:nvPr/>
        </p:nvSpPr>
        <p:spPr>
          <a:xfrm>
            <a:off x="2267744" y="174340"/>
            <a:ext cx="5508104" cy="646331"/>
          </a:xfrm>
          <a:prstGeom prst="rect">
            <a:avLst/>
          </a:prstGeom>
          <a:noFill/>
        </p:spPr>
        <p:txBody>
          <a:bodyPr wrap="square">
            <a:spAutoFit/>
          </a:bodyPr>
          <a:lstStyle/>
          <a:p>
            <a:r>
              <a:rPr lang="en-US" altLang="zh-CN" sz="3600" b="1" dirty="0">
                <a:solidFill>
                  <a:srgbClr val="C00000"/>
                </a:solidFill>
                <a:latin typeface="微软雅黑" pitchFamily="34" charset="-122"/>
                <a:ea typeface="微软雅黑" pitchFamily="34" charset="-122"/>
              </a:rPr>
              <a:t>Research Background</a:t>
            </a:r>
            <a:endParaRPr lang="zh-CN" altLang="en-US" sz="36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415288624"/>
      </p:ext>
    </p:extLst>
  </p:cSld>
  <p:clrMapOvr>
    <a:masterClrMapping/>
  </p:clrMapOvr>
  <mc:AlternateContent xmlns:mc="http://schemas.openxmlformats.org/markup-compatibility/2006" xmlns:p14="http://schemas.microsoft.com/office/powerpoint/2010/main">
    <mc:Choice Requires="p14">
      <p:transition p14:dur="10"/>
    </mc:Choice>
    <mc:Fallback xmlns:a="http://schemas.openxmlformats.org/drawingml/2006/main" xmlns:r="http://schemas.openxmlformats.org/officeDocument/2006/relationships" xmlns:p="http://schemas.openxmlformats.org/presentationml/2006/main" xmlns="">
      <p:transition/>
    </mc:Fallback>
  </mc:AlternateContent>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 name="灯片编号占位符 3"/>
          <p:cNvSpPr>
            <a:spLocks noGrp="1"/>
          </p:cNvSpPr>
          <p:nvPr>
            <p:ph type="sldNum" sz="quarter" idx="12"/>
          </p:nvPr>
        </p:nvSpPr>
        <p:spPr>
          <a:xfrm>
            <a:off x="6974904" y="6525344"/>
            <a:ext cx="2133600" cy="365125"/>
          </a:xfrm>
        </p:spPr>
        <p:txBody>
          <a:bodyPr/>
          <a:lstStyle/>
          <a:p>
            <a:fld id="{066F257D-0C5D-4245-A005-51F84DEC4F64}" type="slidenum">
              <a:rPr lang="zh-CN" altLang="en-US" smtClean="0"/>
              <a:pPr/>
              <a:t>4</a:t>
            </a:fld>
            <a:endParaRPr lang="zh-CN" altLang="en-US" dirty="0"/>
          </a:p>
        </p:txBody>
      </p:sp>
      <p:sp>
        <p:nvSpPr>
          <p:cNvPr id="68"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64704"/>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7481A48B-485E-4305-9899-CEAA493B9CCA}"/>
              </a:ext>
            </a:extLst>
          </p:cNvPr>
          <p:cNvSpPr txBox="1"/>
          <p:nvPr/>
        </p:nvSpPr>
        <p:spPr>
          <a:xfrm>
            <a:off x="660035" y="5666666"/>
            <a:ext cx="81369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dirty="0"/>
              <a:t>            </a:t>
            </a:r>
            <a:r>
              <a:rPr lang="en-US" altLang="zh-CN" b="0" i="0" dirty="0">
                <a:solidFill>
                  <a:srgbClr val="333333"/>
                </a:solidFill>
                <a:effectLst/>
                <a:latin typeface="Arial" panose="020B0604020202020204" pitchFamily="34" charset="0"/>
              </a:rPr>
              <a:t> </a:t>
            </a:r>
            <a:r>
              <a:rPr lang="en-US" altLang="zh-CN" dirty="0"/>
              <a:t>Under the condition of long distance, long delay and weak signal, high precision navigation is always the key problem to be solved in deep space measurement and control technology!</a:t>
            </a:r>
            <a:endParaRPr lang="zh-CN" altLang="en-US" dirty="0"/>
          </a:p>
        </p:txBody>
      </p:sp>
      <p:sp>
        <p:nvSpPr>
          <p:cNvPr id="3" name="文本框 2">
            <a:extLst>
              <a:ext uri="{FF2B5EF4-FFF2-40B4-BE49-F238E27FC236}">
                <a16:creationId xmlns:a16="http://schemas.microsoft.com/office/drawing/2014/main" id="{B3534776-F742-4A36-B748-35058CEBBF7E}"/>
              </a:ext>
            </a:extLst>
          </p:cNvPr>
          <p:cNvSpPr txBox="1"/>
          <p:nvPr/>
        </p:nvSpPr>
        <p:spPr>
          <a:xfrm>
            <a:off x="569238" y="1020576"/>
            <a:ext cx="4002762" cy="1231106"/>
          </a:xfrm>
          <a:prstGeom prst="rect">
            <a:avLst/>
          </a:prstGeom>
          <a:noFill/>
        </p:spPr>
        <p:txBody>
          <a:bodyPr wrap="square" rtlCol="0">
            <a:spAutoFit/>
          </a:bodyPr>
          <a:lstStyle/>
          <a:p>
            <a:r>
              <a:rPr lang="en-US" altLang="zh-CN" sz="2800" dirty="0">
                <a:solidFill>
                  <a:schemeClr val="accent6">
                    <a:lumMod val="75%"/>
                  </a:schemeClr>
                </a:solidFill>
              </a:rPr>
              <a:t>Ground-based navigation</a:t>
            </a:r>
          </a:p>
          <a:p>
            <a:endParaRPr lang="en-US" altLang="zh-CN" sz="2800" dirty="0">
              <a:solidFill>
                <a:schemeClr val="accent6">
                  <a:lumMod val="75%"/>
                </a:schemeClr>
              </a:solidFill>
            </a:endParaRPr>
          </a:p>
          <a:p>
            <a:endParaRPr lang="en-US" altLang="zh-CN" dirty="0"/>
          </a:p>
        </p:txBody>
      </p:sp>
      <p:pic>
        <p:nvPicPr>
          <p:cNvPr id="7" name="图片 6">
            <a:extLst>
              <a:ext uri="{FF2B5EF4-FFF2-40B4-BE49-F238E27FC236}">
                <a16:creationId xmlns:a16="http://schemas.microsoft.com/office/drawing/2014/main" id="{FCDF2145-A360-44E1-8B47-2C7ED5C5A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3648875" cy="2592159"/>
          </a:xfrm>
          <a:prstGeom prst="rect">
            <a:avLst/>
          </a:prstGeom>
        </p:spPr>
      </p:pic>
      <p:sp>
        <p:nvSpPr>
          <p:cNvPr id="8" name="文本框 7">
            <a:extLst>
              <a:ext uri="{FF2B5EF4-FFF2-40B4-BE49-F238E27FC236}">
                <a16:creationId xmlns:a16="http://schemas.microsoft.com/office/drawing/2014/main" id="{A878ED96-A561-4A4B-BE8E-0E615A2FD440}"/>
              </a:ext>
            </a:extLst>
          </p:cNvPr>
          <p:cNvSpPr txBox="1"/>
          <p:nvPr/>
        </p:nvSpPr>
        <p:spPr>
          <a:xfrm>
            <a:off x="5563906" y="1636129"/>
            <a:ext cx="3209978" cy="1200329"/>
          </a:xfrm>
          <a:prstGeom prst="rect">
            <a:avLst/>
          </a:prstGeom>
          <a:noFill/>
        </p:spPr>
        <p:txBody>
          <a:bodyPr wrap="square" rtlCol="0">
            <a:spAutoFit/>
          </a:bodyPr>
          <a:lstStyle/>
          <a:p>
            <a:r>
              <a:rPr lang="en-US" altLang="zh-CN" sz="2400" dirty="0">
                <a:solidFill>
                  <a:srgbClr val="FF0000"/>
                </a:solidFill>
              </a:rPr>
              <a:t>China's deep space monitoring network</a:t>
            </a:r>
          </a:p>
          <a:p>
            <a:endParaRPr lang="zh-CN" altLang="en-US" sz="2400" dirty="0">
              <a:solidFill>
                <a:srgbClr val="FF0000"/>
              </a:solidFill>
            </a:endParaRPr>
          </a:p>
        </p:txBody>
      </p:sp>
      <p:sp>
        <p:nvSpPr>
          <p:cNvPr id="9" name="文本框 8">
            <a:extLst>
              <a:ext uri="{FF2B5EF4-FFF2-40B4-BE49-F238E27FC236}">
                <a16:creationId xmlns:a16="http://schemas.microsoft.com/office/drawing/2014/main" id="{2B4DC5F4-FDEF-4C90-B959-E99F17676FA0}"/>
              </a:ext>
            </a:extLst>
          </p:cNvPr>
          <p:cNvSpPr txBox="1"/>
          <p:nvPr/>
        </p:nvSpPr>
        <p:spPr>
          <a:xfrm>
            <a:off x="660035" y="1626091"/>
            <a:ext cx="4302387" cy="3785652"/>
          </a:xfrm>
          <a:prstGeom prst="rect">
            <a:avLst/>
          </a:prstGeom>
          <a:noFill/>
          <a:ln>
            <a:solidFill>
              <a:srgbClr val="0070C0"/>
            </a:solidFill>
          </a:ln>
        </p:spPr>
        <p:txBody>
          <a:bodyPr wrap="square" rtlCol="0">
            <a:spAutoFit/>
          </a:bodyPr>
          <a:lstStyle/>
          <a:p>
            <a:r>
              <a:rPr lang="en-US" altLang="zh-CN" sz="2000" dirty="0"/>
              <a:t>In 2009, China began to design and construct a global deep space measurement and control network. At present, </a:t>
            </a:r>
            <a:r>
              <a:rPr lang="en-US" altLang="zh-CN" sz="2000" dirty="0">
                <a:solidFill>
                  <a:srgbClr val="00B0F0"/>
                </a:solidFill>
              </a:rPr>
              <a:t>China's deep space monitoring network</a:t>
            </a:r>
            <a:r>
              <a:rPr lang="en-US" altLang="zh-CN" sz="2000" dirty="0"/>
              <a:t> is composed of two deep space stations distributed in the northeast and northwest of China and one deep space station located in the west of Argentina in South America. It is one of the three deep space monitoring networks with complete functions and global layout in the world.</a:t>
            </a:r>
            <a:endParaRPr lang="zh-CN" altLang="en-US" sz="2000" dirty="0"/>
          </a:p>
        </p:txBody>
      </p:sp>
      <p:sp>
        <p:nvSpPr>
          <p:cNvPr id="10" name="文本框 9">
            <a:extLst>
              <a:ext uri="{FF2B5EF4-FFF2-40B4-BE49-F238E27FC236}">
                <a16:creationId xmlns:a16="http://schemas.microsoft.com/office/drawing/2014/main" id="{914600C7-EB75-41C1-A2F3-551DB68E7D1D}"/>
              </a:ext>
            </a:extLst>
          </p:cNvPr>
          <p:cNvSpPr txBox="1"/>
          <p:nvPr/>
        </p:nvSpPr>
        <p:spPr>
          <a:xfrm>
            <a:off x="2208370" y="173935"/>
            <a:ext cx="5508104" cy="646331"/>
          </a:xfrm>
          <a:prstGeom prst="rect">
            <a:avLst/>
          </a:prstGeom>
          <a:noFill/>
        </p:spPr>
        <p:txBody>
          <a:bodyPr wrap="square">
            <a:spAutoFit/>
          </a:bodyPr>
          <a:lstStyle/>
          <a:p>
            <a:r>
              <a:rPr lang="en-US" altLang="zh-CN" sz="3600" b="1" dirty="0">
                <a:solidFill>
                  <a:srgbClr val="C00000"/>
                </a:solidFill>
                <a:latin typeface="微软雅黑" pitchFamily="34" charset="-122"/>
                <a:ea typeface="微软雅黑" pitchFamily="34" charset="-122"/>
              </a:rPr>
              <a:t>Research Background</a:t>
            </a:r>
            <a:endParaRPr lang="zh-CN" altLang="en-US" sz="36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7081232"/>
      </p:ext>
    </p:extLst>
  </p:cSld>
  <p:clrMapOvr>
    <a:masterClrMapping/>
  </p:clrMapOvr>
  <mc:AlternateContent xmlns:mc="http://schemas.openxmlformats.org/markup-compatibility/2006" xmlns:p14="http://schemas.microsoft.com/office/powerpoint/2010/main">
    <mc:Choice Requires="p14">
      <p:transition p14:dur="10"/>
    </mc:Choice>
    <mc:Fallback xmlns:a="http://schemas.openxmlformats.org/drawingml/2006/main" xmlns:r="http://schemas.openxmlformats.org/officeDocument/2006/relationships" xmlns:p="http://schemas.openxmlformats.org/presentationml/2006/main" xmlns="">
      <p:transition/>
    </mc:Fallback>
  </mc:AlternateConten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 name="灯片编号占位符 3"/>
          <p:cNvSpPr>
            <a:spLocks noGrp="1"/>
          </p:cNvSpPr>
          <p:nvPr>
            <p:ph type="sldNum" sz="quarter" idx="12"/>
          </p:nvPr>
        </p:nvSpPr>
        <p:spPr>
          <a:xfrm>
            <a:off x="6974904" y="6525344"/>
            <a:ext cx="2133600" cy="365125"/>
          </a:xfrm>
        </p:spPr>
        <p:txBody>
          <a:bodyPr/>
          <a:lstStyle/>
          <a:p>
            <a:fld id="{066F257D-0C5D-4245-A005-51F84DEC4F64}" type="slidenum">
              <a:rPr lang="zh-CN" altLang="en-US" smtClean="0"/>
              <a:pPr/>
              <a:t>5</a:t>
            </a:fld>
            <a:endParaRPr lang="zh-CN" altLang="en-US" dirty="0"/>
          </a:p>
        </p:txBody>
      </p:sp>
      <p:sp>
        <p:nvSpPr>
          <p:cNvPr id="68"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64704"/>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3" name="文本框 2">
            <a:extLst>
              <a:ext uri="{FF2B5EF4-FFF2-40B4-BE49-F238E27FC236}">
                <a16:creationId xmlns:a16="http://schemas.microsoft.com/office/drawing/2014/main" id="{B3534776-F742-4A36-B748-35058CEBBF7E}"/>
              </a:ext>
            </a:extLst>
          </p:cNvPr>
          <p:cNvSpPr txBox="1"/>
          <p:nvPr/>
        </p:nvSpPr>
        <p:spPr>
          <a:xfrm>
            <a:off x="410690" y="947247"/>
            <a:ext cx="8694682" cy="1231106"/>
          </a:xfrm>
          <a:prstGeom prst="rect">
            <a:avLst/>
          </a:prstGeom>
          <a:noFill/>
        </p:spPr>
        <p:txBody>
          <a:bodyPr wrap="square" rtlCol="0">
            <a:spAutoFit/>
          </a:bodyPr>
          <a:lstStyle/>
          <a:p>
            <a:r>
              <a:rPr lang="en-US" altLang="zh-CN" sz="2800" dirty="0">
                <a:solidFill>
                  <a:schemeClr val="accent6">
                    <a:lumMod val="75%"/>
                  </a:schemeClr>
                </a:solidFill>
              </a:rPr>
              <a:t>Autonomous navigation - pulsar navigation in deep space </a:t>
            </a:r>
            <a:endParaRPr lang="zh-CN" altLang="en-US" sz="2800" dirty="0">
              <a:solidFill>
                <a:schemeClr val="accent6">
                  <a:lumMod val="75%"/>
                </a:schemeClr>
              </a:solidFill>
            </a:endParaRPr>
          </a:p>
          <a:p>
            <a:endParaRPr lang="en-US" altLang="zh-CN" sz="2800" dirty="0">
              <a:solidFill>
                <a:schemeClr val="accent6">
                  <a:lumMod val="75%"/>
                </a:schemeClr>
              </a:solidFill>
            </a:endParaRPr>
          </a:p>
          <a:p>
            <a:endParaRPr lang="en-US" altLang="zh-CN" dirty="0"/>
          </a:p>
        </p:txBody>
      </p:sp>
      <p:sp>
        <p:nvSpPr>
          <p:cNvPr id="9" name="文本框 8">
            <a:extLst>
              <a:ext uri="{FF2B5EF4-FFF2-40B4-BE49-F238E27FC236}">
                <a16:creationId xmlns:a16="http://schemas.microsoft.com/office/drawing/2014/main" id="{2B4DC5F4-FDEF-4C90-B959-E99F17676FA0}"/>
              </a:ext>
            </a:extLst>
          </p:cNvPr>
          <p:cNvSpPr txBox="1"/>
          <p:nvPr/>
        </p:nvSpPr>
        <p:spPr>
          <a:xfrm>
            <a:off x="454804" y="1562235"/>
            <a:ext cx="3455461" cy="2062103"/>
          </a:xfrm>
          <a:prstGeom prst="rect">
            <a:avLst/>
          </a:prstGeom>
          <a:solidFill>
            <a:schemeClr val="accent6">
              <a:lumMod val="20%"/>
              <a:lumOff val="80%"/>
            </a:schemeClr>
          </a:solidFill>
          <a:ln>
            <a:solidFill>
              <a:srgbClr val="0070C0"/>
            </a:solidFill>
          </a:ln>
        </p:spPr>
        <p:txBody>
          <a:bodyPr wrap="square" rtlCol="0">
            <a:spAutoFit/>
          </a:bodyPr>
          <a:lstStyle/>
          <a:p>
            <a:r>
              <a:rPr lang="en-US" altLang="zh-CN" sz="2400" dirty="0">
                <a:solidFill>
                  <a:srgbClr val="F62A7D"/>
                </a:solidFill>
              </a:rPr>
              <a:t>Two characteristics of pulsars</a:t>
            </a:r>
          </a:p>
          <a:p>
            <a:pPr marL="285750" indent="-285750">
              <a:buFont typeface="Arial" panose="020B0604020202020204" pitchFamily="34" charset="0"/>
              <a:buChar char="•"/>
            </a:pPr>
            <a:r>
              <a:rPr lang="en-US" altLang="zh-CN" sz="2000" dirty="0"/>
              <a:t>The long term stability of the rotation period is excellent</a:t>
            </a:r>
          </a:p>
          <a:p>
            <a:pPr marL="285750" indent="-285750">
              <a:buFont typeface="Arial" panose="020B0604020202020204" pitchFamily="34" charset="0"/>
              <a:buChar char="•"/>
            </a:pPr>
            <a:r>
              <a:rPr lang="en-US" altLang="zh-CN" sz="2000" dirty="0"/>
              <a:t>It has multi-band radiation characteristics</a:t>
            </a:r>
          </a:p>
        </p:txBody>
      </p:sp>
      <p:sp>
        <p:nvSpPr>
          <p:cNvPr id="11" name="内容占位符 2">
            <a:extLst>
              <a:ext uri="{FF2B5EF4-FFF2-40B4-BE49-F238E27FC236}">
                <a16:creationId xmlns:a16="http://schemas.microsoft.com/office/drawing/2014/main" id="{CCEF4133-6ACB-4242-933A-246D1A083FC5}"/>
              </a:ext>
            </a:extLst>
          </p:cNvPr>
          <p:cNvSpPr txBox="1">
            <a:spLocks/>
          </p:cNvSpPr>
          <p:nvPr/>
        </p:nvSpPr>
        <p:spPr>
          <a:xfrm>
            <a:off x="3707904" y="1492711"/>
            <a:ext cx="5161043" cy="5061482"/>
          </a:xfrm>
          <a:prstGeom prst="rect">
            <a:avLst/>
          </a:prstGeom>
        </p:spPr>
        <p:txBody>
          <a:bodyPr/>
          <a:lstStyle>
            <a:lvl1pPr marL="342900" indent="-342900" algn="l" defTabSz="914400" rtl="0" eaLnBrk="1" latinLnBrk="0" hangingPunct="1">
              <a:spcBef>
                <a:spcPct val="2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itchFamily="34" charset="0"/>
              <a:buChar char="•"/>
              <a:defRPr sz="2000" kern="1200">
                <a:solidFill>
                  <a:schemeClr val="tx1"/>
                </a:solidFill>
                <a:latin typeface="+mn-lt"/>
                <a:ea typeface="+mn-ea"/>
                <a:cs typeface="+mn-cs"/>
              </a:defRPr>
            </a:lvl9pPr>
          </a:lstStyle>
          <a:p>
            <a:endParaRPr lang="zh-CN" altLang="en-US" sz="2000" dirty="0"/>
          </a:p>
        </p:txBody>
      </p:sp>
      <p:pic>
        <p:nvPicPr>
          <p:cNvPr id="14" name="图片 13">
            <a:extLst>
              <a:ext uri="{FF2B5EF4-FFF2-40B4-BE49-F238E27FC236}">
                <a16:creationId xmlns:a16="http://schemas.microsoft.com/office/drawing/2014/main" id="{02CBDAE9-202D-4873-B0D1-9E4B09B7C96F}"/>
              </a:ext>
            </a:extLst>
          </p:cNvPr>
          <p:cNvPicPr>
            <a:picLocks noChangeAspect="1"/>
          </p:cNvPicPr>
          <p:nvPr/>
        </p:nvPicPr>
        <p:blipFill>
          <a:blip r:embed="rId3"/>
          <a:stretch>
            <a:fillRect/>
          </a:stretch>
        </p:blipFill>
        <p:spPr>
          <a:xfrm>
            <a:off x="4572000" y="4005422"/>
            <a:ext cx="3312368" cy="2699982"/>
          </a:xfrm>
          <a:prstGeom prst="rect">
            <a:avLst/>
          </a:prstGeom>
        </p:spPr>
      </p:pic>
      <p:sp>
        <p:nvSpPr>
          <p:cNvPr id="6" name="文本框 5">
            <a:extLst>
              <a:ext uri="{FF2B5EF4-FFF2-40B4-BE49-F238E27FC236}">
                <a16:creationId xmlns:a16="http://schemas.microsoft.com/office/drawing/2014/main" id="{AA64C5F0-617E-4BD5-8396-5065D1015BCA}"/>
              </a:ext>
            </a:extLst>
          </p:cNvPr>
          <p:cNvSpPr txBox="1"/>
          <p:nvPr/>
        </p:nvSpPr>
        <p:spPr>
          <a:xfrm>
            <a:off x="3851851" y="1582389"/>
            <a:ext cx="5161043" cy="3354765"/>
          </a:xfrm>
          <a:prstGeom prst="rect">
            <a:avLst/>
          </a:prstGeom>
          <a:noFill/>
          <a:ln>
            <a:noFill/>
          </a:ln>
        </p:spPr>
        <p:txBody>
          <a:bodyPr wrap="square" rtlCol="0">
            <a:spAutoFit/>
          </a:bodyPr>
          <a:lstStyle/>
          <a:p>
            <a:pPr marL="285750" indent="-285750">
              <a:buFont typeface="Arial" panose="020B0604020202020204" pitchFamily="34" charset="0"/>
              <a:buChar char="•"/>
            </a:pPr>
            <a:r>
              <a:rPr lang="en-US" altLang="zh-CN" sz="2000" dirty="0"/>
              <a:t>The XNAV system can observe three pulsars with an error of up to 10 km in three-dimensional positioning, and does not require system support for three months.</a:t>
            </a:r>
          </a:p>
          <a:p>
            <a:pPr marL="285750" indent="-285750">
              <a:buFont typeface="Arial" panose="020B0604020202020204" pitchFamily="34" charset="0"/>
              <a:buChar char="•"/>
            </a:pPr>
            <a:r>
              <a:rPr lang="en-US" altLang="zh-CN" sz="2000" dirty="0"/>
              <a:t>The positioning accuracy is not dependent on  the space position of the spacecraft, so it is more suitable for deep space exploration.</a:t>
            </a:r>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endParaRPr lang="zh-CN" altLang="en-US" sz="2400" dirty="0"/>
          </a:p>
        </p:txBody>
      </p:sp>
      <p:pic>
        <p:nvPicPr>
          <p:cNvPr id="17" name="图片 16">
            <a:extLst>
              <a:ext uri="{FF2B5EF4-FFF2-40B4-BE49-F238E27FC236}">
                <a16:creationId xmlns:a16="http://schemas.microsoft.com/office/drawing/2014/main" id="{71A1A033-EE44-47AB-A13A-B169DF533A64}"/>
              </a:ext>
            </a:extLst>
          </p:cNvPr>
          <p:cNvPicPr>
            <a:picLocks noChangeAspect="1"/>
          </p:cNvPicPr>
          <p:nvPr/>
        </p:nvPicPr>
        <p:blipFill>
          <a:blip r:embed="rId4"/>
          <a:stretch>
            <a:fillRect/>
          </a:stretch>
        </p:blipFill>
        <p:spPr>
          <a:xfrm>
            <a:off x="410690" y="3653187"/>
            <a:ext cx="3499575" cy="2872157"/>
          </a:xfrm>
          <a:prstGeom prst="rect">
            <a:avLst/>
          </a:prstGeom>
        </p:spPr>
      </p:pic>
      <p:sp>
        <p:nvSpPr>
          <p:cNvPr id="12" name="文本框 11">
            <a:extLst>
              <a:ext uri="{FF2B5EF4-FFF2-40B4-BE49-F238E27FC236}">
                <a16:creationId xmlns:a16="http://schemas.microsoft.com/office/drawing/2014/main" id="{3F54CD11-C974-4B63-BC6E-A048BE3DC470}"/>
              </a:ext>
            </a:extLst>
          </p:cNvPr>
          <p:cNvSpPr txBox="1"/>
          <p:nvPr/>
        </p:nvSpPr>
        <p:spPr>
          <a:xfrm>
            <a:off x="2267744" y="174340"/>
            <a:ext cx="5508104" cy="646331"/>
          </a:xfrm>
          <a:prstGeom prst="rect">
            <a:avLst/>
          </a:prstGeom>
          <a:noFill/>
        </p:spPr>
        <p:txBody>
          <a:bodyPr wrap="square">
            <a:spAutoFit/>
          </a:bodyPr>
          <a:lstStyle/>
          <a:p>
            <a:r>
              <a:rPr lang="en-US" altLang="zh-CN" sz="3600" b="1" dirty="0">
                <a:solidFill>
                  <a:srgbClr val="C00000"/>
                </a:solidFill>
                <a:latin typeface="微软雅黑" pitchFamily="34" charset="-122"/>
                <a:ea typeface="微软雅黑" pitchFamily="34" charset="-122"/>
              </a:rPr>
              <a:t>Research Background</a:t>
            </a:r>
            <a:endParaRPr lang="zh-CN" altLang="en-US" sz="3600" b="1" dirty="0">
              <a:solidFill>
                <a:srgbClr val="C00000"/>
              </a:solidFill>
              <a:latin typeface="微软雅黑" pitchFamily="34" charset="-122"/>
              <a:ea typeface="微软雅黑" pitchFamily="34" charset="-122"/>
            </a:endParaRPr>
          </a:p>
        </p:txBody>
      </p:sp>
      <p:sp>
        <p:nvSpPr>
          <p:cNvPr id="2" name="文本框 1">
            <a:extLst>
              <a:ext uri="{FF2B5EF4-FFF2-40B4-BE49-F238E27FC236}">
                <a16:creationId xmlns:a16="http://schemas.microsoft.com/office/drawing/2014/main" id="{BF45650F-AFAC-4921-9D78-253B23EC7EA0}"/>
              </a:ext>
            </a:extLst>
          </p:cNvPr>
          <p:cNvSpPr txBox="1"/>
          <p:nvPr/>
        </p:nvSpPr>
        <p:spPr>
          <a:xfrm>
            <a:off x="2686129" y="6336072"/>
            <a:ext cx="2448272"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宋体" panose="02010600030101010101" pitchFamily="2" charset="-122"/>
              </a:rPr>
              <a:t>Shemar, </a:t>
            </a:r>
            <a:r>
              <a:rPr lang="en-US" altLang="zh-CN" sz="1800" kern="100">
                <a:effectLst/>
                <a:latin typeface="Times New Roman" panose="02020603050405020304" pitchFamily="18" charset="0"/>
                <a:ea typeface="宋体" panose="02010600030101010101" pitchFamily="2" charset="-122"/>
              </a:rPr>
              <a:t>et al</a:t>
            </a:r>
            <a:endParaRPr lang="zh-CN" altLang="en-US" dirty="0"/>
          </a:p>
        </p:txBody>
      </p:sp>
    </p:spTree>
    <p:extLst>
      <p:ext uri="{BB962C8B-B14F-4D97-AF65-F5344CB8AC3E}">
        <p14:creationId xmlns:p14="http://schemas.microsoft.com/office/powerpoint/2010/main" val="3833477954"/>
      </p:ext>
    </p:extLst>
  </p:cSld>
  <p:clrMapOvr>
    <a:masterClrMapping/>
  </p:clrMapOvr>
  <mc:AlternateContent xmlns:mc="http://schemas.openxmlformats.org/markup-compatibility/2006" xmlns:p14="http://schemas.microsoft.com/office/powerpoint/2010/main">
    <mc:Choice Requires="p14">
      <p:transition p14:dur="10"/>
    </mc:Choice>
    <mc:Fallback xmlns:a="http://schemas.openxmlformats.org/drawingml/2006/main" xmlns:r="http://schemas.openxmlformats.org/officeDocument/2006/relationships" xmlns:p="http://schemas.openxmlformats.org/presentationml/2006/main" xmlns="">
      <p:transition/>
    </mc:Fallback>
  </mc:AlternateContent>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 name="灯片编号占位符 3"/>
          <p:cNvSpPr>
            <a:spLocks noGrp="1"/>
          </p:cNvSpPr>
          <p:nvPr>
            <p:ph type="sldNum" sz="quarter" idx="12"/>
          </p:nvPr>
        </p:nvSpPr>
        <p:spPr>
          <a:xfrm>
            <a:off x="6974904" y="6525344"/>
            <a:ext cx="2133600" cy="365125"/>
          </a:xfrm>
        </p:spPr>
        <p:txBody>
          <a:bodyPr/>
          <a:lstStyle/>
          <a:p>
            <a:fld id="{066F257D-0C5D-4245-A005-51F84DEC4F64}" type="slidenum">
              <a:rPr lang="zh-CN" altLang="en-US" smtClean="0"/>
              <a:pPr/>
              <a:t>6</a:t>
            </a:fld>
            <a:endParaRPr lang="zh-CN" altLang="en-US" dirty="0"/>
          </a:p>
        </p:txBody>
      </p:sp>
      <p:sp>
        <p:nvSpPr>
          <p:cNvPr id="68"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64704"/>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pic>
        <p:nvPicPr>
          <p:cNvPr id="4" name="图片 3">
            <a:extLst>
              <a:ext uri="{FF2B5EF4-FFF2-40B4-BE49-F238E27FC236}">
                <a16:creationId xmlns:a16="http://schemas.microsoft.com/office/drawing/2014/main" id="{278495A8-7A62-49A3-9487-F129059B8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376" y="4016193"/>
            <a:ext cx="4443777" cy="2260428"/>
          </a:xfrm>
          <a:prstGeom prst="rect">
            <a:avLst/>
          </a:prstGeom>
        </p:spPr>
      </p:pic>
      <p:sp>
        <p:nvSpPr>
          <p:cNvPr id="7" name="文本框 6">
            <a:extLst>
              <a:ext uri="{FF2B5EF4-FFF2-40B4-BE49-F238E27FC236}">
                <a16:creationId xmlns:a16="http://schemas.microsoft.com/office/drawing/2014/main" id="{1E6351FE-D291-477D-BCFD-9B7170938998}"/>
              </a:ext>
            </a:extLst>
          </p:cNvPr>
          <p:cNvSpPr txBox="1"/>
          <p:nvPr/>
        </p:nvSpPr>
        <p:spPr>
          <a:xfrm>
            <a:off x="416255" y="959016"/>
            <a:ext cx="3550567" cy="5478423"/>
          </a:xfrm>
          <a:prstGeom prst="rect">
            <a:avLst/>
          </a:prstGeom>
          <a:solidFill>
            <a:schemeClr val="accent6">
              <a:lumMod val="40%"/>
              <a:lumOff val="60%"/>
            </a:schemeClr>
          </a:solidFill>
        </p:spPr>
        <p:txBody>
          <a:bodyPr wrap="square" rtlCol="0">
            <a:spAutoFit/>
          </a:bodyPr>
          <a:lstStyle/>
          <a:p>
            <a:r>
              <a:rPr lang="en-US" altLang="zh-CN" sz="2400" b="1" dirty="0">
                <a:solidFill>
                  <a:prstClr val="black"/>
                </a:solidFill>
                <a:latin typeface="黑体" pitchFamily="49" charset="-122"/>
                <a:ea typeface="黑体" pitchFamily="49" charset="-122"/>
                <a:cs typeface="+mn-ea"/>
              </a:rPr>
              <a:t>Introduction to the XPNAV-1 satellite </a:t>
            </a:r>
            <a:r>
              <a:rPr lang="zh-CN" altLang="en-US" sz="2800" b="1" dirty="0">
                <a:solidFill>
                  <a:prstClr val="black"/>
                </a:solidFill>
                <a:latin typeface="黑体" pitchFamily="49" charset="-122"/>
                <a:ea typeface="黑体" pitchFamily="49" charset="-122"/>
                <a:cs typeface="+mn-ea"/>
              </a:rPr>
              <a:t>：</a:t>
            </a:r>
            <a:endParaRPr lang="en-US" altLang="zh-CN" sz="2800" b="1" dirty="0">
              <a:solidFill>
                <a:prstClr val="black"/>
              </a:solidFill>
              <a:latin typeface="黑体" pitchFamily="49" charset="-122"/>
              <a:ea typeface="黑体" pitchFamily="49" charset="-122"/>
              <a:cs typeface="+mn-ea"/>
            </a:endParaRPr>
          </a:p>
          <a:p>
            <a:endParaRPr lang="en-US" altLang="zh-CN" sz="2000" b="1" dirty="0">
              <a:solidFill>
                <a:prstClr val="black"/>
              </a:solidFill>
              <a:latin typeface="黑体" pitchFamily="49" charset="-122"/>
              <a:ea typeface="黑体" pitchFamily="49" charset="-122"/>
              <a:cs typeface="+mn-ea"/>
            </a:endParaRPr>
          </a:p>
          <a:p>
            <a:r>
              <a:rPr lang="en-US" altLang="zh-CN" sz="2000" b="1" dirty="0">
                <a:solidFill>
                  <a:prstClr val="black"/>
                </a:solidFill>
                <a:latin typeface="黑体" pitchFamily="49" charset="-122"/>
                <a:ea typeface="黑体" pitchFamily="49" charset="-122"/>
                <a:cs typeface="+mn-ea"/>
              </a:rPr>
              <a:t>Launch time </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2016/11/10</a:t>
            </a:r>
          </a:p>
          <a:p>
            <a:endParaRPr lang="en-US" altLang="zh-CN" dirty="0"/>
          </a:p>
          <a:p>
            <a:r>
              <a:rPr lang="en-US" altLang="zh-CN" sz="2000" b="1" dirty="0">
                <a:solidFill>
                  <a:prstClr val="black"/>
                </a:solidFill>
                <a:latin typeface="黑体" pitchFamily="49" charset="-122"/>
                <a:ea typeface="黑体" pitchFamily="49" charset="-122"/>
                <a:cs typeface="+mn-ea"/>
              </a:rPr>
              <a:t>altitude </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500km</a:t>
            </a:r>
          </a:p>
          <a:p>
            <a:endParaRPr lang="en-US" altLang="zh-CN" sz="2000" b="1" dirty="0">
              <a:solidFill>
                <a:prstClr val="black"/>
              </a:solidFill>
              <a:latin typeface="黑体" pitchFamily="49" charset="-122"/>
              <a:ea typeface="黑体" pitchFamily="49" charset="-122"/>
              <a:cs typeface="+mn-ea"/>
            </a:endParaRPr>
          </a:p>
          <a:p>
            <a:r>
              <a:rPr lang="en-US" altLang="zh-CN" sz="2000" b="1" dirty="0">
                <a:solidFill>
                  <a:prstClr val="black"/>
                </a:solidFill>
                <a:latin typeface="黑体" pitchFamily="49" charset="-122"/>
                <a:ea typeface="黑体" pitchFamily="49" charset="-122"/>
                <a:cs typeface="+mn-ea"/>
              </a:rPr>
              <a:t>Orbital period </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90min</a:t>
            </a:r>
          </a:p>
          <a:p>
            <a:endParaRPr lang="en-US" altLang="zh-CN" sz="2000" b="1" dirty="0">
              <a:solidFill>
                <a:prstClr val="black"/>
              </a:solidFill>
              <a:latin typeface="黑体" pitchFamily="49" charset="-122"/>
              <a:ea typeface="黑体" pitchFamily="49" charset="-122"/>
              <a:cs typeface="+mn-ea"/>
            </a:endParaRPr>
          </a:p>
          <a:p>
            <a:r>
              <a:rPr lang="en-US" altLang="zh-CN" sz="2000" b="1" dirty="0">
                <a:solidFill>
                  <a:prstClr val="black"/>
                </a:solidFill>
                <a:latin typeface="黑体" pitchFamily="49" charset="-122"/>
                <a:ea typeface="黑体" pitchFamily="49" charset="-122"/>
                <a:cs typeface="+mn-ea"/>
              </a:rPr>
              <a:t>load </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Wolter-1 detector </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0.5-10keV)</a:t>
            </a:r>
            <a:r>
              <a:rPr lang="zh-CN" altLang="en-US" sz="2000" b="1" dirty="0">
                <a:solidFill>
                  <a:prstClr val="black"/>
                </a:solidFill>
                <a:latin typeface="黑体" pitchFamily="49" charset="-122"/>
                <a:ea typeface="黑体" pitchFamily="49" charset="-122"/>
                <a:cs typeface="+mn-ea"/>
              </a:rPr>
              <a:t>、</a:t>
            </a:r>
            <a:r>
              <a:rPr lang="en-US" altLang="zh-CN" sz="2000" b="1" dirty="0">
                <a:solidFill>
                  <a:prstClr val="black"/>
                </a:solidFill>
                <a:latin typeface="黑体" pitchFamily="49" charset="-122"/>
                <a:ea typeface="黑体" pitchFamily="49" charset="-122"/>
                <a:cs typeface="+mn-ea"/>
              </a:rPr>
              <a:t>MCP detector(1-10keV)</a:t>
            </a:r>
          </a:p>
          <a:p>
            <a:endParaRPr lang="en-US" altLang="zh-CN" sz="2000" b="1" dirty="0">
              <a:solidFill>
                <a:prstClr val="black"/>
              </a:solidFill>
              <a:latin typeface="黑体" pitchFamily="49" charset="-122"/>
              <a:ea typeface="黑体" pitchFamily="49" charset="-122"/>
              <a:cs typeface="+mn-ea"/>
            </a:endParaRPr>
          </a:p>
          <a:p>
            <a:r>
              <a:rPr lang="en-US" altLang="zh-CN" sz="2000" b="1" dirty="0">
                <a:solidFill>
                  <a:prstClr val="black"/>
                </a:solidFill>
                <a:latin typeface="黑体" pitchFamily="49" charset="-122"/>
                <a:ea typeface="黑体" pitchFamily="49" charset="-122"/>
                <a:cs typeface="+mn-ea"/>
              </a:rPr>
              <a:t>Core goal: to verify the ability of domestic X-ray detector to detect pulsars</a:t>
            </a:r>
          </a:p>
          <a:p>
            <a:endParaRPr lang="zh-CN" altLang="en-US" sz="2000" b="1" dirty="0">
              <a:solidFill>
                <a:prstClr val="black"/>
              </a:solidFill>
              <a:latin typeface="黑体" pitchFamily="49" charset="-122"/>
              <a:ea typeface="黑体" pitchFamily="49" charset="-122"/>
              <a:cs typeface="+mn-ea"/>
            </a:endParaRPr>
          </a:p>
        </p:txBody>
      </p:sp>
      <p:sp>
        <p:nvSpPr>
          <p:cNvPr id="8" name="文本框 7">
            <a:extLst>
              <a:ext uri="{FF2B5EF4-FFF2-40B4-BE49-F238E27FC236}">
                <a16:creationId xmlns:a16="http://schemas.microsoft.com/office/drawing/2014/main" id="{73756432-0545-49D1-B849-4A354936E2D7}"/>
              </a:ext>
            </a:extLst>
          </p:cNvPr>
          <p:cNvSpPr txBox="1"/>
          <p:nvPr/>
        </p:nvSpPr>
        <p:spPr>
          <a:xfrm>
            <a:off x="4125395" y="6314328"/>
            <a:ext cx="4824536" cy="369332"/>
          </a:xfrm>
          <a:prstGeom prst="rect">
            <a:avLst/>
          </a:prstGeom>
          <a:noFill/>
        </p:spPr>
        <p:txBody>
          <a:bodyPr wrap="square" rtlCol="0">
            <a:spAutoFit/>
          </a:bodyPr>
          <a:lstStyle/>
          <a:p>
            <a:pPr algn="ctr"/>
            <a:r>
              <a:rPr lang="en-US" altLang="zh-CN" dirty="0">
                <a:solidFill>
                  <a:schemeClr val="accent1"/>
                </a:solidFill>
              </a:rPr>
              <a:t>XPNAV-1 Satellite </a:t>
            </a:r>
            <a:endParaRPr lang="zh-CN" altLang="en-US" dirty="0"/>
          </a:p>
        </p:txBody>
      </p:sp>
      <p:sp>
        <p:nvSpPr>
          <p:cNvPr id="9" name="文本框 8">
            <a:extLst>
              <a:ext uri="{FF2B5EF4-FFF2-40B4-BE49-F238E27FC236}">
                <a16:creationId xmlns:a16="http://schemas.microsoft.com/office/drawing/2014/main" id="{5375235C-9D1E-4CE1-B398-0D9962C3F4A2}"/>
              </a:ext>
            </a:extLst>
          </p:cNvPr>
          <p:cNvSpPr txBox="1"/>
          <p:nvPr/>
        </p:nvSpPr>
        <p:spPr>
          <a:xfrm>
            <a:off x="3918219" y="973261"/>
            <a:ext cx="5225781" cy="3046988"/>
          </a:xfrm>
          <a:prstGeom prst="rect">
            <a:avLst/>
          </a:prstGeom>
          <a:noFill/>
        </p:spPr>
        <p:txBody>
          <a:bodyPr wrap="square" rtlCol="0">
            <a:spAutoFit/>
          </a:bodyPr>
          <a:lstStyle/>
          <a:p>
            <a:r>
              <a:rPr lang="en-US" altLang="zh-CN" sz="2400" dirty="0">
                <a:highlight>
                  <a:srgbClr val="FFFF00"/>
                </a:highlight>
              </a:rPr>
              <a:t>XPNAV-1</a:t>
            </a:r>
            <a:r>
              <a:rPr lang="en-US" altLang="zh-CN" sz="2400" dirty="0"/>
              <a:t> is mainly used to verify the performance of the spaceborne X-ray detector and its adaptability to the space environment, and improve the pulsar navigation algorithm by accumulating in-orbit observation data, so as to lay a foundation for the future deep space navigation of spacecraft</a:t>
            </a:r>
            <a:r>
              <a:rPr lang="en-US" altLang="zh-CN" sz="2400" b="0" i="0" dirty="0">
                <a:solidFill>
                  <a:srgbClr val="333333"/>
                </a:solidFill>
                <a:effectLst/>
                <a:latin typeface="Arial" panose="020B0604020202020204" pitchFamily="34" charset="0"/>
              </a:rPr>
              <a:t>.</a:t>
            </a:r>
            <a:endParaRPr lang="zh-CN" altLang="en-US" sz="2400" dirty="0"/>
          </a:p>
        </p:txBody>
      </p:sp>
      <p:sp>
        <p:nvSpPr>
          <p:cNvPr id="11" name="文本框 10">
            <a:extLst>
              <a:ext uri="{FF2B5EF4-FFF2-40B4-BE49-F238E27FC236}">
                <a16:creationId xmlns:a16="http://schemas.microsoft.com/office/drawing/2014/main" id="{7FE516BD-1AD5-4F89-9DAA-89BEA1BF8130}"/>
              </a:ext>
            </a:extLst>
          </p:cNvPr>
          <p:cNvSpPr txBox="1"/>
          <p:nvPr/>
        </p:nvSpPr>
        <p:spPr>
          <a:xfrm>
            <a:off x="2267744" y="174340"/>
            <a:ext cx="5508104" cy="646331"/>
          </a:xfrm>
          <a:prstGeom prst="rect">
            <a:avLst/>
          </a:prstGeom>
          <a:noFill/>
        </p:spPr>
        <p:txBody>
          <a:bodyPr wrap="square">
            <a:spAutoFit/>
          </a:bodyPr>
          <a:lstStyle/>
          <a:p>
            <a:r>
              <a:rPr lang="en-US" altLang="zh-CN" sz="3600" b="1" dirty="0">
                <a:solidFill>
                  <a:srgbClr val="C00000"/>
                </a:solidFill>
                <a:latin typeface="微软雅黑" pitchFamily="34" charset="-122"/>
                <a:ea typeface="微软雅黑" pitchFamily="34" charset="-122"/>
              </a:rPr>
              <a:t>Research Background</a:t>
            </a:r>
            <a:endParaRPr lang="zh-CN" altLang="en-US" sz="36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88740111"/>
      </p:ext>
    </p:extLst>
  </p:cSld>
  <p:clrMapOvr>
    <a:masterClrMapping/>
  </p:clrMapOvr>
  <mc:AlternateContent xmlns:mc="http://schemas.openxmlformats.org/markup-compatibility/2006" xmlns:p14="http://schemas.microsoft.com/office/powerpoint/2010/main">
    <mc:Choice Requires="p14">
      <p:transition p14:dur="10"/>
    </mc:Choice>
    <mc:Fallback xmlns:a="http://schemas.openxmlformats.org/drawingml/2006/main" xmlns:r="http://schemas.openxmlformats.org/officeDocument/2006/relationships" xmlns:p="http://schemas.openxmlformats.org/presentationml/2006/main" xmlns="">
      <p:transition/>
    </mc:Fallback>
  </mc:AlternateContent>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 name="灯片编号占位符 3"/>
          <p:cNvSpPr>
            <a:spLocks noGrp="1"/>
          </p:cNvSpPr>
          <p:nvPr>
            <p:ph type="sldNum" sz="quarter" idx="12"/>
          </p:nvPr>
        </p:nvSpPr>
        <p:spPr>
          <a:xfrm>
            <a:off x="6974904" y="6525344"/>
            <a:ext cx="2133600" cy="365125"/>
          </a:xfrm>
        </p:spPr>
        <p:txBody>
          <a:bodyPr/>
          <a:lstStyle/>
          <a:p>
            <a:fld id="{066F257D-0C5D-4245-A005-51F84DEC4F64}" type="slidenum">
              <a:rPr lang="zh-CN" altLang="en-US" smtClean="0"/>
              <a:pPr/>
              <a:t>7</a:t>
            </a:fld>
            <a:endParaRPr lang="zh-CN" altLang="en-US" dirty="0"/>
          </a:p>
        </p:txBody>
      </p:sp>
      <p:sp>
        <p:nvSpPr>
          <p:cNvPr id="68"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64704"/>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8" name="文本框 7">
            <a:extLst>
              <a:ext uri="{FF2B5EF4-FFF2-40B4-BE49-F238E27FC236}">
                <a16:creationId xmlns:a16="http://schemas.microsoft.com/office/drawing/2014/main" id="{73756432-0545-49D1-B849-4A354936E2D7}"/>
              </a:ext>
            </a:extLst>
          </p:cNvPr>
          <p:cNvSpPr txBox="1"/>
          <p:nvPr/>
        </p:nvSpPr>
        <p:spPr>
          <a:xfrm>
            <a:off x="449318" y="6000617"/>
            <a:ext cx="4824536" cy="369332"/>
          </a:xfrm>
          <a:prstGeom prst="rect">
            <a:avLst/>
          </a:prstGeom>
          <a:noFill/>
        </p:spPr>
        <p:txBody>
          <a:bodyPr wrap="square" rtlCol="0">
            <a:spAutoFit/>
          </a:bodyPr>
          <a:lstStyle/>
          <a:p>
            <a:pPr algn="ctr"/>
            <a:r>
              <a:rPr lang="en-US" altLang="zh-CN" dirty="0">
                <a:solidFill>
                  <a:srgbClr val="0066FF"/>
                </a:solidFill>
              </a:rPr>
              <a:t>Multi-band image of the Crab pulsar</a:t>
            </a:r>
            <a:endParaRPr lang="zh-CN" altLang="en-US" dirty="0">
              <a:solidFill>
                <a:srgbClr val="0066FF"/>
              </a:solidFill>
            </a:endParaRPr>
          </a:p>
        </p:txBody>
      </p:sp>
      <p:pic>
        <p:nvPicPr>
          <p:cNvPr id="5" name="图片 4">
            <a:extLst>
              <a:ext uri="{FF2B5EF4-FFF2-40B4-BE49-F238E27FC236}">
                <a16:creationId xmlns:a16="http://schemas.microsoft.com/office/drawing/2014/main" id="{FC67EC0E-204C-4479-9A9C-74B1FF591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18" y="1969317"/>
            <a:ext cx="4592238" cy="3728349"/>
          </a:xfrm>
          <a:prstGeom prst="rect">
            <a:avLst/>
          </a:prstGeom>
        </p:spPr>
      </p:pic>
      <p:sp>
        <p:nvSpPr>
          <p:cNvPr id="6" name="文本框 5">
            <a:extLst>
              <a:ext uri="{FF2B5EF4-FFF2-40B4-BE49-F238E27FC236}">
                <a16:creationId xmlns:a16="http://schemas.microsoft.com/office/drawing/2014/main" id="{9D044953-8FBD-4638-90C0-908896314F19}"/>
              </a:ext>
            </a:extLst>
          </p:cNvPr>
          <p:cNvSpPr txBox="1"/>
          <p:nvPr/>
        </p:nvSpPr>
        <p:spPr>
          <a:xfrm>
            <a:off x="323528" y="1062310"/>
            <a:ext cx="6486493" cy="523220"/>
          </a:xfrm>
          <a:prstGeom prst="rect">
            <a:avLst/>
          </a:prstGeom>
          <a:noFill/>
        </p:spPr>
        <p:txBody>
          <a:bodyPr wrap="square" rtlCol="0">
            <a:spAutoFit/>
          </a:bodyPr>
          <a:lstStyle/>
          <a:p>
            <a:r>
              <a:rPr lang="en-US" altLang="zh-CN" sz="2800" dirty="0">
                <a:solidFill>
                  <a:schemeClr val="accent6">
                    <a:lumMod val="75%"/>
                  </a:schemeClr>
                </a:solidFill>
              </a:rPr>
              <a:t>The object of XPNAV-1—Crab</a:t>
            </a:r>
            <a:r>
              <a:rPr lang="zh-CN" altLang="en-US" sz="2800" dirty="0">
                <a:solidFill>
                  <a:schemeClr val="accent6">
                    <a:lumMod val="75%"/>
                  </a:schemeClr>
                </a:solidFill>
              </a:rPr>
              <a:t> </a:t>
            </a:r>
            <a:r>
              <a:rPr lang="en-US" altLang="zh-CN" sz="2800" dirty="0">
                <a:solidFill>
                  <a:schemeClr val="accent6">
                    <a:lumMod val="75%"/>
                  </a:schemeClr>
                </a:solidFill>
              </a:rPr>
              <a:t>pulsar</a:t>
            </a:r>
            <a:endParaRPr lang="zh-CN" altLang="en-US" sz="2800" dirty="0">
              <a:solidFill>
                <a:schemeClr val="accent6">
                  <a:lumMod val="75%"/>
                </a:schemeClr>
              </a:solidFill>
            </a:endParaRPr>
          </a:p>
        </p:txBody>
      </p:sp>
      <p:sp>
        <p:nvSpPr>
          <p:cNvPr id="11" name="文本框 10">
            <a:extLst>
              <a:ext uri="{FF2B5EF4-FFF2-40B4-BE49-F238E27FC236}">
                <a16:creationId xmlns:a16="http://schemas.microsoft.com/office/drawing/2014/main" id="{9C72D907-41DB-4D68-8584-F6E4B6A6156E}"/>
              </a:ext>
            </a:extLst>
          </p:cNvPr>
          <p:cNvSpPr txBox="1"/>
          <p:nvPr/>
        </p:nvSpPr>
        <p:spPr>
          <a:xfrm>
            <a:off x="5199240" y="1585530"/>
            <a:ext cx="3609062" cy="4832092"/>
          </a:xfrm>
          <a:prstGeom prst="rect">
            <a:avLst/>
          </a:prstGeom>
          <a:noFill/>
          <a:ln w="44450">
            <a:solidFill>
              <a:schemeClr val="accent2">
                <a:lumMod val="60%"/>
                <a:lumOff val="40%"/>
              </a:schemeClr>
            </a:solidFill>
          </a:ln>
        </p:spPr>
        <p:txBody>
          <a:bodyPr wrap="square" rtlCol="0">
            <a:spAutoFit/>
          </a:bodyPr>
          <a:lstStyle/>
          <a:p>
            <a:r>
              <a:rPr lang="en-US" altLang="zh-CN" sz="2400" dirty="0">
                <a:solidFill>
                  <a:srgbClr val="FF0000"/>
                </a:solidFill>
              </a:rPr>
              <a:t>X-ray Pulsar Navigation System</a:t>
            </a:r>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X-ray detector (photon counter and imager)</a:t>
            </a:r>
          </a:p>
          <a:p>
            <a:endParaRPr lang="en-US" altLang="zh-CN" sz="2000" b="1"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Spaceborne atomic clocks</a:t>
            </a:r>
          </a:p>
          <a:p>
            <a:endParaRPr lang="en-US" altLang="zh-CN" sz="2000" b="1"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Spaceborne computing equipment</a:t>
            </a:r>
            <a:endParaRPr lang="en-US" altLang="zh-CN" sz="2000" b="1" dirty="0"/>
          </a:p>
          <a:p>
            <a:endParaRPr lang="en-US" altLang="zh-CN" sz="2000" b="1"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Solar System Planetary Parameter Database</a:t>
            </a:r>
          </a:p>
          <a:p>
            <a:pPr marL="285750" indent="-285750">
              <a:buFont typeface="Wingdings" panose="05000000000000000000" pitchFamily="2" charset="2"/>
              <a:buChar char="n"/>
            </a:pPr>
            <a:endParaRPr lang="en-US" altLang="zh-CN" sz="2000" b="1" dirty="0"/>
          </a:p>
          <a:p>
            <a:pPr marL="285750" indent="-285750">
              <a:buFont typeface="Wingdings" panose="05000000000000000000" pitchFamily="2" charset="2"/>
              <a:buChar char="n"/>
            </a:pPr>
            <a:r>
              <a:rPr lang="en-US" altLang="zh-CN" sz="2000" b="0" i="0" dirty="0">
                <a:solidFill>
                  <a:srgbClr val="333333"/>
                </a:solidFill>
                <a:effectLst/>
                <a:latin typeface="Arial" panose="020B0604020202020204" pitchFamily="34" charset="0"/>
              </a:rPr>
              <a:t>Navigation model algorithm library</a:t>
            </a:r>
            <a:endParaRPr lang="en-US" altLang="zh-CN" sz="2000" b="1" dirty="0"/>
          </a:p>
        </p:txBody>
      </p:sp>
      <p:sp>
        <p:nvSpPr>
          <p:cNvPr id="9" name="文本框 8">
            <a:extLst>
              <a:ext uri="{FF2B5EF4-FFF2-40B4-BE49-F238E27FC236}">
                <a16:creationId xmlns:a16="http://schemas.microsoft.com/office/drawing/2014/main" id="{042C0236-27E7-4BC1-B302-3CEA17396D61}"/>
              </a:ext>
            </a:extLst>
          </p:cNvPr>
          <p:cNvSpPr txBox="1"/>
          <p:nvPr/>
        </p:nvSpPr>
        <p:spPr>
          <a:xfrm>
            <a:off x="2267744" y="174340"/>
            <a:ext cx="5508104" cy="646331"/>
          </a:xfrm>
          <a:prstGeom prst="rect">
            <a:avLst/>
          </a:prstGeom>
          <a:noFill/>
        </p:spPr>
        <p:txBody>
          <a:bodyPr wrap="square">
            <a:spAutoFit/>
          </a:bodyPr>
          <a:lstStyle/>
          <a:p>
            <a:r>
              <a:rPr lang="en-US" altLang="zh-CN" sz="3600" b="1" dirty="0">
                <a:solidFill>
                  <a:srgbClr val="C00000"/>
                </a:solidFill>
                <a:latin typeface="微软雅黑" pitchFamily="34" charset="-122"/>
                <a:ea typeface="微软雅黑" pitchFamily="34" charset="-122"/>
              </a:rPr>
              <a:t>Research Background</a:t>
            </a:r>
            <a:endParaRPr lang="zh-CN" altLang="en-US" sz="36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353568586"/>
      </p:ext>
    </p:extLst>
  </p:cSld>
  <p:clrMapOvr>
    <a:masterClrMapping/>
  </p:clrMapOvr>
  <mc:AlternateContent xmlns:mc="http://schemas.openxmlformats.org/markup-compatibility/2006" xmlns:p14="http://schemas.microsoft.com/office/powerpoint/2010/main">
    <mc:Choice Requires="p14">
      <p:transition p14:dur="10"/>
    </mc:Choice>
    <mc:Fallback xmlns:a="http://schemas.openxmlformats.org/drawingml/2006/main" xmlns:r="http://schemas.openxmlformats.org/officeDocument/2006/relationships" xmlns:p="http://schemas.openxmlformats.org/presentationml/2006/main" xmlns="">
      <p:transition/>
    </mc:Fallback>
  </mc:AlternateContent>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Observation data processing of X-ray pulsar </a:t>
            </a:r>
            <a:endParaRPr lang="zh-CN" altLang="en-US" sz="3200" b="1" dirty="0">
              <a:latin typeface="黑体" pitchFamily="49" charset="-122"/>
              <a:ea typeface="黑体" pitchFamily="49" charset="-122"/>
            </a:endParaRPr>
          </a:p>
          <a:p>
            <a:pPr algn="ctr"/>
            <a:endParaRPr lang="zh-CN" altLang="en-US" sz="3200" b="1" dirty="0">
              <a:latin typeface="黑体" pitchFamily="49" charset="-122"/>
              <a:ea typeface="黑体" pitchFamily="49" charset="-122"/>
            </a:endParaRPr>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084F9E0-5FFC-4EF3-956F-F035359A82CE}"/>
                  </a:ext>
                </a:extLst>
              </p:cNvPr>
              <p:cNvSpPr txBox="1"/>
              <p:nvPr/>
            </p:nvSpPr>
            <p:spPr>
              <a:xfrm>
                <a:off x="764210" y="959638"/>
                <a:ext cx="4455861" cy="6410666"/>
              </a:xfrm>
              <a:prstGeom prst="rect">
                <a:avLst/>
              </a:prstGeom>
              <a:noFill/>
            </p:spPr>
            <p:txBody>
              <a:bodyPr wrap="square" rtlCol="0">
                <a:spAutoFit/>
              </a:bodyPr>
              <a:lstStyle/>
              <a:p>
                <a:r>
                  <a:rPr lang="en-US" altLang="zh-CN" sz="2800" dirty="0">
                    <a:solidFill>
                      <a:schemeClr val="accent6">
                        <a:lumMod val="75%"/>
                      </a:schemeClr>
                    </a:solidFill>
                  </a:rPr>
                  <a:t>The data processing</a:t>
                </a:r>
              </a:p>
              <a:p>
                <a:r>
                  <a:rPr lang="en-US" altLang="zh-CN" sz="2400" dirty="0">
                    <a:solidFill>
                      <a:srgbClr val="F62A7D"/>
                    </a:solidFill>
                  </a:rPr>
                  <a:t>1</a:t>
                </a:r>
                <a:r>
                  <a:rPr lang="zh-CN" altLang="en-US" sz="2400" dirty="0">
                    <a:solidFill>
                      <a:srgbClr val="F62A7D"/>
                    </a:solidFill>
                  </a:rPr>
                  <a:t>）</a:t>
                </a:r>
                <a:r>
                  <a:rPr lang="en-US" altLang="zh-CN" sz="2400" dirty="0">
                    <a:solidFill>
                      <a:srgbClr val="F62A7D"/>
                    </a:solidFill>
                  </a:rPr>
                  <a:t> Convert photon arrival time</a:t>
                </a:r>
              </a:p>
              <a:p>
                <a:pPr/>
                <a14:m>
                  <m:oMathPara xmlns:m="http://purl.oclc.org/ooxml/officeDocument/math">
                    <m:oMathParaPr>
                      <m:jc m:val="center"/>
                    </m:oMathParaPr>
                    <m:oMath xmlns:m="http://purl.oclc.org/ooxml/officeDocument/math">
                      <m:sSub>
                        <m:sSubPr>
                          <m:ctrlPr>
                            <a:rPr lang="en-US" altLang="zh-CN" sz="2400" i="1" smtClean="0">
                              <a:latin typeface="Cambria Math" panose="02040503050406030204" pitchFamily="18" charset="0"/>
                            </a:rPr>
                          </m:ctrlPr>
                        </m:sSubPr>
                        <m:e>
                          <m:r>
                            <a:rPr lang="en-US" altLang="zh-CN" sz="240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𝑆</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𝑅𝑆</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𝑃𝑆</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𝑆𝑆</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𝐸𝑆</m:t>
                          </m:r>
                        </m:sub>
                      </m:sSub>
                    </m:oMath>
                  </m:oMathPara>
                </a14:m>
                <a:endParaRPr lang="en-US" altLang="zh-CN" sz="2400" dirty="0"/>
              </a:p>
              <a:p>
                <a:pPr lvl="1"/>
                <a14:m>
                  <m:oMath xmlns:m="http://purl.oclc.org/ooxml/officeDocument/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𝑅𝑆</m:t>
                        </m:r>
                      </m:sub>
                    </m:sSub>
                    <m:r>
                      <a:rPr lang="zh-CN" altLang="en-US" sz="2400" i="1">
                        <a:latin typeface="Cambria Math" panose="02040503050406030204" pitchFamily="18" charset="0"/>
                      </a:rPr>
                      <m:t>：</m:t>
                    </m:r>
                  </m:oMath>
                </a14:m>
                <a:r>
                  <a:rPr lang="en-US" altLang="zh-CN" sz="2400" dirty="0"/>
                  <a:t>Roemer</a:t>
                </a:r>
                <a:r>
                  <a:rPr lang="zh-CN" altLang="en-US" sz="2400" dirty="0"/>
                  <a:t> </a:t>
                </a:r>
                <a:r>
                  <a:rPr lang="en-US" altLang="zh-CN" sz="2400" dirty="0"/>
                  <a:t>delay</a:t>
                </a:r>
              </a:p>
              <a:p>
                <a:pPr lvl="1"/>
                <a14:m>
                  <m:oMath xmlns:m="http://purl.oclc.org/ooxml/officeDocument/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𝑃𝑆</m:t>
                        </m:r>
                      </m:sub>
                    </m:sSub>
                    <m:r>
                      <a:rPr lang="zh-CN" altLang="en-US" sz="2400" i="1">
                        <a:latin typeface="Cambria Math" panose="02040503050406030204" pitchFamily="18" charset="0"/>
                      </a:rPr>
                      <m:t>：</m:t>
                    </m:r>
                  </m:oMath>
                </a14:m>
                <a:r>
                  <a:rPr lang="en-US" altLang="zh-CN" sz="2400" dirty="0"/>
                  <a:t>Parallax delay</a:t>
                </a:r>
              </a:p>
              <a:p>
                <a:pPr lvl="1"/>
                <a14:m>
                  <m:oMath xmlns:m="http://purl.oclc.org/ooxml/officeDocument/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𝑆𝑆</m:t>
                        </m:r>
                      </m:sub>
                    </m:sSub>
                  </m:oMath>
                </a14:m>
                <a:r>
                  <a:rPr lang="zh-CN" altLang="en-US" sz="2400" dirty="0"/>
                  <a:t>：</a:t>
                </a:r>
                <a:r>
                  <a:rPr lang="en-US" altLang="zh-CN" sz="2400" dirty="0"/>
                  <a:t>Shapiro</a:t>
                </a:r>
                <a:r>
                  <a:rPr lang="zh-CN" altLang="en-US" sz="2400" dirty="0"/>
                  <a:t> </a:t>
                </a:r>
                <a:r>
                  <a:rPr lang="en-US" altLang="zh-CN" sz="2400" dirty="0"/>
                  <a:t>delay</a:t>
                </a:r>
              </a:p>
              <a:p>
                <a:pPr lvl="1"/>
                <a14:m>
                  <m:oMath xmlns:m="http://purl.oclc.org/ooxml/officeDocument/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𝐸𝑆</m:t>
                        </m:r>
                      </m:sub>
                    </m:sSub>
                  </m:oMath>
                </a14:m>
                <a:r>
                  <a:rPr lang="zh-CN" altLang="en-US" sz="2400" dirty="0"/>
                  <a:t>：</a:t>
                </a:r>
                <a:r>
                  <a:rPr lang="en-US" altLang="zh-CN" sz="2400" dirty="0"/>
                  <a:t>Einstein</a:t>
                </a:r>
                <a:r>
                  <a:rPr lang="zh-CN" altLang="en-US" sz="2400" dirty="0"/>
                  <a:t> </a:t>
                </a:r>
                <a:r>
                  <a:rPr lang="en-US" altLang="zh-CN" sz="2400" dirty="0"/>
                  <a:t>delay</a:t>
                </a:r>
              </a:p>
              <a:p>
                <a:r>
                  <a:rPr lang="en-US" altLang="zh-CN" sz="2400" dirty="0">
                    <a:solidFill>
                      <a:srgbClr val="F62A7D"/>
                    </a:solidFill>
                  </a:rPr>
                  <a:t>2</a:t>
                </a:r>
                <a:r>
                  <a:rPr lang="zh-CN" altLang="en-US" sz="2400" dirty="0">
                    <a:solidFill>
                      <a:srgbClr val="F62A7D"/>
                    </a:solidFill>
                  </a:rPr>
                  <a:t>）</a:t>
                </a:r>
                <a:r>
                  <a:rPr lang="en-US" altLang="zh-CN" sz="2400" dirty="0">
                    <a:solidFill>
                      <a:srgbClr val="F62A7D"/>
                    </a:solidFill>
                  </a:rPr>
                  <a:t>Pulse profile folding</a:t>
                </a:r>
              </a:p>
              <a:p>
                <a:r>
                  <a:rPr lang="en-US" altLang="zh-CN" sz="2400" dirty="0">
                    <a:solidFill>
                      <a:srgbClr val="F62A7D"/>
                    </a:solidFill>
                  </a:rPr>
                  <a:t>3</a:t>
                </a:r>
                <a:r>
                  <a:rPr lang="zh-CN" altLang="en-US" sz="2400" dirty="0">
                    <a:solidFill>
                      <a:srgbClr val="F62A7D"/>
                    </a:solidFill>
                  </a:rPr>
                  <a:t>）</a:t>
                </a:r>
                <a:r>
                  <a:rPr lang="en-US" altLang="zh-CN" sz="2400" dirty="0">
                    <a:solidFill>
                      <a:srgbClr val="F62A7D"/>
                    </a:solidFill>
                  </a:rPr>
                  <a:t>Obtain the pulse times of arrival TOA</a:t>
                </a:r>
              </a:p>
              <a:p>
                <a:r>
                  <a:rPr lang="en-US" altLang="zh-CN" sz="2400" dirty="0">
                    <a:solidFill>
                      <a:srgbClr val="F62A7D"/>
                    </a:solidFill>
                  </a:rPr>
                  <a:t>4</a:t>
                </a:r>
                <a:r>
                  <a:rPr lang="zh-CN" altLang="en-US" sz="2400" dirty="0">
                    <a:solidFill>
                      <a:srgbClr val="F62A7D"/>
                    </a:solidFill>
                  </a:rPr>
                  <a:t>）</a:t>
                </a:r>
                <a:r>
                  <a:rPr lang="en-US" altLang="zh-CN" sz="2400" dirty="0">
                    <a:solidFill>
                      <a:srgbClr val="F62A7D"/>
                    </a:solidFill>
                  </a:rPr>
                  <a:t>Calculate the timing residuals</a:t>
                </a:r>
              </a:p>
              <a:p>
                <a:pPr/>
                <a14:m>
                  <m:oMathPara xmlns:m="http://purl.oclc.org/ooxml/officeDocument/math">
                    <m:oMathParaPr>
                      <m:jc m:val="center"/>
                    </m:oMathParaPr>
                    <m:oMath xmlns:m="http://purl.oclc.org/ooxml/officeDocument/math">
                      <m:r>
                        <a:rPr lang="en-US" altLang="zh-CN" sz="2400" b="0" i="1" smtClean="0">
                          <a:latin typeface="Cambria Math" panose="02040503050406030204" pitchFamily="18" charset="0"/>
                        </a:rPr>
                        <m:t>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𝑡</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𝜙</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𝑁</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m:t>
                          </m:r>
                        </m:num>
                        <m:den>
                          <m:r>
                            <a:rPr lang="zh-CN" altLang="en-US" sz="2400" b="0" i="1" smtClean="0">
                              <a:latin typeface="Cambria Math" panose="02040503050406030204" pitchFamily="18" charset="0"/>
                            </a:rPr>
                            <m:t>𝜐</m:t>
                          </m:r>
                        </m:den>
                      </m:f>
                    </m:oMath>
                  </m:oMathPara>
                </a14:m>
                <a:endParaRPr lang="en-US" altLang="zh-CN" sz="2400" dirty="0"/>
              </a:p>
              <a:p>
                <a:r>
                  <a:rPr lang="en-US" altLang="zh-CN" sz="2400" dirty="0">
                    <a:solidFill>
                      <a:srgbClr val="F62A7D"/>
                    </a:solidFill>
                  </a:rPr>
                  <a:t>5</a:t>
                </a:r>
                <a:r>
                  <a:rPr lang="zh-CN" altLang="en-US" sz="2400" dirty="0">
                    <a:solidFill>
                      <a:srgbClr val="F62A7D"/>
                    </a:solidFill>
                  </a:rPr>
                  <a:t>）</a:t>
                </a:r>
                <a:r>
                  <a:rPr lang="en-US" altLang="zh-CN" sz="2400" dirty="0">
                    <a:solidFill>
                      <a:srgbClr val="F62A7D"/>
                    </a:solidFill>
                  </a:rPr>
                  <a:t>Timing model updated</a:t>
                </a:r>
              </a:p>
              <a:p>
                <a:endParaRPr lang="en-US" altLang="zh-CN" dirty="0"/>
              </a:p>
              <a:p>
                <a:endParaRPr lang="en-US" altLang="zh-CN" dirty="0"/>
              </a:p>
              <a:p>
                <a:endParaRPr lang="en-US" altLang="zh-CN" dirty="0"/>
              </a:p>
              <a:p>
                <a:endParaRPr lang="en-US" altLang="zh-CN" dirty="0"/>
              </a:p>
            </p:txBody>
          </p:sp>
        </mc:Choice>
        <mc:Fallback xmlns:p="http://schemas.openxmlformats.org/presentationml/2006/main" xmlns:r="http://schemas.openxmlformats.org/officeDocument/2006/relationships" xmlns:a="http://schemas.openxmlformats.org/drawingml/2006/main" xmlns="">
          <p:sp>
            <p:nvSpPr>
              <p:cNvPr id="2" name="文本框 1">
                <a:extLst>
                  <a:ext uri="{FF2B5EF4-FFF2-40B4-BE49-F238E27FC236}">
                    <a16:creationId xmlns:a16="http://schemas.microsoft.com/office/drawing/2014/main" id="{5084F9E0-5FFC-4EF3-956F-F035359A82CE}"/>
                  </a:ext>
                </a:extLst>
              </p:cNvPr>
              <p:cNvSpPr txBox="1">
                <a:spLocks noRot="1" noChangeAspect="1" noMove="1" noResize="1" noEditPoints="1" noAdjustHandles="1" noChangeArrowheads="1" noChangeShapeType="1" noTextEdit="1"/>
              </p:cNvSpPr>
              <p:nvPr/>
            </p:nvSpPr>
            <p:spPr>
              <a:xfrm>
                <a:off x="764210" y="959638"/>
                <a:ext cx="4455861" cy="6410666"/>
              </a:xfrm>
              <a:prstGeom prst="rect">
                <a:avLst/>
              </a:prstGeom>
              <a:blipFill>
                <a:blip r:embed="rId3"/>
                <a:stretch>
                  <a:fillRect l="-2.736%" t="-0.85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3F26956B-6AEB-466A-B575-C64E17E8FB8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220072" y="1224895"/>
            <a:ext cx="3240360" cy="2646476"/>
          </a:xfrm>
          <a:prstGeom prst="rect">
            <a:avLst/>
          </a:prstGeom>
        </p:spPr>
      </p:pic>
      <p:pic>
        <p:nvPicPr>
          <p:cNvPr id="13" name="图片 12">
            <a:extLst>
              <a:ext uri="{FF2B5EF4-FFF2-40B4-BE49-F238E27FC236}">
                <a16:creationId xmlns:a16="http://schemas.microsoft.com/office/drawing/2014/main" id="{1A3E8934-0E0A-4274-96C2-5EE5DB0341E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41424" y="4051300"/>
            <a:ext cx="3163024" cy="2474044"/>
          </a:xfrm>
          <a:prstGeom prst="rect">
            <a:avLst/>
          </a:prstGeom>
        </p:spPr>
      </p:pic>
      <p:sp>
        <p:nvSpPr>
          <p:cNvPr id="10" name="文本框 9">
            <a:extLst>
              <a:ext uri="{FF2B5EF4-FFF2-40B4-BE49-F238E27FC236}">
                <a16:creationId xmlns:a16="http://schemas.microsoft.com/office/drawing/2014/main" id="{EFF9BD55-713A-49CF-91EE-7EB884111849}"/>
              </a:ext>
            </a:extLst>
          </p:cNvPr>
          <p:cNvSpPr txBox="1"/>
          <p:nvPr/>
        </p:nvSpPr>
        <p:spPr>
          <a:xfrm>
            <a:off x="5778645" y="898984"/>
            <a:ext cx="2584976" cy="369332"/>
          </a:xfrm>
          <a:prstGeom prst="rect">
            <a:avLst/>
          </a:prstGeom>
          <a:noFill/>
        </p:spPr>
        <p:txBody>
          <a:bodyPr wrap="square" rtlCol="0">
            <a:spAutoFit/>
          </a:bodyPr>
          <a:lstStyle/>
          <a:p>
            <a:pPr algn="ctr"/>
            <a:r>
              <a:rPr lang="en-US" altLang="zh-CN" dirty="0">
                <a:highlight>
                  <a:srgbClr val="FFFF00"/>
                </a:highlight>
              </a:rPr>
              <a:t>Standard pulse profile</a:t>
            </a:r>
            <a:endParaRPr lang="zh-CN" altLang="en-US" dirty="0">
              <a:highlight>
                <a:srgbClr val="FFFF00"/>
              </a:highlight>
            </a:endParaRPr>
          </a:p>
        </p:txBody>
      </p:sp>
      <p:sp>
        <p:nvSpPr>
          <p:cNvPr id="11" name="文本框 10">
            <a:extLst>
              <a:ext uri="{FF2B5EF4-FFF2-40B4-BE49-F238E27FC236}">
                <a16:creationId xmlns:a16="http://schemas.microsoft.com/office/drawing/2014/main" id="{549D8251-E2A8-416C-B3CE-8ACEE0804B80}"/>
              </a:ext>
            </a:extLst>
          </p:cNvPr>
          <p:cNvSpPr txBox="1"/>
          <p:nvPr/>
        </p:nvSpPr>
        <p:spPr>
          <a:xfrm>
            <a:off x="5964708" y="3785636"/>
            <a:ext cx="2212850" cy="369332"/>
          </a:xfrm>
          <a:prstGeom prst="rect">
            <a:avLst/>
          </a:prstGeom>
          <a:noFill/>
        </p:spPr>
        <p:txBody>
          <a:bodyPr wrap="none" rtlCol="0">
            <a:spAutoFit/>
          </a:bodyPr>
          <a:lstStyle/>
          <a:p>
            <a:r>
              <a:rPr lang="en-US" altLang="zh-CN" dirty="0">
                <a:highlight>
                  <a:srgbClr val="FFFF00"/>
                </a:highlight>
              </a:rPr>
              <a:t>Pre-fit</a:t>
            </a:r>
            <a:r>
              <a:rPr lang="zh-CN" altLang="en-US" dirty="0">
                <a:highlight>
                  <a:srgbClr val="FFFF00"/>
                </a:highlight>
              </a:rPr>
              <a:t> </a:t>
            </a:r>
            <a:r>
              <a:rPr lang="en-US" altLang="zh-CN" dirty="0">
                <a:highlight>
                  <a:srgbClr val="FFFF00"/>
                </a:highlight>
              </a:rPr>
              <a:t>timing</a:t>
            </a:r>
            <a:r>
              <a:rPr lang="zh-CN" altLang="en-US" dirty="0">
                <a:highlight>
                  <a:srgbClr val="FFFF00"/>
                </a:highlight>
              </a:rPr>
              <a:t> </a:t>
            </a:r>
            <a:r>
              <a:rPr lang="en-US" altLang="zh-CN" dirty="0">
                <a:highlight>
                  <a:srgbClr val="FFFF00"/>
                </a:highlight>
              </a:rPr>
              <a:t>residual</a:t>
            </a:r>
            <a:endParaRPr lang="zh-CN" altLang="en-US" dirty="0">
              <a:highlight>
                <a:srgbClr val="FFFF00"/>
              </a:highlight>
            </a:endParaRPr>
          </a:p>
        </p:txBody>
      </p:sp>
      <p:sp>
        <p:nvSpPr>
          <p:cNvPr id="16" name="文本框 15">
            <a:extLst>
              <a:ext uri="{FF2B5EF4-FFF2-40B4-BE49-F238E27FC236}">
                <a16:creationId xmlns:a16="http://schemas.microsoft.com/office/drawing/2014/main" id="{C8BB75B2-B83C-4BAD-B382-C13E84D4C02F}"/>
              </a:ext>
            </a:extLst>
          </p:cNvPr>
          <p:cNvSpPr txBox="1"/>
          <p:nvPr/>
        </p:nvSpPr>
        <p:spPr>
          <a:xfrm>
            <a:off x="1763688" y="6226972"/>
            <a:ext cx="5436604" cy="369332"/>
          </a:xfrm>
          <a:prstGeom prst="rect">
            <a:avLst/>
          </a:prstGeom>
          <a:noFill/>
        </p:spPr>
        <p:txBody>
          <a:bodyPr wrap="square" rtlCol="0">
            <a:spAutoFit/>
          </a:bodyPr>
          <a:lstStyle/>
          <a:p>
            <a:r>
              <a:rPr lang="en-US" altLang="zh-CN" dirty="0"/>
              <a:t>The</a:t>
            </a:r>
            <a:r>
              <a:rPr lang="zh-CN" altLang="en-US" dirty="0"/>
              <a:t> </a:t>
            </a:r>
            <a:r>
              <a:rPr lang="en-US" altLang="zh-CN" dirty="0"/>
              <a:t>RMS of pre-fit timing residuals is 29.4853</a:t>
            </a:r>
            <a:r>
              <a:rPr lang="en-US" altLang="zh-CN" dirty="0">
                <a:sym typeface="Symbol" panose="05050102010706020507" pitchFamily="18" charset="2"/>
              </a:rPr>
              <a:t></a:t>
            </a:r>
            <a:r>
              <a:rPr lang="en-US" altLang="zh-CN" dirty="0"/>
              <a:t>s</a:t>
            </a:r>
            <a:endParaRPr lang="zh-CN" altLang="en-US" dirty="0"/>
          </a:p>
        </p:txBody>
      </p:sp>
      <p:sp>
        <p:nvSpPr>
          <p:cNvPr id="3" name="灯片编号占位符 2">
            <a:extLst>
              <a:ext uri="{FF2B5EF4-FFF2-40B4-BE49-F238E27FC236}">
                <a16:creationId xmlns:a16="http://schemas.microsoft.com/office/drawing/2014/main" id="{72113EF9-BCD1-44A8-99CE-B7D993474FE2}"/>
              </a:ext>
            </a:extLst>
          </p:cNvPr>
          <p:cNvSpPr>
            <a:spLocks noGrp="1"/>
          </p:cNvSpPr>
          <p:nvPr>
            <p:ph type="sldNum" sz="quarter" idx="12"/>
          </p:nvPr>
        </p:nvSpPr>
        <p:spPr/>
        <p:txBody>
          <a:bodyPr/>
          <a:lstStyle/>
          <a:p>
            <a:fld id="{602E9C59-E704-403E-BAAE-3B7675917072}" type="slidenum">
              <a:rPr lang="zh-CN" altLang="en-US" smtClean="0">
                <a:solidFill>
                  <a:prstClr val="black">
                    <a:tint val="75%"/>
                  </a:prstClr>
                </a:solidFill>
              </a:rPr>
              <a:pPr/>
              <a:t>8</a:t>
            </a:fld>
            <a:endParaRPr lang="zh-CN" altLang="en-US">
              <a:solidFill>
                <a:prstClr val="black">
                  <a:tint val="75%"/>
                </a:prstClr>
              </a:solidFill>
            </a:endParaRPr>
          </a:p>
        </p:txBody>
      </p:sp>
    </p:spTree>
    <p:extLst>
      <p:ext uri="{BB962C8B-B14F-4D97-AF65-F5344CB8AC3E}">
        <p14:creationId xmlns:p14="http://schemas.microsoft.com/office/powerpoint/2010/main" val="3990218782"/>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61582"/>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p:cNvSpPr/>
          <p:nvPr/>
        </p:nvSpPr>
        <p:spPr>
          <a:xfrm>
            <a:off x="31070" y="0"/>
            <a:ext cx="9144000" cy="1077218"/>
          </a:xfrm>
          <a:prstGeom prst="rect">
            <a:avLst/>
          </a:prstGeom>
        </p:spPr>
        <p:txBody>
          <a:bodyPr wrap="square">
            <a:spAutoFit/>
          </a:bodyPr>
          <a:lstStyle/>
          <a:p>
            <a:pPr algn="ctr"/>
            <a:r>
              <a:rPr lang="en-US" altLang="zh-CN" sz="3200" b="1" dirty="0">
                <a:latin typeface="黑体" pitchFamily="49" charset="-122"/>
                <a:ea typeface="黑体" pitchFamily="49" charset="-122"/>
              </a:rPr>
              <a:t>Timing analysis of X-ray pulsars</a:t>
            </a:r>
          </a:p>
          <a:p>
            <a:pPr algn="ctr"/>
            <a:endParaRPr lang="zh-CN" altLang="en-US" sz="3200" b="1" dirty="0">
              <a:latin typeface="黑体" pitchFamily="49" charset="-122"/>
              <a:ea typeface="黑体" pitchFamily="49" charset="-122"/>
            </a:endParaRPr>
          </a:p>
        </p:txBody>
      </p:sp>
      <p:sp>
        <p:nvSpPr>
          <p:cNvPr id="15" name="Rectangle 11">
            <a:extLst>
              <a:ext uri="{FF2B5EF4-FFF2-40B4-BE49-F238E27FC236}">
                <a16:creationId xmlns:a16="http://schemas.microsoft.com/office/drawing/2014/main" id="{5ECD5B59-04DC-44B5-856F-AA90C2B70D4B}"/>
              </a:ext>
            </a:extLst>
          </p:cNvPr>
          <p:cNvSpPr>
            <a:spLocks noChangeArrowheads="1"/>
          </p:cNvSpPr>
          <p:nvPr/>
        </p:nvSpPr>
        <p:spPr bwMode="auto">
          <a:xfrm flipV="1">
            <a:off x="449318" y="709142"/>
            <a:ext cx="8694682" cy="55562"/>
          </a:xfrm>
          <a:prstGeom prst="rect">
            <a:avLst/>
          </a:prstGeom>
          <a:gradFill rotWithShape="0">
            <a:gsLst>
              <a:gs pos="0%">
                <a:srgbClr val="5E9EFF"/>
              </a:gs>
              <a:gs pos="39.999%">
                <a:srgbClr val="85C2FF"/>
              </a:gs>
              <a:gs pos="70%">
                <a:srgbClr val="C4D6EB"/>
              </a:gs>
              <a:gs pos="100%">
                <a:srgbClr val="FFEBFA"/>
              </a:gs>
            </a:gsLst>
            <a:lin ang="0" scaled="0"/>
          </a:gradFill>
          <a:ln>
            <a:noFill/>
          </a:ln>
          <a:effectLst/>
          <a:extLs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2"/>
                </a:solidFill>
                <a:latin typeface="楷体_GB2312" pitchFamily="1" charset="-122"/>
                <a:ea typeface="楷体_GB2312" pitchFamily="1" charset="-122"/>
              </a:defRPr>
            </a:lvl1pPr>
            <a:lvl2pPr marL="742950" indent="-285750">
              <a:defRPr kumimoji="1" sz="1400" b="1">
                <a:solidFill>
                  <a:schemeClr val="tx2"/>
                </a:solidFill>
                <a:latin typeface="楷体_GB2312" pitchFamily="1" charset="-122"/>
                <a:ea typeface="楷体_GB2312" pitchFamily="1" charset="-122"/>
              </a:defRPr>
            </a:lvl2pPr>
            <a:lvl3pPr marL="1143000" indent="-228600">
              <a:defRPr kumimoji="1" sz="1400" b="1">
                <a:solidFill>
                  <a:schemeClr val="tx2"/>
                </a:solidFill>
                <a:latin typeface="楷体_GB2312" pitchFamily="1" charset="-122"/>
                <a:ea typeface="楷体_GB2312" pitchFamily="1" charset="-122"/>
              </a:defRPr>
            </a:lvl3pPr>
            <a:lvl4pPr marL="1600200" indent="-228600">
              <a:defRPr kumimoji="1" sz="1400" b="1">
                <a:solidFill>
                  <a:schemeClr val="tx2"/>
                </a:solidFill>
                <a:latin typeface="楷体_GB2312" pitchFamily="1" charset="-122"/>
                <a:ea typeface="楷体_GB2312" pitchFamily="1" charset="-122"/>
              </a:defRPr>
            </a:lvl4pPr>
            <a:lvl5pPr marL="2057400" indent="-228600">
              <a:defRPr kumimoji="1" sz="1400" b="1">
                <a:solidFill>
                  <a:schemeClr val="tx2"/>
                </a:solidFill>
                <a:latin typeface="楷体_GB2312" pitchFamily="1" charset="-122"/>
                <a:ea typeface="楷体_GB2312" pitchFamily="1" charset="-122"/>
              </a:defRPr>
            </a:lvl5pPr>
            <a:lvl6pPr marL="25146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6pPr>
            <a:lvl7pPr marL="29718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7pPr>
            <a:lvl8pPr marL="34290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8pPr>
            <a:lvl9pPr marL="3886200" indent="-228600" eaLnBrk="0" fontAlgn="base" hangingPunct="0">
              <a:spcBef>
                <a:spcPct val="0%"/>
              </a:spcBef>
              <a:spcAft>
                <a:spcPct val="0%"/>
              </a:spcAft>
              <a:defRPr kumimoji="1" sz="1400" b="1">
                <a:solidFill>
                  <a:schemeClr val="tx2"/>
                </a:solidFill>
                <a:latin typeface="楷体_GB2312" pitchFamily="1" charset="-122"/>
                <a:ea typeface="楷体_GB2312" pitchFamily="1" charset="-122"/>
              </a:defRPr>
            </a:lvl9pPr>
          </a:lstStyle>
          <a:p>
            <a:pPr eaLnBrk="1" hangingPunct="1"/>
            <a:endParaRPr lang="zh-CN" altLang="en-US" sz="2400">
              <a:solidFill>
                <a:schemeClr val="tx1"/>
              </a:solidFill>
              <a:latin typeface="+mn-lt"/>
              <a:ea typeface="+mn-ea"/>
              <a:cs typeface="+mn-ea"/>
              <a:sym typeface="+mn-lt"/>
            </a:endParaRPr>
          </a:p>
        </p:txBody>
      </p:sp>
      <p:sp>
        <p:nvSpPr>
          <p:cNvPr id="2" name="文本框 1">
            <a:extLst>
              <a:ext uri="{FF2B5EF4-FFF2-40B4-BE49-F238E27FC236}">
                <a16:creationId xmlns:a16="http://schemas.microsoft.com/office/drawing/2014/main" id="{5084F9E0-5FFC-4EF3-956F-F035359A82CE}"/>
              </a:ext>
            </a:extLst>
          </p:cNvPr>
          <p:cNvSpPr txBox="1"/>
          <p:nvPr/>
        </p:nvSpPr>
        <p:spPr>
          <a:xfrm>
            <a:off x="654787" y="548799"/>
            <a:ext cx="8694682" cy="1908215"/>
          </a:xfrm>
          <a:prstGeom prst="rect">
            <a:avLst/>
          </a:prstGeom>
          <a:noFill/>
        </p:spPr>
        <p:txBody>
          <a:bodyPr wrap="square" rtlCol="0">
            <a:spAutoFit/>
          </a:bodyPr>
          <a:lstStyle/>
          <a:p>
            <a:endParaRPr lang="en-US" altLang="zh-CN" sz="2800" dirty="0">
              <a:solidFill>
                <a:schemeClr val="accent6">
                  <a:lumMod val="75%"/>
                </a:schemeClr>
              </a:solidFill>
            </a:endParaRPr>
          </a:p>
          <a:p>
            <a:r>
              <a:rPr lang="en-US" altLang="zh-CN" b="0" i="0" dirty="0">
                <a:solidFill>
                  <a:srgbClr val="333333"/>
                </a:solidFill>
                <a:effectLst/>
                <a:latin typeface="Arial" panose="020B0604020202020204" pitchFamily="34" charset="0"/>
              </a:rPr>
              <a:t>The data published by XPNAV-1 satellite involves two pulsar rotation parameters, which can be used to construct standard pulse profiles respectively.</a:t>
            </a:r>
            <a:endParaRPr lang="en-US" altLang="zh-CN" dirty="0"/>
          </a:p>
          <a:p>
            <a:endParaRPr lang="en-US" altLang="zh-CN" dirty="0"/>
          </a:p>
          <a:p>
            <a:endParaRPr lang="en-US" altLang="zh-CN" dirty="0"/>
          </a:p>
          <a:p>
            <a:endParaRPr lang="en-US" altLang="zh-CN" dirty="0"/>
          </a:p>
        </p:txBody>
      </p:sp>
      <p:sp>
        <p:nvSpPr>
          <p:cNvPr id="16" name="文本框 15">
            <a:extLst>
              <a:ext uri="{FF2B5EF4-FFF2-40B4-BE49-F238E27FC236}">
                <a16:creationId xmlns:a16="http://schemas.microsoft.com/office/drawing/2014/main" id="{C8BB75B2-B83C-4BAD-B382-C13E84D4C02F}"/>
              </a:ext>
            </a:extLst>
          </p:cNvPr>
          <p:cNvSpPr txBox="1"/>
          <p:nvPr/>
        </p:nvSpPr>
        <p:spPr>
          <a:xfrm>
            <a:off x="4211960" y="4681751"/>
            <a:ext cx="5400600" cy="923330"/>
          </a:xfrm>
          <a:prstGeom prst="rect">
            <a:avLst/>
          </a:prstGeom>
          <a:noFill/>
        </p:spPr>
        <p:txBody>
          <a:bodyPr wrap="square" rtlCol="0">
            <a:spAutoFit/>
          </a:bodyPr>
          <a:lstStyle/>
          <a:p>
            <a:r>
              <a:rPr lang="en-US" altLang="zh-CN" dirty="0"/>
              <a:t>Bin=256</a:t>
            </a:r>
          </a:p>
          <a:p>
            <a:endParaRPr lang="en-US" altLang="zh-CN" dirty="0"/>
          </a:p>
          <a:p>
            <a:r>
              <a:rPr lang="en-US" altLang="zh-CN" dirty="0"/>
              <a:t>The</a:t>
            </a:r>
            <a:r>
              <a:rPr lang="zh-CN" altLang="en-US" dirty="0"/>
              <a:t> </a:t>
            </a:r>
            <a:r>
              <a:rPr lang="en-US" altLang="zh-CN" dirty="0"/>
              <a:t>RMS of pre-fit timing residuals is </a:t>
            </a:r>
            <a:r>
              <a:rPr lang="en-US" altLang="zh-CN" sz="1800" dirty="0">
                <a:effectLst/>
                <a:latin typeface="等线" panose="02010600030101010101" pitchFamily="2" charset="-122"/>
                <a:cs typeface="Times New Roman" panose="02020603050405020304" pitchFamily="18" charset="0"/>
              </a:rPr>
              <a:t>6.31913</a:t>
            </a:r>
            <a:r>
              <a:rPr lang="en-US" altLang="zh-CN" dirty="0">
                <a:sym typeface="Symbol" panose="05050102010706020507" pitchFamily="18" charset="2"/>
              </a:rPr>
              <a:t></a:t>
            </a:r>
            <a:r>
              <a:rPr lang="en-US" altLang="zh-CN" dirty="0"/>
              <a:t>s</a:t>
            </a:r>
            <a:endParaRPr lang="zh-CN" altLang="en-US"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47DF09BB-546A-43BB-9653-65CF56556BA9}"/>
                  </a:ext>
                </a:extLst>
              </p:cNvPr>
              <p:cNvGraphicFramePr>
                <a:graphicFrameLocks noGrp="1"/>
              </p:cNvGraphicFramePr>
              <p:nvPr>
                <p:extLst>
                  <p:ext uri="{D42A27DB-BD31-4B8C-83A1-F6EECF244321}">
                    <p14:modId xmlns:p14="http://schemas.microsoft.com/office/powerpoint/2010/main" val="3986820640"/>
                  </p:ext>
                </p:extLst>
              </p:nvPr>
            </p:nvGraphicFramePr>
            <p:xfrm>
              <a:off x="733053" y="1630183"/>
              <a:ext cx="8127211" cy="2192782"/>
            </p:xfrm>
            <a:graphic>
              <a:graphicData uri="http://purl.oclc.org/ooxml/drawingml/table">
                <a:tbl>
                  <a:tblPr firstRow="1" firstCol="1" lastRow="1" lastCol="1" bandRow="1" bandCol="1">
                    <a:tableStyleId>{5C22544A-7EE6-4342-B048-85BDC9FD1C3A}</a:tableStyleId>
                  </a:tblPr>
                  <a:tblGrid>
                    <a:gridCol w="1622175">
                      <a:extLst>
                        <a:ext uri="{9D8B030D-6E8A-4147-A177-3AD203B41FA5}">
                          <a16:colId xmlns:a16="http://schemas.microsoft.com/office/drawing/2014/main" val="3864722517"/>
                        </a:ext>
                      </a:extLst>
                    </a:gridCol>
                    <a:gridCol w="3241083">
                      <a:extLst>
                        <a:ext uri="{9D8B030D-6E8A-4147-A177-3AD203B41FA5}">
                          <a16:colId xmlns:a16="http://schemas.microsoft.com/office/drawing/2014/main" val="4192359852"/>
                        </a:ext>
                      </a:extLst>
                    </a:gridCol>
                    <a:gridCol w="3263953">
                      <a:extLst>
                        <a:ext uri="{9D8B030D-6E8A-4147-A177-3AD203B41FA5}">
                          <a16:colId xmlns:a16="http://schemas.microsoft.com/office/drawing/2014/main" val="91580987"/>
                        </a:ext>
                      </a:extLst>
                    </a:gridCol>
                  </a:tblGrid>
                  <a:tr h="352743">
                    <a:tc>
                      <a:txBody>
                        <a:bodyPr/>
                        <a:lstStyle/>
                        <a:p>
                          <a:pPr algn="ctr">
                            <a:lnSpc>
                              <a:spcPct val="150%"/>
                            </a:lnSpc>
                          </a:pPr>
                          <a:r>
                            <a:rPr lang="en-US" altLang="zh-CN" sz="2000" kern="100" dirty="0">
                              <a:effectLst/>
                            </a:rPr>
                            <a:t>parameter</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gridSpan="2">
                      <a:txBody>
                        <a:bodyPr/>
                        <a:lstStyle/>
                        <a:p>
                          <a:pPr algn="ctr">
                            <a:lnSpc>
                              <a:spcPct val="150%"/>
                            </a:lnSpc>
                          </a:pPr>
                          <a:r>
                            <a:rPr lang="en-US" altLang="zh-CN" sz="2000" kern="100" dirty="0">
                              <a:effectLst/>
                            </a:rPr>
                            <a:t>value</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846464109"/>
                      </a:ext>
                    </a:extLst>
                  </a:tr>
                  <a:tr h="398430">
                    <a:tc>
                      <a:txBody>
                        <a:bodyPr/>
                        <a:lstStyle/>
                        <a:p>
                          <a:pPr algn="ctr">
                            <a:lnSpc>
                              <a:spcPct val="150%"/>
                            </a:lnSpc>
                          </a:pPr>
                          <a:r>
                            <a:rPr lang="en-US" sz="2000" kern="100">
                              <a:effectLst/>
                            </a:rPr>
                            <a:t>TDB(MJD)</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57715*86400+0.016934</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57737*86400+0.024934</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06073443"/>
                      </a:ext>
                    </a:extLst>
                  </a:tr>
                  <a:tr h="443611">
                    <a:tc>
                      <a:txBody>
                        <a:bodyPr/>
                        <a:lstStyle/>
                        <a:p>
                          <a:pPr algn="ctr">
                            <a:lnSpc>
                              <a:spcPct val="150%"/>
                            </a:lnSpc>
                          </a:pPr>
                          <a14:m>
                            <m:oMathPara xmlns:m="http://purl.oclc.org/ooxml/officeDocument/math">
                              <m:oMathParaPr>
                                <m:jc m:val="centerGroup"/>
                              </m:oMathParaPr>
                              <m:oMath xmlns:m="http://purl.oclc.org/ooxml/officeDocument/math">
                                <m:r>
                                  <a:rPr lang="en-US" sz="2000" kern="100">
                                    <a:effectLst/>
                                    <a:latin typeface="Cambria Math" panose="02040503050406030204" pitchFamily="18" charset="0"/>
                                  </a:rPr>
                                  <m:t>𝑣</m:t>
                                </m:r>
                              </m:oMath>
                            </m:oMathPara>
                          </a14:m>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29.6478547456</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29.6471534323</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15616603"/>
                      </a:ext>
                    </a:extLst>
                  </a:tr>
                  <a:tr h="443611">
                    <a:tc>
                      <a:txBody>
                        <a:bodyPr/>
                        <a:lstStyle/>
                        <a:p>
                          <a:pPr algn="ctr">
                            <a:lnSpc>
                              <a:spcPct val="150%"/>
                            </a:lnSpc>
                          </a:pPr>
                          <a14:m>
                            <m:oMathPara xmlns:m="http://purl.oclc.org/ooxml/officeDocument/math">
                              <m:oMathParaPr>
                                <m:jc m:val="centerGroup"/>
                              </m:oMathParaPr>
                              <m:oMath xmlns:m="http://purl.oclc.org/ooxml/officeDocument/math">
                                <m:acc>
                                  <m:accPr>
                                    <m:chr m:val="̇"/>
                                    <m:ctrlPr>
                                      <a:rPr lang="zh-CN" sz="2000" i="1" kern="100">
                                        <a:effectLst/>
                                        <a:latin typeface="Cambria Math" panose="02040503050406030204" pitchFamily="18" charset="0"/>
                                      </a:rPr>
                                    </m:ctrlPr>
                                  </m:accPr>
                                  <m:e>
                                    <m:r>
                                      <a:rPr lang="en-US" sz="2000" kern="100">
                                        <a:effectLst/>
                                        <a:latin typeface="Cambria Math" panose="02040503050406030204" pitchFamily="18" charset="0"/>
                                      </a:rPr>
                                      <m:t>𝑣</m:t>
                                    </m:r>
                                  </m:e>
                                </m:acc>
                              </m:oMath>
                            </m:oMathPara>
                          </a14:m>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-368970.96e-15</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-368942.90e-15</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06526094"/>
                      </a:ext>
                    </a:extLst>
                  </a:tr>
                  <a:tr h="443611">
                    <a:tc>
                      <a:txBody>
                        <a:bodyPr/>
                        <a:lstStyle/>
                        <a:p>
                          <a:pPr algn="ctr">
                            <a:lnSpc>
                              <a:spcPct val="150%"/>
                            </a:lnSpc>
                          </a:pPr>
                          <a14:m>
                            <m:oMathPara xmlns:m="http://purl.oclc.org/ooxml/officeDocument/math">
                              <m:oMathParaPr>
                                <m:jc m:val="centerGroup"/>
                              </m:oMathParaPr>
                              <m:oMath xmlns:m="http://purl.oclc.org/ooxml/officeDocument/math">
                                <m:acc>
                                  <m:accPr>
                                    <m:chr m:val="̈"/>
                                    <m:ctrlPr>
                                      <a:rPr lang="zh-CN" sz="2000" i="1" kern="100">
                                        <a:effectLst/>
                                        <a:latin typeface="Cambria Math" panose="02040503050406030204" pitchFamily="18" charset="0"/>
                                      </a:rPr>
                                    </m:ctrlPr>
                                  </m:accPr>
                                  <m:e>
                                    <m:r>
                                      <a:rPr lang="en-US" sz="2000" kern="100">
                                        <a:effectLst/>
                                        <a:latin typeface="Cambria Math" panose="02040503050406030204" pitchFamily="18" charset="0"/>
                                      </a:rPr>
                                      <m:t>𝑣</m:t>
                                    </m:r>
                                  </m:e>
                                </m:acc>
                              </m:oMath>
                            </m:oMathPara>
                          </a14:m>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9.183772012612545e-21</a:t>
                          </a:r>
                          <a:endParaRPr lang="zh-CN" altLang="en-US" sz="2000" b="1" kern="100" dirty="0">
                            <a:solidFill>
                              <a:schemeClr val="lt1"/>
                            </a:solidFill>
                            <a:effectLst/>
                            <a:latin typeface="+mn-lt"/>
                            <a:ea typeface="+mn-ea"/>
                            <a:cs typeface="+mn-cs"/>
                          </a:endParaRPr>
                        </a:p>
                      </a:txBody>
                      <a:tcPr marL="68580" marR="68580" marT="0" marB="0" anchor="ctr"/>
                    </a:tc>
                    <a:tc>
                      <a:txBody>
                        <a:bodyPr/>
                        <a:lstStyle/>
                        <a:p>
                          <a:pPr algn="ctr">
                            <a:lnSpc>
                              <a:spcPct val="150%"/>
                            </a:lnSpc>
                          </a:pPr>
                          <a:r>
                            <a:rPr lang="en-US" sz="2000" kern="100" dirty="0">
                              <a:effectLst/>
                            </a:rPr>
                            <a:t>9.182592438173919e-21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94961446"/>
                      </a:ext>
                    </a:extLst>
                  </a:tr>
                </a:tbl>
              </a:graphicData>
            </a:graphic>
          </p:graphicFrame>
        </mc:Choice>
        <mc:Fallback xmlns:p="http://schemas.openxmlformats.org/presentationml/2006/main" xmlns:r="http://schemas.openxmlformats.org/officeDocument/2006/relationships" xmlns:a="http://schemas.openxmlformats.org/drawingml/2006/main" xmlns="">
          <p:graphicFrame>
            <p:nvGraphicFramePr>
              <p:cNvPr id="3" name="表格 2">
                <a:extLst>
                  <a:ext uri="{FF2B5EF4-FFF2-40B4-BE49-F238E27FC236}">
                    <a16:creationId xmlns:a16="http://schemas.microsoft.com/office/drawing/2014/main" id="{47DF09BB-546A-43BB-9653-65CF56556BA9}"/>
                  </a:ext>
                </a:extLst>
              </p:cNvPr>
              <p:cNvGraphicFramePr>
                <a:graphicFrameLocks noGrp="1"/>
              </p:cNvGraphicFramePr>
              <p:nvPr>
                <p:extLst>
                  <p:ext uri="{D42A27DB-BD31-4B8C-83A1-F6EECF244321}">
                    <p14:modId xmlns:p14="http://schemas.microsoft.com/office/powerpoint/2010/main" val="3986820640"/>
                  </p:ext>
                </p:extLst>
              </p:nvPr>
            </p:nvGraphicFramePr>
            <p:xfrm>
              <a:off x="733053" y="1630183"/>
              <a:ext cx="8127211" cy="2192782"/>
            </p:xfrm>
            <a:graphic>
              <a:graphicData uri="http://purl.oclc.org/ooxml/drawingml/table">
                <a:tbl>
                  <a:tblPr firstRow="1" firstCol="1" lastRow="1" lastCol="1" bandRow="1" bandCol="1">
                    <a:tableStyleId>{5C22544A-7EE6-4342-B048-85BDC9FD1C3A}</a:tableStyleId>
                  </a:tblPr>
                  <a:tblGrid>
                    <a:gridCol w="1622175">
                      <a:extLst>
                        <a:ext uri="{9D8B030D-6E8A-4147-A177-3AD203B41FA5}">
                          <a16:colId xmlns:a16="http://schemas.microsoft.com/office/drawing/2014/main" val="3864722517"/>
                        </a:ext>
                      </a:extLst>
                    </a:gridCol>
                    <a:gridCol w="3241083">
                      <a:extLst>
                        <a:ext uri="{9D8B030D-6E8A-4147-A177-3AD203B41FA5}">
                          <a16:colId xmlns:a16="http://schemas.microsoft.com/office/drawing/2014/main" val="4192359852"/>
                        </a:ext>
                      </a:extLst>
                    </a:gridCol>
                    <a:gridCol w="3263953">
                      <a:extLst>
                        <a:ext uri="{9D8B030D-6E8A-4147-A177-3AD203B41FA5}">
                          <a16:colId xmlns:a16="http://schemas.microsoft.com/office/drawing/2014/main" val="91580987"/>
                        </a:ext>
                      </a:extLst>
                    </a:gridCol>
                  </a:tblGrid>
                  <a:tr h="410591">
                    <a:tc>
                      <a:txBody>
                        <a:bodyPr/>
                        <a:lstStyle/>
                        <a:p>
                          <a:pPr algn="ctr">
                            <a:lnSpc>
                              <a:spcPct val="150%"/>
                            </a:lnSpc>
                          </a:pPr>
                          <a:r>
                            <a:rPr lang="en-US" altLang="zh-CN" sz="2000" kern="100" dirty="0">
                              <a:effectLst/>
                            </a:rPr>
                            <a:t>parameter</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gridSpan="2">
                      <a:txBody>
                        <a:bodyPr/>
                        <a:lstStyle/>
                        <a:p>
                          <a:pPr algn="ctr">
                            <a:lnSpc>
                              <a:spcPct val="150%"/>
                            </a:lnSpc>
                          </a:pPr>
                          <a:r>
                            <a:rPr lang="en-US" altLang="zh-CN" sz="2000" kern="100" dirty="0">
                              <a:effectLst/>
                            </a:rPr>
                            <a:t>value</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846464109"/>
                      </a:ext>
                    </a:extLst>
                  </a:tr>
                  <a:tr h="410591">
                    <a:tc>
                      <a:txBody>
                        <a:bodyPr/>
                        <a:lstStyle/>
                        <a:p>
                          <a:pPr algn="ctr">
                            <a:lnSpc>
                              <a:spcPct val="150%"/>
                            </a:lnSpc>
                          </a:pPr>
                          <a:r>
                            <a:rPr lang="en-US" sz="2000" kern="100">
                              <a:effectLst/>
                            </a:rPr>
                            <a:t>TDB(MJD)</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57715*86400+0.016934</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57737*86400+0.024934</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06073443"/>
                      </a:ext>
                    </a:extLst>
                  </a:tr>
                  <a:tr h="457200">
                    <a:tc>
                      <a:txBody>
                        <a:bodyPr/>
                        <a:lstStyle/>
                        <a:p>
                          <a:endParaRPr lang="zh-CN"/>
                        </a:p>
                      </a:txBody>
                      <a:tcPr marL="0" marR="0" marT="0" marB="0" anchor="ctr">
                        <a:blipFill>
                          <a:blip r:embed="rId3"/>
                          <a:stretch>
                            <a:fillRect l="-0.376%" t="-181.333%" r="-403.008%" b="-229.333%"/>
                          </a:stretch>
                        </a:blipFill>
                      </a:tcP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29.6478547456</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29.6471534323</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15616603"/>
                      </a:ext>
                    </a:extLst>
                  </a:tr>
                  <a:tr h="457200">
                    <a:tc>
                      <a:txBody>
                        <a:bodyPr/>
                        <a:lstStyle/>
                        <a:p>
                          <a:endParaRPr lang="zh-CN"/>
                        </a:p>
                      </a:txBody>
                      <a:tcPr marL="0" marR="0" marT="0" marB="0" anchor="ctr">
                        <a:blipFill>
                          <a:blip r:embed="rId3"/>
                          <a:stretch>
                            <a:fillRect l="-0.376%" t="-277.632%" r="-403.008%" b="-126.316%"/>
                          </a:stretch>
                        </a:blipFill>
                      </a:tcP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-368970.96e-15</a:t>
                          </a:r>
                          <a:endParaRPr lang="zh-CN" altLang="en-US" sz="2000" b="1" kern="100" dirty="0">
                            <a:solidFill>
                              <a:schemeClr val="lt1"/>
                            </a:solidFill>
                            <a:effectLst/>
                            <a:latin typeface="+mn-lt"/>
                            <a:ea typeface="+mn-ea"/>
                            <a:cs typeface="+mn-cs"/>
                          </a:endParaRPr>
                        </a:p>
                      </a:txBody>
                      <a:tcPr marL="68580" marR="68580" marT="0" marB="0" anchor="ctr">
                        <a:solidFill>
                          <a:schemeClr val="accent1"/>
                        </a:solidFill>
                      </a:tcPr>
                    </a:tc>
                    <a:tc>
                      <a:txBody>
                        <a:bodyPr/>
                        <a:lstStyle/>
                        <a:p>
                          <a:pPr algn="ctr">
                            <a:lnSpc>
                              <a:spcPct val="150%"/>
                            </a:lnSpc>
                          </a:pPr>
                          <a:r>
                            <a:rPr lang="en-US" sz="2000" kern="100" dirty="0">
                              <a:effectLst/>
                            </a:rPr>
                            <a:t>-368942.90e-15</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06526094"/>
                      </a:ext>
                    </a:extLst>
                  </a:tr>
                  <a:tr h="457200">
                    <a:tc>
                      <a:txBody>
                        <a:bodyPr/>
                        <a:lstStyle/>
                        <a:p>
                          <a:endParaRPr lang="zh-CN"/>
                        </a:p>
                      </a:txBody>
                      <a:tcPr marL="0" marR="0" marT="0" marB="0" anchor="ctr">
                        <a:blipFill>
                          <a:blip r:embed="rId3"/>
                          <a:stretch>
                            <a:fillRect l="-0.376%" t="-382.667%" r="-403.008%" b="-28%"/>
                          </a:stretch>
                        </a:blipFill>
                      </a:tcPr>
                    </a:tc>
                    <a:tc>
                      <a:txBody>
                        <a:bodyPr/>
                        <a:lstStyle/>
                        <a:p>
                          <a:pPr marL="0" algn="ctr" defTabSz="914400" rtl="0" eaLnBrk="1" latinLnBrk="0" hangingPunct="1">
                            <a:lnSpc>
                              <a:spcPct val="150%"/>
                            </a:lnSpc>
                          </a:pPr>
                          <a:r>
                            <a:rPr lang="en-US" sz="2000" b="1" kern="100" dirty="0">
                              <a:solidFill>
                                <a:schemeClr val="lt1"/>
                              </a:solidFill>
                              <a:effectLst/>
                              <a:latin typeface="+mn-lt"/>
                              <a:ea typeface="+mn-ea"/>
                              <a:cs typeface="+mn-cs"/>
                            </a:rPr>
                            <a:t>9.183772012612545e-21</a:t>
                          </a:r>
                          <a:endParaRPr lang="zh-CN" altLang="en-US" sz="2000" b="1" kern="100" dirty="0">
                            <a:solidFill>
                              <a:schemeClr val="lt1"/>
                            </a:solidFill>
                            <a:effectLst/>
                            <a:latin typeface="+mn-lt"/>
                            <a:ea typeface="+mn-ea"/>
                            <a:cs typeface="+mn-cs"/>
                          </a:endParaRPr>
                        </a:p>
                      </a:txBody>
                      <a:tcPr marL="68580" marR="68580" marT="0" marB="0" anchor="ctr"/>
                    </a:tc>
                    <a:tc>
                      <a:txBody>
                        <a:bodyPr/>
                        <a:lstStyle/>
                        <a:p>
                          <a:pPr algn="ctr">
                            <a:lnSpc>
                              <a:spcPct val="150%"/>
                            </a:lnSpc>
                          </a:pPr>
                          <a:r>
                            <a:rPr lang="en-US" sz="2000" kern="100" dirty="0">
                              <a:effectLst/>
                            </a:rPr>
                            <a:t>9.182592438173919e-21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94961446"/>
                      </a:ext>
                    </a:extLst>
                  </a:tr>
                </a:tbl>
              </a:graphicData>
            </a:graphic>
          </p:graphicFrame>
        </mc:Fallback>
      </mc:AlternateContent>
      <p:pic>
        <p:nvPicPr>
          <p:cNvPr id="7" name="图片 6">
            <a:extLst>
              <a:ext uri="{FF2B5EF4-FFF2-40B4-BE49-F238E27FC236}">
                <a16:creationId xmlns:a16="http://schemas.microsoft.com/office/drawing/2014/main" id="{016B3265-7D58-4D61-82C5-FF300B1DE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52" y="3818012"/>
            <a:ext cx="3509008" cy="2822375"/>
          </a:xfrm>
          <a:prstGeom prst="rect">
            <a:avLst/>
          </a:prstGeom>
        </p:spPr>
      </p:pic>
      <p:sp>
        <p:nvSpPr>
          <p:cNvPr id="9" name="灯片编号占位符 2">
            <a:extLst>
              <a:ext uri="{FF2B5EF4-FFF2-40B4-BE49-F238E27FC236}">
                <a16:creationId xmlns:a16="http://schemas.microsoft.com/office/drawing/2014/main" id="{57FE1A0A-C6A6-4F66-BB22-24300337250B}"/>
              </a:ext>
            </a:extLst>
          </p:cNvPr>
          <p:cNvSpPr>
            <a:spLocks noGrp="1"/>
          </p:cNvSpPr>
          <p:nvPr>
            <p:ph type="sldNum" sz="quarter" idx="12"/>
          </p:nvPr>
        </p:nvSpPr>
        <p:spPr>
          <a:xfrm>
            <a:off x="6553200" y="6356350"/>
            <a:ext cx="2133600" cy="365125"/>
          </a:xfrm>
        </p:spPr>
        <p:txBody>
          <a:bodyPr/>
          <a:lstStyle/>
          <a:p>
            <a:fld id="{602E9C59-E704-403E-BAAE-3B7675917072}" type="slidenum">
              <a:rPr lang="zh-CN" altLang="en-US" smtClean="0">
                <a:solidFill>
                  <a:prstClr val="black">
                    <a:tint val="75%"/>
                  </a:prstClr>
                </a:solidFill>
              </a:rPr>
              <a:pPr/>
              <a:t>9</a:t>
            </a:fld>
            <a:endParaRPr lang="zh-CN" altLang="en-US" dirty="0">
              <a:solidFill>
                <a:prstClr val="black">
                  <a:tint val="75%"/>
                </a:prstClr>
              </a:solidFill>
            </a:endParaRPr>
          </a:p>
        </p:txBody>
      </p:sp>
    </p:spTree>
    <p:extLst>
      <p:ext uri="{BB962C8B-B14F-4D97-AF65-F5344CB8AC3E}">
        <p14:creationId xmlns:p14="http://schemas.microsoft.com/office/powerpoint/2010/main" val="225287339"/>
      </p:ext>
    </p:extLst>
  </p:cSld>
  <p:clrMapOvr>
    <a:masterClrMapping/>
  </p:clrMapOvr>
</p:sld>
</file>

<file path=ppt/theme/theme1.xml><?xml version="1.0" encoding="utf-8"?>
<a:theme xmlns:a="http://purl.oclc.org/ooxml/drawingml/main" name="主题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3.xml><?xml version="1.0" encoding="utf-8"?>
<a:theme xmlns:a="http://purl.oclc.org/ooxml/drawingml/main" name="1_主题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purl.oclc.org/ooxml/drawingml/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5.xml><?xml version="1.0" encoding="utf-8"?>
<a:theme xmlns:a="http://purl.oclc.org/ooxml/drawingml/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docProps/app.xml><?xml version="1.0" encoding="utf-8"?>
<Properties xmlns="http://purl.oclc.org/ooxml/officeDocument/extendedProperties" xmlns:vt="http://purl.oclc.org/ooxml/officeDocument/docPropsVTypes">
  <Template>主题1</Template>
  <TotalTime>15230</TotalTime>
  <Words>1909</Words>
  <Application>Microsoft Office PowerPoint</Application>
  <PresentationFormat>全屏显示(4:3)</PresentationFormat>
  <Paragraphs>274</Paragraphs>
  <Slides>21</Slides>
  <Notes>20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21</vt:i4>
      </vt:variant>
    </vt:vector>
  </HeadingPairs>
  <TitlesOfParts>
    <vt:vector size="34" baseType="lpstr">
      <vt:lpstr>等线</vt:lpstr>
      <vt:lpstr>黑体</vt:lpstr>
      <vt:lpstr>微软雅黑</vt:lpstr>
      <vt:lpstr>Arial</vt:lpstr>
      <vt:lpstr>Calibri</vt:lpstr>
      <vt:lpstr>Calibri Light</vt:lpstr>
      <vt:lpstr>Cambria Math</vt:lpstr>
      <vt:lpstr>Times New Roman</vt:lpstr>
      <vt:lpstr>Wingdings</vt:lpstr>
      <vt:lpstr>主题1</vt:lpstr>
      <vt:lpstr>1_Office 主题</vt:lpstr>
      <vt:lpstr>1_主题1</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混合8字型飞秒光梳</dc:title>
  <dc:creator>DELL</dc:creator>
  <cp:lastModifiedBy>mengna han</cp:lastModifiedBy>
  <cp:revision>673</cp:revision>
  <dcterms:created xsi:type="dcterms:W3CDTF">2017-09-22T00:22:21Z</dcterms:created>
  <dcterms:modified xsi:type="dcterms:W3CDTF">2021-07-13T15:08:35Z</dcterms:modified>
</cp:coreProperties>
</file>