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4"/>
  </p:handoutMasterIdLst>
  <p:sldIdLst>
    <p:sldId id="256" r:id="rId3"/>
    <p:sldId id="394" r:id="rId4"/>
    <p:sldId id="420" r:id="rId5"/>
    <p:sldId id="396" r:id="rId7"/>
    <p:sldId id="392" r:id="rId8"/>
    <p:sldId id="395" r:id="rId9"/>
    <p:sldId id="411" r:id="rId10"/>
    <p:sldId id="466" r:id="rId11"/>
    <p:sldId id="445" r:id="rId12"/>
    <p:sldId id="455" r:id="rId13"/>
    <p:sldId id="456" r:id="rId14"/>
    <p:sldId id="457" r:id="rId15"/>
    <p:sldId id="452" r:id="rId16"/>
    <p:sldId id="453" r:id="rId17"/>
    <p:sldId id="454" r:id="rId18"/>
    <p:sldId id="421" r:id="rId19"/>
    <p:sldId id="441" r:id="rId20"/>
    <p:sldId id="424" r:id="rId21"/>
    <p:sldId id="425" r:id="rId22"/>
    <p:sldId id="408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79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376" y="-102"/>
      </p:cViewPr>
      <p:guideLst>
        <p:guide orient="horz" pos="2905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B2658-26E6-4A4F-8D49-547317A32E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F3066-0C6E-48AB-A75D-E742A160C0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C0EED-0B7C-4733-A08C-BA90826634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3FD36-2376-46FE-A59B-5124B856B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AF281-EECA-47BE-8170-4D1B5716FD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FD36-2376-46FE-A59B-5124B856B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28600" y="1635125"/>
            <a:ext cx="2514600" cy="25146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hidden">
          <a:xfrm>
            <a:off x="0" y="2397125"/>
            <a:ext cx="4724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solidFill>
                <a:srgbClr val="292929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hidden">
          <a:xfrm>
            <a:off x="3962400" y="2397125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solidFill>
                <a:srgbClr val="292929"/>
              </a:solidFill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1701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149725"/>
            <a:ext cx="5184775" cy="13366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  <a:endParaRPr lang="zh-CN" altLang="en-US" noProof="0" dirty="0"/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38200" y="2163763"/>
            <a:ext cx="7405688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84913"/>
            <a:ext cx="129381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38022-8712-4398-AC41-498382458859}" type="datetime1">
              <a:rPr lang="zh-CN" altLang="en-US">
                <a:solidFill>
                  <a:srgbClr val="292929"/>
                </a:solidFill>
              </a:rPr>
            </a:fld>
            <a:endParaRPr lang="en-US" altLang="zh-CN">
              <a:solidFill>
                <a:srgbClr val="292929"/>
              </a:solidFill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95513" y="6202363"/>
            <a:ext cx="5113337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292929"/>
                </a:solidFill>
              </a:rPr>
              <a:t> </a:t>
            </a:r>
            <a:endParaRPr lang="en-US" altLang="zh-CN" dirty="0">
              <a:solidFill>
                <a:srgbClr val="292929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292929"/>
                </a:solidFill>
              </a:rPr>
              <a:t>1</a:t>
            </a:r>
            <a:endParaRPr lang="en-US" altLang="zh-CN" dirty="0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49AB9-8FD6-4837-8327-A609B6B9943C}" type="datetime1">
              <a:rPr lang="zh-CN" altLang="en-US" smtClean="0">
                <a:solidFill>
                  <a:srgbClr val="292929"/>
                </a:solidFill>
              </a:rPr>
            </a:fld>
            <a:endParaRPr lang="en-US" altLang="zh-CN">
              <a:solidFill>
                <a:srgbClr val="292929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292929"/>
                </a:solidFill>
              </a:rPr>
              <a:t> </a:t>
            </a:r>
            <a:endParaRPr lang="en-US" altLang="zh-CN" dirty="0">
              <a:solidFill>
                <a:srgbClr val="292929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46252D-85F6-4D5A-90BB-8D2C2323FAFF}" type="slidenum">
              <a:rPr lang="en-US" altLang="zh-CN" smtClean="0">
                <a:solidFill>
                  <a:srgbClr val="292929"/>
                </a:solidFill>
              </a:rPr>
            </a:fld>
            <a:endParaRPr lang="en-US" altLang="zh-CN">
              <a:solidFill>
                <a:srgbClr val="29292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B6D22-A2FE-4D95-A099-F39C8803A1D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9784A-CAB5-4B65-8130-7346ACB3628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8C5E-5AAA-415A-B5DB-5864536041A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2019-02-14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980728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solidFill>
                <a:srgbClr val="292929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980728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solidFill>
                <a:srgbClr val="292929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55776" y="365630"/>
            <a:ext cx="56165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0768"/>
            <a:ext cx="8142287" cy="453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1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84913"/>
            <a:ext cx="1293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49AB9-8FD6-4837-8327-A609B6B9943C}" type="datetime1">
              <a:rPr lang="zh-CN" altLang="en-US">
                <a:solidFill>
                  <a:srgbClr val="292929"/>
                </a:solidFill>
              </a:rPr>
            </a:fld>
            <a:endParaRPr lang="en-US" altLang="zh-CN" dirty="0">
              <a:solidFill>
                <a:srgbClr val="292929"/>
              </a:solidFill>
            </a:endParaRPr>
          </a:p>
        </p:txBody>
      </p:sp>
      <p:sp>
        <p:nvSpPr>
          <p:cNvPr id="188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273626"/>
            <a:ext cx="52578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292929"/>
              </a:solidFill>
            </a:endParaRPr>
          </a:p>
        </p:txBody>
      </p:sp>
      <p:sp>
        <p:nvSpPr>
          <p:cNvPr id="188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84913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292929"/>
                </a:solidFill>
              </a:rPr>
              <a:t>1</a:t>
            </a:r>
            <a:endParaRPr lang="en-US" altLang="zh-CN" dirty="0">
              <a:solidFill>
                <a:srgbClr val="292929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237312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4005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400">
          <a:solidFill>
            <a:schemeClr val="tx1"/>
          </a:solidFill>
          <a:latin typeface="+mn-lt"/>
          <a:ea typeface="+mn-ea"/>
        </a:defRPr>
      </a:lvl2pPr>
      <a:lvl3pPr marL="1294130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81480" indent="-38608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file:///C:\Users\ASUS\AppData\Local\Temp\wps\INetCache\a821ae090e4a1f07f1221d0d32ec9c17" TargetMode="External"/><Relationship Id="rId3" Type="http://schemas.openxmlformats.org/officeDocument/2006/relationships/image" Target="../media/image30.jpeg"/><Relationship Id="rId2" Type="http://schemas.openxmlformats.org/officeDocument/2006/relationships/image" Target="file:///C:\Users\ASUS\AppData\Local\Temp\wps\INetCache\b9542209d0a73c96b12f204c9f60509e" TargetMode="External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file:///C:\Users\ASUS\AppData\Local\Temp\wps\INetCache\fd44fb42efd0543126520d6116fd001e" TargetMode="Externa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1.xml"/><Relationship Id="rId1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405" y="3843020"/>
            <a:ext cx="6631940" cy="2178685"/>
          </a:xfrm>
        </p:spPr>
        <p:txBody>
          <a:bodyPr/>
          <a:lstStyle/>
          <a:p>
            <a:r>
              <a:rPr lang="zh-CN" altLang="en-US" dirty="0"/>
              <a:t>   </a:t>
            </a:r>
            <a:r>
              <a:rPr lang="zh-CN" altLang="en-US" dirty="0">
                <a:latin typeface="+mj-ea"/>
                <a:ea typeface="+mj-ea"/>
                <a:cs typeface="+mj-ea"/>
              </a:rPr>
              <a:t>报告人：侯书进</a:t>
            </a:r>
            <a:endParaRPr lang="en-US" altLang="zh-CN" dirty="0">
              <a:latin typeface="+mj-ea"/>
              <a:ea typeface="+mj-ea"/>
              <a:cs typeface="+mj-ea"/>
            </a:endParaRPr>
          </a:p>
          <a:p>
            <a:r>
              <a:rPr lang="zh-CN" altLang="en-US" dirty="0">
                <a:latin typeface="+mj-ea"/>
                <a:ea typeface="+mj-ea"/>
                <a:cs typeface="+mj-ea"/>
              </a:rPr>
              <a:t>单位：南阳师范学院</a:t>
            </a:r>
            <a:endParaRPr lang="en-US" altLang="zh-CN" dirty="0">
              <a:latin typeface="+mj-ea"/>
              <a:ea typeface="+mj-ea"/>
              <a:cs typeface="+mj-ea"/>
            </a:endParaRPr>
          </a:p>
          <a:p>
            <a:pPr algn="ctr"/>
            <a:r>
              <a:rPr lang="zh-CN" altLang="en-US" dirty="0">
                <a:latin typeface="+mj-ea"/>
                <a:ea typeface="+mj-ea"/>
                <a:cs typeface="+mj-ea"/>
              </a:rPr>
              <a:t>合作者：徐仁新、杜爽 、刘彤、穆慧君</a:t>
            </a:r>
            <a:endParaRPr lang="en-US" altLang="zh-CN" dirty="0">
              <a:latin typeface="+mj-ea"/>
              <a:ea typeface="+mj-ea"/>
              <a:cs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2163763"/>
            <a:ext cx="8712968" cy="1600200"/>
          </a:xfrm>
        </p:spPr>
        <p:txBody>
          <a:bodyPr/>
          <a:lstStyle/>
          <a:p>
            <a:r>
              <a:rPr lang="zh-CN" dirty="0"/>
              <a:t>磁星作为伽玛暴中心引擎的一个可能证据：</a:t>
            </a:r>
            <a:br>
              <a:rPr lang="zh-CN" dirty="0"/>
            </a:br>
            <a:r>
              <a:rPr lang="en-US" altLang="zh-CN" dirty="0"/>
              <a:t>X</a:t>
            </a:r>
            <a:r>
              <a:rPr lang="zh-CN" altLang="en-US" dirty="0"/>
              <a:t>射线平台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68344" y="6389152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2014-05-13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6389152"/>
            <a:ext cx="244827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15</a:t>
            </a:r>
            <a:r>
              <a:rPr lang="zh-CN" altLang="en-US" dirty="0"/>
              <a:t>日济南 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931" y="347215"/>
            <a:ext cx="5616575" cy="576262"/>
          </a:xfrm>
        </p:spPr>
        <p:txBody>
          <a:bodyPr/>
          <a:p>
            <a:r>
              <a:rPr lang="en-US" altLang="zh-CN"/>
              <a:t>spindown + jet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DB6D22-A2FE-4D95-A099-F39C8803A1DF}" type="slidenum">
              <a:rPr lang="en-US" altLang="zh-CN"/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348865"/>
            <a:ext cx="3956050" cy="806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1556385"/>
            <a:ext cx="3638550" cy="673100"/>
          </a:xfrm>
          <a:prstGeom prst="rect">
            <a:avLst/>
          </a:prstGeom>
        </p:spPr>
      </p:pic>
      <p:sp>
        <p:nvSpPr>
          <p:cNvPr id="9" name="右大括号 8"/>
          <p:cNvSpPr/>
          <p:nvPr/>
        </p:nvSpPr>
        <p:spPr>
          <a:xfrm>
            <a:off x="4427855" y="1844675"/>
            <a:ext cx="360045" cy="1008380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20335" y="1268730"/>
            <a:ext cx="3023235" cy="1746885"/>
            <a:chOff x="8221" y="1998"/>
            <a:chExt cx="4761" cy="2751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8788" y="3018"/>
              <a:ext cx="2366" cy="2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直接连接符 12"/>
            <p:cNvCxnSpPr/>
            <p:nvPr/>
          </p:nvCxnSpPr>
          <p:spPr>
            <a:xfrm>
              <a:off x="11154" y="3018"/>
              <a:ext cx="1274" cy="130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直接箭头连接符 14"/>
            <p:cNvCxnSpPr/>
            <p:nvPr/>
          </p:nvCxnSpPr>
          <p:spPr>
            <a:xfrm flipV="1">
              <a:off x="8258" y="4719"/>
              <a:ext cx="4725" cy="3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6" name="直接箭头连接符 15"/>
            <p:cNvCxnSpPr/>
            <p:nvPr/>
          </p:nvCxnSpPr>
          <p:spPr>
            <a:xfrm flipH="1" flipV="1">
              <a:off x="8221" y="1998"/>
              <a:ext cx="37" cy="2719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7" name="直接连接符 16"/>
            <p:cNvCxnSpPr/>
            <p:nvPr/>
          </p:nvCxnSpPr>
          <p:spPr>
            <a:xfrm flipV="1">
              <a:off x="8788" y="3018"/>
              <a:ext cx="2366" cy="2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4580890"/>
            <a:ext cx="3448050" cy="584200"/>
          </a:xfrm>
          <a:prstGeom prst="rect">
            <a:avLst/>
          </a:prstGeom>
        </p:spPr>
      </p:pic>
      <p:sp>
        <p:nvSpPr>
          <p:cNvPr id="20" name="右大括号 19"/>
          <p:cNvSpPr/>
          <p:nvPr/>
        </p:nvSpPr>
        <p:spPr>
          <a:xfrm>
            <a:off x="4737735" y="2348865"/>
            <a:ext cx="381000" cy="3249930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225" y="3195955"/>
            <a:ext cx="3914775" cy="290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Samples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DB6D22-A2FE-4D95-A099-F39C8803A1DF}" type="slidenum">
              <a:rPr lang="en-US" altLang="zh-CN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2875"/>
            <a:ext cx="3105785" cy="3460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0" y="1556385"/>
            <a:ext cx="3140075" cy="3327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890" y="1772920"/>
            <a:ext cx="3171190" cy="3073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641" y="404365"/>
            <a:ext cx="5616575" cy="576262"/>
          </a:xfrm>
        </p:spPr>
        <p:txBody>
          <a:bodyPr/>
          <a:p>
            <a:r>
              <a:rPr lang="en-US" altLang="zh-CN"/>
              <a:t>Samles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DB6D22-A2FE-4D95-A099-F39C8803A1DF}" type="slidenum">
              <a:rPr lang="en-US" altLang="zh-CN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1700530"/>
            <a:ext cx="7810500" cy="25171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7396" y="356105"/>
            <a:ext cx="5616575" cy="576262"/>
          </a:xfrm>
        </p:spPr>
        <p:txBody>
          <a:bodyPr/>
          <a:p>
            <a:r>
              <a:rPr lang="en-US" altLang="zh-CN"/>
              <a:t>GBR 160821B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DB6D22-A2FE-4D95-A099-F39C8803A1DF}" type="slidenum">
              <a:rPr lang="en-US" altLang="zh-CN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840" y="1052830"/>
            <a:ext cx="5706745" cy="45205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85" y="5516880"/>
            <a:ext cx="4540250" cy="60325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771775" y="1602105"/>
            <a:ext cx="2591435" cy="368300"/>
            <a:chOff x="4365" y="2523"/>
            <a:chExt cx="4081" cy="580"/>
          </a:xfrm>
        </p:grpSpPr>
        <p:sp>
          <p:nvSpPr>
            <p:cNvPr id="10" name="文本框 9"/>
            <p:cNvSpPr txBox="1"/>
            <p:nvPr/>
          </p:nvSpPr>
          <p:spPr>
            <a:xfrm>
              <a:off x="5718" y="2523"/>
              <a:ext cx="272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5.21</a:t>
              </a:r>
              <a:r>
                <a:rPr lang="zh-CN" altLang="en-US"/>
                <a:t>E-</a:t>
              </a:r>
              <a:r>
                <a:rPr lang="en-US" altLang="zh-CN"/>
                <a:t>9</a:t>
              </a:r>
              <a:endParaRPr lang="en-US" altLang="zh-CN"/>
            </a:p>
          </p:txBody>
        </p:sp>
        <p:cxnSp>
          <p:nvCxnSpPr>
            <p:cNvPr id="12" name="直接箭头连接符 11"/>
            <p:cNvCxnSpPr>
              <a:stCxn id="10" idx="1"/>
            </p:cNvCxnSpPr>
            <p:nvPr/>
          </p:nvCxnSpPr>
          <p:spPr>
            <a:xfrm flipH="1">
              <a:off x="4365" y="2813"/>
              <a:ext cx="1353" cy="205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  <p:grpSp>
        <p:nvGrpSpPr>
          <p:cNvPr id="16" name="组合 15"/>
          <p:cNvGrpSpPr/>
          <p:nvPr/>
        </p:nvGrpSpPr>
        <p:grpSpPr>
          <a:xfrm>
            <a:off x="3204210" y="2924810"/>
            <a:ext cx="2407920" cy="431800"/>
            <a:chOff x="5046" y="4606"/>
            <a:chExt cx="3792" cy="680"/>
          </a:xfrm>
        </p:grpSpPr>
        <p:sp>
          <p:nvSpPr>
            <p:cNvPr id="11" name="文本框 10"/>
            <p:cNvSpPr txBox="1"/>
            <p:nvPr/>
          </p:nvSpPr>
          <p:spPr>
            <a:xfrm>
              <a:off x="6066" y="4606"/>
              <a:ext cx="277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1.72E-11</a:t>
              </a:r>
              <a:endParaRPr lang="zh-CN" altLang="en-US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H="1">
              <a:off x="5046" y="5000"/>
              <a:ext cx="1205" cy="286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4901" y="404365"/>
            <a:ext cx="5616575" cy="576262"/>
          </a:xfrm>
        </p:spPr>
        <p:txBody>
          <a:bodyPr/>
          <a:p>
            <a:r>
              <a:rPr lang="zh-CN" altLang="en-US"/>
              <a:t>磁星的磁掩埋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DB6D22-A2FE-4D95-A099-F39C8803A1DF}" type="slidenum">
              <a:rPr lang="en-US" altLang="zh-CN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421765"/>
            <a:ext cx="3860800" cy="40532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45" y="1556385"/>
            <a:ext cx="3606800" cy="10985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2564765"/>
            <a:ext cx="2914650" cy="419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465" y="3230880"/>
            <a:ext cx="4173220" cy="368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DB6D22-A2FE-4D95-A099-F39C8803A1DF}" type="slidenum">
              <a:rPr lang="en-US" altLang="zh-CN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556385"/>
            <a:ext cx="4013200" cy="3702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970" y="1556385"/>
            <a:ext cx="3618230" cy="34048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59840" y="5156835"/>
            <a:ext cx="2082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Li,Yu et al. 2020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7396" y="476755"/>
            <a:ext cx="5616575" cy="576262"/>
          </a:xfrm>
        </p:spPr>
        <p:txBody>
          <a:bodyPr/>
          <a:lstStyle/>
          <a:p>
            <a:r>
              <a:rPr lang="zh-CN" altLang="en-US" dirty="0"/>
              <a:t>结论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D22-A2FE-4D95-A099-F39C8803A1DF}" type="slidenum">
              <a:rPr lang="en-US" altLang="zh-CN" smtClean="0"/>
            </a:fld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923925" y="1423035"/>
            <a:ext cx="746442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3200"/>
              <a:t>稳态的磁星</a:t>
            </a:r>
            <a:r>
              <a:rPr lang="en-US" altLang="zh-CN" sz="3200"/>
              <a:t>spindown</a:t>
            </a:r>
            <a:r>
              <a:rPr lang="zh-CN" altLang="en-US" sz="3200"/>
              <a:t>过程可以解释带有</a:t>
            </a:r>
            <a:r>
              <a:rPr lang="en-US" altLang="zh-CN" sz="3200"/>
              <a:t>X</a:t>
            </a:r>
            <a:r>
              <a:rPr lang="zh-CN" altLang="en-US" sz="3200"/>
              <a:t>射线平台余辉的伽玛暴</a:t>
            </a:r>
            <a:endParaRPr lang="zh-CN" altLang="en-US" sz="3200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3200"/>
              <a:t>如</a:t>
            </a:r>
            <a:r>
              <a:rPr lang="en-US" altLang="zh-CN" sz="3200"/>
              <a:t>GRB160821B</a:t>
            </a:r>
            <a:r>
              <a:rPr lang="zh-CN" altLang="en-US" sz="3200"/>
              <a:t>之类的短伽玛暴可以用磁掩埋理论解释</a:t>
            </a:r>
            <a:endParaRPr lang="zh-CN" altLang="en-US"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DB6D22-A2FE-4D95-A099-F39C8803A1DF}" type="slidenum">
              <a:rPr lang="en-US" altLang="zh-CN"/>
            </a:fld>
            <a:endParaRPr lang="en-US" altLang="zh-CN"/>
          </a:p>
        </p:txBody>
      </p:sp>
      <p:pic>
        <p:nvPicPr>
          <p:cNvPr id="100" name="图片 99"/>
          <p:cNvPicPr/>
          <p:nvPr/>
        </p:nvPicPr>
        <p:blipFill>
          <a:blip r:embed="rId1" r:link="rId2"/>
          <a:stretch>
            <a:fillRect/>
          </a:stretch>
        </p:blipFill>
        <p:spPr>
          <a:xfrm>
            <a:off x="323850" y="1124585"/>
            <a:ext cx="4064000" cy="294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20065" y="4349115"/>
            <a:ext cx="2827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视察医圣祠</a:t>
            </a:r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3" r:link="rId4"/>
          <a:stretch>
            <a:fillRect/>
          </a:stretch>
        </p:blipFill>
        <p:spPr>
          <a:xfrm>
            <a:off x="4387850" y="1124585"/>
            <a:ext cx="4208780" cy="2960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944745" y="4408805"/>
            <a:ext cx="3515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视察月季园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D22-A2FE-4D95-A099-F39C8803A1DF}" type="slidenum">
              <a:rPr lang="en-US" altLang="zh-CN" smtClean="0"/>
            </a:fld>
            <a:endParaRPr lang="en-US" altLang="zh-CN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45" y="929005"/>
            <a:ext cx="3769360" cy="53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555776" y="156677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南水北调工程的水源地</a:t>
            </a:r>
            <a:endParaRPr lang="zh-CN" altLang="en-US" sz="2800" dirty="0"/>
          </a:p>
        </p:txBody>
      </p:sp>
      <p:pic>
        <p:nvPicPr>
          <p:cNvPr id="102" name="图片 101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251460" y="908685"/>
            <a:ext cx="3958590" cy="5374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656" y="334045"/>
            <a:ext cx="5616575" cy="576262"/>
          </a:xfrm>
        </p:spPr>
        <p:txBody>
          <a:bodyPr/>
          <a:lstStyle/>
          <a:p>
            <a:r>
              <a:rPr lang="zh-CN" altLang="en-US" dirty="0"/>
              <a:t>卧龙岗上的武侯祠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D22-A2FE-4D95-A099-F39C8803A1DF}" type="slidenum">
              <a:rPr lang="en-US" altLang="zh-CN" smtClean="0"/>
            </a:fld>
            <a:endParaRPr lang="en-US" altLang="zh-C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0719"/>
            <a:ext cx="4124662" cy="39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6792"/>
            <a:ext cx="4032448" cy="40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600" y="404664"/>
            <a:ext cx="1512168" cy="576262"/>
          </a:xfrm>
        </p:spPr>
        <p:txBody>
          <a:bodyPr/>
          <a:lstStyle/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伽玛暴背景知识</a:t>
            </a:r>
            <a:endParaRPr lang="en-US" altLang="zh-CN" dirty="0"/>
          </a:p>
          <a:p>
            <a:r>
              <a:rPr lang="zh-CN" altLang="en-US" dirty="0"/>
              <a:t>理论分析</a:t>
            </a:r>
            <a:endParaRPr lang="en-US" altLang="zh-CN" dirty="0"/>
          </a:p>
          <a:p>
            <a:r>
              <a:rPr lang="zh-CN" altLang="en-US" dirty="0"/>
              <a:t>样本</a:t>
            </a:r>
            <a:endParaRPr lang="en-US" altLang="zh-CN" dirty="0"/>
          </a:p>
          <a:p>
            <a:r>
              <a:rPr lang="zh-CN" altLang="en-US" dirty="0"/>
              <a:t>结论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00392" y="6356176"/>
            <a:ext cx="648072" cy="457200"/>
          </a:xfrm>
        </p:spPr>
        <p:txBody>
          <a:bodyPr/>
          <a:lstStyle/>
          <a:p>
            <a:fld id="{5EDB6D22-A2FE-4D95-A099-F39C8803A1DF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D22-A2FE-4D95-A099-F39C8803A1DF}" type="slidenum">
              <a:rPr lang="en-US" altLang="zh-CN" smtClean="0"/>
            </a:fld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2987824" y="4365104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谢谢！</a:t>
            </a:r>
            <a:endParaRPr lang="en-US" altLang="zh-CN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819" y="2420635"/>
            <a:ext cx="78488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欢迎各位南阳师范学院指导工作！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b_animation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28732" y="1412776"/>
            <a:ext cx="6595666" cy="457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46"/>
    </mc:Choice>
    <mc:Fallback>
      <p:transition spd="slow" advTm="88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576" y="332656"/>
            <a:ext cx="6840760" cy="715963"/>
          </a:xfrm>
        </p:spPr>
        <p:txBody>
          <a:bodyPr/>
          <a:lstStyle/>
          <a:p>
            <a:r>
              <a:rPr lang="zh-CN" altLang="en-US" dirty="0"/>
              <a:t>伽玛暴的分类基本背景</a:t>
            </a:r>
            <a:endParaRPr lang="zh-CN" altLang="en-US" dirty="0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59"/>
            <a:ext cx="6408712" cy="371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85080"/>
            <a:ext cx="2057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45" y="5118735"/>
            <a:ext cx="2057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4114800" y="4572000"/>
            <a:ext cx="2819400" cy="381000"/>
          </a:xfrm>
          <a:prstGeom prst="rect">
            <a:avLst/>
          </a:prstGeom>
          <a:solidFill>
            <a:schemeClr val="folHlink">
              <a:alpha val="28999"/>
            </a:schemeClr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3333FF"/>
                </a:solidFill>
                <a:latin typeface="Times New Roman" panose="02020603050405020304" pitchFamily="18" charset="0"/>
              </a:rPr>
              <a:t>Kouveliotou et al. 1993</a:t>
            </a:r>
            <a:endParaRPr lang="en-US" altLang="zh-CN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f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556792"/>
            <a:ext cx="7988300" cy="40968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8" name="Picture 4" descr="grb990123_lightcurve"/>
          <p:cNvPicPr>
            <a:picLocks noChangeAspect="1" noChangeArrowheads="1"/>
          </p:cNvPicPr>
          <p:nvPr/>
        </p:nvPicPr>
        <p:blipFill>
          <a:blip r:embed="rId2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362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5181600" y="2819400"/>
            <a:ext cx="914400" cy="20574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7086600" y="2819400"/>
            <a:ext cx="914400" cy="14478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00392" y="6356176"/>
            <a:ext cx="648072" cy="457200"/>
          </a:xfrm>
        </p:spPr>
        <p:txBody>
          <a:bodyPr/>
          <a:lstStyle/>
          <a:p>
            <a:fld id="{5EDB6D22-A2FE-4D95-A099-F39C8803A1DF}" type="slidenum">
              <a:rPr lang="en-US" altLang="zh-CN" smtClean="0"/>
            </a:fld>
            <a:endParaRPr lang="en-US" altLang="zh-CN" dirty="0"/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1043608" y="341784"/>
            <a:ext cx="7097216" cy="7109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kern="0" dirty="0"/>
              <a:t>伽玛暴的火球模型</a:t>
            </a:r>
            <a:endParaRPr lang="zh-CN" alt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animBg="1"/>
      <p:bldP spid="77830" grpId="1" animBg="1"/>
      <p:bldP spid="77831" grpId="0" animBg="1"/>
      <p:bldP spid="778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332656"/>
            <a:ext cx="6696744" cy="648072"/>
          </a:xfrm>
        </p:spPr>
        <p:txBody>
          <a:bodyPr/>
          <a:lstStyle/>
          <a:p>
            <a:r>
              <a:rPr lang="en-US" altLang="zh-CN" dirty="0"/>
              <a:t>X</a:t>
            </a:r>
            <a:r>
              <a:rPr lang="zh-CN" altLang="en-US" dirty="0"/>
              <a:t>射线余辉特征</a:t>
            </a:r>
            <a:endParaRPr lang="zh-CN" altLang="en-US" dirty="0"/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752600"/>
            <a:ext cx="4144963" cy="4221163"/>
          </a:xfr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35052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Ⅰ</a:t>
            </a:r>
            <a:r>
              <a:rPr lang="zh-CN" altLang="en-US" sz="2800" dirty="0"/>
              <a:t>：快速衰减阶段</a:t>
            </a:r>
            <a:endParaRPr lang="zh-CN" altLang="en-US" sz="2800" dirty="0"/>
          </a:p>
          <a:p>
            <a:pPr>
              <a:spcBef>
                <a:spcPct val="50000"/>
              </a:spcBef>
            </a:pPr>
            <a:r>
              <a:rPr lang="en-US" altLang="zh-CN" sz="2800" dirty="0"/>
              <a:t>Ⅱ</a:t>
            </a:r>
            <a:r>
              <a:rPr lang="zh-CN" altLang="en-US" sz="2800" dirty="0"/>
              <a:t>：缓慢衰减阶段</a:t>
            </a:r>
            <a:endParaRPr lang="zh-CN" altLang="en-US" sz="2800" dirty="0"/>
          </a:p>
          <a:p>
            <a:pPr>
              <a:spcBef>
                <a:spcPct val="50000"/>
              </a:spcBef>
            </a:pPr>
            <a:r>
              <a:rPr lang="en-US" altLang="zh-CN" sz="2800" dirty="0"/>
              <a:t>Ⅲ</a:t>
            </a:r>
            <a:r>
              <a:rPr lang="zh-CN" altLang="en-US" sz="2800" dirty="0"/>
              <a:t>：正常衰减阶段</a:t>
            </a:r>
            <a:endParaRPr lang="zh-CN" altLang="en-US" sz="2800" dirty="0"/>
          </a:p>
          <a:p>
            <a:pPr>
              <a:spcBef>
                <a:spcPct val="50000"/>
              </a:spcBef>
            </a:pPr>
            <a:r>
              <a:rPr lang="en-US" altLang="zh-CN" sz="2800" dirty="0"/>
              <a:t>Ⅳ</a:t>
            </a:r>
            <a:r>
              <a:rPr lang="zh-CN" altLang="en-US" sz="2800" dirty="0"/>
              <a:t>：喷流拐折阶段</a:t>
            </a:r>
            <a:endParaRPr lang="zh-CN" altLang="en-US" sz="2800" dirty="0"/>
          </a:p>
          <a:p>
            <a:pPr>
              <a:spcBef>
                <a:spcPct val="50000"/>
              </a:spcBef>
            </a:pPr>
            <a:r>
              <a:rPr lang="en-US" altLang="zh-CN" sz="2800" dirty="0"/>
              <a:t>Ⅴ</a:t>
            </a:r>
            <a:r>
              <a:rPr lang="zh-CN" altLang="en-US" sz="2800" dirty="0"/>
              <a:t>：</a:t>
            </a:r>
            <a:r>
              <a:rPr lang="en-US" altLang="zh-CN" sz="2800" dirty="0"/>
              <a:t>X</a:t>
            </a:r>
            <a:r>
              <a:rPr lang="zh-CN" altLang="en-US" sz="2800" dirty="0"/>
              <a:t>射线燿发成分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6D22-A2FE-4D95-A099-F39C8803A1DF}" type="slidenum">
              <a:rPr lang="en-US" altLang="zh-CN" smtClean="0"/>
            </a:fld>
            <a:endParaRPr lang="en-US" altLang="zh-C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64" y="1268760"/>
            <a:ext cx="532859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017" y="3160753"/>
            <a:ext cx="1639966" cy="536494"/>
          </a:xfrm>
          <a:prstGeom prst="rect">
            <a:avLst/>
          </a:prstGeom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960755" y="5157470"/>
            <a:ext cx="755523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err="1">
                <a:solidFill>
                  <a:srgbClr val="000000"/>
                </a:solidFill>
              </a:rPr>
              <a:t>Troja</a:t>
            </a:r>
            <a:r>
              <a:rPr lang="en-US" altLang="zh-CN" sz="1800" dirty="0">
                <a:solidFill>
                  <a:srgbClr val="000000"/>
                </a:solidFill>
              </a:rPr>
              <a:t> et al., 2007</a:t>
            </a:r>
            <a:r>
              <a:rPr lang="zh-CN" altLang="en-US" sz="1800" dirty="0">
                <a:solidFill>
                  <a:srgbClr val="000000"/>
                </a:solidFill>
              </a:rPr>
              <a:t>；</a:t>
            </a:r>
            <a:r>
              <a:rPr lang="en-US" altLang="zh-CN" sz="1800" dirty="0">
                <a:solidFill>
                  <a:srgbClr val="000000"/>
                </a:solidFill>
              </a:rPr>
              <a:t>Chen et al.,2017</a:t>
            </a:r>
            <a:r>
              <a:rPr lang="zh-CN" altLang="en-US" sz="1800" dirty="0">
                <a:solidFill>
                  <a:srgbClr val="000000"/>
                </a:solidFill>
              </a:rPr>
              <a:t>；</a:t>
            </a:r>
            <a:r>
              <a:rPr lang="en-US" altLang="zh-CN" sz="1800" dirty="0" err="1">
                <a:solidFill>
                  <a:srgbClr val="000000"/>
                </a:solidFill>
              </a:rPr>
              <a:t>Lv</a:t>
            </a:r>
            <a:r>
              <a:rPr lang="en-US" altLang="zh-CN" sz="1800" dirty="0">
                <a:solidFill>
                  <a:srgbClr val="000000"/>
                </a:solidFill>
              </a:rPr>
              <a:t> et al., 2014</a:t>
            </a:r>
            <a:r>
              <a:rPr lang="zh-CN" altLang="en-US" sz="1800" dirty="0">
                <a:solidFill>
                  <a:srgbClr val="000000"/>
                </a:solidFill>
              </a:rPr>
              <a:t>，</a:t>
            </a:r>
            <a:r>
              <a:rPr lang="en-US" altLang="zh-CN" sz="1800" dirty="0">
                <a:solidFill>
                  <a:srgbClr val="000000"/>
                </a:solidFill>
              </a:rPr>
              <a:t>2015</a:t>
            </a:r>
            <a:r>
              <a:rPr lang="zh-CN" altLang="en-US" sz="1800" dirty="0">
                <a:solidFill>
                  <a:srgbClr val="000000"/>
                </a:solidFill>
              </a:rPr>
              <a:t>，</a:t>
            </a:r>
            <a:r>
              <a:rPr lang="en-US" altLang="zh-CN" sz="1800" dirty="0">
                <a:solidFill>
                  <a:srgbClr val="000000"/>
                </a:solidFill>
              </a:rPr>
              <a:t>2017</a:t>
            </a:r>
            <a:r>
              <a:rPr lang="zh-CN" altLang="en-US" sz="1800" dirty="0">
                <a:solidFill>
                  <a:srgbClr val="000000"/>
                </a:solidFill>
              </a:rPr>
              <a:t>；</a:t>
            </a:r>
            <a:endParaRPr lang="en-US" altLang="zh-CN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err="1">
                <a:solidFill>
                  <a:srgbClr val="000000"/>
                </a:solidFill>
              </a:rPr>
              <a:t>Xie</a:t>
            </a:r>
            <a:r>
              <a:rPr lang="en-US" altLang="zh-CN" sz="1800" dirty="0">
                <a:solidFill>
                  <a:srgbClr val="000000"/>
                </a:solidFill>
              </a:rPr>
              <a:t> et</a:t>
            </a:r>
            <a:r>
              <a:rPr lang="zh-CN" altLang="en-US" sz="1800" dirty="0">
                <a:solidFill>
                  <a:srgbClr val="000000"/>
                </a:solidFill>
              </a:rPr>
              <a:t> </a:t>
            </a:r>
            <a:r>
              <a:rPr lang="en-US" altLang="zh-CN" sz="1800" dirty="0">
                <a:solidFill>
                  <a:srgbClr val="000000"/>
                </a:solidFill>
              </a:rPr>
              <a:t>al.,</a:t>
            </a:r>
            <a:r>
              <a:rPr lang="zh-CN" altLang="en-US" sz="1800" dirty="0">
                <a:solidFill>
                  <a:srgbClr val="000000"/>
                </a:solidFill>
              </a:rPr>
              <a:t> </a:t>
            </a:r>
            <a:r>
              <a:rPr lang="en-US" altLang="zh-CN" sz="1800" dirty="0">
                <a:solidFill>
                  <a:srgbClr val="000000"/>
                </a:solidFill>
              </a:rPr>
              <a:t>2020</a:t>
            </a:r>
            <a:r>
              <a:rPr lang="zh-CN" altLang="en-US" sz="1800" dirty="0">
                <a:solidFill>
                  <a:srgbClr val="000000"/>
                </a:solidFill>
              </a:rPr>
              <a:t>；</a:t>
            </a:r>
            <a:r>
              <a:rPr lang="en-US" altLang="zh-CN" sz="1800" dirty="0">
                <a:solidFill>
                  <a:srgbClr val="000000"/>
                </a:solidFill>
              </a:rPr>
              <a:t>Du  2020</a:t>
            </a:r>
            <a:endParaRPr lang="en-US" altLang="zh-CN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73875" y="1268730"/>
            <a:ext cx="209105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越来越多人开始讨论认为磁星作为伽玛暴的中心引擎之一</a:t>
            </a:r>
            <a:endParaRPr lang="zh-CN" altLang="en-US" sz="3200">
              <a:solidFill>
                <a:srgbClr val="00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DB6D22-A2FE-4D95-A099-F39C8803A1DF}" type="slidenum">
              <a:rPr lang="en-US" altLang="zh-CN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07540" y="1412875"/>
            <a:ext cx="4222750" cy="3751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47720" y="5229225"/>
            <a:ext cx="3381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Xue et al. 2019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496" y="332610"/>
            <a:ext cx="5616575" cy="576262"/>
          </a:xfrm>
        </p:spPr>
        <p:txBody>
          <a:bodyPr/>
          <a:p>
            <a:r>
              <a:rPr lang="zh-CN" altLang="en-US"/>
              <a:t>磁星模型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DB6D22-A2FE-4D95-A099-F39C8803A1DF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95605" y="3356610"/>
            <a:ext cx="3004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磁星</a:t>
            </a:r>
            <a:r>
              <a:rPr lang="en-US" altLang="zh-CN" sz="2000"/>
              <a:t>spindown </a:t>
            </a:r>
            <a:r>
              <a:rPr lang="zh-CN" altLang="en-US" sz="2000"/>
              <a:t>过程</a:t>
            </a:r>
            <a:endParaRPr lang="zh-CN" altLang="en-US" sz="2000"/>
          </a:p>
        </p:txBody>
      </p:sp>
      <p:sp>
        <p:nvSpPr>
          <p:cNvPr id="10" name="矩形 9"/>
          <p:cNvSpPr/>
          <p:nvPr/>
        </p:nvSpPr>
        <p:spPr>
          <a:xfrm>
            <a:off x="251460" y="3284855"/>
            <a:ext cx="2604135" cy="576580"/>
          </a:xfrm>
          <a:prstGeom prst="rect">
            <a:avLst/>
          </a:prstGeom>
          <a:noFill/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4076700"/>
            <a:ext cx="3225165" cy="24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520" y="836930"/>
            <a:ext cx="3562350" cy="262255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2837815" y="1468120"/>
            <a:ext cx="2360930" cy="4415790"/>
            <a:chOff x="4479" y="2225"/>
            <a:chExt cx="3718" cy="6954"/>
          </a:xfrm>
        </p:grpSpPr>
        <p:sp>
          <p:nvSpPr>
            <p:cNvPr id="11" name="矩形 10"/>
            <p:cNvSpPr/>
            <p:nvPr/>
          </p:nvSpPr>
          <p:spPr>
            <a:xfrm>
              <a:off x="5499" y="7955"/>
              <a:ext cx="2698" cy="1225"/>
            </a:xfrm>
            <a:prstGeom prst="rect">
              <a:avLst/>
            </a:prstGeom>
            <a:noFill/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30" y="2451"/>
              <a:ext cx="182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稳态</a:t>
              </a:r>
              <a:endParaRPr lang="zh-CN" altLang="en-US" sz="280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479" y="2225"/>
              <a:ext cx="3673" cy="6638"/>
              <a:chOff x="4479" y="2225"/>
              <a:chExt cx="3673" cy="663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5499" y="2225"/>
                <a:ext cx="2479" cy="1226"/>
              </a:xfrm>
              <a:prstGeom prst="rect">
                <a:avLst/>
              </a:prstGeom>
              <a:noFill/>
              <a:ln w="952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1440" tIns="45720" rIns="91440" bIns="45720" numCol="1" anchor="ctr" anchorCtr="0" compatLnSpc="1"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左大括号 8"/>
              <p:cNvSpPr/>
              <p:nvPr/>
            </p:nvSpPr>
            <p:spPr>
              <a:xfrm>
                <a:off x="4479" y="2678"/>
                <a:ext cx="1020" cy="5670"/>
              </a:xfrm>
              <a:prstGeom prst="leftBrac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1440" tIns="45720" rIns="91440" bIns="45720" numCol="1" anchor="ctr" anchorCtr="0" compatLnSpc="1"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066" y="8041"/>
                <a:ext cx="208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/>
                  <a:t>非稳态</a:t>
                </a:r>
                <a:endParaRPr lang="zh-CN" altLang="en-US" sz="2800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839" y="2451"/>
              <a:ext cx="182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稳态</a:t>
              </a:r>
              <a:endParaRPr lang="zh-CN" altLang="en-US" sz="2800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488" y="2225"/>
              <a:ext cx="3673" cy="6638"/>
              <a:chOff x="4479" y="2225"/>
              <a:chExt cx="3673" cy="663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5499" y="2225"/>
                <a:ext cx="2479" cy="1226"/>
              </a:xfrm>
              <a:prstGeom prst="rect">
                <a:avLst/>
              </a:prstGeom>
              <a:noFill/>
              <a:ln w="952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1440" tIns="45720" rIns="91440" bIns="45720" numCol="1" anchor="ctr" anchorCtr="0" compatLnSpc="1"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左大括号 24"/>
              <p:cNvSpPr/>
              <p:nvPr/>
            </p:nvSpPr>
            <p:spPr>
              <a:xfrm>
                <a:off x="4479" y="2678"/>
                <a:ext cx="1020" cy="5670"/>
              </a:xfrm>
              <a:prstGeom prst="leftBrac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1440" tIns="45720" rIns="91440" bIns="45720" numCol="1" anchor="ctr" anchorCtr="0" compatLnSpc="1"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066" y="8041"/>
                <a:ext cx="208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/>
                  <a:t>非稳态</a:t>
                </a:r>
                <a:endParaRPr lang="zh-CN" altLang="en-US" sz="2800"/>
              </a:p>
            </p:txBody>
          </p:sp>
        </p:grp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65" y="2493010"/>
            <a:ext cx="2533650" cy="228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6300470" y="2204720"/>
            <a:ext cx="1367790" cy="410210"/>
            <a:chOff x="9922" y="3472"/>
            <a:chExt cx="2154" cy="646"/>
          </a:xfrm>
        </p:grpSpPr>
        <p:sp>
          <p:nvSpPr>
            <p:cNvPr id="29" name="文本框 28"/>
            <p:cNvSpPr txBox="1"/>
            <p:nvPr/>
          </p:nvSpPr>
          <p:spPr>
            <a:xfrm>
              <a:off x="9922" y="3538"/>
              <a:ext cx="78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-2</a:t>
              </a:r>
              <a:endParaRPr lang="en-US" altLang="zh-CN"/>
            </a:p>
          </p:txBody>
        </p:sp>
        <p:cxnSp>
          <p:nvCxnSpPr>
            <p:cNvPr id="30" name="直接箭头连接符 29"/>
            <p:cNvCxnSpPr/>
            <p:nvPr/>
          </p:nvCxnSpPr>
          <p:spPr>
            <a:xfrm flipV="1">
              <a:off x="10830" y="3472"/>
              <a:ext cx="1246" cy="321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  <p:grpSp>
        <p:nvGrpSpPr>
          <p:cNvPr id="34" name="组合 33"/>
          <p:cNvGrpSpPr/>
          <p:nvPr/>
        </p:nvGrpSpPr>
        <p:grpSpPr>
          <a:xfrm>
            <a:off x="6012180" y="4940935"/>
            <a:ext cx="1223645" cy="440690"/>
            <a:chOff x="9468" y="7781"/>
            <a:chExt cx="1927" cy="694"/>
          </a:xfrm>
        </p:grpSpPr>
        <p:sp>
          <p:nvSpPr>
            <p:cNvPr id="32" name="文本框 31"/>
            <p:cNvSpPr txBox="1"/>
            <p:nvPr/>
          </p:nvSpPr>
          <p:spPr>
            <a:xfrm>
              <a:off x="9468" y="7895"/>
              <a:ext cx="157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小于</a:t>
              </a:r>
              <a:r>
                <a:rPr lang="en-US" altLang="zh-CN"/>
                <a:t>-3</a:t>
              </a:r>
              <a:endParaRPr lang="en-US" altLang="zh-CN"/>
            </a:p>
          </p:txBody>
        </p:sp>
        <p:cxnSp>
          <p:nvCxnSpPr>
            <p:cNvPr id="33" name="直接箭头连接符 32"/>
            <p:cNvCxnSpPr/>
            <p:nvPr/>
          </p:nvCxnSpPr>
          <p:spPr>
            <a:xfrm flipV="1">
              <a:off x="10783" y="7781"/>
              <a:ext cx="613" cy="44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3.8"/>
</p:tagLst>
</file>

<file path=ppt/tags/tag2.xml><?xml version="1.0" encoding="utf-8"?>
<p:tagLst xmlns:p="http://schemas.openxmlformats.org/presentationml/2006/main">
  <p:tag name="KSO_WM_UNIT_PLACING_PICTURE_USER_VIEWPORT" val="{&quot;height&quot;:8000,&quot;width&quot;:6650}"/>
</p:tagLst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WPS 演示</Application>
  <PresentationFormat>全屏显示(4:3)</PresentationFormat>
  <Paragraphs>123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Wingdings</vt:lpstr>
      <vt:lpstr>Times New Roman</vt:lpstr>
      <vt:lpstr>微软雅黑</vt:lpstr>
      <vt:lpstr>Arial Unicode MS</vt:lpstr>
      <vt:lpstr>Calibri</vt:lpstr>
      <vt:lpstr>Wingdings</vt:lpstr>
      <vt:lpstr>Axis</vt:lpstr>
      <vt:lpstr>磁星作为伽玛暴中心引擎的一个可能证据： X射线平台</vt:lpstr>
      <vt:lpstr>目录</vt:lpstr>
      <vt:lpstr>PowerPoint 演示文稿</vt:lpstr>
      <vt:lpstr>伽玛暴的分类基本背景</vt:lpstr>
      <vt:lpstr>PowerPoint 演示文稿</vt:lpstr>
      <vt:lpstr>X射线余辉特征</vt:lpstr>
      <vt:lpstr>PowerPoint 演示文稿</vt:lpstr>
      <vt:lpstr>PowerPoint 演示文稿</vt:lpstr>
      <vt:lpstr>磁星模型</vt:lpstr>
      <vt:lpstr>spindown + jet</vt:lpstr>
      <vt:lpstr>Samples</vt:lpstr>
      <vt:lpstr>Samles</vt:lpstr>
      <vt:lpstr>GBR 160821B</vt:lpstr>
      <vt:lpstr>磁星的磁掩埋</vt:lpstr>
      <vt:lpstr>PowerPoint 演示文稿</vt:lpstr>
      <vt:lpstr>结论</vt:lpstr>
      <vt:lpstr>PowerPoint 演示文稿</vt:lpstr>
      <vt:lpstr>PowerPoint 演示文稿</vt:lpstr>
      <vt:lpstr>卧龙岗上的武侯祠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houshujin</dc:creator>
  <cp:lastModifiedBy>ASUS</cp:lastModifiedBy>
  <cp:revision>227</cp:revision>
  <dcterms:created xsi:type="dcterms:W3CDTF">2013-11-02T12:03:00Z</dcterms:created>
  <dcterms:modified xsi:type="dcterms:W3CDTF">2021-07-15T05:01:24Z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CC2438D3CD59420FA079602FC725162B</vt:lpwstr>
  </property>
  <property fmtid="{D5CDD505-2E9C-101B-9397-08002B2CF9AE}" pid="3" name="KSOProductBuildVer">
    <vt:lpwstr>2052-11.1.0.10495</vt:lpwstr>
  </property>
</Properties>
</file>