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jpeg" ContentType="image/jpeg"/>
  <Default Extension="JPG" ContentType="image/.jpg"/>
  <Default Extension="wmf" ContentType="image/x-wmf"/>
  <Default Extension="gif" ContentType="image/gif"/>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323" r:id="rId3"/>
    <p:sldId id="307" r:id="rId4"/>
    <p:sldId id="338" r:id="rId5"/>
    <p:sldId id="339" r:id="rId6"/>
    <p:sldId id="340" r:id="rId7"/>
    <p:sldId id="337" r:id="rId8"/>
    <p:sldId id="327" r:id="rId9"/>
    <p:sldId id="328" r:id="rId10"/>
    <p:sldId id="331" r:id="rId11"/>
    <p:sldId id="329" r:id="rId12"/>
    <p:sldId id="330" r:id="rId13"/>
    <p:sldId id="332" r:id="rId14"/>
    <p:sldId id="333" r:id="rId15"/>
    <p:sldId id="336"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94671" autoAdjust="0"/>
  </p:normalViewPr>
  <p:slideViewPr>
    <p:cSldViewPr>
      <p:cViewPr varScale="1">
        <p:scale>
          <a:sx n="72" d="100"/>
          <a:sy n="72" d="100"/>
        </p:scale>
        <p:origin x="786" y="96"/>
      </p:cViewPr>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0883B-8F6B-47D6-869A-5D38AC3CAAF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F8747-3072-4608-82B0-192D667AE52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6E06126-6163-47A0-B915-CF9E6C40BC25}" type="datetime1">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zh-CN" altLang="en-US">
                <a:solidFill>
                  <a:prstClr val="black">
                    <a:tint val="75000"/>
                  </a:prstClr>
                </a:solidFill>
              </a:rPr>
              <a:t>2021.7.14</a:t>
            </a: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grpSp>
        <p:nvGrpSpPr>
          <p:cNvPr id="15" name="组合 14"/>
          <p:cNvGrpSpPr/>
          <p:nvPr userDrawn="1"/>
        </p:nvGrpSpPr>
        <p:grpSpPr>
          <a:xfrm>
            <a:off x="0" y="1402670"/>
            <a:ext cx="9145717" cy="2112886"/>
            <a:chOff x="-1717" y="1633490"/>
            <a:chExt cx="9145717" cy="2112886"/>
          </a:xfrm>
        </p:grpSpPr>
        <p:sp>
          <p:nvSpPr>
            <p:cNvPr id="7" name="Rectangle 2"/>
            <p:cNvSpPr>
              <a:spLocks noChangeArrowheads="1"/>
            </p:cNvSpPr>
            <p:nvPr userDrawn="1"/>
          </p:nvSpPr>
          <p:spPr bwMode="gray">
            <a:xfrm>
              <a:off x="1417185" y="2331581"/>
              <a:ext cx="7726815" cy="1384070"/>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p:spPr>
          <p:style>
            <a:lnRef idx="0">
              <a:schemeClr val="accent1"/>
            </a:lnRef>
            <a:fillRef idx="3">
              <a:schemeClr val="accent1"/>
            </a:fillRef>
            <a:effectRef idx="3">
              <a:schemeClr val="accent1"/>
            </a:effectRef>
            <a:fontRef idx="minor">
              <a:schemeClr val="lt1"/>
            </a:fontRef>
          </p:style>
          <p:txBody>
            <a:bodyPr/>
            <a:lstStyle>
              <a:lvl1pPr>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1pPr>
              <a:lvl2pPr marL="742950" indent="-28575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2pPr>
              <a:lvl3pPr marL="11430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3pPr>
              <a:lvl4pPr marL="16002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4pPr>
              <a:lvl5pPr marL="20574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9pPr>
            </a:lstStyle>
            <a:p>
              <a:endParaRPr lang="zh-CN" altLang="en-US">
                <a:solidFill>
                  <a:prstClr val="black"/>
                </a:solidFill>
              </a:endParaRPr>
            </a:p>
          </p:txBody>
        </p:sp>
        <p:sp>
          <p:nvSpPr>
            <p:cNvPr id="9" name="Rectangle 5"/>
            <p:cNvSpPr>
              <a:spLocks noChangeArrowheads="1"/>
            </p:cNvSpPr>
            <p:nvPr userDrawn="1"/>
          </p:nvSpPr>
          <p:spPr bwMode="gray">
            <a:xfrm>
              <a:off x="1420613" y="2336234"/>
              <a:ext cx="710308" cy="707398"/>
            </a:xfrm>
            <a:prstGeom prst="rect">
              <a:avLst/>
            </a:prstGeom>
            <a:blipFill>
              <a:blip r:embed="rId2" cstate="print"/>
              <a:stretch>
                <a:fillRect/>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1pPr>
              <a:lvl2pPr marL="742950" indent="-28575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2pPr>
              <a:lvl3pPr marL="11430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3pPr>
              <a:lvl4pPr marL="16002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4pPr>
              <a:lvl5pPr marL="20574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9pPr>
            </a:lstStyle>
            <a:p>
              <a:endParaRPr lang="zh-CN" altLang="en-US">
                <a:solidFill>
                  <a:prstClr val="black"/>
                </a:solidFill>
              </a:endParaRPr>
            </a:p>
          </p:txBody>
        </p:sp>
        <p:sp>
          <p:nvSpPr>
            <p:cNvPr id="10" name="Rectangle 6"/>
            <p:cNvSpPr>
              <a:spLocks noChangeArrowheads="1"/>
            </p:cNvSpPr>
            <p:nvPr userDrawn="1"/>
          </p:nvSpPr>
          <p:spPr bwMode="gray">
            <a:xfrm>
              <a:off x="710307" y="2331581"/>
              <a:ext cx="710306" cy="707398"/>
            </a:xfrm>
            <a:prstGeom prst="rect">
              <a:avLst/>
            </a:prstGeom>
            <a:blipFill>
              <a:blip r:embed="rId3" cstate="print"/>
              <a:stretch>
                <a:fillRect/>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1pPr>
              <a:lvl2pPr marL="742950" indent="-28575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2pPr>
              <a:lvl3pPr marL="11430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3pPr>
              <a:lvl4pPr marL="16002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4pPr>
              <a:lvl5pPr marL="20574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9pPr>
            </a:lstStyle>
            <a:p>
              <a:endParaRPr lang="zh-CN" altLang="en-US">
                <a:solidFill>
                  <a:prstClr val="black"/>
                </a:solidFill>
              </a:endParaRPr>
            </a:p>
          </p:txBody>
        </p:sp>
        <p:sp>
          <p:nvSpPr>
            <p:cNvPr id="11" name="Rectangle 7"/>
            <p:cNvSpPr>
              <a:spLocks noChangeArrowheads="1"/>
            </p:cNvSpPr>
            <p:nvPr userDrawn="1"/>
          </p:nvSpPr>
          <p:spPr bwMode="gray">
            <a:xfrm>
              <a:off x="1420613" y="1633490"/>
              <a:ext cx="710308" cy="707398"/>
            </a:xfrm>
            <a:prstGeom prst="rect">
              <a:avLst/>
            </a:prstGeom>
            <a:blipFill>
              <a:blip r:embed="rId4" cstate="print"/>
              <a:stretch>
                <a:fillRect/>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1pPr>
              <a:lvl2pPr marL="742950" indent="-28575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2pPr>
              <a:lvl3pPr marL="11430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3pPr>
              <a:lvl4pPr marL="16002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4pPr>
              <a:lvl5pPr marL="20574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9pPr>
            </a:lstStyle>
            <a:p>
              <a:endParaRPr lang="zh-CN" altLang="en-US">
                <a:solidFill>
                  <a:prstClr val="black"/>
                </a:solidFill>
              </a:endParaRPr>
            </a:p>
          </p:txBody>
        </p:sp>
        <p:sp>
          <p:nvSpPr>
            <p:cNvPr id="12" name="Rectangle 8"/>
            <p:cNvSpPr>
              <a:spLocks noChangeArrowheads="1"/>
            </p:cNvSpPr>
            <p:nvPr userDrawn="1"/>
          </p:nvSpPr>
          <p:spPr bwMode="gray">
            <a:xfrm>
              <a:off x="-1717" y="3038978"/>
              <a:ext cx="710308" cy="707398"/>
            </a:xfrm>
            <a:prstGeom prst="rect">
              <a:avLst/>
            </a:prstGeom>
            <a:blipFill>
              <a:blip r:embed="rId5" cstate="print"/>
              <a:stretch>
                <a:fillRect/>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1pPr>
              <a:lvl2pPr marL="742950" indent="-28575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2pPr>
              <a:lvl3pPr marL="11430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3pPr>
              <a:lvl4pPr marL="16002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4pPr>
              <a:lvl5pPr marL="20574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9pPr>
            </a:lstStyle>
            <a:p>
              <a:endParaRPr lang="zh-CN" altLang="en-US">
                <a:solidFill>
                  <a:prstClr val="black"/>
                </a:solidFill>
              </a:endParaRPr>
            </a:p>
          </p:txBody>
        </p:sp>
        <p:sp>
          <p:nvSpPr>
            <p:cNvPr id="13" name="Rectangle 9"/>
            <p:cNvSpPr>
              <a:spLocks noChangeArrowheads="1"/>
            </p:cNvSpPr>
            <p:nvPr userDrawn="1"/>
          </p:nvSpPr>
          <p:spPr bwMode="gray">
            <a:xfrm>
              <a:off x="710307" y="3116060"/>
              <a:ext cx="705161" cy="630316"/>
            </a:xfrm>
            <a:prstGeom prst="rect">
              <a:avLst/>
            </a:prstGeom>
            <a:blipFill>
              <a:blip r:embed="rId6" cstate="print"/>
              <a:stretch>
                <a:fillRect/>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1pPr>
              <a:lvl2pPr marL="742950" indent="-28575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2pPr>
              <a:lvl3pPr marL="11430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3pPr>
              <a:lvl4pPr marL="16002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4pPr>
              <a:lvl5pPr marL="2057400" indent="-228600">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buClr>
                  <a:srgbClr val="FF0066"/>
                </a:buClr>
                <a:buFont typeface="Wingdings" panose="05000000000000000000" pitchFamily="2" charset="2"/>
                <a:buChar char="u"/>
                <a:defRPr sz="2000" b="1">
                  <a:solidFill>
                    <a:schemeClr val="tx1"/>
                  </a:solidFill>
                  <a:latin typeface="Times New Roman" panose="02020603050405020304" pitchFamily="18" charset="0"/>
                  <a:ea typeface="黑体" panose="02010609060101010101" pitchFamily="49" charset="-122"/>
                </a:defRPr>
              </a:lvl9pPr>
            </a:lstStyle>
            <a:p>
              <a:endParaRPr lang="zh-CN" altLang="en-US">
                <a:solidFill>
                  <a:prstClr val="black"/>
                </a:solidFill>
              </a:endParaRPr>
            </a:p>
          </p:txBody>
        </p:sp>
      </p:grpSp>
      <p:sp>
        <p:nvSpPr>
          <p:cNvPr id="8" name="Rectangle 4"/>
          <p:cNvSpPr>
            <a:spLocks noGrp="1" noChangeArrowheads="1"/>
          </p:cNvSpPr>
          <p:nvPr userDrawn="1">
            <p:ph type="title"/>
          </p:nvPr>
        </p:nvSpPr>
        <p:spPr bwMode="white">
          <a:xfrm>
            <a:off x="2098487" y="2685280"/>
            <a:ext cx="6903429"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defRPr sz="3200" b="1">
                <a:solidFill>
                  <a:schemeClr val="bg1"/>
                </a:solidFill>
                <a:latin typeface="黑体" panose="02010609060101010101" pitchFamily="49" charset="-122"/>
                <a:ea typeface="黑体" panose="02010609060101010101" pitchFamily="49" charset="-122"/>
              </a:defRPr>
            </a:lvl1pPr>
          </a:lstStyle>
          <a:p>
            <a:pPr lvl="0"/>
            <a:r>
              <a:rPr lang="en-US" altLang="zh-CN" dirty="0" smtClean="0"/>
              <a:t>Click to edit Master title style</a:t>
            </a:r>
            <a:endParaRPr lang="en-US" altLang="zh-CN" dirty="0" smtClean="0"/>
          </a:p>
        </p:txBody>
      </p:sp>
    </p:spTree>
  </p:cSld>
  <p:clrMapOvr>
    <a:masterClrMapping/>
  </p:clrMapOvr>
  <p:timing>
    <p:tnLst>
      <p:par>
        <p:cTn id="1" dur="indefinite" restart="never" nodeType="tmRoot"/>
      </p:par>
    </p:tnLst>
  </p:timing>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966001" y="181878"/>
            <a:ext cx="7263599" cy="682437"/>
          </a:xfrm>
          <a:prstGeom prst="rect">
            <a:avLst/>
          </a:prstGeom>
        </p:spPr>
        <p:txBody>
          <a:bodyPr/>
          <a:lstStyle>
            <a:lvl1pPr algn="l">
              <a:defRPr sz="3600">
                <a:latin typeface="华文新魏" panose="02010800040101010101" pitchFamily="2" charset="-122"/>
                <a:ea typeface="华文新魏" panose="02010800040101010101" pitchFamily="2" charset="-122"/>
              </a:defRPr>
            </a:lvl1pPr>
          </a:lstStyle>
          <a:p>
            <a:r>
              <a:rPr lang="zh-CN" altLang="en-US" dirty="0" smtClean="0"/>
              <a:t>单击此处编辑母版标题样式</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EE786D12-2865-47D9-93F2-64517C020A62}" type="datetime1">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zh-CN" altLang="en-US">
                <a:solidFill>
                  <a:prstClr val="black">
                    <a:tint val="75000"/>
                  </a:prstClr>
                </a:solidFill>
              </a:rPr>
              <a:t>2021.7.14</a:t>
            </a: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cxnSp>
        <p:nvCxnSpPr>
          <p:cNvPr id="7" name="直接连接符 6"/>
          <p:cNvCxnSpPr/>
          <p:nvPr userDrawn="1"/>
        </p:nvCxnSpPr>
        <p:spPr>
          <a:xfrm flipV="1">
            <a:off x="144000" y="976546"/>
            <a:ext cx="8856000" cy="0"/>
          </a:xfrm>
          <a:prstGeom prst="line">
            <a:avLst/>
          </a:prstGeom>
          <a:ln w="603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5"/>
            <a:ext cx="7886700" cy="1325563"/>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A429DA4-45A7-49A4-BD69-16A4ADFCC04D}" type="datetime1">
              <a:rPr lang="zh-CN" altLang="en-US" smtClean="0">
                <a:solidFill>
                  <a:prstClr val="black">
                    <a:tint val="75000"/>
                  </a:prstClr>
                </a:solidFill>
              </a:rPr>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r>
              <a:rPr lang="zh-CN" altLang="en-US">
                <a:solidFill>
                  <a:prstClr val="black">
                    <a:tint val="75000"/>
                  </a:prstClr>
                </a:solidFill>
              </a:rPr>
              <a:t>2021.7.14</a:t>
            </a:r>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iming>
    <p:tnLst>
      <p:par>
        <p:cTn id="1" dur="indefinite" restart="never" nodeType="tmRoot"/>
      </p:par>
    </p:tnLst>
  </p:timing>
  <p:hf hdr="0" dt="0"/>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8.png"/><Relationship Id="rId5" Type="http://schemas.microsoft.com/office/2007/relationships/hdphoto" Target="../media/image7.wdp"/><Relationship Id="rId4" Type="http://schemas.openxmlformats.org/officeDocument/2006/relationships/image" Target="../media/image6.pn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FA71B-B24F-4DD6-9600-1DB078D1ADC7}" type="datetime1">
              <a:rPr lang="zh-CN" altLang="en-US" smtClean="0">
                <a:solidFill>
                  <a:prstClr val="black">
                    <a:tint val="75000"/>
                  </a:prstClr>
                </a:solidFill>
              </a:rPr>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zh-CN" altLang="en-US">
                <a:solidFill>
                  <a:prstClr val="black">
                    <a:tint val="75000"/>
                  </a:prstClr>
                </a:solidFill>
              </a:rPr>
              <a:t>2021.7.14</a:t>
            </a:r>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pic>
        <p:nvPicPr>
          <p:cNvPr id="12" name="图片 11"/>
          <p:cNvPicPr>
            <a:picLocks noChangeAspect="1"/>
          </p:cNvPicPr>
          <p:nvPr/>
        </p:nvPicPr>
        <p:blipFill>
          <a:blip r:embed="rId4" cstate="print">
            <a:clrChange>
              <a:clrFrom>
                <a:srgbClr val="FDFDFD"/>
              </a:clrFrom>
              <a:clrTo>
                <a:srgbClr val="FDFDFD">
                  <a:alpha val="0"/>
                </a:srgbClr>
              </a:clrTo>
            </a:clrChange>
            <a:extLst>
              <a:ext uri="{BEBA8EAE-BF5A-486C-A8C5-ECC9F3942E4B}">
                <a14:imgProps xmlns:a14="http://schemas.microsoft.com/office/drawing/2010/main">
                  <a14:imgLayer r:embed="rId5">
                    <a14:imgEffect>
                      <a14:saturation sat="400000"/>
                    </a14:imgEffect>
                    <a14:imgEffect>
                      <a14:sharpenSoften amount="50000"/>
                    </a14:imgEffect>
                  </a14:imgLayer>
                </a14:imgProps>
              </a:ext>
            </a:extLst>
          </a:blip>
          <a:stretch>
            <a:fillRect/>
          </a:stretch>
        </p:blipFill>
        <p:spPr>
          <a:xfrm>
            <a:off x="8161349" y="93333"/>
            <a:ext cx="902749" cy="696782"/>
          </a:xfrm>
          <a:prstGeom prst="rect">
            <a:avLst/>
          </a:prstGeom>
        </p:spPr>
      </p:pic>
      <p:pic>
        <p:nvPicPr>
          <p:cNvPr id="2" name="图片 1"/>
          <p:cNvPicPr>
            <a:picLocks noChangeAspect="1"/>
          </p:cNvPicPr>
          <p:nvPr/>
        </p:nvPicPr>
        <p:blipFill>
          <a:blip r:embed="rId6" cstate="print"/>
          <a:stretch>
            <a:fillRect/>
          </a:stretch>
        </p:blipFill>
        <p:spPr>
          <a:xfrm>
            <a:off x="158134" y="95872"/>
            <a:ext cx="676485" cy="6764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9" Type="http://schemas.openxmlformats.org/officeDocument/2006/relationships/vmlDrawing" Target="../drawings/vmlDrawing3.vml"/><Relationship Id="rId8" Type="http://schemas.openxmlformats.org/officeDocument/2006/relationships/slideLayout" Target="../slideLayouts/slideLayout2.xml"/><Relationship Id="rId7" Type="http://schemas.openxmlformats.org/officeDocument/2006/relationships/image" Target="../media/image30.wmf"/><Relationship Id="rId6" Type="http://schemas.openxmlformats.org/officeDocument/2006/relationships/oleObject" Target="../embeddings/oleObject6.bin"/><Relationship Id="rId5" Type="http://schemas.openxmlformats.org/officeDocument/2006/relationships/image" Target="../media/image29.wmf"/><Relationship Id="rId4" Type="http://schemas.openxmlformats.org/officeDocument/2006/relationships/oleObject" Target="../embeddings/oleObject5.bin"/><Relationship Id="rId3" Type="http://schemas.openxmlformats.org/officeDocument/2006/relationships/image" Target="../media/image28.wmf"/><Relationship Id="rId2" Type="http://schemas.openxmlformats.org/officeDocument/2006/relationships/oleObject" Target="../embeddings/oleObject4.bin"/><Relationship Id="rId1" Type="http://schemas.openxmlformats.org/officeDocument/2006/relationships/image" Target="../media/image27.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9" Type="http://schemas.openxmlformats.org/officeDocument/2006/relationships/image" Target="../media/image15.png"/><Relationship Id="rId8" Type="http://schemas.openxmlformats.org/officeDocument/2006/relationships/image" Target="../media/image14.wmf"/><Relationship Id="rId7" Type="http://schemas.openxmlformats.org/officeDocument/2006/relationships/oleObject" Target="../embeddings/oleObject2.bin"/><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3" Type="http://schemas.openxmlformats.org/officeDocument/2006/relationships/image" Target="../media/image10.jpeg"/><Relationship Id="rId2" Type="http://schemas.openxmlformats.org/officeDocument/2006/relationships/image" Target="../media/image9.wmf"/><Relationship Id="rId11" Type="http://schemas.openxmlformats.org/officeDocument/2006/relationships/vmlDrawing" Target="../drawings/vmlDrawing1.vml"/><Relationship Id="rId10" Type="http://schemas.openxmlformats.org/officeDocument/2006/relationships/slideLayout" Target="../slideLayouts/slideLayout2.xml"/><Relationship Id="rId1"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 Id="rId3" Type="http://schemas.openxmlformats.org/officeDocument/2006/relationships/image" Target="../media/image16.png"/><Relationship Id="rId2" Type="http://schemas.openxmlformats.org/officeDocument/2006/relationships/tags" Target="../tags/tag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8" Type="http://schemas.openxmlformats.org/officeDocument/2006/relationships/vmlDrawing" Target="../drawings/vmlDrawing2.vml"/><Relationship Id="rId7"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3" Type="http://schemas.openxmlformats.org/officeDocument/2006/relationships/image" Target="../media/image20.png"/><Relationship Id="rId2" Type="http://schemas.openxmlformats.org/officeDocument/2006/relationships/image" Target="../media/image19.wmf"/><Relationship Id="rId1"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5.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标题 4"/>
          <p:cNvSpPr>
            <a:spLocks noGrp="1"/>
          </p:cNvSpPr>
          <p:nvPr>
            <p:ph type="title"/>
          </p:nvPr>
        </p:nvSpPr>
        <p:spPr>
          <a:xfrm>
            <a:off x="539750" y="1700530"/>
            <a:ext cx="7886700" cy="1325563"/>
          </a:xfrm>
        </p:spPr>
        <p:txBody>
          <a:bodyPr/>
          <a:p>
            <a:pPr algn="ctr"/>
            <a:r>
              <a:rPr lang="en-US" altLang="zh-CN" b="1">
                <a:latin typeface="Times New Roman" panose="02020603050405020304" pitchFamily="18" charset="0"/>
                <a:cs typeface="Times New Roman" panose="02020603050405020304" pitchFamily="18" charset="0"/>
              </a:rPr>
              <a:t>Breaking index and the evolution of PSR B0950+08</a:t>
            </a:r>
            <a:endParaRPr lang="en-US" altLang="zh-CN" b="1">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sp>
        <p:nvSpPr>
          <p:cNvPr id="6" name="文本框 5"/>
          <p:cNvSpPr txBox="1"/>
          <p:nvPr/>
        </p:nvSpPr>
        <p:spPr>
          <a:xfrm>
            <a:off x="4944745" y="4314825"/>
            <a:ext cx="4028440" cy="460375"/>
          </a:xfrm>
          <a:prstGeom prst="rect">
            <a:avLst/>
          </a:prstGeom>
          <a:noFill/>
        </p:spPr>
        <p:txBody>
          <a:bodyPr wrap="square" rtlCol="0">
            <a:spAutoFit/>
          </a:bodyPr>
          <a:p>
            <a:r>
              <a:rPr lang="zh-CN" altLang="en-US" sz="2400" b="1"/>
              <a:t>新疆天文台：黄海涛</a:t>
            </a:r>
            <a:endParaRPr lang="zh-CN" altLang="en-US" sz="2400" b="1"/>
          </a:p>
        </p:txBody>
      </p:sp>
      <p:sp>
        <p:nvSpPr>
          <p:cNvPr id="7" name="文本框 6"/>
          <p:cNvSpPr txBox="1"/>
          <p:nvPr/>
        </p:nvSpPr>
        <p:spPr>
          <a:xfrm>
            <a:off x="5221605" y="3778885"/>
            <a:ext cx="3475355" cy="460375"/>
          </a:xfrm>
          <a:prstGeom prst="rect">
            <a:avLst/>
          </a:prstGeom>
          <a:noFill/>
        </p:spPr>
        <p:txBody>
          <a:bodyPr wrap="square" rtlCol="0">
            <a:spAutoFit/>
          </a:bodyPr>
          <a:p>
            <a:r>
              <a:rPr lang="zh-CN" altLang="en-US" sz="2400" b="1"/>
              <a:t>指导老师：周霞  袁建平</a:t>
            </a:r>
            <a:endParaRPr lang="zh-CN" altLang="en-US" sz="2400" b="1"/>
          </a:p>
        </p:txBody>
      </p:sp>
      <p:sp>
        <p:nvSpPr>
          <p:cNvPr id="8" name="文本框 7"/>
          <p:cNvSpPr txBox="1"/>
          <p:nvPr/>
        </p:nvSpPr>
        <p:spPr>
          <a:xfrm>
            <a:off x="2051685" y="6309360"/>
            <a:ext cx="5323205" cy="368300"/>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rPr>
              <a:t>2021.7.14 FPS 10 @ Qilu Normal University, Jinan</a:t>
            </a:r>
            <a:endParaRPr lang="en-US" altLang="zh-CN">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灯片编号占位符 3"/>
          <p:cNvSpPr>
            <a:spLocks noGrp="1"/>
          </p:cNvSpPr>
          <p:nvPr>
            <p:ph type="sldNum" sz="quarter" idx="12"/>
          </p:nvPr>
        </p:nvSpPr>
        <p:spPr/>
        <p:txBody>
          <a:bodyPr/>
          <a:p>
            <a:fld id="{05223E54-1143-466A-83B5-BC84ABDE7153}" type="slidenum">
              <a:rPr lang="zh-CN" altLang="en-US" smtClean="0">
                <a:solidFill>
                  <a:prstClr val="black">
                    <a:tint val="75000"/>
                  </a:prstClr>
                </a:solidFill>
                <a:latin typeface="Times New Roman" panose="02020603050405020304" pitchFamily="18" charset="0"/>
                <a:cs typeface="Times New Roman" panose="02020603050405020304" pitchFamily="18" charset="0"/>
              </a:rPr>
            </a:fld>
            <a:endParaRPr lang="zh-CN" altLang="en-US" smtClean="0">
              <a:solidFill>
                <a:prstClr val="black">
                  <a:tint val="75000"/>
                </a:prstClr>
              </a:solidFill>
              <a:latin typeface="Times New Roman" panose="02020603050405020304" pitchFamily="18" charset="0"/>
              <a:cs typeface="Times New Roman" panose="02020603050405020304" pitchFamily="18" charset="0"/>
            </a:endParaRPr>
          </a:p>
        </p:txBody>
      </p:sp>
      <p:pic>
        <p:nvPicPr>
          <p:cNvPr id="5" name="图片 4" descr="pdot-p"/>
          <p:cNvPicPr>
            <a:picLocks noChangeAspect="1"/>
          </p:cNvPicPr>
          <p:nvPr/>
        </p:nvPicPr>
        <p:blipFill>
          <a:blip r:embed="rId1"/>
          <a:srcRect l="2743" t="8655" r="-200" b="6372"/>
          <a:stretch>
            <a:fillRect/>
          </a:stretch>
        </p:blipFill>
        <p:spPr>
          <a:xfrm>
            <a:off x="3824605" y="1918335"/>
            <a:ext cx="5089525" cy="4438015"/>
          </a:xfrm>
          <a:prstGeom prst="rect">
            <a:avLst/>
          </a:prstGeom>
        </p:spPr>
      </p:pic>
      <p:sp>
        <p:nvSpPr>
          <p:cNvPr id="6" name="文本框 5"/>
          <p:cNvSpPr txBox="1"/>
          <p:nvPr/>
        </p:nvSpPr>
        <p:spPr>
          <a:xfrm>
            <a:off x="240665" y="1873885"/>
            <a:ext cx="3073400" cy="460375"/>
          </a:xfrm>
          <a:prstGeom prst="rect">
            <a:avLst/>
          </a:prstGeom>
          <a:noFill/>
        </p:spPr>
        <p:txBody>
          <a:bodyPr wrap="square" rtlCol="0">
            <a:spAutoFit/>
          </a:bodyPr>
          <a:p>
            <a:r>
              <a:rPr lang="en-US" altLang="zh-CN" sz="2400">
                <a:latin typeface="Times New Roman" panose="02020603050405020304" pitchFamily="18" charset="0"/>
                <a:cs typeface="Times New Roman" panose="02020603050405020304" pitchFamily="18" charset="0"/>
              </a:rPr>
              <a:t>magnetic field decay:</a:t>
            </a:r>
            <a:endParaRPr lang="en-US" altLang="zh-CN" sz="2400">
              <a:latin typeface="Times New Roman" panose="02020603050405020304" pitchFamily="18" charset="0"/>
              <a:cs typeface="Times New Roman" panose="02020603050405020304" pitchFamily="18" charset="0"/>
            </a:endParaRPr>
          </a:p>
        </p:txBody>
      </p:sp>
      <p:sp>
        <p:nvSpPr>
          <p:cNvPr id="7" name="文本框 6"/>
          <p:cNvSpPr txBox="1"/>
          <p:nvPr/>
        </p:nvSpPr>
        <p:spPr>
          <a:xfrm>
            <a:off x="304165" y="2446655"/>
            <a:ext cx="1266190" cy="398780"/>
          </a:xfrm>
          <a:prstGeom prst="rect">
            <a:avLst/>
          </a:prstGeom>
          <a:noFill/>
        </p:spPr>
        <p:txBody>
          <a:bodyPr wrap="square" rtlCol="0">
            <a:spAutoFit/>
          </a:bodyPr>
          <a:p>
            <a:r>
              <a:rPr lang="en-US" altLang="zh-CN" sz="2000">
                <a:latin typeface="Times New Roman" panose="02020603050405020304" pitchFamily="18" charset="0"/>
                <a:cs typeface="Times New Roman" panose="02020603050405020304" pitchFamily="18" charset="0"/>
              </a:rPr>
              <a:t>power law</a:t>
            </a:r>
            <a:endParaRPr lang="en-US" altLang="zh-CN" sz="2000">
              <a:latin typeface="Times New Roman" panose="02020603050405020304" pitchFamily="18" charset="0"/>
              <a:cs typeface="Times New Roman" panose="02020603050405020304" pitchFamily="18" charset="0"/>
            </a:endParaRPr>
          </a:p>
        </p:txBody>
      </p:sp>
      <p:graphicFrame>
        <p:nvGraphicFramePr>
          <p:cNvPr id="8" name="对象 7">
            <a:hlinkClick r:id="" action="ppaction://ole?verb="/>
          </p:cNvPr>
          <p:cNvGraphicFramePr>
            <a:graphicFrameLocks noChangeAspect="1"/>
          </p:cNvGraphicFramePr>
          <p:nvPr/>
        </p:nvGraphicFramePr>
        <p:xfrm>
          <a:off x="1882140" y="2534920"/>
          <a:ext cx="1643380" cy="398780"/>
        </p:xfrm>
        <a:graphic>
          <a:graphicData uri="http://schemas.openxmlformats.org/presentationml/2006/ole">
            <mc:AlternateContent xmlns:mc="http://schemas.openxmlformats.org/markup-compatibility/2006">
              <mc:Choice xmlns:v="urn:schemas-microsoft-com:vml" Requires="v">
                <p:oleObj spid="_x0000_s2049" name="" r:id="rId2" imgW="838200" imgH="203200" progId="Equation.KSEE3">
                  <p:embed/>
                </p:oleObj>
              </mc:Choice>
              <mc:Fallback>
                <p:oleObj name="" r:id="rId2" imgW="838200" imgH="203200" progId="Equation.KSEE3">
                  <p:embed/>
                  <p:pic>
                    <p:nvPicPr>
                      <p:cNvPr id="0" name="图片 2048"/>
                      <p:cNvPicPr/>
                      <p:nvPr/>
                    </p:nvPicPr>
                    <p:blipFill>
                      <a:blip r:embed="rId3"/>
                      <a:stretch>
                        <a:fillRect/>
                      </a:stretch>
                    </p:blipFill>
                    <p:spPr>
                      <a:xfrm>
                        <a:off x="1882140" y="2534920"/>
                        <a:ext cx="1643380" cy="398780"/>
                      </a:xfrm>
                      <a:prstGeom prst="rect">
                        <a:avLst/>
                      </a:prstGeom>
                    </p:spPr>
                  </p:pic>
                </p:oleObj>
              </mc:Fallback>
            </mc:AlternateContent>
          </a:graphicData>
        </a:graphic>
      </p:graphicFrame>
      <p:sp>
        <p:nvSpPr>
          <p:cNvPr id="9" name="文本框 8"/>
          <p:cNvSpPr txBox="1"/>
          <p:nvPr/>
        </p:nvSpPr>
        <p:spPr>
          <a:xfrm>
            <a:off x="240665" y="3229610"/>
            <a:ext cx="1641475" cy="398780"/>
          </a:xfrm>
          <a:prstGeom prst="rect">
            <a:avLst/>
          </a:prstGeom>
          <a:noFill/>
        </p:spPr>
        <p:txBody>
          <a:bodyPr wrap="square" rtlCol="0">
            <a:spAutoFit/>
          </a:bodyPr>
          <a:p>
            <a:r>
              <a:rPr lang="en-US" altLang="zh-CN" sz="2000">
                <a:latin typeface="Times New Roman" panose="02020603050405020304" pitchFamily="18" charset="0"/>
                <a:cs typeface="Times New Roman" panose="02020603050405020304" pitchFamily="18" charset="0"/>
              </a:rPr>
              <a:t>exponential</a:t>
            </a:r>
            <a:endParaRPr lang="en-US" altLang="zh-CN" sz="2000">
              <a:latin typeface="Times New Roman" panose="02020603050405020304" pitchFamily="18" charset="0"/>
              <a:cs typeface="Times New Roman" panose="02020603050405020304" pitchFamily="18" charset="0"/>
            </a:endParaRPr>
          </a:p>
        </p:txBody>
      </p:sp>
      <p:graphicFrame>
        <p:nvGraphicFramePr>
          <p:cNvPr id="10" name="对象 9">
            <a:hlinkClick r:id="" action="ppaction://ole?verb="/>
          </p:cNvPr>
          <p:cNvGraphicFramePr>
            <a:graphicFrameLocks noChangeAspect="1"/>
          </p:cNvGraphicFramePr>
          <p:nvPr/>
        </p:nvGraphicFramePr>
        <p:xfrm>
          <a:off x="1946275" y="3272155"/>
          <a:ext cx="1715135" cy="409575"/>
        </p:xfrm>
        <a:graphic>
          <a:graphicData uri="http://schemas.openxmlformats.org/presentationml/2006/ole">
            <mc:AlternateContent xmlns:mc="http://schemas.openxmlformats.org/markup-compatibility/2006">
              <mc:Choice xmlns:v="urn:schemas-microsoft-com:vml" Requires="v">
                <p:oleObj spid="_x0000_s2050" name="" r:id="rId4" imgW="850900" imgH="203200" progId="Equation.KSEE3">
                  <p:embed/>
                </p:oleObj>
              </mc:Choice>
              <mc:Fallback>
                <p:oleObj name="" r:id="rId4" imgW="850900" imgH="203200" progId="Equation.KSEE3">
                  <p:embed/>
                  <p:pic>
                    <p:nvPicPr>
                      <p:cNvPr id="0" name="图片 2049"/>
                      <p:cNvPicPr/>
                      <p:nvPr/>
                    </p:nvPicPr>
                    <p:blipFill>
                      <a:blip r:embed="rId5"/>
                      <a:stretch>
                        <a:fillRect/>
                      </a:stretch>
                    </p:blipFill>
                    <p:spPr>
                      <a:xfrm>
                        <a:off x="1946275" y="3272155"/>
                        <a:ext cx="1715135" cy="409575"/>
                      </a:xfrm>
                      <a:prstGeom prst="rect">
                        <a:avLst/>
                      </a:prstGeom>
                    </p:spPr>
                  </p:pic>
                </p:oleObj>
              </mc:Fallback>
            </mc:AlternateContent>
          </a:graphicData>
        </a:graphic>
      </p:graphicFrame>
      <p:sp>
        <p:nvSpPr>
          <p:cNvPr id="11" name="文本框 10"/>
          <p:cNvSpPr txBox="1"/>
          <p:nvPr/>
        </p:nvSpPr>
        <p:spPr>
          <a:xfrm>
            <a:off x="304165" y="4063365"/>
            <a:ext cx="2943860" cy="829945"/>
          </a:xfrm>
          <a:prstGeom prst="rect">
            <a:avLst/>
          </a:prstGeom>
          <a:noFill/>
        </p:spPr>
        <p:txBody>
          <a:bodyPr wrap="square" rtlCol="0">
            <a:spAutoFit/>
          </a:bodyPr>
          <a:p>
            <a:r>
              <a:rPr lang="en-US" altLang="zh-CN" sz="2400">
                <a:latin typeface="Times New Roman" panose="02020603050405020304" pitchFamily="18" charset="0"/>
                <a:cs typeface="Times New Roman" panose="02020603050405020304" pitchFamily="18" charset="0"/>
              </a:rPr>
              <a:t>magnetic obliquity angle decay :</a:t>
            </a:r>
            <a:endParaRPr lang="en-US" altLang="zh-CN" sz="2400">
              <a:latin typeface="Times New Roman" panose="02020603050405020304" pitchFamily="18" charset="0"/>
              <a:cs typeface="Times New Roman" panose="02020603050405020304" pitchFamily="18" charset="0"/>
            </a:endParaRPr>
          </a:p>
        </p:txBody>
      </p:sp>
      <p:graphicFrame>
        <p:nvGraphicFramePr>
          <p:cNvPr id="12" name="对象 11">
            <a:hlinkClick r:id="" action="ppaction://ole?verb="/>
          </p:cNvPr>
          <p:cNvGraphicFramePr>
            <a:graphicFrameLocks noChangeAspect="1"/>
          </p:cNvGraphicFramePr>
          <p:nvPr/>
        </p:nvGraphicFramePr>
        <p:xfrm>
          <a:off x="355600" y="5120005"/>
          <a:ext cx="2030095" cy="451485"/>
        </p:xfrm>
        <a:graphic>
          <a:graphicData uri="http://schemas.openxmlformats.org/presentationml/2006/ole">
            <mc:AlternateContent xmlns:mc="http://schemas.openxmlformats.org/markup-compatibility/2006">
              <mc:Choice xmlns:v="urn:schemas-microsoft-com:vml" Requires="v">
                <p:oleObj spid="_x0000_s2051" name="" r:id="rId6" imgW="914400" imgH="203200" progId="Equation.KSEE3">
                  <p:embed/>
                </p:oleObj>
              </mc:Choice>
              <mc:Fallback>
                <p:oleObj name="" r:id="rId6" imgW="914400" imgH="203200" progId="Equation.KSEE3">
                  <p:embed/>
                  <p:pic>
                    <p:nvPicPr>
                      <p:cNvPr id="0" name="图片 2050"/>
                      <p:cNvPicPr/>
                      <p:nvPr/>
                    </p:nvPicPr>
                    <p:blipFill>
                      <a:blip r:embed="rId7"/>
                      <a:stretch>
                        <a:fillRect/>
                      </a:stretch>
                    </p:blipFill>
                    <p:spPr>
                      <a:xfrm>
                        <a:off x="355600" y="5120005"/>
                        <a:ext cx="2030095" cy="451485"/>
                      </a:xfrm>
                      <a:prstGeom prst="rect">
                        <a:avLst/>
                      </a:prstGeom>
                    </p:spPr>
                  </p:pic>
                </p:oleObj>
              </mc:Fallback>
            </mc:AlternateContent>
          </a:graphicData>
        </a:graphic>
      </p:graphicFrame>
      <p:sp>
        <p:nvSpPr>
          <p:cNvPr id="13" name="页脚占位符 12"/>
          <p:cNvSpPr>
            <a:spLocks noGrp="1"/>
          </p:cNvSpPr>
          <p:nvPr>
            <p:ph type="ftr" sz="quarter" idx="11"/>
          </p:nvPr>
        </p:nvSpPr>
        <p:spPr/>
        <p:txBody>
          <a:bodyPr/>
          <a:p>
            <a:r>
              <a:rPr lang="zh-CN" altLang="en-US">
                <a:solidFill>
                  <a:prstClr val="black">
                    <a:tint val="75000"/>
                  </a:prstClr>
                </a:solidFill>
                <a:latin typeface="Times New Roman" panose="02020603050405020304" pitchFamily="18" charset="0"/>
                <a:cs typeface="Times New Roman" panose="02020603050405020304" pitchFamily="18" charset="0"/>
              </a:rPr>
              <a:t>2021.7.14</a:t>
            </a:r>
            <a:endParaRPr lang="zh-CN" altLang="en-US">
              <a:solidFill>
                <a:prstClr val="black">
                  <a:tint val="75000"/>
                </a:prstClr>
              </a:solidFill>
              <a:latin typeface="Times New Roman" panose="02020603050405020304" pitchFamily="18" charset="0"/>
              <a:cs typeface="Times New Roman" panose="02020603050405020304" pitchFamily="18" charset="0"/>
            </a:endParaRPr>
          </a:p>
        </p:txBody>
      </p:sp>
      <p:sp>
        <p:nvSpPr>
          <p:cNvPr id="14" name="标题 13"/>
          <p:cNvSpPr>
            <a:spLocks noGrp="1"/>
          </p:cNvSpPr>
          <p:nvPr>
            <p:ph type="title"/>
          </p:nvPr>
        </p:nvSpPr>
        <p:spPr/>
        <p:txBody>
          <a:bodyPr/>
          <a:p>
            <a:r>
              <a:rPr lang="en-US" altLang="zh-CN">
                <a:latin typeface="Times New Roman" panose="02020603050405020304" pitchFamily="18" charset="0"/>
                <a:cs typeface="Times New Roman" panose="02020603050405020304" pitchFamily="18" charset="0"/>
              </a:rPr>
              <a:t>simulations and the results</a:t>
            </a:r>
            <a:endParaRPr lang="en-US" altLang="zh-CN">
              <a:latin typeface="Times New Roman" panose="02020603050405020304" pitchFamily="18" charset="0"/>
              <a:cs typeface="Times New Roman" panose="02020603050405020304" pitchFamily="18" charset="0"/>
            </a:endParaRPr>
          </a:p>
        </p:txBody>
      </p:sp>
      <p:sp>
        <p:nvSpPr>
          <p:cNvPr id="15" name="文本框 14"/>
          <p:cNvSpPr txBox="1"/>
          <p:nvPr/>
        </p:nvSpPr>
        <p:spPr>
          <a:xfrm>
            <a:off x="304165" y="1184910"/>
            <a:ext cx="8369300" cy="521970"/>
          </a:xfrm>
          <a:prstGeom prst="rect">
            <a:avLst/>
          </a:prstGeom>
          <a:noFill/>
        </p:spPr>
        <p:txBody>
          <a:bodyPr wrap="square" rtlCol="0" anchor="t">
            <a:spAutoFit/>
          </a:bodyPr>
          <a:p>
            <a:r>
              <a:rPr lang="en-US" altLang="zh-CN" sz="2800"/>
              <a:t>The p</a:t>
            </a:r>
            <a:r>
              <a:rPr lang="zh-CN" altLang="en-US" sz="2800"/>
              <a:t>ath of evolution </a:t>
            </a:r>
            <a:r>
              <a:rPr lang="en-US" altLang="zh-CN" sz="2800"/>
              <a:t>in P-dP/dt diagram</a:t>
            </a:r>
            <a:endParaRPr lang="en-US" altLang="zh-CN"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灯片编号占位符 3"/>
          <p:cNvSpPr>
            <a:spLocks noGrp="1"/>
          </p:cNvSpPr>
          <p:nvPr>
            <p:ph type="sldNum" sz="quarter" idx="12"/>
          </p:nvPr>
        </p:nvSpPr>
        <p:spPr/>
        <p:txBody>
          <a:bodyPr/>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sp>
        <p:nvSpPr>
          <p:cNvPr id="7" name="页脚占位符 6"/>
          <p:cNvSpPr>
            <a:spLocks noGrp="1"/>
          </p:cNvSpPr>
          <p:nvPr>
            <p:ph type="ftr" sz="quarter" idx="11"/>
          </p:nvPr>
        </p:nvSpPr>
        <p:spPr/>
        <p:txBody>
          <a:bodyPr/>
          <a:p>
            <a:r>
              <a:rPr lang="zh-CN" altLang="en-US">
                <a:solidFill>
                  <a:prstClr val="black">
                    <a:tint val="75000"/>
                  </a:prstClr>
                </a:solidFill>
              </a:rPr>
              <a:t>2021.7.14</a:t>
            </a:r>
            <a:endParaRPr lang="zh-CN" altLang="en-US">
              <a:solidFill>
                <a:prstClr val="black">
                  <a:tint val="75000"/>
                </a:prstClr>
              </a:solidFill>
            </a:endParaRPr>
          </a:p>
        </p:txBody>
      </p:sp>
      <p:sp>
        <p:nvSpPr>
          <p:cNvPr id="8" name="标题 7"/>
          <p:cNvSpPr>
            <a:spLocks noGrp="1"/>
          </p:cNvSpPr>
          <p:nvPr>
            <p:ph type="title"/>
          </p:nvPr>
        </p:nvSpPr>
        <p:spPr/>
        <p:txBody>
          <a:bodyPr/>
          <a:p>
            <a:r>
              <a:rPr lang="en-US" altLang="zh-CN">
                <a:latin typeface="Times New Roman" panose="02020603050405020304" pitchFamily="18" charset="0"/>
                <a:cs typeface="Times New Roman" panose="02020603050405020304" pitchFamily="18" charset="0"/>
              </a:rPr>
              <a:t>simulations and the results</a:t>
            </a:r>
            <a:endParaRPr lang="en-US" altLang="zh-CN">
              <a:latin typeface="Times New Roman" panose="02020603050405020304" pitchFamily="18" charset="0"/>
              <a:cs typeface="Times New Roman" panose="02020603050405020304" pitchFamily="18" charset="0"/>
            </a:endParaRPr>
          </a:p>
        </p:txBody>
      </p:sp>
      <p:sp>
        <p:nvSpPr>
          <p:cNvPr id="9" name="文本框 8"/>
          <p:cNvSpPr txBox="1"/>
          <p:nvPr/>
        </p:nvSpPr>
        <p:spPr>
          <a:xfrm>
            <a:off x="485775" y="1200785"/>
            <a:ext cx="4598035" cy="460375"/>
          </a:xfrm>
          <a:prstGeom prst="rect">
            <a:avLst/>
          </a:prstGeom>
          <a:noFill/>
        </p:spPr>
        <p:txBody>
          <a:bodyPr wrap="square" rtlCol="0">
            <a:spAutoFit/>
          </a:bodyPr>
          <a:p>
            <a:r>
              <a:rPr lang="en-US" altLang="zh-CN" sz="2400">
                <a:latin typeface="Times New Roman" panose="02020603050405020304" pitchFamily="18" charset="0"/>
                <a:cs typeface="Times New Roman" panose="02020603050405020304" pitchFamily="18" charset="0"/>
              </a:rPr>
              <a:t>The thermal evolution</a:t>
            </a:r>
            <a:endParaRPr lang="en-US" altLang="zh-CN" sz="2400">
              <a:latin typeface="Times New Roman" panose="02020603050405020304" pitchFamily="18" charset="0"/>
              <a:cs typeface="Times New Roman" panose="02020603050405020304" pitchFamily="18" charset="0"/>
            </a:endParaRPr>
          </a:p>
        </p:txBody>
      </p:sp>
      <p:pic>
        <p:nvPicPr>
          <p:cNvPr id="3" name="图片 2" descr="Ts-t"/>
          <p:cNvPicPr>
            <a:picLocks noChangeAspect="1"/>
          </p:cNvPicPr>
          <p:nvPr/>
        </p:nvPicPr>
        <p:blipFill>
          <a:blip r:embed="rId1"/>
          <a:srcRect l="2159" t="10601" r="6154" b="428"/>
          <a:stretch>
            <a:fillRect/>
          </a:stretch>
        </p:blipFill>
        <p:spPr>
          <a:xfrm>
            <a:off x="1403985" y="1903730"/>
            <a:ext cx="6507480" cy="421068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anose="02020603050405020304" pitchFamily="18" charset="0"/>
                <a:cs typeface="Times New Roman" panose="02020603050405020304" pitchFamily="18" charset="0"/>
                <a:sym typeface="+mn-ea"/>
              </a:rPr>
              <a:t>Conclusions and the discussions</a:t>
            </a:r>
            <a:endParaRPr lang="zh-CN" altLang="en-US"/>
          </a:p>
        </p:txBody>
      </p:sp>
      <p:sp>
        <p:nvSpPr>
          <p:cNvPr id="4" name="页脚占位符 3"/>
          <p:cNvSpPr>
            <a:spLocks noGrp="1"/>
          </p:cNvSpPr>
          <p:nvPr>
            <p:ph type="ftr" sz="quarter" idx="11"/>
          </p:nvPr>
        </p:nvSpPr>
        <p:spPr/>
        <p:txBody>
          <a:bodyPr/>
          <a:p>
            <a:r>
              <a:rPr lang="zh-CN" altLang="en-US">
                <a:solidFill>
                  <a:prstClr val="black">
                    <a:tint val="75000"/>
                  </a:prstClr>
                </a:solidFill>
              </a:rPr>
              <a:t>2021.7.14</a:t>
            </a:r>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sp>
        <p:nvSpPr>
          <p:cNvPr id="6" name="内容占位符 5"/>
          <p:cNvSpPr>
            <a:spLocks noGrp="1"/>
          </p:cNvSpPr>
          <p:nvPr>
            <p:ph idx="1"/>
          </p:nvPr>
        </p:nvSpPr>
        <p:spPr>
          <a:xfrm>
            <a:off x="628650" y="1678305"/>
            <a:ext cx="7886700" cy="4351338"/>
          </a:xfrm>
        </p:spPr>
        <p:txBody>
          <a:bodyPr/>
          <a:p>
            <a:r>
              <a:rPr lang="en-US" altLang="zh-CN" sz="2400">
                <a:latin typeface="Times New Roman" panose="02020603050405020304" pitchFamily="18" charset="0"/>
                <a:cs typeface="Times New Roman" panose="02020603050405020304" pitchFamily="18" charset="0"/>
              </a:rPr>
              <a:t>The distribution of spin </a:t>
            </a:r>
            <a:r>
              <a:rPr lang="en-US" altLang="zh-CN" sz="2400">
                <a:latin typeface="Times New Roman" panose="02020603050405020304" pitchFamily="18" charset="0"/>
                <a:cs typeface="Times New Roman" panose="02020603050405020304" pitchFamily="18" charset="0"/>
                <a:sym typeface="+mn-ea"/>
              </a:rPr>
              <a:t>frequency derivative and braking indices can be explained by the magnetic field decay model, which with long-term decay modulated by short-term oscillation, both of power law and exponential model can account for this distribution.</a:t>
            </a:r>
            <a:endParaRPr lang="en-US" altLang="zh-CN" sz="2400">
              <a:latin typeface="Times New Roman" panose="02020603050405020304" pitchFamily="18" charset="0"/>
              <a:cs typeface="Times New Roman" panose="02020603050405020304" pitchFamily="18" charset="0"/>
              <a:sym typeface="+mn-ea"/>
            </a:endParaRPr>
          </a:p>
          <a:p>
            <a:r>
              <a:rPr lang="en-US" altLang="zh-CN" sz="2400">
                <a:latin typeface="Times New Roman" panose="02020603050405020304" pitchFamily="18" charset="0"/>
                <a:cs typeface="Times New Roman" panose="02020603050405020304" pitchFamily="18" charset="0"/>
              </a:rPr>
              <a:t>From the simulation of rotational evolution, we obtain the age of B0950+08 is 1.026 Myr, 9.6826 Myr and 14.8215 Myr from power law decay, exponential decay and magetic obliquity angle decay, respectively.</a:t>
            </a:r>
            <a:endParaRPr lang="en-US" altLang="zh-CN"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anose="02020603050405020304" pitchFamily="18" charset="0"/>
                <a:cs typeface="Times New Roman" panose="02020603050405020304" pitchFamily="18" charset="0"/>
                <a:sym typeface="+mn-ea"/>
              </a:rPr>
              <a:t>Conclusions and the discussions</a:t>
            </a:r>
            <a:endParaRPr lang="zh-CN" altLang="en-US"/>
          </a:p>
        </p:txBody>
      </p:sp>
      <p:sp>
        <p:nvSpPr>
          <p:cNvPr id="4" name="页脚占位符 3"/>
          <p:cNvSpPr>
            <a:spLocks noGrp="1"/>
          </p:cNvSpPr>
          <p:nvPr>
            <p:ph type="ftr" sz="quarter" idx="11"/>
          </p:nvPr>
        </p:nvSpPr>
        <p:spPr/>
        <p:txBody>
          <a:bodyPr/>
          <a:p>
            <a:r>
              <a:rPr lang="zh-CN" altLang="en-US">
                <a:solidFill>
                  <a:prstClr val="black">
                    <a:tint val="75000"/>
                  </a:prstClr>
                </a:solidFill>
              </a:rPr>
              <a:t>2021.7.14</a:t>
            </a:r>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sp>
        <p:nvSpPr>
          <p:cNvPr id="6" name="内容占位符 5"/>
          <p:cNvSpPr>
            <a:spLocks noGrp="1"/>
          </p:cNvSpPr>
          <p:nvPr>
            <p:ph idx="1"/>
          </p:nvPr>
        </p:nvSpPr>
        <p:spPr>
          <a:xfrm>
            <a:off x="628650" y="1678305"/>
            <a:ext cx="7886700" cy="4351338"/>
          </a:xfrm>
        </p:spPr>
        <p:txBody>
          <a:bodyPr/>
          <a:p>
            <a:r>
              <a:rPr lang="en-US" altLang="zh-CN" sz="2400">
                <a:latin typeface="Times New Roman" panose="02020603050405020304" pitchFamily="18" charset="0"/>
                <a:cs typeface="Times New Roman" panose="02020603050405020304" pitchFamily="18" charset="0"/>
              </a:rPr>
              <a:t>The surface temperature of B0950+08 can be explained by vortex creep heating with magnetic field decay, the effect of chemical heating sensitive to the initial rotation period, for those old but still warm pulsars,it can be explained by chemical heating with constant magnetic field,which require P</a:t>
            </a:r>
            <a:r>
              <a:rPr lang="en-US" altLang="zh-CN" sz="2400" baseline="-25000">
                <a:latin typeface="Times New Roman" panose="02020603050405020304" pitchFamily="18" charset="0"/>
                <a:cs typeface="Times New Roman" panose="02020603050405020304" pitchFamily="18" charset="0"/>
              </a:rPr>
              <a:t>0</a:t>
            </a:r>
            <a:r>
              <a:rPr lang="en-US" altLang="zh-CN" sz="2400">
                <a:latin typeface="Times New Roman" panose="02020603050405020304" pitchFamily="18" charset="0"/>
                <a:cs typeface="Times New Roman" panose="02020603050405020304" pitchFamily="18" charset="0"/>
              </a:rPr>
              <a:t>&lt;10 ms.</a:t>
            </a:r>
            <a:endParaRPr lang="en-US" altLang="zh-CN"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灯片编号占位符 4"/>
          <p:cNvSpPr>
            <a:spLocks noGrp="1"/>
          </p:cNvSpPr>
          <p:nvPr>
            <p:ph type="sldNum" sz="quarter" idx="12"/>
          </p:nvPr>
        </p:nvSpPr>
        <p:spPr/>
        <p:txBody>
          <a:bodyPr/>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sp>
        <p:nvSpPr>
          <p:cNvPr id="7" name="矩形 6"/>
          <p:cNvSpPr/>
          <p:nvPr/>
        </p:nvSpPr>
        <p:spPr>
          <a:xfrm>
            <a:off x="997585" y="2829560"/>
            <a:ext cx="7148830" cy="1198880"/>
          </a:xfrm>
          <a:prstGeom prst="rect">
            <a:avLst/>
          </a:prstGeom>
          <a:noFill/>
          <a:ln>
            <a:noFill/>
          </a:ln>
        </p:spPr>
        <p:txBody>
          <a:bodyPr wrap="none" rtlCol="0" anchor="t">
            <a:spAutoFit/>
          </a:bodyPr>
          <a:p>
            <a:pPr algn="ctr"/>
            <a:r>
              <a:rPr lang="en-US" altLang="zh-CN" sz="7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Thans for listening</a:t>
            </a:r>
            <a:endParaRPr lang="en-US" altLang="zh-CN" sz="7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sz="5400" b="1">
                <a:latin typeface="Times New Roman" panose="02020603050405020304" pitchFamily="18" charset="0"/>
                <a:cs typeface="Times New Roman" panose="02020603050405020304" pitchFamily="18" charset="0"/>
              </a:rPr>
              <a:t>Outline</a:t>
            </a:r>
            <a:endParaRPr lang="en-US" altLang="zh-CN" sz="5400" b="1">
              <a:latin typeface="Times New Roman" panose="02020603050405020304" pitchFamily="18" charset="0"/>
              <a:cs typeface="Times New Roman" panose="02020603050405020304" pitchFamily="18" charset="0"/>
            </a:endParaRPr>
          </a:p>
        </p:txBody>
      </p:sp>
      <p:sp>
        <p:nvSpPr>
          <p:cNvPr id="13" name="内容占位符 12"/>
          <p:cNvSpPr>
            <a:spLocks noGrp="1"/>
          </p:cNvSpPr>
          <p:nvPr>
            <p:ph idx="1"/>
          </p:nvPr>
        </p:nvSpPr>
        <p:spPr>
          <a:xfrm>
            <a:off x="559435" y="1557020"/>
            <a:ext cx="7886700" cy="4351338"/>
          </a:xfrm>
        </p:spPr>
        <p:txBody>
          <a:bodyPr/>
          <a:p>
            <a:pPr fontAlgn="auto">
              <a:lnSpc>
                <a:spcPct val="120000"/>
              </a:lnSpc>
            </a:pPr>
            <a:r>
              <a:rPr lang="en-US" altLang="zh-CN" sz="4400">
                <a:latin typeface="Times New Roman" panose="02020603050405020304" pitchFamily="18" charset="0"/>
                <a:cs typeface="Times New Roman" panose="02020603050405020304" pitchFamily="18" charset="0"/>
              </a:rPr>
              <a:t>Observation of PSR B0950+08</a:t>
            </a:r>
            <a:endParaRPr lang="en-US" altLang="zh-CN" sz="4400">
              <a:latin typeface="Times New Roman" panose="02020603050405020304" pitchFamily="18" charset="0"/>
              <a:cs typeface="Times New Roman" panose="02020603050405020304" pitchFamily="18" charset="0"/>
            </a:endParaRPr>
          </a:p>
          <a:p>
            <a:pPr fontAlgn="auto">
              <a:lnSpc>
                <a:spcPct val="120000"/>
              </a:lnSpc>
            </a:pPr>
            <a:r>
              <a:rPr lang="en-US" altLang="zh-CN" sz="4400">
                <a:latin typeface="Times New Roman" panose="02020603050405020304" pitchFamily="18" charset="0"/>
                <a:cs typeface="Times New Roman" panose="02020603050405020304" pitchFamily="18" charset="0"/>
              </a:rPr>
              <a:t>The evolution model</a:t>
            </a:r>
            <a:endParaRPr lang="en-US" altLang="zh-CN" sz="4400">
              <a:latin typeface="Times New Roman" panose="02020603050405020304" pitchFamily="18" charset="0"/>
              <a:cs typeface="Times New Roman" panose="02020603050405020304" pitchFamily="18" charset="0"/>
            </a:endParaRPr>
          </a:p>
          <a:p>
            <a:pPr fontAlgn="auto">
              <a:lnSpc>
                <a:spcPct val="120000"/>
              </a:lnSpc>
            </a:pPr>
            <a:r>
              <a:rPr lang="en-US" altLang="zh-CN" sz="4400">
                <a:latin typeface="Times New Roman" panose="02020603050405020304" pitchFamily="18" charset="0"/>
                <a:cs typeface="Times New Roman" panose="02020603050405020304" pitchFamily="18" charset="0"/>
              </a:rPr>
              <a:t>Simulation and the results</a:t>
            </a:r>
            <a:endParaRPr lang="en-US" altLang="zh-CN" sz="4400">
              <a:latin typeface="Times New Roman" panose="02020603050405020304" pitchFamily="18" charset="0"/>
              <a:cs typeface="Times New Roman" panose="02020603050405020304" pitchFamily="18" charset="0"/>
            </a:endParaRPr>
          </a:p>
          <a:p>
            <a:pPr fontAlgn="auto">
              <a:lnSpc>
                <a:spcPct val="120000"/>
              </a:lnSpc>
            </a:pPr>
            <a:r>
              <a:rPr lang="en-US" altLang="zh-CN" sz="4400">
                <a:latin typeface="Times New Roman" panose="02020603050405020304" pitchFamily="18" charset="0"/>
                <a:cs typeface="Times New Roman" panose="02020603050405020304" pitchFamily="18" charset="0"/>
              </a:rPr>
              <a:t>Conclusions and the discussions</a:t>
            </a:r>
            <a:endParaRPr lang="en-US" altLang="zh-CN" sz="440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p>
            <a:fld id="{05223E54-1143-466A-83B5-BC84ABDE7153}" type="slidenum">
              <a:rPr lang="zh-CN" altLang="en-US" smtClean="0">
                <a:solidFill>
                  <a:prstClr val="black">
                    <a:tint val="75000"/>
                  </a:prstClr>
                </a:solidFill>
                <a:latin typeface="Times New Roman" panose="02020603050405020304" pitchFamily="18" charset="0"/>
                <a:cs typeface="Times New Roman" panose="02020603050405020304" pitchFamily="18" charset="0"/>
              </a:rPr>
            </a:fld>
            <a:endParaRPr lang="zh-CN" altLang="en-US" smtClean="0">
              <a:solidFill>
                <a:prstClr val="black">
                  <a:tint val="75000"/>
                </a:prstClr>
              </a:solidFill>
              <a:latin typeface="Times New Roman" panose="02020603050405020304" pitchFamily="18" charset="0"/>
              <a:cs typeface="Times New Roman" panose="02020603050405020304" pitchFamily="18" charset="0"/>
            </a:endParaRPr>
          </a:p>
        </p:txBody>
      </p:sp>
      <p:sp>
        <p:nvSpPr>
          <p:cNvPr id="14" name="页脚占位符 13"/>
          <p:cNvSpPr>
            <a:spLocks noGrp="1"/>
          </p:cNvSpPr>
          <p:nvPr>
            <p:ph type="ftr" sz="quarter" idx="11"/>
          </p:nvPr>
        </p:nvSpPr>
        <p:spPr/>
        <p:txBody>
          <a:bodyPr/>
          <a:p>
            <a:r>
              <a:rPr lang="zh-CN" altLang="en-US">
                <a:solidFill>
                  <a:prstClr val="black">
                    <a:tint val="75000"/>
                  </a:prstClr>
                </a:solidFill>
              </a:rPr>
              <a:t>2021.7.14</a:t>
            </a:r>
            <a:endParaRPr lang="zh-CN" altLang="en-US">
              <a:solidFill>
                <a:prstClr val="black">
                  <a:tint val="75000"/>
                </a:prst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页脚占位符 3"/>
          <p:cNvSpPr>
            <a:spLocks noGrp="1"/>
          </p:cNvSpPr>
          <p:nvPr>
            <p:ph type="ftr" sz="quarter" idx="11"/>
          </p:nvPr>
        </p:nvSpPr>
        <p:spPr/>
        <p:txBody>
          <a:bodyPr/>
          <a:p>
            <a:r>
              <a:rPr lang="zh-CN" altLang="en-US">
                <a:solidFill>
                  <a:prstClr val="black">
                    <a:tint val="75000"/>
                  </a:prstClr>
                </a:solidFill>
              </a:rPr>
              <a:t>2021.7.14</a:t>
            </a:r>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sp>
        <p:nvSpPr>
          <p:cNvPr id="15" name="文本框 14"/>
          <p:cNvSpPr txBox="1"/>
          <p:nvPr/>
        </p:nvSpPr>
        <p:spPr>
          <a:xfrm>
            <a:off x="251460" y="1844675"/>
            <a:ext cx="5544820" cy="368300"/>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rPr>
              <a:t>kinematic age (</a:t>
            </a:r>
            <a:r>
              <a:rPr lang="zh-CN" altLang="en-US">
                <a:latin typeface="Times New Roman" panose="02020603050405020304" pitchFamily="18" charset="0"/>
                <a:cs typeface="Times New Roman" panose="02020603050405020304" pitchFamily="18" charset="0"/>
                <a:sym typeface="+mn-ea"/>
              </a:rPr>
              <a:t>Igoshev A. P., 2019, MNRAS, 482, 3415</a:t>
            </a:r>
            <a:r>
              <a:rPr lang="en-US" altLang="zh-CN">
                <a:latin typeface="Times New Roman" panose="02020603050405020304" pitchFamily="18" charset="0"/>
                <a:cs typeface="Times New Roman" panose="02020603050405020304" pitchFamily="18" charset="0"/>
              </a:rPr>
              <a:t>): </a:t>
            </a:r>
            <a:endParaRPr lang="en-US" altLang="zh-CN">
              <a:latin typeface="Times New Roman" panose="02020603050405020304" pitchFamily="18" charset="0"/>
              <a:cs typeface="Times New Roman" panose="02020603050405020304" pitchFamily="18" charset="0"/>
            </a:endParaRPr>
          </a:p>
        </p:txBody>
      </p:sp>
      <p:graphicFrame>
        <p:nvGraphicFramePr>
          <p:cNvPr id="16" name="对象 15">
            <a:hlinkClick r:id="" action="ppaction://ole?verb="/>
          </p:cNvPr>
          <p:cNvGraphicFramePr>
            <a:graphicFrameLocks noChangeAspect="1"/>
          </p:cNvGraphicFramePr>
          <p:nvPr/>
        </p:nvGraphicFramePr>
        <p:xfrm>
          <a:off x="395605" y="2276475"/>
          <a:ext cx="2269490" cy="513715"/>
        </p:xfrm>
        <a:graphic>
          <a:graphicData uri="http://schemas.openxmlformats.org/presentationml/2006/ole">
            <mc:AlternateContent xmlns:mc="http://schemas.openxmlformats.org/markup-compatibility/2006">
              <mc:Choice xmlns:v="urn:schemas-microsoft-com:vml" Requires="v">
                <p:oleObj spid="_x0000_s1027" name="" r:id="rId1" imgW="1066800" imgH="241300" progId="Equation.KSEE3">
                  <p:embed/>
                </p:oleObj>
              </mc:Choice>
              <mc:Fallback>
                <p:oleObj name="" r:id="rId1" imgW="1066800" imgH="241300" progId="Equation.KSEE3">
                  <p:embed/>
                  <p:pic>
                    <p:nvPicPr>
                      <p:cNvPr id="0" name="图片 1026"/>
                      <p:cNvPicPr/>
                      <p:nvPr/>
                    </p:nvPicPr>
                    <p:blipFill>
                      <a:blip r:embed="rId2"/>
                      <a:stretch>
                        <a:fillRect/>
                      </a:stretch>
                    </p:blipFill>
                    <p:spPr>
                      <a:xfrm>
                        <a:off x="395605" y="2276475"/>
                        <a:ext cx="2269490" cy="513715"/>
                      </a:xfrm>
                      <a:prstGeom prst="rect">
                        <a:avLst/>
                      </a:prstGeom>
                    </p:spPr>
                  </p:pic>
                </p:oleObj>
              </mc:Fallback>
            </mc:AlternateContent>
          </a:graphicData>
        </a:graphic>
      </p:graphicFrame>
      <p:pic>
        <p:nvPicPr>
          <p:cNvPr id="17" name="New picture"/>
          <p:cNvPicPr/>
          <p:nvPr/>
        </p:nvPicPr>
        <p:blipFill>
          <a:blip r:embed="rId3"/>
          <a:stretch>
            <a:fillRect/>
          </a:stretch>
        </p:blipFill>
        <p:spPr>
          <a:xfrm>
            <a:off x="5796280" y="1183005"/>
            <a:ext cx="3002915" cy="1993900"/>
          </a:xfrm>
          <a:prstGeom prst="rect">
            <a:avLst/>
          </a:prstGeom>
        </p:spPr>
      </p:pic>
      <p:sp>
        <p:nvSpPr>
          <p:cNvPr id="21" name="文本框 20"/>
          <p:cNvSpPr txBox="1"/>
          <p:nvPr/>
        </p:nvSpPr>
        <p:spPr>
          <a:xfrm>
            <a:off x="6031865" y="3289935"/>
            <a:ext cx="2767330" cy="275590"/>
          </a:xfrm>
          <a:prstGeom prst="rect">
            <a:avLst/>
          </a:prstGeom>
          <a:noFill/>
        </p:spPr>
        <p:txBody>
          <a:bodyPr wrap="square" rtlCol="0" anchor="t">
            <a:spAutoFit/>
          </a:bodyPr>
          <a:p>
            <a:r>
              <a:rPr lang="en-US" altLang="zh-CN" sz="1200">
                <a:latin typeface="Times New Roman" panose="02020603050405020304" pitchFamily="18" charset="0"/>
                <a:cs typeface="Times New Roman" panose="02020603050405020304" pitchFamily="18" charset="0"/>
              </a:rPr>
              <a:t>(</a:t>
            </a:r>
            <a:r>
              <a:rPr lang="zh-CN" altLang="en-US" sz="1200">
                <a:latin typeface="Times New Roman" panose="02020603050405020304" pitchFamily="18" charset="0"/>
                <a:cs typeface="Times New Roman" panose="02020603050405020304" pitchFamily="18" charset="0"/>
              </a:rPr>
              <a:t>Igoshev A. P., 2019, MNRAS, 482, 3415</a:t>
            </a:r>
            <a:r>
              <a:rPr lang="en-US" altLang="zh-CN" sz="1200">
                <a:latin typeface="Times New Roman" panose="02020603050405020304" pitchFamily="18" charset="0"/>
                <a:cs typeface="Times New Roman" panose="02020603050405020304" pitchFamily="18" charset="0"/>
              </a:rPr>
              <a:t>)</a:t>
            </a:r>
            <a:endParaRPr lang="en-US" altLang="zh-CN" sz="1200">
              <a:latin typeface="Times New Roman" panose="02020603050405020304" pitchFamily="18" charset="0"/>
              <a:cs typeface="Times New Roman" panose="02020603050405020304" pitchFamily="18" charset="0"/>
            </a:endParaRPr>
          </a:p>
        </p:txBody>
      </p:sp>
      <p:sp>
        <p:nvSpPr>
          <p:cNvPr id="22" name="文本框 21"/>
          <p:cNvSpPr txBox="1"/>
          <p:nvPr/>
        </p:nvSpPr>
        <p:spPr>
          <a:xfrm>
            <a:off x="2728595" y="2349500"/>
            <a:ext cx="2932430" cy="368300"/>
          </a:xfrm>
          <a:prstGeom prst="rect">
            <a:avLst/>
          </a:prstGeom>
          <a:noFill/>
        </p:spPr>
        <p:txBody>
          <a:bodyPr wrap="none" rtlCol="0" anchor="t">
            <a:spAutoFit/>
          </a:bodyPr>
          <a:p>
            <a:r>
              <a:rPr lang="en-US" altLang="zh-CN">
                <a:latin typeface="Times New Roman" panose="02020603050405020304" pitchFamily="18" charset="0"/>
                <a:cs typeface="Times New Roman" panose="02020603050405020304" pitchFamily="18" charset="0"/>
                <a:sym typeface="+mn-ea"/>
              </a:rPr>
              <a:t>(68 percent credible intervals)</a:t>
            </a:r>
            <a:endParaRPr lang="zh-CN" altLang="en-US"/>
          </a:p>
        </p:txBody>
      </p:sp>
      <p:sp>
        <p:nvSpPr>
          <p:cNvPr id="23" name="文本框 22"/>
          <p:cNvSpPr txBox="1"/>
          <p:nvPr/>
        </p:nvSpPr>
        <p:spPr>
          <a:xfrm>
            <a:off x="194945" y="3068955"/>
            <a:ext cx="5472430" cy="645160"/>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rPr>
              <a:t>Off-pulse emission of PSR B0950+08 due to pulsar wind nebula(PWNe) (D. Ruan et al,MNRAS 2020)</a:t>
            </a:r>
            <a:endParaRPr lang="en-US" altLang="zh-CN">
              <a:latin typeface="Times New Roman" panose="02020603050405020304" pitchFamily="18" charset="0"/>
              <a:cs typeface="Times New Roman" panose="02020603050405020304" pitchFamily="18" charset="0"/>
            </a:endParaRPr>
          </a:p>
        </p:txBody>
      </p:sp>
      <p:pic>
        <p:nvPicPr>
          <p:cNvPr id="24" name="图片 23"/>
          <p:cNvPicPr>
            <a:picLocks noChangeAspect="1"/>
          </p:cNvPicPr>
          <p:nvPr/>
        </p:nvPicPr>
        <p:blipFill>
          <a:blip r:embed="rId4"/>
          <a:stretch>
            <a:fillRect/>
          </a:stretch>
        </p:blipFill>
        <p:spPr>
          <a:xfrm>
            <a:off x="2915920" y="3861435"/>
            <a:ext cx="3011805" cy="2494915"/>
          </a:xfrm>
          <a:prstGeom prst="rect">
            <a:avLst/>
          </a:prstGeom>
        </p:spPr>
      </p:pic>
      <p:pic>
        <p:nvPicPr>
          <p:cNvPr id="25" name="图片 24"/>
          <p:cNvPicPr>
            <a:picLocks noChangeAspect="1"/>
          </p:cNvPicPr>
          <p:nvPr/>
        </p:nvPicPr>
        <p:blipFill>
          <a:blip r:embed="rId5"/>
          <a:stretch>
            <a:fillRect/>
          </a:stretch>
        </p:blipFill>
        <p:spPr>
          <a:xfrm>
            <a:off x="5870575" y="3789045"/>
            <a:ext cx="3090545" cy="2468880"/>
          </a:xfrm>
          <a:prstGeom prst="rect">
            <a:avLst/>
          </a:prstGeom>
        </p:spPr>
      </p:pic>
      <p:sp>
        <p:nvSpPr>
          <p:cNvPr id="26" name="文本框 25"/>
          <p:cNvSpPr txBox="1"/>
          <p:nvPr/>
        </p:nvSpPr>
        <p:spPr>
          <a:xfrm>
            <a:off x="4644390" y="6165215"/>
            <a:ext cx="2011680" cy="275590"/>
          </a:xfrm>
          <a:prstGeom prst="rect">
            <a:avLst/>
          </a:prstGeom>
          <a:noFill/>
        </p:spPr>
        <p:txBody>
          <a:bodyPr wrap="none" rtlCol="0" anchor="t">
            <a:spAutoFit/>
          </a:bodyPr>
          <a:p>
            <a:r>
              <a:rPr lang="en-US" altLang="zh-CN" sz="1200">
                <a:latin typeface="Times New Roman" panose="02020603050405020304" pitchFamily="18" charset="0"/>
                <a:cs typeface="Times New Roman" panose="02020603050405020304" pitchFamily="18" charset="0"/>
                <a:sym typeface="+mn-ea"/>
              </a:rPr>
              <a:t>(D. Ruan et al,MNRAS 2020)</a:t>
            </a:r>
            <a:endParaRPr lang="en-US" altLang="zh-CN" sz="1200">
              <a:latin typeface="Times New Roman" panose="02020603050405020304" pitchFamily="18" charset="0"/>
              <a:cs typeface="Times New Roman" panose="02020603050405020304" pitchFamily="18" charset="0"/>
              <a:sym typeface="+mn-ea"/>
            </a:endParaRPr>
          </a:p>
        </p:txBody>
      </p:sp>
      <mc:AlternateContent xmlns:mc="http://schemas.openxmlformats.org/markup-compatibility/2006">
        <mc:Choice xmlns:a14="http://schemas.microsoft.com/office/drawing/2010/main" Requires="a14">
          <p:sp>
            <p:nvSpPr>
              <p:cNvPr id="27" name="文本框 26"/>
              <p:cNvSpPr txBox="1"/>
              <p:nvPr/>
            </p:nvSpPr>
            <p:spPr>
              <a:xfrm>
                <a:off x="251460" y="4869180"/>
                <a:ext cx="2402840" cy="52197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r>
                        <a:rPr lang="en-US" altLang="zh-CN" sz="2800" i="1">
                          <a:latin typeface="Cambria Math" panose="02040503050406030204" charset="0"/>
                          <a:cs typeface="Cambria Math" panose="02040503050406030204" charset="0"/>
                        </a:rPr>
                        <m:t>𝑡</m:t>
                      </m:r>
                      <m:r>
                        <a:rPr lang="en-US" altLang="zh-CN" sz="2800" i="1">
                          <a:latin typeface="Cambria Math" panose="02040503050406030204" charset="0"/>
                          <a:cs typeface="Cambria Math" panose="02040503050406030204" charset="0"/>
                        </a:rPr>
                        <m:t>≈</m:t>
                      </m:r>
                      <m:r>
                        <a:rPr lang="en-US" altLang="zh-CN" sz="2800" i="1">
                          <a:latin typeface="Cambria Math" panose="02040503050406030204" charset="0"/>
                          <a:cs typeface="Cambria Math" panose="02040503050406030204" charset="0"/>
                        </a:rPr>
                        <m:t>17</m:t>
                      </m:r>
                      <m:r>
                        <a:rPr lang="en-US" altLang="zh-CN" sz="2800" i="1">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Myr</m:t>
                      </m:r>
                    </m:oMath>
                  </m:oMathPara>
                </a14:m>
                <a:endParaRPr lang="en-US" altLang="zh-CN" sz="2800">
                  <a:latin typeface="Cambria Math" panose="02040503050406030204" charset="0"/>
                  <a:cs typeface="Cambria Math" panose="02040503050406030204" charset="0"/>
                </a:endParaRPr>
              </a:p>
            </p:txBody>
          </p:sp>
        </mc:Choice>
        <mc:Fallback>
          <p:sp>
            <p:nvSpPr>
              <p:cNvPr id="27" name="文本框 26"/>
              <p:cNvSpPr txBox="1">
                <a:spLocks noRot="1" noChangeAspect="1" noMove="1" noResize="1" noEditPoints="1" noAdjustHandles="1" noChangeArrowheads="1" noChangeShapeType="1" noTextEdit="1"/>
              </p:cNvSpPr>
              <p:nvPr/>
            </p:nvSpPr>
            <p:spPr>
              <a:xfrm>
                <a:off x="251460" y="4869180"/>
                <a:ext cx="2402840" cy="521970"/>
              </a:xfrm>
              <a:prstGeom prst="rect">
                <a:avLst/>
              </a:prstGeom>
              <a:blipFill rotWithShape="1">
                <a:blip r:embed="rId6"/>
                <a:stretch>
                  <a:fillRect/>
                </a:stretch>
              </a:blipFill>
            </p:spPr>
            <p:txBody>
              <a:bodyPr/>
              <a:lstStyle/>
              <a:p>
                <a:r>
                  <a:rPr lang="zh-CN" altLang="en-US">
                    <a:noFill/>
                  </a:rPr>
                  <a:t> </a:t>
                </a:r>
              </a:p>
            </p:txBody>
          </p:sp>
        </mc:Fallback>
      </mc:AlternateContent>
      <p:graphicFrame>
        <p:nvGraphicFramePr>
          <p:cNvPr id="28" name="对象 27">
            <a:hlinkClick r:id="" action="ppaction://ole?verb="/>
          </p:cNvPr>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025" name="" r:id="rId7" imgW="914400" imgH="215900" progId="Equation.KSEE3">
                  <p:embed/>
                </p:oleObj>
              </mc:Choice>
              <mc:Fallback>
                <p:oleObj name="" r:id="rId7" imgW="914400" imgH="215900" progId="Equation.KSEE3">
                  <p:embed/>
                  <p:pic>
                    <p:nvPicPr>
                      <p:cNvPr id="0" name="图片 1024"/>
                      <p:cNvPicPr/>
                      <p:nvPr/>
                    </p:nvPicPr>
                    <p:blipFill>
                      <a:blip r:embed="rId8"/>
                      <a:stretch>
                        <a:fillRect/>
                      </a:stretch>
                    </p:blipFill>
                    <p:spPr>
                      <a:xfrm>
                        <a:off x="4114800" y="3321050"/>
                        <a:ext cx="914400" cy="215900"/>
                      </a:xfrm>
                      <a:prstGeom prst="rect">
                        <a:avLst/>
                      </a:prstGeom>
                    </p:spPr>
                  </p:pic>
                </p:oleObj>
              </mc:Fallback>
            </mc:AlternateContent>
          </a:graphicData>
        </a:graphic>
      </p:graphicFrame>
      <p:sp>
        <p:nvSpPr>
          <p:cNvPr id="29" name="文本框 28"/>
          <p:cNvSpPr txBox="1"/>
          <p:nvPr/>
        </p:nvSpPr>
        <p:spPr>
          <a:xfrm>
            <a:off x="252095" y="1176655"/>
            <a:ext cx="5177790" cy="398780"/>
          </a:xfrm>
          <a:prstGeom prst="rect">
            <a:avLst/>
          </a:prstGeom>
          <a:noFill/>
        </p:spPr>
        <p:txBody>
          <a:bodyPr wrap="square" rtlCol="0">
            <a:spAutoFit/>
          </a:bodyPr>
          <a:p>
            <a:r>
              <a:rPr lang="en-US" altLang="zh-CN" sz="2000">
                <a:latin typeface="Times New Roman" panose="02020603050405020304" pitchFamily="18" charset="0"/>
                <a:cs typeface="Times New Roman" panose="02020603050405020304" pitchFamily="18" charset="0"/>
              </a:rPr>
              <a:t>The ages of PSR B0950+08 (J0953+0755)</a:t>
            </a:r>
            <a:endParaRPr lang="en-US" altLang="zh-CN" sz="200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0" name="文本框 29"/>
              <p:cNvSpPr txBox="1"/>
              <p:nvPr/>
            </p:nvSpPr>
            <p:spPr>
              <a:xfrm>
                <a:off x="107950" y="4149090"/>
                <a:ext cx="2620645" cy="388620"/>
              </a:xfrm>
              <a:prstGeom prst="rect">
                <a:avLst/>
              </a:prstGeom>
              <a:noFill/>
            </p:spPr>
            <p:txBody>
              <a:bodyPr wrap="square" rtlCol="0">
                <a:spAutoFit/>
              </a:bodyPr>
              <a:p>
                <a:r>
                  <a:rPr lang="en-US" altLang="zh-CN"/>
                  <a:t>From the </a:t>
                </a:r>
                <a:r>
                  <a:rPr lang="en-US" altLang="zh-CN">
                    <a:latin typeface="Times New Roman" panose="02020603050405020304" pitchFamily="18" charset="0"/>
                    <a:cs typeface="Times New Roman" panose="02020603050405020304" pitchFamily="18" charset="0"/>
                  </a:rPr>
                  <a:t>distribution </a:t>
                </a:r>
                <a:r>
                  <a:rPr lang="en-US" altLang="zh-CN"/>
                  <a:t>of </a:t>
                </a:r>
                <a14:m>
                  <m:oMath xmlns:m="http://schemas.openxmlformats.org/officeDocument/2006/math">
                    <m:acc>
                      <m:accPr>
                        <m:chr m:val="̇"/>
                        <m:ctrlPr>
                          <a:rPr lang="en-US" altLang="zh-CN" i="1">
                            <a:latin typeface="Cambria Math" panose="02040503050406030204" charset="0"/>
                            <a:cs typeface="Cambria Math" panose="02040503050406030204" charset="0"/>
                          </a:rPr>
                        </m:ctrlPr>
                      </m:accPr>
                      <m:e>
                        <m:r>
                          <a:rPr lang="en-US" altLang="zh-CN" i="1">
                            <a:latin typeface="Cambria Math" panose="02040503050406030204" charset="0"/>
                            <a:cs typeface="Cambria Math" panose="02040503050406030204" charset="0"/>
                          </a:rPr>
                          <m:t>𝐸</m:t>
                        </m:r>
                      </m:e>
                    </m:acc>
                  </m:oMath>
                </a14:m>
                <a:r>
                  <a:rPr lang="en-US" altLang="zh-CN"/>
                  <a:t>:</a:t>
                </a:r>
                <a:endParaRPr lang="en-US" altLang="zh-CN"/>
              </a:p>
            </p:txBody>
          </p:sp>
        </mc:Choice>
        <mc:Fallback>
          <p:sp>
            <p:nvSpPr>
              <p:cNvPr id="30" name="文本框 29"/>
              <p:cNvSpPr txBox="1">
                <a:spLocks noRot="1" noChangeAspect="1" noMove="1" noResize="1" noEditPoints="1" noAdjustHandles="1" noChangeArrowheads="1" noChangeShapeType="1" noTextEdit="1"/>
              </p:cNvSpPr>
              <p:nvPr/>
            </p:nvSpPr>
            <p:spPr>
              <a:xfrm>
                <a:off x="107950" y="4149090"/>
                <a:ext cx="2620645" cy="388620"/>
              </a:xfrm>
              <a:prstGeom prst="rect">
                <a:avLst/>
              </a:prstGeom>
              <a:blipFill rotWithShape="1">
                <a:blip r:embed="rId9"/>
                <a:stretch>
                  <a:fillRect/>
                </a:stretch>
              </a:blipFill>
            </p:spPr>
            <p:txBody>
              <a:bodyPr/>
              <a:lstStyle/>
              <a:p>
                <a:r>
                  <a:rPr lang="zh-CN" altLang="en-US">
                    <a:noFill/>
                  </a:rPr>
                  <a:t> </a:t>
                </a:r>
              </a:p>
            </p:txBody>
          </p:sp>
        </mc:Fallback>
      </mc:AlternateContent>
      <p:sp>
        <p:nvSpPr>
          <p:cNvPr id="31" name="标题 30"/>
          <p:cNvSpPr>
            <a:spLocks noGrp="1"/>
          </p:cNvSpPr>
          <p:nvPr>
            <p:ph type="title"/>
          </p:nvPr>
        </p:nvSpPr>
        <p:spPr/>
        <p:txBody>
          <a:bodyPr/>
          <a:p>
            <a:r>
              <a:rPr lang="en-US" altLang="zh-CN">
                <a:latin typeface="Times New Roman" panose="02020603050405020304" pitchFamily="18" charset="0"/>
                <a:ea typeface="HGHD_CNKI" panose="02000500000000000000" charset="-122"/>
                <a:cs typeface="Times New Roman" panose="02020603050405020304" pitchFamily="18" charset="0"/>
              </a:rPr>
              <a:t>Observation of PSR B0950+08</a:t>
            </a:r>
            <a:endParaRPr lang="en-US" altLang="zh-CN">
              <a:latin typeface="Times New Roman" panose="02020603050405020304" pitchFamily="18" charset="0"/>
              <a:ea typeface="HGHD_CNKI" panose="02000500000000000000" charset="-122"/>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anose="02020603050405020304" pitchFamily="18" charset="0"/>
                <a:ea typeface="HGHD_CNKI" panose="02000500000000000000" charset="-122"/>
                <a:cs typeface="Times New Roman" panose="02020603050405020304" pitchFamily="18" charset="0"/>
              </a:rPr>
              <a:t>Observation of PSR B0950+08</a:t>
            </a:r>
            <a:endParaRPr lang="en-US" altLang="zh-CN">
              <a:latin typeface="Times New Roman" panose="02020603050405020304" pitchFamily="18" charset="0"/>
              <a:ea typeface="HGHD_CNKI" panose="02000500000000000000" charset="-122"/>
              <a:cs typeface="Times New Roman" panose="02020603050405020304" pitchFamily="18" charset="0"/>
            </a:endParaRPr>
          </a:p>
        </p:txBody>
      </p:sp>
      <p:sp>
        <p:nvSpPr>
          <p:cNvPr id="4" name="灯片编号占位符 3"/>
          <p:cNvSpPr>
            <a:spLocks noGrp="1"/>
          </p:cNvSpPr>
          <p:nvPr>
            <p:ph type="sldNum" sz="quarter" idx="12"/>
          </p:nvPr>
        </p:nvSpPr>
        <p:spPr/>
        <p:txBody>
          <a:bodyPr/>
          <a:p>
            <a:fld id="{05223E54-1143-466A-83B5-BC84ABDE7153}" type="slidenum">
              <a:rPr lang="zh-CN" altLang="en-US" sz="1800" smtClean="0">
                <a:solidFill>
                  <a:prstClr val="black">
                    <a:tint val="75000"/>
                  </a:prstClr>
                </a:solidFill>
                <a:latin typeface="Times New Roman" panose="02020603050405020304" pitchFamily="18" charset="0"/>
                <a:cs typeface="Times New Roman" panose="02020603050405020304" pitchFamily="18" charset="0"/>
              </a:rPr>
            </a:fld>
            <a:endParaRPr lang="zh-CN" altLang="en-US" sz="1800" smtClean="0">
              <a:solidFill>
                <a:prstClr val="black">
                  <a:tint val="75000"/>
                </a:prstClr>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252095" y="1124585"/>
            <a:ext cx="6350000" cy="398780"/>
          </a:xfrm>
          <a:prstGeom prst="rect">
            <a:avLst/>
          </a:prstGeom>
          <a:noFill/>
        </p:spPr>
        <p:txBody>
          <a:bodyPr wrap="square" rtlCol="0">
            <a:spAutoFit/>
          </a:bodyPr>
          <a:p>
            <a:r>
              <a:rPr lang="en-US" altLang="zh-CN" sz="2000">
                <a:latin typeface="Times New Roman" panose="02020603050405020304" pitchFamily="18" charset="0"/>
                <a:cs typeface="Times New Roman" panose="02020603050405020304" pitchFamily="18" charset="0"/>
              </a:rPr>
              <a:t>The observation from </a:t>
            </a:r>
            <a:r>
              <a:rPr lang="en-US" altLang="zh-CN" sz="2000" i="1">
                <a:latin typeface="Times New Roman" panose="02020603050405020304" pitchFamily="18" charset="0"/>
                <a:cs typeface="Times New Roman" panose="02020603050405020304" pitchFamily="18" charset="0"/>
              </a:rPr>
              <a:t>NanShan Radio Telescope </a:t>
            </a:r>
            <a:endParaRPr lang="en-US" altLang="zh-CN" sz="2000">
              <a:latin typeface="Times New Roman" panose="02020603050405020304" pitchFamily="18" charset="0"/>
              <a:cs typeface="Times New Roman" panose="02020603050405020304" pitchFamily="18" charset="0"/>
            </a:endParaRPr>
          </a:p>
        </p:txBody>
      </p:sp>
      <p:sp>
        <p:nvSpPr>
          <p:cNvPr id="23" name="文本框 22"/>
          <p:cNvSpPr txBox="1"/>
          <p:nvPr/>
        </p:nvSpPr>
        <p:spPr>
          <a:xfrm>
            <a:off x="6156325" y="1628775"/>
            <a:ext cx="2185035" cy="398780"/>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rPr>
              <a:t> </a:t>
            </a:r>
            <a:r>
              <a:rPr lang="en-US" altLang="zh-CN" sz="2000">
                <a:latin typeface="Times New Roman" panose="02020603050405020304" pitchFamily="18" charset="0"/>
                <a:cs typeface="Times New Roman" panose="02020603050405020304" pitchFamily="18" charset="0"/>
              </a:rPr>
              <a:t>τ</a:t>
            </a:r>
            <a:r>
              <a:rPr lang="en-US" altLang="zh-CN" sz="2000" baseline="-25000">
                <a:latin typeface="Times New Roman" panose="02020603050405020304" pitchFamily="18" charset="0"/>
                <a:cs typeface="Times New Roman" panose="02020603050405020304" pitchFamily="18" charset="0"/>
              </a:rPr>
              <a:t>char</a:t>
            </a:r>
            <a:r>
              <a:rPr lang="en-US" altLang="zh-CN" sz="2000">
                <a:latin typeface="Times New Roman" panose="02020603050405020304" pitchFamily="18" charset="0"/>
                <a:cs typeface="Times New Roman" panose="02020603050405020304" pitchFamily="18" charset="0"/>
              </a:rPr>
              <a:t>=17.43 Myr</a:t>
            </a:r>
            <a:endParaRPr lang="en-US" altLang="zh-CN" sz="2000">
              <a:latin typeface="Times New Roman" panose="02020603050405020304" pitchFamily="18" charset="0"/>
              <a:cs typeface="Times New Roman" panose="02020603050405020304" pitchFamily="18" charset="0"/>
            </a:endParaRPr>
          </a:p>
        </p:txBody>
      </p:sp>
      <p:sp>
        <p:nvSpPr>
          <p:cNvPr id="3" name="文本框 2"/>
          <p:cNvSpPr txBox="1"/>
          <p:nvPr/>
        </p:nvSpPr>
        <p:spPr>
          <a:xfrm>
            <a:off x="283210" y="1628775"/>
            <a:ext cx="8383270" cy="368300"/>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rPr>
              <a:t>According to the  standard magnetic dipole radiation model:</a:t>
            </a:r>
            <a:endParaRPr lang="en-US" altLang="zh-CN">
              <a:latin typeface="Times New Roman" panose="02020603050405020304" pitchFamily="18" charset="0"/>
              <a:cs typeface="Times New Roman" panose="02020603050405020304" pitchFamily="18" charset="0"/>
            </a:endParaRPr>
          </a:p>
        </p:txBody>
      </p:sp>
      <p:sp>
        <p:nvSpPr>
          <p:cNvPr id="5" name="页脚占位符 4"/>
          <p:cNvSpPr>
            <a:spLocks noGrp="1"/>
          </p:cNvSpPr>
          <p:nvPr>
            <p:ph type="ftr" sz="quarter" idx="11"/>
          </p:nvPr>
        </p:nvSpPr>
        <p:spPr/>
        <p:txBody>
          <a:bodyPr/>
          <a:p>
            <a:r>
              <a:rPr lang="zh-CN" altLang="en-US" sz="1800">
                <a:solidFill>
                  <a:prstClr val="black">
                    <a:tint val="75000"/>
                  </a:prstClr>
                </a:solidFill>
                <a:latin typeface="Times New Roman" panose="02020603050405020304" pitchFamily="18" charset="0"/>
                <a:cs typeface="Times New Roman" panose="02020603050405020304" pitchFamily="18" charset="0"/>
              </a:rPr>
              <a:t>2021.7.14</a:t>
            </a:r>
            <a:endParaRPr lang="zh-CN" altLang="en-US" sz="1800">
              <a:solidFill>
                <a:prstClr val="black">
                  <a:tint val="75000"/>
                </a:prstClr>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6" name="表格 5"/>
              <p:cNvGraphicFramePr/>
              <p:nvPr>
                <p:custDataLst>
                  <p:tags r:id="rId1"/>
                </p:custDataLst>
              </p:nvPr>
            </p:nvGraphicFramePr>
            <p:xfrm>
              <a:off x="395605" y="3429000"/>
              <a:ext cx="4001770" cy="2493645"/>
            </p:xfrm>
            <a:graphic>
              <a:graphicData uri="http://schemas.openxmlformats.org/drawingml/2006/table">
                <a:tbl>
                  <a:tblPr firstRow="1" bandRow="1">
                    <a:tableStyleId>{5C22544A-7EE6-4342-B048-85BDC9FD1C3A}</a:tableStyleId>
                  </a:tblPr>
                  <a:tblGrid>
                    <a:gridCol w="1690370"/>
                    <a:gridCol w="2311400"/>
                  </a:tblGrid>
                  <a:tr h="304800">
                    <a:tc>
                      <a:txBody>
                        <a:bodyPr/>
                        <a:p>
                          <a:pPr algn="ctr">
                            <a:buNone/>
                          </a:pPr>
                          <a:r>
                            <a:rPr lang="en-US" altLang="zh-CN" sz="1400" b="0">
                              <a:solidFill>
                                <a:schemeClr val="tx1"/>
                              </a:solidFill>
                              <a:latin typeface="Times New Roman" panose="02020603050405020304" pitchFamily="18" charset="0"/>
                              <a:cs typeface="Times New Roman" panose="02020603050405020304" pitchFamily="18" charset="0"/>
                            </a:rPr>
                            <a:t>Telescope</a:t>
                          </a:r>
                          <a:endParaRPr lang="en-US" altLang="zh-CN" sz="1400" b="0">
                            <a:solidFill>
                              <a:schemeClr val="tx1"/>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a:txBody>
                        <a:bodyPr/>
                        <a:p>
                          <a:pPr algn="ctr">
                            <a:buNone/>
                          </a:pPr>
                          <a:r>
                            <a:rPr lang="en-US" altLang="zh-CN" sz="1400" b="0">
                              <a:solidFill>
                                <a:schemeClr val="tx1"/>
                              </a:solidFill>
                              <a:latin typeface="Times New Roman" panose="02020603050405020304" pitchFamily="18" charset="0"/>
                              <a:cs typeface="Times New Roman" panose="02020603050405020304" pitchFamily="18" charset="0"/>
                              <a:sym typeface="+mn-ea"/>
                            </a:rPr>
                            <a:t>UAO</a:t>
                          </a:r>
                          <a:endParaRPr lang="en-US" altLang="zh-CN" sz="1400" b="0">
                            <a:solidFill>
                              <a:schemeClr val="tx1"/>
                            </a:solidFill>
                            <a:latin typeface="Times New Roman" panose="02020603050405020304" pitchFamily="18" charset="0"/>
                            <a:cs typeface="Times New Roman" panose="02020603050405020304" pitchFamily="18" charset="0"/>
                            <a:sym typeface="+mn-ea"/>
                          </a:endParaRPr>
                        </a:p>
                      </a:txBody>
                      <a:tcPr>
                        <a:solidFill>
                          <a:schemeClr val="accent5">
                            <a:lumMod val="20000"/>
                            <a:lumOff val="80000"/>
                          </a:schemeClr>
                        </a:solidFill>
                      </a:tcPr>
                    </a:tc>
                  </a:tr>
                  <a:tr h="500380">
                    <a:tc>
                      <a:txBody>
                        <a:bodyPr/>
                        <a:p>
                          <a:pPr algn="ctr">
                            <a:buNone/>
                          </a:pPr>
                          <a:r>
                            <a:rPr lang="en-US" altLang="zh-CN" sz="1400" b="0">
                              <a:solidFill>
                                <a:schemeClr val="tx1"/>
                              </a:solidFill>
                              <a:latin typeface="Times New Roman" panose="02020603050405020304" pitchFamily="18" charset="0"/>
                              <a:cs typeface="Times New Roman" panose="02020603050405020304" pitchFamily="18" charset="0"/>
                            </a:rPr>
                            <a:t>time span</a:t>
                          </a:r>
                          <a:endParaRPr lang="en-US" altLang="zh-CN" sz="1400" b="0">
                            <a:solidFill>
                              <a:schemeClr val="tx1"/>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a:txBody>
                        <a:bodyPr/>
                        <a:p>
                          <a:pPr algn="ctr">
                            <a:buNone/>
                          </a:pPr>
                          <a:r>
                            <a:rPr lang="en-US" altLang="zh-CN" sz="1400" b="0">
                              <a:solidFill>
                                <a:schemeClr val="tx1"/>
                              </a:solidFill>
                              <a:latin typeface="Times New Roman" panose="02020603050405020304" pitchFamily="18" charset="0"/>
                              <a:cs typeface="Times New Roman" panose="02020603050405020304" pitchFamily="18" charset="0"/>
                              <a:sym typeface="+mn-ea"/>
                            </a:rPr>
                            <a:t>2000.01.04(51548)-2014.07.08(56700)</a:t>
                          </a:r>
                          <a:endParaRPr lang="en-US" altLang="zh-CN" sz="1400" b="0">
                            <a:solidFill>
                              <a:schemeClr val="tx1"/>
                            </a:solidFill>
                            <a:latin typeface="Times New Roman" panose="02020603050405020304" pitchFamily="18" charset="0"/>
                            <a:cs typeface="Times New Roman" panose="02020603050405020304" pitchFamily="18" charset="0"/>
                            <a:sym typeface="+mn-ea"/>
                          </a:endParaRPr>
                        </a:p>
                      </a:txBody>
                      <a:tcPr>
                        <a:solidFill>
                          <a:schemeClr val="accent5">
                            <a:lumMod val="20000"/>
                            <a:lumOff val="80000"/>
                          </a:schemeClr>
                        </a:solidFill>
                      </a:tcPr>
                    </a:tc>
                  </a:tr>
                  <a:tr h="424815">
                    <a:tc>
                      <a:txBody>
                        <a:bodyPr/>
                        <a:p>
                          <a:pPr algn="ctr">
                            <a:buNone/>
                          </a:pPr>
                          <a:r>
                            <a:rPr lang="en-US" altLang="zh-CN" sz="1400" b="0">
                              <a:latin typeface="Times New Roman" panose="02020603050405020304" pitchFamily="18" charset="0"/>
                              <a:cs typeface="Times New Roman" panose="02020603050405020304" pitchFamily="18" charset="0"/>
                              <a:sym typeface="+mn-ea"/>
                            </a:rPr>
                            <a:t>Centre frequency</a:t>
                          </a:r>
                          <a:endParaRPr lang="en-US" altLang="zh-CN" sz="1400" b="0">
                            <a:latin typeface="Times New Roman" panose="02020603050405020304" pitchFamily="18" charset="0"/>
                            <a:cs typeface="Times New Roman" panose="02020603050405020304" pitchFamily="18" charset="0"/>
                            <a:sym typeface="+mn-ea"/>
                          </a:endParaRPr>
                        </a:p>
                      </a:txBody>
                      <a:tcPr/>
                    </a:tc>
                    <a:tc>
                      <a:txBody>
                        <a:bodyPr/>
                        <a:p>
                          <a:pPr algn="ctr">
                            <a:buNone/>
                          </a:pPr>
                          <a:r>
                            <a:rPr lang="en-US" altLang="zh-CN" sz="1400" b="0">
                              <a:latin typeface="Times New Roman" panose="02020603050405020304" pitchFamily="18" charset="0"/>
                              <a:cs typeface="Times New Roman" panose="02020603050405020304" pitchFamily="18" charset="0"/>
                            </a:rPr>
                            <a:t>1.540 GHz</a:t>
                          </a:r>
                          <a:endParaRPr lang="en-US" altLang="zh-CN" sz="1400" b="0">
                            <a:latin typeface="Times New Roman" panose="02020603050405020304" pitchFamily="18" charset="0"/>
                            <a:cs typeface="Times New Roman" panose="02020603050405020304" pitchFamily="18" charset="0"/>
                          </a:endParaRPr>
                        </a:p>
                      </a:txBody>
                      <a:tcPr/>
                    </a:tc>
                  </a:tr>
                  <a:tr h="299720">
                    <a:tc>
                      <a:txBody>
                        <a:bodyPr/>
                        <a:p>
                          <a:pPr algn="ctr">
                            <a:buNone/>
                          </a:pPr>
                          <a:r>
                            <a:rPr lang="en-US" altLang="zh-CN" sz="1400" b="0">
                              <a:latin typeface="Times New Roman" panose="02020603050405020304" pitchFamily="18" charset="0"/>
                              <a:cs typeface="Times New Roman" panose="02020603050405020304" pitchFamily="18" charset="0"/>
                            </a:rPr>
                            <a:t>ToAs</a:t>
                          </a:r>
                          <a:endParaRPr lang="en-US" altLang="zh-CN" sz="1400" b="0">
                            <a:latin typeface="Times New Roman" panose="02020603050405020304" pitchFamily="18" charset="0"/>
                            <a:cs typeface="Times New Roman" panose="02020603050405020304" pitchFamily="18" charset="0"/>
                          </a:endParaRPr>
                        </a:p>
                      </a:txBody>
                      <a:tcPr/>
                    </a:tc>
                    <a:tc>
                      <a:txBody>
                        <a:bodyPr/>
                        <a:p>
                          <a:pPr algn="ctr">
                            <a:buNone/>
                          </a:pPr>
                          <a:r>
                            <a:rPr lang="en-US" altLang="zh-CN" sz="1400" b="0">
                              <a:latin typeface="Times New Roman" panose="02020603050405020304" pitchFamily="18" charset="0"/>
                              <a:cs typeface="Times New Roman" panose="02020603050405020304" pitchFamily="18" charset="0"/>
                            </a:rPr>
                            <a:t>655</a:t>
                          </a:r>
                          <a:endParaRPr lang="en-US" altLang="zh-CN" sz="1400" b="0">
                            <a:latin typeface="Times New Roman" panose="02020603050405020304" pitchFamily="18" charset="0"/>
                            <a:cs typeface="Times New Roman" panose="02020603050405020304" pitchFamily="18" charset="0"/>
                          </a:endParaRPr>
                        </a:p>
                      </a:txBody>
                      <a:tcPr/>
                    </a:tc>
                  </a:tr>
                  <a:tr h="320040">
                    <a:tc>
                      <a:txBody>
                        <a:bodyPr/>
                        <a:p>
                          <a:pPr algn="ctr">
                            <a:buNone/>
                          </a:pPr>
                          <a:r>
                            <a:rPr lang="en-US" altLang="zh-CN" sz="1400" b="0">
                              <a:latin typeface="Times New Roman" panose="02020603050405020304" pitchFamily="18" charset="0"/>
                              <a:cs typeface="Times New Roman" panose="02020603050405020304" pitchFamily="18" charset="0"/>
                            </a:rPr>
                            <a:t>length of each ToA</a:t>
                          </a:r>
                          <a:endParaRPr lang="en-US" altLang="zh-CN" sz="1400" b="0">
                            <a:latin typeface="Times New Roman" panose="02020603050405020304" pitchFamily="18" charset="0"/>
                            <a:cs typeface="Times New Roman" panose="02020603050405020304" pitchFamily="18" charset="0"/>
                          </a:endParaRPr>
                        </a:p>
                      </a:txBody>
                      <a:tcPr/>
                    </a:tc>
                    <a:tc>
                      <a:txBody>
                        <a:bodyPr/>
                        <a:p>
                          <a:pPr algn="ctr">
                            <a:buNone/>
                          </a:pPr>
                          <a14:m>
                            <m:oMathPara xmlns:m="http://schemas.openxmlformats.org/officeDocument/2006/math">
                              <m:oMathParaPr>
                                <m:jc m:val="centerGroup"/>
                              </m:oMathParaPr>
                              <m:oMath xmlns:m="http://schemas.openxmlformats.org/officeDocument/2006/math">
                                <m:r>
                                  <a:rPr lang="en-US" altLang="zh-CN" sz="1400" b="0" i="1">
                                    <a:latin typeface="Cambria Math" panose="02040503050406030204" charset="0"/>
                                    <a:ea typeface="MS Mincho" charset="0"/>
                                    <a:cs typeface="Cambria Math" panose="02040503050406030204" charset="0"/>
                                  </a:rPr>
                                  <m:t>~</m:t>
                                </m:r>
                                <m:r>
                                  <a:rPr lang="en-US" altLang="zh-CN" sz="1400" b="0" i="1">
                                    <a:latin typeface="Cambria Math" panose="02040503050406030204" charset="0"/>
                                    <a:ea typeface="MS Mincho" charset="0"/>
                                    <a:cs typeface="Cambria Math" panose="02040503050406030204" charset="0"/>
                                  </a:rPr>
                                  <m:t>958</m:t>
                                </m:r>
                                <m:r>
                                  <a:rPr lang="en-US" altLang="zh-CN" sz="1400" b="0" i="1">
                                    <a:latin typeface="Cambria Math" panose="02040503050406030204" charset="0"/>
                                    <a:ea typeface="MS Mincho" charset="0"/>
                                    <a:cs typeface="Cambria Math" panose="02040503050406030204" charset="0"/>
                                  </a:rPr>
                                  <m:t> </m:t>
                                </m:r>
                                <m:r>
                                  <m:rPr>
                                    <m:sty m:val="p"/>
                                  </m:rPr>
                                  <a:rPr lang="en-US" altLang="zh-CN" sz="1400" b="0">
                                    <a:latin typeface="Cambria Math" panose="02040503050406030204" charset="0"/>
                                    <a:cs typeface="Cambria Math" panose="02040503050406030204" charset="0"/>
                                  </a:rPr>
                                  <m:t>s</m:t>
                                </m:r>
                              </m:oMath>
                            </m:oMathPara>
                          </a14:m>
                          <a:endParaRPr lang="en-US" altLang="zh-CN" sz="1400" b="0">
                            <a:latin typeface="Cambria Math" panose="02040503050406030204" charset="0"/>
                            <a:cs typeface="Cambria Math" panose="02040503050406030204" charset="0"/>
                          </a:endParaRPr>
                        </a:p>
                      </a:txBody>
                      <a:tcPr/>
                    </a:tc>
                  </a:tr>
                  <a:tr h="299720">
                    <a:tc>
                      <a:txBody>
                        <a:bodyPr/>
                        <a:p>
                          <a:pPr algn="ctr">
                            <a:buNone/>
                          </a:pPr>
                          <a14:m>
                            <m:oMathPara xmlns:m="http://schemas.openxmlformats.org/officeDocument/2006/math">
                              <m:oMathParaPr>
                                <m:jc m:val="centerGroup"/>
                              </m:oMathParaPr>
                              <m:oMath xmlns:m="http://schemas.openxmlformats.org/officeDocument/2006/math">
                                <m:r>
                                  <a:rPr lang="en-US" altLang="zh-CN" sz="1400" b="0" i="1">
                                    <a:latin typeface="Cambria Math" panose="02040503050406030204" charset="0"/>
                                    <a:ea typeface="MS Mincho" charset="0"/>
                                    <a:cs typeface="Cambria Math" panose="02040503050406030204" charset="0"/>
                                  </a:rPr>
                                  <m:t>𝜈</m:t>
                                </m:r>
                              </m:oMath>
                            </m:oMathPara>
                          </a14:m>
                          <a:endParaRPr lang="en-US" altLang="zh-CN" sz="1400" b="0" i="1">
                            <a:latin typeface="Cambria Math" panose="02040503050406030204" charset="0"/>
                            <a:ea typeface="MS Mincho" charset="0"/>
                            <a:cs typeface="Cambria Math" panose="02040503050406030204" charset="0"/>
                          </a:endParaRPr>
                        </a:p>
                      </a:txBody>
                      <a:tcPr/>
                    </a:tc>
                    <a:tc>
                      <a:txBody>
                        <a:bodyPr/>
                        <a:p>
                          <a:pPr algn="ctr">
                            <a:buNone/>
                          </a:pPr>
                          <a14:m>
                            <m:oMath xmlns:m="http://schemas.openxmlformats.org/officeDocument/2006/math">
                              <m:r>
                                <a:rPr lang="en-US" altLang="zh-CN" sz="1400" b="0" i="1">
                                  <a:latin typeface="Cambria Math" panose="02040503050406030204" charset="0"/>
                                  <a:ea typeface="MS Mincho" charset="0"/>
                                  <a:cs typeface="Cambria Math" panose="02040503050406030204" charset="0"/>
                                </a:rPr>
                                <m:t>3</m:t>
                              </m:r>
                              <m:r>
                                <a:rPr lang="en-US" altLang="zh-CN" sz="1400" b="0" i="1">
                                  <a:latin typeface="Cambria Math" panose="02040503050406030204" charset="0"/>
                                  <a:ea typeface="MS Mincho" charset="0"/>
                                  <a:cs typeface="Cambria Math" panose="02040503050406030204" charset="0"/>
                                </a:rPr>
                                <m:t>.</m:t>
                              </m:r>
                              <m:r>
                                <a:rPr lang="en-US" altLang="zh-CN" sz="1400" b="0" i="1">
                                  <a:latin typeface="Cambria Math" panose="02040503050406030204" charset="0"/>
                                  <a:ea typeface="MS Mincho" charset="0"/>
                                  <a:cs typeface="Cambria Math" panose="02040503050406030204" charset="0"/>
                                </a:rPr>
                                <m:t>951548</m:t>
                              </m:r>
                              <m:r>
                                <a:rPr lang="en-US" altLang="zh-CN" sz="1400" b="0" i="1">
                                  <a:latin typeface="Cambria Math" panose="02040503050406030204" charset="0"/>
                                  <a:ea typeface="MS Mincho" charset="0"/>
                                  <a:cs typeface="Cambria Math" panose="02040503050406030204" charset="0"/>
                                </a:rPr>
                                <m:t> </m:t>
                              </m:r>
                              <m:r>
                                <m:rPr>
                                  <m:sty m:val="p"/>
                                </m:rPr>
                                <a:rPr lang="en-US" altLang="zh-CN" sz="1400" b="0">
                                  <a:latin typeface="Cambria Math" panose="02040503050406030204" charset="0"/>
                                  <a:cs typeface="Cambria Math" panose="02040503050406030204" charset="0"/>
                                </a:rPr>
                                <m:t>s</m:t>
                              </m:r>
                            </m:oMath>
                          </a14:m>
                          <a:r>
                            <a:rPr lang="en-US" altLang="zh-CN" sz="1400" b="0">
                              <a:latin typeface="Times New Roman" panose="02020603050405020304" pitchFamily="18" charset="0"/>
                              <a:cs typeface="Times New Roman" panose="02020603050405020304" pitchFamily="18" charset="0"/>
                            </a:rPr>
                            <a:t> </a:t>
                          </a:r>
                          <a:endParaRPr lang="en-US" altLang="zh-CN" sz="1400" b="0">
                            <a:latin typeface="Times New Roman" panose="02020603050405020304" pitchFamily="18" charset="0"/>
                            <a:cs typeface="Times New Roman" panose="02020603050405020304" pitchFamily="18" charset="0"/>
                          </a:endParaRPr>
                        </a:p>
                      </a:txBody>
                      <a:tcPr/>
                    </a:tc>
                  </a:tr>
                  <a:tr h="309880">
                    <a:tc>
                      <a:txBody>
                        <a:bodyPr/>
                        <a:p>
                          <a:pPr algn="ctr">
                            <a:buNone/>
                          </a:pPr>
                          <a14:m>
                            <m:oMathPara xmlns:m="http://schemas.openxmlformats.org/officeDocument/2006/math">
                              <m:oMathParaPr>
                                <m:jc m:val="centerGroup"/>
                              </m:oMathParaPr>
                              <m:oMath xmlns:m="http://schemas.openxmlformats.org/officeDocument/2006/math">
                                <m:acc>
                                  <m:accPr>
                                    <m:chr m:val="̇"/>
                                    <m:ctrlPr>
                                      <a:rPr lang="en-US" altLang="zh-CN" sz="1400" b="0" i="1">
                                        <a:latin typeface="Cambria Math" panose="02040503050406030204" charset="0"/>
                                        <a:cs typeface="Cambria Math" panose="02040503050406030204" charset="0"/>
                                      </a:rPr>
                                    </m:ctrlPr>
                                  </m:accPr>
                                  <m:e>
                                    <m:r>
                                      <a:rPr lang="en-US" altLang="zh-CN" sz="1400" b="0" i="1">
                                        <a:latin typeface="Cambria Math" panose="02040503050406030204" charset="0"/>
                                        <a:ea typeface="MS Mincho" charset="0"/>
                                        <a:cs typeface="Cambria Math" panose="02040503050406030204" charset="0"/>
                                      </a:rPr>
                                      <m:t>𝜈</m:t>
                                    </m:r>
                                  </m:e>
                                </m:acc>
                              </m:oMath>
                            </m:oMathPara>
                          </a14:m>
                          <a:endParaRPr lang="en-US" altLang="zh-CN" sz="1400" b="0" i="1">
                            <a:latin typeface="Cambria Math" panose="02040503050406030204" charset="0"/>
                            <a:cs typeface="Cambria Math" panose="02040503050406030204" charset="0"/>
                          </a:endParaRPr>
                        </a:p>
                      </a:txBody>
                      <a:tcPr/>
                    </a:tc>
                    <a:tc>
                      <a:txBody>
                        <a:bodyPr/>
                        <a:p>
                          <a:pPr algn="ctr">
                            <a:buNone/>
                          </a:pPr>
                          <a14:m>
                            <m:oMath xmlns:m="http://schemas.openxmlformats.org/officeDocument/2006/math">
                              <m:r>
                                <a:rPr lang="en-US" altLang="zh-CN" sz="1400" b="0" i="1">
                                  <a:latin typeface="Cambria Math" panose="02040503050406030204" charset="0"/>
                                  <a:ea typeface="MS Mincho" charset="0"/>
                                  <a:cs typeface="Cambria Math" panose="02040503050406030204" charset="0"/>
                                </a:rPr>
                                <m:t>−3</m:t>
                              </m:r>
                              <m:r>
                                <a:rPr lang="en-US" altLang="zh-CN" sz="1400" b="0" i="1">
                                  <a:latin typeface="Cambria Math" panose="02040503050406030204" charset="0"/>
                                  <a:ea typeface="MS Mincho" charset="0"/>
                                  <a:cs typeface="Cambria Math" panose="02040503050406030204" charset="0"/>
                                </a:rPr>
                                <m:t>.594661</m:t>
                              </m:r>
                              <m:r>
                                <a:rPr lang="en-US" altLang="zh-CN" sz="1400" b="0" i="1">
                                  <a:latin typeface="Cambria Math" panose="02040503050406030204" charset="0"/>
                                  <a:ea typeface="MS Mincho" charset="0"/>
                                  <a:cs typeface="Cambria Math" panose="02040503050406030204" charset="0"/>
                                </a:rPr>
                                <m:t>×</m:t>
                              </m:r>
                              <m:sSup>
                                <m:sSupPr>
                                  <m:ctrlPr>
                                    <a:rPr lang="en-US" altLang="zh-CN" sz="1400" b="0" i="1">
                                      <a:latin typeface="Cambria Math" panose="02040503050406030204" charset="0"/>
                                      <a:cs typeface="Cambria Math" panose="02040503050406030204" charset="0"/>
                                    </a:rPr>
                                  </m:ctrlPr>
                                </m:sSupPr>
                                <m:e>
                                  <m:r>
                                    <a:rPr lang="en-US" altLang="zh-CN" sz="1400" b="0" i="1">
                                      <a:latin typeface="Cambria Math" panose="02040503050406030204" charset="0"/>
                                      <a:ea typeface="MS Mincho" charset="0"/>
                                      <a:cs typeface="Cambria Math" panose="02040503050406030204" charset="0"/>
                                    </a:rPr>
                                    <m:t>10</m:t>
                                  </m:r>
                                </m:e>
                                <m:sup>
                                  <m:r>
                                    <a:rPr lang="en-US" altLang="zh-CN" sz="1400" b="0" i="1">
                                      <a:latin typeface="Cambria Math" panose="02040503050406030204" charset="0"/>
                                      <a:ea typeface="MS Mincho" charset="0"/>
                                      <a:cs typeface="Cambria Math" panose="02040503050406030204" charset="0"/>
                                    </a:rPr>
                                    <m:t>−15</m:t>
                                  </m:r>
                                </m:sup>
                              </m:sSup>
                              <m:r>
                                <a:rPr lang="en-US" altLang="zh-CN" sz="1400" b="0" i="1">
                                  <a:latin typeface="Cambria Math" panose="02040503050406030204" charset="0"/>
                                  <a:ea typeface="MS Mincho" charset="0"/>
                                  <a:cs typeface="Cambria Math" panose="02040503050406030204" charset="0"/>
                                </a:rPr>
                                <m:t> </m:t>
                              </m:r>
                              <m:sSup>
                                <m:sSupPr>
                                  <m:ctrlPr>
                                    <a:rPr lang="en-US" altLang="zh-CN" sz="1400" b="0" i="1">
                                      <a:latin typeface="Cambria Math" panose="02040503050406030204" charset="0"/>
                                      <a:cs typeface="Cambria Math" panose="02040503050406030204" charset="0"/>
                                    </a:rPr>
                                  </m:ctrlPr>
                                </m:sSupPr>
                                <m:e>
                                  <m:r>
                                    <m:rPr>
                                      <m:sty m:val="p"/>
                                    </m:rPr>
                                    <a:rPr lang="en-US" altLang="zh-CN" sz="1400" b="0">
                                      <a:latin typeface="Cambria Math" panose="02040503050406030204" charset="0"/>
                                      <a:cs typeface="Cambria Math" panose="02040503050406030204" charset="0"/>
                                    </a:rPr>
                                    <m:t>s</m:t>
                                  </m:r>
                                </m:e>
                                <m:sup>
                                  <m:r>
                                    <a:rPr lang="en-US" altLang="zh-CN" sz="1400" b="0" i="1">
                                      <a:latin typeface="Cambria Math" panose="02040503050406030204" charset="0"/>
                                      <a:ea typeface="MS Mincho" charset="0"/>
                                      <a:cs typeface="Cambria Math" panose="02040503050406030204" charset="0"/>
                                    </a:rPr>
                                    <m:t>−2</m:t>
                                  </m:r>
                                </m:sup>
                              </m:sSup>
                            </m:oMath>
                          </a14:m>
                          <a:r>
                            <a:rPr lang="en-US" altLang="zh-CN" sz="1400" b="0">
                              <a:latin typeface="Times New Roman" panose="02020603050405020304" pitchFamily="18" charset="0"/>
                              <a:cs typeface="Times New Roman" panose="02020603050405020304" pitchFamily="18" charset="0"/>
                              <a:sym typeface="+mn-ea"/>
                            </a:rPr>
                            <a:t> </a:t>
                          </a:r>
                          <a:endParaRPr lang="en-US" altLang="zh-CN" sz="1400" b="0">
                            <a:latin typeface="Times New Roman" panose="02020603050405020304" pitchFamily="18" charset="0"/>
                            <a:cs typeface="Times New Roman" panose="02020603050405020304" pitchFamily="18" charset="0"/>
                          </a:endParaRPr>
                        </a:p>
                      </a:txBody>
                      <a:tcPr/>
                    </a:tc>
                  </a:tr>
                </a:tbl>
              </a:graphicData>
            </a:graphic>
          </p:graphicFrame>
        </mc:Choice>
        <mc:Fallback xmlns="">
          <p:graphicFrame>
            <p:nvGraphicFramePr>
              <p:cNvPr id="6" name="表格 5"/>
              <p:cNvGraphicFramePr/>
              <p:nvPr>
                <p:custDataLst>
                  <p:tags r:id="rId2"/>
                </p:custDataLst>
              </p:nvPr>
            </p:nvGraphicFramePr>
            <p:xfrm>
              <a:off x="395605" y="3429000"/>
              <a:ext cx="4001770" cy="2493645"/>
            </p:xfrm>
            <a:graphic>
              <a:graphicData uri="http://schemas.openxmlformats.org/drawingml/2006/table">
                <a:tbl>
                  <a:tblPr firstRow="1" bandRow="1">
                    <a:tableStyleId>{5C22544A-7EE6-4342-B048-85BDC9FD1C3A}</a:tableStyleId>
                  </a:tblPr>
                  <a:tblGrid>
                    <a:gridCol w="1690370"/>
                    <a:gridCol w="2311400"/>
                  </a:tblGrid>
                  <a:tr h="304800">
                    <a:tc>
                      <a:txBody>
                        <a:bodyPr/>
                        <a:p>
                          <a:pPr algn="ctr">
                            <a:buNone/>
                          </a:pPr>
                          <a:r>
                            <a:rPr lang="en-US" altLang="zh-CN" sz="1400" b="0">
                              <a:solidFill>
                                <a:schemeClr val="tx1"/>
                              </a:solidFill>
                              <a:latin typeface="Times New Roman" panose="02020603050405020304" pitchFamily="18" charset="0"/>
                              <a:cs typeface="Times New Roman" panose="02020603050405020304" pitchFamily="18" charset="0"/>
                            </a:rPr>
                            <a:t>Telescope</a:t>
                          </a:r>
                          <a:endParaRPr lang="en-US" altLang="zh-CN" sz="1400" b="0">
                            <a:solidFill>
                              <a:schemeClr val="tx1"/>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a:txBody>
                        <a:bodyPr/>
                        <a:p>
                          <a:pPr algn="ctr">
                            <a:buNone/>
                          </a:pPr>
                          <a:r>
                            <a:rPr lang="en-US" altLang="zh-CN" sz="1400" b="0">
                              <a:solidFill>
                                <a:schemeClr val="tx1"/>
                              </a:solidFill>
                              <a:latin typeface="Times New Roman" panose="02020603050405020304" pitchFamily="18" charset="0"/>
                              <a:cs typeface="Times New Roman" panose="02020603050405020304" pitchFamily="18" charset="0"/>
                              <a:sym typeface="+mn-ea"/>
                            </a:rPr>
                            <a:t>UAO</a:t>
                          </a:r>
                          <a:endParaRPr lang="en-US" altLang="zh-CN" sz="1400" b="0">
                            <a:solidFill>
                              <a:schemeClr val="tx1"/>
                            </a:solidFill>
                            <a:latin typeface="Times New Roman" panose="02020603050405020304" pitchFamily="18" charset="0"/>
                            <a:cs typeface="Times New Roman" panose="02020603050405020304" pitchFamily="18" charset="0"/>
                            <a:sym typeface="+mn-ea"/>
                          </a:endParaRPr>
                        </a:p>
                      </a:txBody>
                      <a:tcPr>
                        <a:solidFill>
                          <a:schemeClr val="accent5">
                            <a:lumMod val="20000"/>
                            <a:lumOff val="80000"/>
                          </a:schemeClr>
                        </a:solidFill>
                      </a:tcPr>
                    </a:tc>
                  </a:tr>
                  <a:tr h="500380">
                    <a:tc>
                      <a:txBody>
                        <a:bodyPr/>
                        <a:p>
                          <a:pPr algn="ctr">
                            <a:buNone/>
                          </a:pPr>
                          <a:r>
                            <a:rPr lang="en-US" altLang="zh-CN" sz="1400" b="0">
                              <a:solidFill>
                                <a:schemeClr val="tx1"/>
                              </a:solidFill>
                              <a:latin typeface="Times New Roman" panose="02020603050405020304" pitchFamily="18" charset="0"/>
                              <a:cs typeface="Times New Roman" panose="02020603050405020304" pitchFamily="18" charset="0"/>
                            </a:rPr>
                            <a:t>time span</a:t>
                          </a:r>
                          <a:endParaRPr lang="en-US" altLang="zh-CN" sz="1400" b="0">
                            <a:solidFill>
                              <a:schemeClr val="tx1"/>
                            </a:solidFill>
                            <a:latin typeface="Times New Roman" panose="02020603050405020304" pitchFamily="18" charset="0"/>
                            <a:cs typeface="Times New Roman" panose="02020603050405020304" pitchFamily="18" charset="0"/>
                          </a:endParaRPr>
                        </a:p>
                      </a:txBody>
                      <a:tcPr>
                        <a:solidFill>
                          <a:schemeClr val="accent5">
                            <a:lumMod val="20000"/>
                            <a:lumOff val="80000"/>
                          </a:schemeClr>
                        </a:solidFill>
                      </a:tcPr>
                    </a:tc>
                    <a:tc>
                      <a:txBody>
                        <a:bodyPr/>
                        <a:p>
                          <a:pPr algn="ctr">
                            <a:buNone/>
                          </a:pPr>
                          <a:r>
                            <a:rPr lang="en-US" altLang="zh-CN" sz="1400" b="0">
                              <a:solidFill>
                                <a:schemeClr val="tx1"/>
                              </a:solidFill>
                              <a:latin typeface="Times New Roman" panose="02020603050405020304" pitchFamily="18" charset="0"/>
                              <a:cs typeface="Times New Roman" panose="02020603050405020304" pitchFamily="18" charset="0"/>
                              <a:sym typeface="+mn-ea"/>
                            </a:rPr>
                            <a:t>2000.01.04(51548)-2014.07.08(56700)</a:t>
                          </a:r>
                          <a:endParaRPr lang="en-US" altLang="zh-CN" sz="1400" b="0">
                            <a:solidFill>
                              <a:schemeClr val="tx1"/>
                            </a:solidFill>
                            <a:latin typeface="Times New Roman" panose="02020603050405020304" pitchFamily="18" charset="0"/>
                            <a:cs typeface="Times New Roman" panose="02020603050405020304" pitchFamily="18" charset="0"/>
                            <a:sym typeface="+mn-ea"/>
                          </a:endParaRPr>
                        </a:p>
                      </a:txBody>
                      <a:tcPr>
                        <a:solidFill>
                          <a:schemeClr val="accent5">
                            <a:lumMod val="20000"/>
                            <a:lumOff val="80000"/>
                          </a:schemeClr>
                        </a:solidFill>
                      </a:tcPr>
                    </a:tc>
                  </a:tr>
                  <a:tr h="424815">
                    <a:tc>
                      <a:txBody>
                        <a:bodyPr/>
                        <a:p>
                          <a:pPr algn="ctr">
                            <a:buNone/>
                          </a:pPr>
                          <a:r>
                            <a:rPr lang="en-US" altLang="zh-CN" sz="1400" b="0">
                              <a:latin typeface="Times New Roman" panose="02020603050405020304" pitchFamily="18" charset="0"/>
                              <a:cs typeface="Times New Roman" panose="02020603050405020304" pitchFamily="18" charset="0"/>
                              <a:sym typeface="+mn-ea"/>
                            </a:rPr>
                            <a:t>Centre frequency</a:t>
                          </a:r>
                          <a:endParaRPr lang="en-US" altLang="zh-CN" sz="1400" b="0">
                            <a:latin typeface="Times New Roman" panose="02020603050405020304" pitchFamily="18" charset="0"/>
                            <a:cs typeface="Times New Roman" panose="02020603050405020304" pitchFamily="18" charset="0"/>
                            <a:sym typeface="+mn-ea"/>
                          </a:endParaRPr>
                        </a:p>
                      </a:txBody>
                      <a:tcPr/>
                    </a:tc>
                    <a:tc>
                      <a:txBody>
                        <a:bodyPr/>
                        <a:p>
                          <a:pPr algn="ctr">
                            <a:buNone/>
                          </a:pPr>
                          <a:r>
                            <a:rPr lang="en-US" altLang="zh-CN" sz="1400" b="0">
                              <a:latin typeface="Times New Roman" panose="02020603050405020304" pitchFamily="18" charset="0"/>
                              <a:cs typeface="Times New Roman" panose="02020603050405020304" pitchFamily="18" charset="0"/>
                            </a:rPr>
                            <a:t>1.540 GHz</a:t>
                          </a:r>
                          <a:endParaRPr lang="en-US" altLang="zh-CN" sz="1400" b="0">
                            <a:latin typeface="Times New Roman" panose="02020603050405020304" pitchFamily="18" charset="0"/>
                            <a:cs typeface="Times New Roman" panose="02020603050405020304" pitchFamily="18" charset="0"/>
                          </a:endParaRPr>
                        </a:p>
                      </a:txBody>
                      <a:tcPr/>
                    </a:tc>
                  </a:tr>
                  <a:tr h="299720">
                    <a:tc>
                      <a:txBody>
                        <a:bodyPr/>
                        <a:p>
                          <a:pPr algn="ctr">
                            <a:buNone/>
                          </a:pPr>
                          <a:r>
                            <a:rPr lang="en-US" altLang="zh-CN" sz="1400" b="0">
                              <a:latin typeface="Times New Roman" panose="02020603050405020304" pitchFamily="18" charset="0"/>
                              <a:cs typeface="Times New Roman" panose="02020603050405020304" pitchFamily="18" charset="0"/>
                            </a:rPr>
                            <a:t>ToAs</a:t>
                          </a:r>
                          <a:endParaRPr lang="en-US" altLang="zh-CN" sz="1400" b="0">
                            <a:latin typeface="Times New Roman" panose="02020603050405020304" pitchFamily="18" charset="0"/>
                            <a:cs typeface="Times New Roman" panose="02020603050405020304" pitchFamily="18" charset="0"/>
                          </a:endParaRPr>
                        </a:p>
                      </a:txBody>
                      <a:tcPr/>
                    </a:tc>
                    <a:tc>
                      <a:txBody>
                        <a:bodyPr/>
                        <a:p>
                          <a:pPr algn="ctr">
                            <a:buNone/>
                          </a:pPr>
                          <a:r>
                            <a:rPr lang="en-US" altLang="zh-CN" sz="1400" b="0">
                              <a:latin typeface="Times New Roman" panose="02020603050405020304" pitchFamily="18" charset="0"/>
                              <a:cs typeface="Times New Roman" panose="02020603050405020304" pitchFamily="18" charset="0"/>
                            </a:rPr>
                            <a:t>655</a:t>
                          </a:r>
                          <a:endParaRPr lang="en-US" altLang="zh-CN" sz="1400" b="0">
                            <a:latin typeface="Times New Roman" panose="02020603050405020304" pitchFamily="18" charset="0"/>
                            <a:cs typeface="Times New Roman" panose="02020603050405020304" pitchFamily="18" charset="0"/>
                          </a:endParaRPr>
                        </a:p>
                      </a:txBody>
                      <a:tcPr/>
                    </a:tc>
                  </a:tr>
                  <a:tr h="320040">
                    <a:tc>
                      <a:txBody>
                        <a:bodyPr/>
                        <a:p>
                          <a:pPr algn="ctr">
                            <a:buNone/>
                          </a:pPr>
                          <a:r>
                            <a:rPr lang="en-US" altLang="zh-CN" sz="1400" b="0">
                              <a:latin typeface="Times New Roman" panose="02020603050405020304" pitchFamily="18" charset="0"/>
                              <a:cs typeface="Times New Roman" panose="02020603050405020304" pitchFamily="18" charset="0"/>
                            </a:rPr>
                            <a:t>length of each ToA</a:t>
                          </a:r>
                          <a:endParaRPr lang="en-US" altLang="zh-CN" sz="1400" b="0">
                            <a:latin typeface="Times New Roman" panose="02020603050405020304" pitchFamily="18" charset="0"/>
                            <a:cs typeface="Times New Roman" panose="02020603050405020304" pitchFamily="18" charset="0"/>
                          </a:endParaRPr>
                        </a:p>
                      </a:txBody>
                      <a:tcPr/>
                    </a:tc>
                    <a:tc>
                      <a:txBody>
                        <a:bodyPr/>
                        <a:lstStyle/>
                        <a:p>
                          <a:endParaRPr lang="zh-CN"/>
                        </a:p>
                      </a:txBody>
                      <a:tcPr>
                        <a:blipFill>
                          <a:blip r:embed="rId3"/>
                        </a:blipFill>
                      </a:tcPr>
                    </a:tc>
                  </a:tr>
                  <a:tr h="304800">
                    <a:tc>
                      <a:txBody>
                        <a:bodyPr/>
                        <a:lstStyle/>
                        <a:p>
                          <a:endParaRPr lang="zh-CN"/>
                        </a:p>
                      </a:txBody>
                      <a:tcPr>
                        <a:blipFill>
                          <a:blip r:embed="rId3"/>
                        </a:blipFill>
                      </a:tcPr>
                    </a:tc>
                    <a:tc>
                      <a:txBody>
                        <a:bodyPr/>
                        <a:lstStyle/>
                        <a:p>
                          <a:endParaRPr lang="zh-CN"/>
                        </a:p>
                      </a:txBody>
                      <a:tcPr>
                        <a:blipFill>
                          <a:blip r:embed="rId3"/>
                        </a:blipFill>
                      </a:tcPr>
                    </a:tc>
                  </a:tr>
                  <a:tr h="316230">
                    <a:tc>
                      <a:txBody>
                        <a:bodyPr/>
                        <a:lstStyle/>
                        <a:p>
                          <a:endParaRPr lang="zh-CN"/>
                        </a:p>
                      </a:txBody>
                      <a:tcPr>
                        <a:blipFill>
                          <a:blip r:embed="rId3"/>
                        </a:blipFill>
                      </a:tcPr>
                    </a:tc>
                    <a:tc>
                      <a:txBody>
                        <a:bodyPr/>
                        <a:lstStyle/>
                        <a:p>
                          <a:endParaRPr lang="zh-CN"/>
                        </a:p>
                      </a:txBody>
                      <a:tcPr>
                        <a:blipFill>
                          <a:blip r:embed="rId3"/>
                        </a:blipFill>
                      </a:tcPr>
                    </a:tc>
                  </a:tr>
                </a:tbl>
              </a:graphicData>
            </a:graphic>
          </p:graphicFrame>
        </mc:Fallback>
      </mc:AlternateContent>
      <mc:AlternateContent xmlns:mc="http://schemas.openxmlformats.org/markup-compatibility/2006">
        <mc:Choice xmlns:a14="http://schemas.microsoft.com/office/drawing/2010/main" Requires="a14">
          <p:sp>
            <p:nvSpPr>
              <p:cNvPr id="9" name="文本框 8"/>
              <p:cNvSpPr txBox="1"/>
              <p:nvPr/>
            </p:nvSpPr>
            <p:spPr>
              <a:xfrm>
                <a:off x="252095" y="2240280"/>
                <a:ext cx="5473700" cy="398780"/>
              </a:xfrm>
              <a:prstGeom prst="rect">
                <a:avLst/>
              </a:prstGeom>
              <a:noFill/>
            </p:spPr>
            <p:txBody>
              <a:bodyPr wrap="square" rtlCol="0">
                <a:spAutoFit/>
              </a:bodyPr>
              <a:p>
                <a:r>
                  <a:rPr lang="en-US" altLang="zh-CN" sz="2000">
                    <a:solidFill>
                      <a:srgbClr val="FF0000"/>
                    </a:solidFill>
                    <a:latin typeface="Times New Roman" panose="02020603050405020304" pitchFamily="18" charset="0"/>
                    <a:cs typeface="Times New Roman" panose="02020603050405020304" pitchFamily="18" charset="0"/>
                  </a:rPr>
                  <a:t>Q:  </a:t>
                </a:r>
                <a:r>
                  <a:rPr lang="en-US" altLang="zh-CN">
                    <a:latin typeface="Times New Roman" panose="02020603050405020304" pitchFamily="18" charset="0"/>
                    <a:cs typeface="Times New Roman" panose="02020603050405020304" pitchFamily="18" charset="0"/>
                  </a:rPr>
                  <a:t> </a:t>
                </a:r>
                <a14:m>
                  <m:oMath xmlns:m="http://schemas.openxmlformats.org/officeDocument/2006/math">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ea typeface="MS Mincho" charset="0"/>
                            <a:cs typeface="Cambria Math" panose="02040503050406030204" charset="0"/>
                          </a:rPr>
                          <m:t>𝜏</m:t>
                        </m:r>
                      </m:e>
                      <m:sub>
                        <m:r>
                          <a:rPr lang="en-US" altLang="zh-CN" i="1">
                            <a:latin typeface="Cambria Math" panose="02040503050406030204" charset="0"/>
                            <a:cs typeface="Cambria Math" panose="02040503050406030204" charset="0"/>
                          </a:rPr>
                          <m:t>kine</m:t>
                        </m:r>
                      </m:sub>
                    </m:sSub>
                    <m:r>
                      <a:rPr lang="en-US" altLang="zh-CN" i="1">
                        <a:latin typeface="Cambria Math" panose="02040503050406030204" charset="0"/>
                        <a:ea typeface="MS Mincho" charset="0"/>
                        <a:cs typeface="Cambria Math" panose="02040503050406030204" charset="0"/>
                      </a:rPr>
                      <m:t>=</m:t>
                    </m:r>
                    <m:sSubSup>
                      <m:sSubSupPr>
                        <m:ctrlPr>
                          <a:rPr lang="en-US" altLang="zh-CN" i="1">
                            <a:latin typeface="Cambria Math" panose="02040503050406030204" charset="0"/>
                            <a:cs typeface="Cambria Math" panose="02040503050406030204" charset="0"/>
                          </a:rPr>
                        </m:ctrlPr>
                      </m:sSubSupPr>
                      <m:e>
                        <m:r>
                          <a:rPr lang="en-US" altLang="zh-CN" i="1">
                            <a:latin typeface="Cambria Math" panose="02040503050406030204" charset="0"/>
                            <a:ea typeface="MS Mincho" charset="0"/>
                            <a:cs typeface="Cambria Math" panose="02040503050406030204" charset="0"/>
                          </a:rPr>
                          <m:t>1</m:t>
                        </m:r>
                        <m:r>
                          <a:rPr lang="en-US" altLang="zh-CN" i="1">
                            <a:latin typeface="Cambria Math" panose="02040503050406030204" charset="0"/>
                            <a:ea typeface="MS Mincho" charset="0"/>
                            <a:cs typeface="Cambria Math" panose="02040503050406030204" charset="0"/>
                          </a:rPr>
                          <m:t>.</m:t>
                        </m:r>
                        <m:r>
                          <a:rPr lang="en-US" altLang="zh-CN" i="1">
                            <a:latin typeface="Cambria Math" panose="02040503050406030204" charset="0"/>
                            <a:ea typeface="MS Mincho" charset="0"/>
                            <a:cs typeface="Cambria Math" panose="02040503050406030204" charset="0"/>
                          </a:rPr>
                          <m:t>9</m:t>
                        </m:r>
                      </m:e>
                      <m:sub>
                        <m:r>
                          <a:rPr lang="en-US" altLang="zh-CN" i="1">
                            <a:latin typeface="Cambria Math" panose="02040503050406030204" charset="0"/>
                            <a:cs typeface="Cambria Math" panose="02040503050406030204" charset="0"/>
                          </a:rPr>
                          <m:t>−</m:t>
                        </m:r>
                        <m:r>
                          <a:rPr lang="en-US" altLang="zh-CN" i="1">
                            <a:latin typeface="Cambria Math" panose="02040503050406030204" charset="0"/>
                            <a:ea typeface="MS Mincho" charset="0"/>
                            <a:cs typeface="Cambria Math" panose="02040503050406030204" charset="0"/>
                          </a:rPr>
                          <m:t>0</m:t>
                        </m:r>
                        <m:r>
                          <a:rPr lang="en-US" altLang="zh-CN" i="1">
                            <a:latin typeface="Cambria Math" panose="02040503050406030204" charset="0"/>
                            <a:ea typeface="MS Mincho" charset="0"/>
                            <a:cs typeface="Cambria Math" panose="02040503050406030204" charset="0"/>
                          </a:rPr>
                          <m:t>.</m:t>
                        </m:r>
                        <m:r>
                          <a:rPr lang="en-US" altLang="zh-CN" i="1">
                            <a:latin typeface="Cambria Math" panose="02040503050406030204" charset="0"/>
                            <a:ea typeface="MS Mincho" charset="0"/>
                            <a:cs typeface="Cambria Math" panose="02040503050406030204" charset="0"/>
                          </a:rPr>
                          <m:t>6</m:t>
                        </m:r>
                      </m:sub>
                      <m:sup>
                        <m:r>
                          <a:rPr lang="en-US" altLang="zh-CN" i="1">
                            <a:latin typeface="Cambria Math" panose="02040503050406030204" charset="0"/>
                            <a:ea typeface="MS Mincho" charset="0"/>
                            <a:cs typeface="Cambria Math" panose="02040503050406030204" charset="0"/>
                          </a:rPr>
                          <m:t>+</m:t>
                        </m:r>
                        <m:r>
                          <a:rPr lang="en-US" altLang="zh-CN" i="1">
                            <a:latin typeface="Cambria Math" panose="02040503050406030204" charset="0"/>
                            <a:ea typeface="MS Mincho" charset="0"/>
                            <a:cs typeface="Cambria Math" panose="02040503050406030204" charset="0"/>
                          </a:rPr>
                          <m:t>5</m:t>
                        </m:r>
                        <m:r>
                          <a:rPr lang="en-US" altLang="zh-CN" i="1">
                            <a:latin typeface="Cambria Math" panose="02040503050406030204" charset="0"/>
                            <a:ea typeface="MS Mincho" charset="0"/>
                            <a:cs typeface="Cambria Math" panose="02040503050406030204" charset="0"/>
                          </a:rPr>
                          <m:t>.</m:t>
                        </m:r>
                        <m:r>
                          <a:rPr lang="en-US" altLang="zh-CN" i="1">
                            <a:latin typeface="Cambria Math" panose="02040503050406030204" charset="0"/>
                            <a:ea typeface="MS Mincho" charset="0"/>
                            <a:cs typeface="Cambria Math" panose="02040503050406030204" charset="0"/>
                          </a:rPr>
                          <m:t>5</m:t>
                        </m:r>
                      </m:sup>
                    </m:sSubSup>
                    <m:r>
                      <a:rPr lang="en-US" altLang="zh-CN" i="1">
                        <a:latin typeface="Cambria Math" panose="02040503050406030204" charset="0"/>
                        <a:ea typeface="MS Mincho" charset="0"/>
                        <a:cs typeface="Cambria Math" panose="02040503050406030204" charset="0"/>
                      </a:rPr>
                      <m:t> </m:t>
                    </m:r>
                    <m:r>
                      <m:rPr>
                        <m:sty m:val="p"/>
                      </m:rPr>
                      <a:rPr lang="en-US" altLang="zh-CN">
                        <a:latin typeface="Cambria Math" panose="02040503050406030204" charset="0"/>
                        <a:cs typeface="Cambria Math" panose="02040503050406030204" charset="0"/>
                      </a:rPr>
                      <m:t>Myr</m:t>
                    </m:r>
                  </m:oMath>
                </a14:m>
                <a:r>
                  <a:rPr lang="en-US" altLang="zh-CN">
                    <a:latin typeface="Times New Roman" panose="02020603050405020304" pitchFamily="18" charset="0"/>
                    <a:cs typeface="Times New Roman" panose="02020603050405020304" pitchFamily="18" charset="0"/>
                  </a:rPr>
                  <a:t> ?  </a:t>
                </a:r>
                <a14:m>
                  <m:oMath xmlns:m="http://schemas.openxmlformats.org/officeDocument/2006/math">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ea typeface="MS Mincho" charset="0"/>
                            <a:cs typeface="Cambria Math" panose="02040503050406030204" charset="0"/>
                          </a:rPr>
                          <m:t>𝜏</m:t>
                        </m:r>
                      </m:e>
                      <m:sub>
                        <m:r>
                          <m:rPr>
                            <m:sty m:val="p"/>
                          </m:rPr>
                          <a:rPr lang="en-US" altLang="zh-CN">
                            <a:latin typeface="Cambria Math" panose="02040503050406030204" charset="0"/>
                            <a:cs typeface="Cambria Math" panose="02040503050406030204" charset="0"/>
                          </a:rPr>
                          <m:t>char</m:t>
                        </m:r>
                      </m:sub>
                    </m:sSub>
                    <m:r>
                      <a:rPr lang="en-US" altLang="zh-CN" i="1">
                        <a:latin typeface="Cambria Math" panose="02040503050406030204" charset="0"/>
                        <a:ea typeface="MS Mincho" charset="0"/>
                        <a:cs typeface="Cambria Math" panose="02040503050406030204" charset="0"/>
                      </a:rPr>
                      <m:t>=</m:t>
                    </m:r>
                    <m:r>
                      <a:rPr lang="en-US" altLang="zh-CN" i="1">
                        <a:latin typeface="Cambria Math" panose="02040503050406030204" charset="0"/>
                        <a:ea typeface="MS Mincho" charset="0"/>
                        <a:cs typeface="Cambria Math" panose="02040503050406030204" charset="0"/>
                      </a:rPr>
                      <m:t>17</m:t>
                    </m:r>
                    <m:r>
                      <a:rPr lang="en-US" altLang="zh-CN" i="1">
                        <a:latin typeface="Cambria Math" panose="02040503050406030204" charset="0"/>
                        <a:ea typeface="MS Mincho" charset="0"/>
                        <a:cs typeface="Cambria Math" panose="02040503050406030204" charset="0"/>
                      </a:rPr>
                      <m:t>.</m:t>
                    </m:r>
                    <m:r>
                      <a:rPr lang="en-US" altLang="zh-CN" i="1">
                        <a:latin typeface="Cambria Math" panose="02040503050406030204" charset="0"/>
                        <a:ea typeface="MS Mincho" charset="0"/>
                        <a:cs typeface="Cambria Math" panose="02040503050406030204" charset="0"/>
                      </a:rPr>
                      <m:t>43</m:t>
                    </m:r>
                    <m:r>
                      <a:rPr lang="en-US" altLang="zh-CN" i="1">
                        <a:latin typeface="Cambria Math" panose="02040503050406030204" charset="0"/>
                        <a:ea typeface="MS Mincho" charset="0"/>
                        <a:cs typeface="Cambria Math" panose="02040503050406030204" charset="0"/>
                      </a:rPr>
                      <m:t> </m:t>
                    </m:r>
                    <m:r>
                      <m:rPr>
                        <m:sty m:val="p"/>
                      </m:rPr>
                      <a:rPr lang="en-US" altLang="zh-CN">
                        <a:latin typeface="Cambria Math" panose="02040503050406030204" charset="0"/>
                        <a:cs typeface="Cambria Math" panose="02040503050406030204" charset="0"/>
                      </a:rPr>
                      <m:t>Myr</m:t>
                    </m:r>
                  </m:oMath>
                </a14:m>
                <a:r>
                  <a:rPr lang="en-US" altLang="zh-CN">
                    <a:latin typeface="Times New Roman" panose="02020603050405020304" pitchFamily="18" charset="0"/>
                    <a:cs typeface="Times New Roman" panose="02020603050405020304" pitchFamily="18" charset="0"/>
                    <a:sym typeface="+mn-ea"/>
                  </a:rPr>
                  <a:t> ?</a:t>
                </a:r>
                <a:endParaRPr lang="en-US" altLang="zh-CN">
                  <a:latin typeface="Times New Roman" panose="02020603050405020304" pitchFamily="18" charset="0"/>
                  <a:cs typeface="Times New Roman" panose="02020603050405020304" pitchFamily="18" charset="0"/>
                </a:endParaRPr>
              </a:p>
            </p:txBody>
          </p:sp>
        </mc:Choice>
        <mc:Fallback>
          <p:sp>
            <p:nvSpPr>
              <p:cNvPr id="9" name="文本框 8"/>
              <p:cNvSpPr txBox="1">
                <a:spLocks noRot="1" noChangeAspect="1" noMove="1" noResize="1" noEditPoints="1" noAdjustHandles="1" noChangeArrowheads="1" noChangeShapeType="1" noTextEdit="1"/>
              </p:cNvSpPr>
              <p:nvPr/>
            </p:nvSpPr>
            <p:spPr>
              <a:xfrm>
                <a:off x="252095" y="2240280"/>
                <a:ext cx="5473700" cy="398780"/>
              </a:xfrm>
              <a:prstGeom prst="rect">
                <a:avLst/>
              </a:prstGeom>
              <a:blipFill rotWithShape="1">
                <a:blip r:embed="rId4"/>
                <a:stretch>
                  <a:fillRect/>
                </a:stretch>
              </a:blipFill>
            </p:spPr>
            <p:txBody>
              <a:bodyPr/>
              <a:lstStyle/>
              <a:p>
                <a:r>
                  <a:rPr lang="zh-CN" altLang="en-US">
                    <a:noFill/>
                  </a:rPr>
                  <a:t> </a:t>
                </a:r>
              </a:p>
            </p:txBody>
          </p:sp>
        </mc:Fallback>
      </mc:AlternateContent>
      <p:sp>
        <p:nvSpPr>
          <p:cNvPr id="14" name="文本框 13"/>
          <p:cNvSpPr txBox="1"/>
          <p:nvPr/>
        </p:nvSpPr>
        <p:spPr>
          <a:xfrm>
            <a:off x="323215" y="2744470"/>
            <a:ext cx="8654415" cy="368300"/>
          </a:xfrm>
          <a:prstGeom prst="rect">
            <a:avLst/>
          </a:prstGeom>
          <a:noFill/>
        </p:spPr>
        <p:txBody>
          <a:bodyPr wrap="square" rtlCol="0" anchor="t">
            <a:spAutoFit/>
          </a:bodyPr>
          <a:p>
            <a:pPr algn="l"/>
            <a:r>
              <a:rPr lang="en-US" altLang="zh-CN">
                <a:latin typeface="Times New Roman" panose="02020603050405020304" pitchFamily="18" charset="0"/>
                <a:cs typeface="Times New Roman" panose="02020603050405020304" pitchFamily="18" charset="0"/>
                <a:sym typeface="+mn-ea"/>
              </a:rPr>
              <a:t>From </a:t>
            </a:r>
            <a:r>
              <a:rPr lang="zh-CN" altLang="en-US">
                <a:latin typeface="Times New Roman" panose="02020603050405020304" pitchFamily="18" charset="0"/>
                <a:cs typeface="Times New Roman" panose="02020603050405020304" pitchFamily="18" charset="0"/>
                <a:sym typeface="+mn-ea"/>
              </a:rPr>
              <a:t>Igoshev A. P.</a:t>
            </a:r>
            <a:r>
              <a:rPr lang="en-US" altLang="zh-CN">
                <a:latin typeface="Times New Roman" panose="02020603050405020304" pitchFamily="18" charset="0"/>
                <a:cs typeface="Times New Roman" panose="02020603050405020304" pitchFamily="18" charset="0"/>
                <a:sym typeface="+mn-ea"/>
              </a:rPr>
              <a:t> et al</a:t>
            </a:r>
            <a:r>
              <a:rPr lang="zh-CN" altLang="en-US">
                <a:latin typeface="Times New Roman" panose="02020603050405020304" pitchFamily="18" charset="0"/>
                <a:cs typeface="Times New Roman" panose="02020603050405020304" pitchFamily="18" charset="0"/>
                <a:sym typeface="+mn-ea"/>
              </a:rPr>
              <a:t>, </a:t>
            </a:r>
            <a:r>
              <a:rPr lang="en-US" altLang="zh-CN">
                <a:latin typeface="Times New Roman" panose="02020603050405020304" pitchFamily="18" charset="0"/>
                <a:cs typeface="Times New Roman" panose="02020603050405020304" pitchFamily="18" charset="0"/>
                <a:sym typeface="+mn-ea"/>
              </a:rPr>
              <a:t>(</a:t>
            </a:r>
            <a:r>
              <a:rPr lang="zh-CN" altLang="en-US">
                <a:latin typeface="Times New Roman" panose="02020603050405020304" pitchFamily="18" charset="0"/>
                <a:cs typeface="Times New Roman" panose="02020603050405020304" pitchFamily="18" charset="0"/>
                <a:sym typeface="+mn-ea"/>
              </a:rPr>
              <a:t>2019</a:t>
            </a:r>
            <a:r>
              <a:rPr lang="en-US" altLang="zh-CN">
                <a:latin typeface="Times New Roman" panose="02020603050405020304" pitchFamily="18" charset="0"/>
                <a:cs typeface="Times New Roman" panose="02020603050405020304" pitchFamily="18" charset="0"/>
                <a:sym typeface="+mn-ea"/>
              </a:rPr>
              <a:t>)</a:t>
            </a:r>
            <a:r>
              <a:rPr lang="en-US" altLang="zh-CN">
                <a:latin typeface="Times New Roman" panose="02020603050405020304" pitchFamily="18" charset="0"/>
                <a:cs typeface="Times New Roman" panose="02020603050405020304" pitchFamily="18" charset="0"/>
                <a:sym typeface="+mn-ea"/>
              </a:rPr>
              <a:t>:</a:t>
            </a:r>
            <a:r>
              <a:rPr lang="en-US" altLang="zh-CN">
                <a:latin typeface="Times New Roman" panose="02020603050405020304" pitchFamily="18" charset="0"/>
                <a:cs typeface="Times New Roman" panose="02020603050405020304" pitchFamily="18" charset="0"/>
                <a:sym typeface="+mn-ea"/>
              </a:rPr>
              <a:t>There maybe a large initial period or magnetic field decay</a:t>
            </a:r>
            <a:endParaRPr lang="zh-CN" altLang="en-US"/>
          </a:p>
        </p:txBody>
      </p:sp>
      <p:pic>
        <p:nvPicPr>
          <p:cNvPr id="15" name="图片 14"/>
          <p:cNvPicPr>
            <a:picLocks noChangeAspect="1"/>
          </p:cNvPicPr>
          <p:nvPr/>
        </p:nvPicPr>
        <p:blipFill>
          <a:blip r:embed="rId5"/>
          <a:stretch>
            <a:fillRect/>
          </a:stretch>
        </p:blipFill>
        <p:spPr>
          <a:xfrm>
            <a:off x="4572000" y="3068955"/>
            <a:ext cx="4306570" cy="3110230"/>
          </a:xfrm>
          <a:prstGeom prst="rect">
            <a:avLst/>
          </a:prstGeom>
        </p:spPr>
      </p:pic>
      <p:sp>
        <p:nvSpPr>
          <p:cNvPr id="17" name="文本框 16"/>
          <p:cNvSpPr txBox="1"/>
          <p:nvPr/>
        </p:nvSpPr>
        <p:spPr>
          <a:xfrm>
            <a:off x="5569585" y="6130925"/>
            <a:ext cx="2771775" cy="275590"/>
          </a:xfrm>
          <a:prstGeom prst="rect">
            <a:avLst/>
          </a:prstGeom>
          <a:noFill/>
        </p:spPr>
        <p:txBody>
          <a:bodyPr wrap="none" rtlCol="0" anchor="t">
            <a:spAutoFit/>
          </a:bodyPr>
          <a:p>
            <a:r>
              <a:rPr lang="en-US" altLang="zh-CN" sz="1200">
                <a:latin typeface="Times New Roman" panose="02020603050405020304" pitchFamily="18" charset="0"/>
                <a:cs typeface="Times New Roman" panose="02020603050405020304" pitchFamily="18" charset="0"/>
                <a:sym typeface="+mn-ea"/>
              </a:rPr>
              <a:t>(</a:t>
            </a:r>
            <a:r>
              <a:rPr lang="zh-CN" altLang="en-US" sz="1200">
                <a:latin typeface="Times New Roman" panose="02020603050405020304" pitchFamily="18" charset="0"/>
                <a:cs typeface="Times New Roman" panose="02020603050405020304" pitchFamily="18" charset="0"/>
                <a:sym typeface="+mn-ea"/>
              </a:rPr>
              <a:t>Igoshev A. P., 2019, MNRAS, 482, 3415</a:t>
            </a:r>
            <a:r>
              <a:rPr lang="en-US" altLang="zh-CN" sz="1200">
                <a:latin typeface="Times New Roman" panose="02020603050405020304" pitchFamily="18" charset="0"/>
                <a:cs typeface="Times New Roman" panose="02020603050405020304" pitchFamily="18" charset="0"/>
                <a:sym typeface="+mn-ea"/>
              </a:rPr>
              <a:t>)</a:t>
            </a:r>
            <a:endParaRPr lang="en-US" altLang="zh-CN" sz="120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latin typeface="Times New Roman" panose="02020603050405020304" pitchFamily="18" charset="0"/>
              <a:cs typeface="Times New Roman" panose="02020603050405020304" pitchFamily="18" charset="0"/>
            </a:endParaRPr>
          </a:p>
        </p:txBody>
      </p:sp>
      <p:sp>
        <p:nvSpPr>
          <p:cNvPr id="4" name="页脚占位符 3"/>
          <p:cNvSpPr>
            <a:spLocks noGrp="1"/>
          </p:cNvSpPr>
          <p:nvPr>
            <p:ph type="ftr" sz="quarter" idx="11"/>
          </p:nvPr>
        </p:nvSpPr>
        <p:spPr/>
        <p:txBody>
          <a:bodyPr/>
          <a:p>
            <a:r>
              <a:rPr lang="zh-CN" altLang="en-US">
                <a:solidFill>
                  <a:prstClr val="black">
                    <a:tint val="75000"/>
                  </a:prstClr>
                </a:solidFill>
                <a:latin typeface="Times New Roman" panose="02020603050405020304" pitchFamily="18" charset="0"/>
                <a:cs typeface="Times New Roman" panose="02020603050405020304" pitchFamily="18" charset="0"/>
              </a:rPr>
              <a:t>2021.7.14</a:t>
            </a:r>
            <a:endParaRPr lang="zh-CN" altLang="en-US">
              <a:solidFill>
                <a:prstClr val="black">
                  <a:tint val="75000"/>
                </a:prstClr>
              </a:solidFill>
              <a:latin typeface="Times New Roman" panose="02020603050405020304" pitchFamily="18" charset="0"/>
              <a:cs typeface="Times New Roman" panose="02020603050405020304" pitchFamily="18" charset="0"/>
            </a:endParaRPr>
          </a:p>
        </p:txBody>
      </p:sp>
      <p:sp>
        <p:nvSpPr>
          <p:cNvPr id="5" name="灯片编号占位符 4"/>
          <p:cNvSpPr>
            <a:spLocks noGrp="1"/>
          </p:cNvSpPr>
          <p:nvPr>
            <p:ph type="sldNum" sz="quarter" idx="12"/>
          </p:nvPr>
        </p:nvSpPr>
        <p:spPr/>
        <p:txBody>
          <a:bodyPr/>
          <a:p>
            <a:fld id="{05223E54-1143-466A-83B5-BC84ABDE7153}" type="slidenum">
              <a:rPr lang="zh-CN" altLang="en-US" smtClean="0">
                <a:solidFill>
                  <a:prstClr val="black">
                    <a:tint val="75000"/>
                  </a:prstClr>
                </a:solidFill>
                <a:latin typeface="Times New Roman" panose="02020603050405020304" pitchFamily="18" charset="0"/>
                <a:cs typeface="Times New Roman" panose="02020603050405020304" pitchFamily="18" charset="0"/>
              </a:rPr>
            </a:fld>
            <a:endParaRPr lang="zh-CN" altLang="en-US" smtClean="0">
              <a:solidFill>
                <a:prstClr val="black">
                  <a:tint val="75000"/>
                </a:prstClr>
              </a:solidFill>
              <a:latin typeface="Times New Roman" panose="02020603050405020304" pitchFamily="18" charset="0"/>
              <a:cs typeface="Times New Roman" panose="02020603050405020304" pitchFamily="18" charset="0"/>
            </a:endParaRPr>
          </a:p>
        </p:txBody>
      </p:sp>
      <p:sp>
        <p:nvSpPr>
          <p:cNvPr id="13" name="文本框 12"/>
          <p:cNvSpPr txBox="1"/>
          <p:nvPr/>
        </p:nvSpPr>
        <p:spPr>
          <a:xfrm>
            <a:off x="251460" y="1340485"/>
            <a:ext cx="7606665" cy="368300"/>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rPr>
              <a:t>surface temperature (Pavlov G. G.et al, 2017, ApJ, 850, 79):</a:t>
            </a:r>
            <a:endParaRPr lang="en-US" altLang="zh-CN">
              <a:latin typeface="Times New Roman" panose="02020603050405020304" pitchFamily="18" charset="0"/>
              <a:cs typeface="Times New Roman" panose="02020603050405020304" pitchFamily="18" charset="0"/>
            </a:endParaRPr>
          </a:p>
        </p:txBody>
      </p:sp>
      <p:graphicFrame>
        <p:nvGraphicFramePr>
          <p:cNvPr id="22" name="对象 21">
            <a:hlinkClick r:id="" action="ppaction://ole?verb="/>
          </p:cNvPr>
          <p:cNvGraphicFramePr>
            <a:graphicFrameLocks noChangeAspect="1"/>
          </p:cNvGraphicFramePr>
          <p:nvPr/>
        </p:nvGraphicFramePr>
        <p:xfrm>
          <a:off x="323850" y="1700530"/>
          <a:ext cx="2002790" cy="432435"/>
        </p:xfrm>
        <a:graphic>
          <a:graphicData uri="http://schemas.openxmlformats.org/presentationml/2006/ole">
            <mc:AlternateContent xmlns:mc="http://schemas.openxmlformats.org/markup-compatibility/2006">
              <mc:Choice xmlns:v="urn:schemas-microsoft-com:vml" Requires="v">
                <p:oleObj spid="_x0000_s25" name="" r:id="rId1" imgW="1117600" imgH="241300" progId="Equation.KSEE3">
                  <p:embed/>
                </p:oleObj>
              </mc:Choice>
              <mc:Fallback>
                <p:oleObj name="" r:id="rId1" imgW="1117600" imgH="241300" progId="Equation.KSEE3">
                  <p:embed/>
                  <p:pic>
                    <p:nvPicPr>
                      <p:cNvPr id="0" name="图片 1027"/>
                      <p:cNvPicPr/>
                      <p:nvPr/>
                    </p:nvPicPr>
                    <p:blipFill>
                      <a:blip r:embed="rId2"/>
                      <a:stretch>
                        <a:fillRect/>
                      </a:stretch>
                    </p:blipFill>
                    <p:spPr>
                      <a:xfrm>
                        <a:off x="323850" y="1700530"/>
                        <a:ext cx="2002790" cy="432435"/>
                      </a:xfrm>
                      <a:prstGeom prst="rect">
                        <a:avLst/>
                      </a:prstGeom>
                    </p:spPr>
                  </p:pic>
                </p:oleObj>
              </mc:Fallback>
            </mc:AlternateContent>
          </a:graphicData>
        </a:graphic>
      </p:graphicFrame>
      <mc:AlternateContent xmlns:mc="http://schemas.openxmlformats.org/markup-compatibility/2006">
        <mc:Choice xmlns:a14="http://schemas.microsoft.com/office/drawing/2010/main" Requires="a14">
          <p:sp>
            <p:nvSpPr>
              <p:cNvPr id="10" name="文本框 9"/>
              <p:cNvSpPr txBox="1"/>
              <p:nvPr/>
            </p:nvSpPr>
            <p:spPr>
              <a:xfrm>
                <a:off x="2411730" y="1692275"/>
                <a:ext cx="4730115" cy="368300"/>
              </a:xfrm>
              <a:prstGeom prst="rect">
                <a:avLst/>
              </a:prstGeom>
              <a:noFill/>
            </p:spPr>
            <p:txBody>
              <a:bodyPr wrap="none" rtlCol="0" anchor="t">
                <a:spAutoFit/>
              </a:bodyPr>
              <a:p>
                <a14:m>
                  <m:oMath xmlns:m="http://schemas.openxmlformats.org/officeDocument/2006/math">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ea typeface="MS Mincho" charset="0"/>
                            <a:cs typeface="Cambria Math" panose="02040503050406030204" charset="0"/>
                          </a:rPr>
                          <m:t>𝜏</m:t>
                        </m:r>
                      </m:e>
                      <m:sub>
                        <m:r>
                          <m:rPr>
                            <m:sty m:val="p"/>
                          </m:rPr>
                          <a:rPr lang="en-US" altLang="zh-CN">
                            <a:latin typeface="Cambria Math" panose="02040503050406030204" charset="0"/>
                            <a:cs typeface="Cambria Math" panose="02040503050406030204" charset="0"/>
                          </a:rPr>
                          <m:t>char</m:t>
                        </m:r>
                      </m:sub>
                    </m:sSub>
                    <m:r>
                      <a:rPr lang="en-US" altLang="zh-CN" i="1">
                        <a:latin typeface="Cambria Math" panose="02040503050406030204" charset="0"/>
                        <a:ea typeface="MS Mincho" charset="0"/>
                        <a:cs typeface="Cambria Math" panose="02040503050406030204" charset="0"/>
                      </a:rPr>
                      <m:t>=</m:t>
                    </m:r>
                    <m:r>
                      <a:rPr lang="en-US" altLang="zh-CN" i="1">
                        <a:latin typeface="Cambria Math" panose="02040503050406030204" charset="0"/>
                        <a:ea typeface="MS Mincho" charset="0"/>
                        <a:cs typeface="Cambria Math" panose="02040503050406030204" charset="0"/>
                      </a:rPr>
                      <m:t>17</m:t>
                    </m:r>
                    <m:r>
                      <a:rPr lang="en-US" altLang="zh-CN" i="1">
                        <a:latin typeface="Cambria Math" panose="02040503050406030204" charset="0"/>
                        <a:ea typeface="MS Mincho" charset="0"/>
                        <a:cs typeface="Cambria Math" panose="02040503050406030204" charset="0"/>
                      </a:rPr>
                      <m:t>.</m:t>
                    </m:r>
                    <m:r>
                      <a:rPr lang="en-US" altLang="zh-CN" i="1">
                        <a:latin typeface="Cambria Math" panose="02040503050406030204" charset="0"/>
                        <a:ea typeface="MS Mincho" charset="0"/>
                        <a:cs typeface="Cambria Math" panose="02040503050406030204" charset="0"/>
                      </a:rPr>
                      <m:t>43</m:t>
                    </m:r>
                    <m:r>
                      <a:rPr lang="en-US" altLang="zh-CN" i="1">
                        <a:latin typeface="Cambria Math" panose="02040503050406030204" charset="0"/>
                        <a:ea typeface="MS Mincho" charset="0"/>
                        <a:cs typeface="Cambria Math" panose="02040503050406030204" charset="0"/>
                      </a:rPr>
                      <m:t> </m:t>
                    </m:r>
                    <m:r>
                      <m:rPr>
                        <m:sty m:val="p"/>
                      </m:rPr>
                      <a:rPr lang="en-US" altLang="zh-CN">
                        <a:latin typeface="Cambria Math" panose="02040503050406030204" charset="0"/>
                        <a:cs typeface="Cambria Math" panose="02040503050406030204" charset="0"/>
                      </a:rPr>
                      <m:t>Myr</m:t>
                    </m:r>
                  </m:oMath>
                </a14:m>
                <a:r>
                  <a:rPr lang="en-US" altLang="zh-CN">
                    <a:latin typeface="Times New Roman" panose="02020603050405020304" pitchFamily="18" charset="0"/>
                    <a:cs typeface="Times New Roman" panose="02020603050405020304" pitchFamily="18" charset="0"/>
                  </a:rPr>
                  <a:t> </a:t>
                </a:r>
                <a:r>
                  <a:rPr lang="en-US" altLang="zh-CN" b="1">
                    <a:latin typeface="Times New Roman" panose="02020603050405020304" pitchFamily="18" charset="0"/>
                    <a:cs typeface="Times New Roman" panose="02020603050405020304" pitchFamily="18" charset="0"/>
                  </a:rPr>
                  <a:t>→</a:t>
                </a:r>
                <a:r>
                  <a:rPr lang="en-US" altLang="zh-CN">
                    <a:latin typeface="Times New Roman" panose="02020603050405020304" pitchFamily="18" charset="0"/>
                    <a:cs typeface="Times New Roman" panose="02020603050405020304" pitchFamily="18" charset="0"/>
                  </a:rPr>
                  <a:t> Old but still warm pulsar</a:t>
                </a:r>
                <a:endParaRPr lang="en-US" altLang="zh-CN">
                  <a:latin typeface="Times New Roman" panose="02020603050405020304" pitchFamily="18" charset="0"/>
                  <a:cs typeface="Times New Roman" panose="02020603050405020304" pitchFamily="18" charset="0"/>
                </a:endParaRPr>
              </a:p>
            </p:txBody>
          </p:sp>
        </mc:Choice>
        <mc:Fallback>
          <p:sp>
            <p:nvSpPr>
              <p:cNvPr id="10" name="文本框 9"/>
              <p:cNvSpPr txBox="1">
                <a:spLocks noRot="1" noChangeAspect="1" noMove="1" noResize="1" noEditPoints="1" noAdjustHandles="1" noChangeArrowheads="1" noChangeShapeType="1" noTextEdit="1"/>
              </p:cNvSpPr>
              <p:nvPr/>
            </p:nvSpPr>
            <p:spPr>
              <a:xfrm>
                <a:off x="2411730" y="1692275"/>
                <a:ext cx="4730115" cy="368300"/>
              </a:xfrm>
              <a:prstGeom prst="rect">
                <a:avLst/>
              </a:prstGeom>
              <a:blipFill rotWithShape="1">
                <a:blip r:embed="rId3"/>
                <a:stretch>
                  <a:fillRect/>
                </a:stretch>
              </a:blipFill>
            </p:spPr>
            <p:txBody>
              <a:bodyPr/>
              <a:lstStyle/>
              <a:p>
                <a:r>
                  <a:rPr lang="zh-CN" altLang="en-US">
                    <a:noFill/>
                  </a:rPr>
                  <a:t> </a:t>
                </a:r>
              </a:p>
            </p:txBody>
          </p:sp>
        </mc:Fallback>
      </mc:AlternateContent>
      <p:sp>
        <p:nvSpPr>
          <p:cNvPr id="6" name="文本框 5"/>
          <p:cNvSpPr txBox="1"/>
          <p:nvPr/>
        </p:nvSpPr>
        <p:spPr>
          <a:xfrm>
            <a:off x="5580380" y="6071235"/>
            <a:ext cx="3421380" cy="275590"/>
          </a:xfrm>
          <a:prstGeom prst="rect">
            <a:avLst/>
          </a:prstGeom>
          <a:noFill/>
        </p:spPr>
        <p:txBody>
          <a:bodyPr wrap="square" rtlCol="0" anchor="t">
            <a:spAutoFit/>
          </a:bodyPr>
          <a:p>
            <a:pPr indent="0"/>
            <a:r>
              <a:rPr lang="en-US" sz="1200">
                <a:latin typeface="Times New Roman" panose="02020603050405020304" pitchFamily="18" charset="0"/>
                <a:cs typeface="Times New Roman" panose="02020603050405020304" pitchFamily="18" charset="0"/>
                <a:sym typeface="+mn-ea"/>
              </a:rPr>
              <a:t>(Pavlov G G et al, APJ, 1996, 467(1Pt1):p.370-384.)</a:t>
            </a:r>
            <a:endParaRPr lang="en-US" altLang="en-US" sz="1200">
              <a:latin typeface="Times New Roman" panose="02020603050405020304" pitchFamily="18" charset="0"/>
              <a:cs typeface="Times New Roman" panose="02020603050405020304" pitchFamily="18" charset="0"/>
              <a:sym typeface="+mn-ea"/>
            </a:endParaRPr>
          </a:p>
        </p:txBody>
      </p:sp>
      <p:pic>
        <p:nvPicPr>
          <p:cNvPr id="7" name="图片 6"/>
          <p:cNvPicPr>
            <a:picLocks noChangeAspect="1"/>
          </p:cNvPicPr>
          <p:nvPr/>
        </p:nvPicPr>
        <p:blipFill>
          <a:blip r:embed="rId4"/>
          <a:stretch>
            <a:fillRect/>
          </a:stretch>
        </p:blipFill>
        <p:spPr>
          <a:xfrm>
            <a:off x="5460365" y="2070735"/>
            <a:ext cx="3404870" cy="3972560"/>
          </a:xfrm>
          <a:prstGeom prst="rect">
            <a:avLst/>
          </a:prstGeom>
        </p:spPr>
      </p:pic>
      <mc:AlternateContent xmlns:mc="http://schemas.openxmlformats.org/markup-compatibility/2006">
        <mc:Choice xmlns:a14="http://schemas.microsoft.com/office/drawing/2010/main" Requires="a14">
          <p:sp>
            <p:nvSpPr>
              <p:cNvPr id="12" name="文本框 11"/>
              <p:cNvSpPr txBox="1"/>
              <p:nvPr/>
            </p:nvSpPr>
            <p:spPr>
              <a:xfrm>
                <a:off x="203835" y="2675255"/>
                <a:ext cx="5256530" cy="1322070"/>
              </a:xfrm>
              <a:prstGeom prst="rect">
                <a:avLst/>
              </a:prstGeom>
              <a:noFill/>
            </p:spPr>
            <p:txBody>
              <a:bodyPr wrap="square" rtlCol="0">
                <a:spAutoFit/>
              </a:bodyPr>
              <a:p>
                <a:r>
                  <a:rPr lang="en-US" altLang="zh-CN" sz="2000">
                    <a:latin typeface="Times New Roman" panose="02020603050405020304" pitchFamily="18" charset="0"/>
                    <a:cs typeface="Times New Roman" panose="02020603050405020304" pitchFamily="18" charset="0"/>
                  </a:rPr>
                  <a:t>Vortex creep heating</a:t>
                </a:r>
                <a:endParaRPr lang="en-US" altLang="zh-CN" sz="2000">
                  <a:latin typeface="Times New Roman" panose="02020603050405020304" pitchFamily="18" charset="0"/>
                  <a:cs typeface="Times New Roman" panose="02020603050405020304" pitchFamily="18" charset="0"/>
                </a:endParaRPr>
              </a:p>
              <a:p>
                <a:pPr algn="ctr"/>
                <a:r>
                  <a:rPr lang="en-US" altLang="zh-CN" sz="2000" b="1">
                    <a:solidFill>
                      <a:srgbClr val="FF0000"/>
                    </a:solidFill>
                    <a:latin typeface="Times New Roman" panose="02020603050405020304" pitchFamily="18" charset="0"/>
                    <a:cs typeface="Times New Roman" panose="02020603050405020304" pitchFamily="18" charset="0"/>
                  </a:rPr>
                  <a:t>or </a:t>
                </a:r>
                <a:endParaRPr lang="en-US" altLang="zh-CN" sz="2000" b="1">
                  <a:solidFill>
                    <a:srgbClr val="FF0000"/>
                  </a:solidFill>
                  <a:latin typeface="Times New Roman" panose="02020603050405020304" pitchFamily="18" charset="0"/>
                  <a:cs typeface="Times New Roman" panose="02020603050405020304" pitchFamily="18" charset="0"/>
                </a:endParaRPr>
              </a:p>
              <a:p>
                <a:r>
                  <a:rPr lang="en-US" altLang="zh-CN" sz="2000">
                    <a:latin typeface="Times New Roman" panose="02020603050405020304" pitchFamily="18" charset="0"/>
                    <a:cs typeface="Times New Roman" panose="02020603050405020304" pitchFamily="18" charset="0"/>
                  </a:rPr>
                  <a:t>chemical heating and only M.Urca allowed with initial period </a:t>
                </a:r>
                <a14:m>
                  <m:oMath xmlns:m="http://schemas.openxmlformats.org/officeDocument/2006/math">
                    <m:sSub>
                      <m:sSubPr>
                        <m:ctrlPr>
                          <a:rPr lang="en-US" altLang="zh-CN" sz="2000" i="1">
                            <a:latin typeface="Cambria Math" panose="02040503050406030204" charset="0"/>
                            <a:cs typeface="Cambria Math" panose="02040503050406030204" charset="0"/>
                          </a:rPr>
                        </m:ctrlPr>
                      </m:sSubPr>
                      <m:e>
                        <m:r>
                          <a:rPr lang="en-US" altLang="zh-CN" sz="2000" i="1">
                            <a:latin typeface="Cambria Math" panose="02040503050406030204" charset="0"/>
                            <a:cs typeface="Cambria Math" panose="02040503050406030204" charset="0"/>
                          </a:rPr>
                          <m:t>𝑃</m:t>
                        </m:r>
                      </m:e>
                      <m:sub>
                        <m:r>
                          <a:rPr lang="en-US" altLang="zh-CN" sz="2000" i="1">
                            <a:latin typeface="Cambria Math" panose="02040503050406030204" charset="0"/>
                            <a:ea typeface="MS Mincho" charset="0"/>
                            <a:cs typeface="Cambria Math" panose="02040503050406030204" charset="0"/>
                          </a:rPr>
                          <m:t>0</m:t>
                        </m:r>
                      </m:sub>
                    </m:sSub>
                    <m:r>
                      <a:rPr lang="en-US" altLang="zh-CN" sz="2000" i="1">
                        <a:latin typeface="Cambria Math" panose="02040503050406030204" charset="0"/>
                        <a:ea typeface="MS Mincho" charset="0"/>
                        <a:cs typeface="Cambria Math" panose="02040503050406030204" charset="0"/>
                      </a:rPr>
                      <m:t>&lt;</m:t>
                    </m:r>
                    <m:r>
                      <a:rPr lang="en-US" altLang="zh-CN" sz="2000" i="1">
                        <a:latin typeface="Cambria Math" panose="02040503050406030204" charset="0"/>
                        <a:ea typeface="MS Mincho" charset="0"/>
                        <a:cs typeface="Cambria Math" panose="02040503050406030204" charset="0"/>
                      </a:rPr>
                      <m:t>10</m:t>
                    </m:r>
                    <m:r>
                      <a:rPr lang="en-US" altLang="zh-CN" sz="2000" i="1">
                        <a:latin typeface="Cambria Math" panose="02040503050406030204" charset="0"/>
                        <a:ea typeface="MS Mincho" charset="0"/>
                        <a:cs typeface="Cambria Math" panose="02040503050406030204" charset="0"/>
                      </a:rPr>
                      <m:t> </m:t>
                    </m:r>
                    <m:r>
                      <m:rPr>
                        <m:sty m:val="p"/>
                      </m:rPr>
                      <a:rPr lang="en-US" altLang="zh-CN" sz="2000">
                        <a:latin typeface="Cambria Math" panose="02040503050406030204" charset="0"/>
                        <a:cs typeface="Cambria Math" panose="02040503050406030204" charset="0"/>
                      </a:rPr>
                      <m:t>ms</m:t>
                    </m:r>
                  </m:oMath>
                </a14:m>
                <a:r>
                  <a:rPr lang="en-US" altLang="zh-CN" sz="2000">
                    <a:latin typeface="Times New Roman" panose="02020603050405020304" pitchFamily="18" charset="0"/>
                    <a:cs typeface="Times New Roman" panose="02020603050405020304" pitchFamily="18" charset="0"/>
                  </a:rPr>
                  <a:t> </a:t>
                </a:r>
                <a:endParaRPr lang="en-US" altLang="zh-CN" sz="2000">
                  <a:latin typeface="Times New Roman" panose="02020603050405020304" pitchFamily="18" charset="0"/>
                  <a:cs typeface="Times New Roman" panose="02020603050405020304" pitchFamily="18" charset="0"/>
                </a:endParaRPr>
              </a:p>
            </p:txBody>
          </p:sp>
        </mc:Choice>
        <mc:Fallback>
          <p:sp>
            <p:nvSpPr>
              <p:cNvPr id="12" name="文本框 11"/>
              <p:cNvSpPr txBox="1">
                <a:spLocks noRot="1" noChangeAspect="1" noMove="1" noResize="1" noEditPoints="1" noAdjustHandles="1" noChangeArrowheads="1" noChangeShapeType="1" noTextEdit="1"/>
              </p:cNvSpPr>
              <p:nvPr/>
            </p:nvSpPr>
            <p:spPr>
              <a:xfrm>
                <a:off x="203835" y="2675255"/>
                <a:ext cx="5256530" cy="1322070"/>
              </a:xfrm>
              <a:prstGeom prst="rect">
                <a:avLst/>
              </a:prstGeom>
              <a:blipFill rotWithShape="1">
                <a:blip r:embed="rId5"/>
                <a:stretch>
                  <a:fillRect/>
                </a:stretch>
              </a:blipFill>
            </p:spPr>
            <p:txBody>
              <a:bodyPr/>
              <a:lstStyle/>
              <a:p>
                <a:r>
                  <a:rPr lang="zh-CN" altLang="en-US">
                    <a:noFill/>
                  </a:rPr>
                  <a:t> </a:t>
                </a:r>
              </a:p>
            </p:txBody>
          </p:sp>
        </mc:Fallback>
      </mc:AlternateContent>
      <p:sp>
        <p:nvSpPr>
          <p:cNvPr id="14" name="文本框 13"/>
          <p:cNvSpPr txBox="1"/>
          <p:nvPr/>
        </p:nvSpPr>
        <p:spPr>
          <a:xfrm>
            <a:off x="179705" y="2276475"/>
            <a:ext cx="2623820" cy="398780"/>
          </a:xfrm>
          <a:prstGeom prst="rect">
            <a:avLst/>
          </a:prstGeom>
          <a:noFill/>
        </p:spPr>
        <p:txBody>
          <a:bodyPr wrap="none" rtlCol="0" anchor="t">
            <a:spAutoFit/>
          </a:bodyPr>
          <a:p>
            <a:r>
              <a:rPr lang="en-US" sz="2000">
                <a:latin typeface="Times New Roman" panose="02020603050405020304" pitchFamily="18" charset="0"/>
                <a:cs typeface="Times New Roman" panose="02020603050405020304" pitchFamily="18" charset="0"/>
                <a:sym typeface="+mn-ea"/>
              </a:rPr>
              <a:t>From Pavlov G G et al :</a:t>
            </a:r>
            <a:endParaRPr lang="en-US" altLang="en-US" sz="2000">
              <a:latin typeface="Times New Roman" panose="02020603050405020304" pitchFamily="18" charset="0"/>
              <a:cs typeface="Times New Roman" panose="02020603050405020304" pitchFamily="18" charset="0"/>
              <a:sym typeface="+mn-ea"/>
            </a:endParaRPr>
          </a:p>
        </p:txBody>
      </p:sp>
      <p:pic>
        <p:nvPicPr>
          <p:cNvPr id="15" name="图片 14"/>
          <p:cNvPicPr>
            <a:picLocks noChangeAspect="1"/>
          </p:cNvPicPr>
          <p:nvPr/>
        </p:nvPicPr>
        <p:blipFill>
          <a:blip r:embed="rId6"/>
          <a:stretch>
            <a:fillRect/>
          </a:stretch>
        </p:blipFill>
        <p:spPr>
          <a:xfrm>
            <a:off x="323215" y="3933190"/>
            <a:ext cx="3082290" cy="2305685"/>
          </a:xfrm>
          <a:prstGeom prst="rect">
            <a:avLst/>
          </a:prstGeom>
        </p:spPr>
      </p:pic>
      <p:sp>
        <p:nvSpPr>
          <p:cNvPr id="16" name="文本框 15"/>
          <p:cNvSpPr txBox="1"/>
          <p:nvPr/>
        </p:nvSpPr>
        <p:spPr>
          <a:xfrm>
            <a:off x="755650" y="6309360"/>
            <a:ext cx="2322195" cy="275590"/>
          </a:xfrm>
          <a:prstGeom prst="rect">
            <a:avLst/>
          </a:prstGeom>
          <a:noFill/>
        </p:spPr>
        <p:txBody>
          <a:bodyPr wrap="none" rtlCol="0" anchor="t">
            <a:spAutoFit/>
          </a:bodyPr>
          <a:p>
            <a:r>
              <a:rPr lang="en-US" altLang="zh-CN" sz="1200">
                <a:latin typeface="Times New Roman" panose="02020603050405020304" pitchFamily="18" charset="0"/>
                <a:cs typeface="Times New Roman" panose="02020603050405020304" pitchFamily="18" charset="0"/>
                <a:sym typeface="+mn-ea"/>
              </a:rPr>
              <a:t>(Andrei P. Igoshev, MNRAS,2018)</a:t>
            </a:r>
            <a:endParaRPr lang="en-US" altLang="zh-CN" sz="120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页脚占位符 3"/>
          <p:cNvSpPr>
            <a:spLocks noGrp="1"/>
          </p:cNvSpPr>
          <p:nvPr>
            <p:ph type="ftr" sz="quarter" idx="11"/>
          </p:nvPr>
        </p:nvSpPr>
        <p:spPr/>
        <p:txBody>
          <a:bodyPr/>
          <a:p>
            <a:r>
              <a:rPr lang="zh-CN" altLang="en-US">
                <a:solidFill>
                  <a:prstClr val="black">
                    <a:tint val="75000"/>
                  </a:prstClr>
                </a:solidFill>
              </a:rPr>
              <a:t>2021.7.14</a:t>
            </a:r>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sp>
        <p:nvSpPr>
          <p:cNvPr id="12" name="文本框 11"/>
          <p:cNvSpPr txBox="1"/>
          <p:nvPr/>
        </p:nvSpPr>
        <p:spPr>
          <a:xfrm>
            <a:off x="252095" y="1124585"/>
            <a:ext cx="6350000" cy="398780"/>
          </a:xfrm>
          <a:prstGeom prst="rect">
            <a:avLst/>
          </a:prstGeom>
          <a:noFill/>
        </p:spPr>
        <p:txBody>
          <a:bodyPr wrap="square" rtlCol="0">
            <a:spAutoFit/>
          </a:bodyPr>
          <a:p>
            <a:r>
              <a:rPr lang="en-US" altLang="zh-CN" sz="2000">
                <a:latin typeface="Times New Roman" panose="02020603050405020304" pitchFamily="18" charset="0"/>
                <a:cs typeface="Times New Roman" panose="02020603050405020304" pitchFamily="18" charset="0"/>
              </a:rPr>
              <a:t>The observation from </a:t>
            </a:r>
            <a:r>
              <a:rPr lang="en-US" altLang="zh-CN" sz="2000" i="1">
                <a:latin typeface="Times New Roman" panose="02020603050405020304" pitchFamily="18" charset="0"/>
                <a:cs typeface="Times New Roman" panose="02020603050405020304" pitchFamily="18" charset="0"/>
              </a:rPr>
              <a:t>NanShan Radio Telescope </a:t>
            </a:r>
            <a:endParaRPr lang="en-US" altLang="zh-CN" sz="2000">
              <a:latin typeface="Times New Roman" panose="02020603050405020304" pitchFamily="18" charset="0"/>
              <a:cs typeface="Times New Roman" panose="02020603050405020304" pitchFamily="18" charset="0"/>
            </a:endParaRPr>
          </a:p>
        </p:txBody>
      </p:sp>
      <p:pic>
        <p:nvPicPr>
          <p:cNvPr id="8" name="图片 7"/>
          <p:cNvPicPr>
            <a:picLocks noChangeAspect="1"/>
          </p:cNvPicPr>
          <p:nvPr/>
        </p:nvPicPr>
        <p:blipFill>
          <a:blip r:embed="rId1"/>
          <a:srcRect l="8264" t="9306" r="8264" b="8009"/>
          <a:stretch>
            <a:fillRect/>
          </a:stretch>
        </p:blipFill>
        <p:spPr>
          <a:xfrm>
            <a:off x="539750" y="1628775"/>
            <a:ext cx="8144510" cy="4840605"/>
          </a:xfrm>
          <a:prstGeom prst="rect">
            <a:avLst/>
          </a:prstGeom>
        </p:spPr>
      </p:pic>
      <p:sp>
        <p:nvSpPr>
          <p:cNvPr id="9" name="标题 8"/>
          <p:cNvSpPr>
            <a:spLocks noGrp="1"/>
          </p:cNvSpPr>
          <p:nvPr>
            <p:ph type="title"/>
          </p:nvPr>
        </p:nvSpPr>
        <p:spPr/>
        <p:txBody>
          <a:bodyPr/>
          <a:p>
            <a:r>
              <a:rPr lang="en-US" altLang="zh-CN">
                <a:latin typeface="Times New Roman" panose="02020603050405020304" pitchFamily="18" charset="0"/>
                <a:ea typeface="HGHD_CNKI" panose="02000500000000000000" charset="-122"/>
                <a:cs typeface="Times New Roman" panose="02020603050405020304" pitchFamily="18" charset="0"/>
              </a:rPr>
              <a:t>Observation of PSR B0950+08</a:t>
            </a:r>
            <a:endParaRPr lang="en-US" altLang="zh-CN">
              <a:latin typeface="Times New Roman" panose="02020603050405020304" pitchFamily="18" charset="0"/>
              <a:ea typeface="HGHD_CNKI" panose="02000500000000000000" charset="-122"/>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anose="02020603050405020304" pitchFamily="18" charset="0"/>
                <a:cs typeface="Times New Roman" panose="02020603050405020304" pitchFamily="18" charset="0"/>
              </a:rPr>
              <a:t>The evolution models</a:t>
            </a:r>
            <a:endParaRPr lang="en-US" altLang="zh-CN">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p>
            <a:fld id="{05223E54-1143-466A-83B5-BC84ABDE7153}" type="slidenum">
              <a:rPr lang="zh-CN" altLang="en-US" smtClean="0">
                <a:solidFill>
                  <a:prstClr val="black">
                    <a:tint val="75000"/>
                  </a:prstClr>
                </a:solidFill>
                <a:latin typeface="Times New Roman" panose="02020603050405020304" pitchFamily="18" charset="0"/>
                <a:cs typeface="Times New Roman" panose="02020603050405020304" pitchFamily="18" charset="0"/>
              </a:rPr>
            </a:fld>
            <a:endParaRPr lang="zh-CN" altLang="en-US" smtClean="0">
              <a:solidFill>
                <a:prstClr val="black">
                  <a:tint val="75000"/>
                </a:prstClr>
              </a:solidFill>
              <a:latin typeface="Times New Roman" panose="02020603050405020304" pitchFamily="18" charset="0"/>
              <a:cs typeface="Times New Roman" panose="02020603050405020304" pitchFamily="18" charset="0"/>
            </a:endParaRPr>
          </a:p>
        </p:txBody>
      </p:sp>
      <p:sp>
        <p:nvSpPr>
          <p:cNvPr id="5" name="文本框 4"/>
          <p:cNvSpPr txBox="1"/>
          <p:nvPr/>
        </p:nvSpPr>
        <p:spPr>
          <a:xfrm>
            <a:off x="403860" y="1222375"/>
            <a:ext cx="4337685" cy="460375"/>
          </a:xfrm>
          <a:prstGeom prst="rect">
            <a:avLst/>
          </a:prstGeom>
          <a:noFill/>
        </p:spPr>
        <p:txBody>
          <a:bodyPr wrap="square" rtlCol="0">
            <a:spAutoFit/>
          </a:bodyPr>
          <a:p>
            <a:r>
              <a:rPr lang="en-US" altLang="zh-CN" sz="2400">
                <a:latin typeface="Times New Roman" panose="02020603050405020304" pitchFamily="18" charset="0"/>
                <a:cs typeface="Times New Roman" panose="02020603050405020304" pitchFamily="18" charset="0"/>
              </a:rPr>
              <a:t>the evoluton of magnetic field : </a:t>
            </a:r>
            <a:endParaRPr lang="en-US" altLang="zh-CN" sz="2400">
              <a:latin typeface="Times New Roman" panose="02020603050405020304" pitchFamily="18" charset="0"/>
              <a:cs typeface="Times New Roman" panose="02020603050405020304" pitchFamily="18" charset="0"/>
            </a:endParaRPr>
          </a:p>
        </p:txBody>
      </p:sp>
      <p:sp>
        <p:nvSpPr>
          <p:cNvPr id="7" name="文本框 6"/>
          <p:cNvSpPr txBox="1"/>
          <p:nvPr/>
        </p:nvSpPr>
        <p:spPr>
          <a:xfrm>
            <a:off x="257175" y="3253105"/>
            <a:ext cx="3289935" cy="460375"/>
          </a:xfrm>
          <a:prstGeom prst="rect">
            <a:avLst/>
          </a:prstGeom>
          <a:noFill/>
        </p:spPr>
        <p:txBody>
          <a:bodyPr wrap="square" rtlCol="0">
            <a:spAutoFit/>
          </a:bodyPr>
          <a:p>
            <a:r>
              <a:rPr lang="en-US" altLang="zh-CN" sz="2400">
                <a:latin typeface="Times New Roman" panose="02020603050405020304" pitchFamily="18" charset="0"/>
                <a:cs typeface="Times New Roman" panose="02020603050405020304" pitchFamily="18" charset="0"/>
              </a:rPr>
              <a:t>spin-down:</a:t>
            </a:r>
            <a:endParaRPr lang="en-US" altLang="zh-CN" sz="2400">
              <a:latin typeface="Times New Roman" panose="02020603050405020304" pitchFamily="18" charset="0"/>
              <a:cs typeface="Times New Roman" panose="02020603050405020304" pitchFamily="18" charset="0"/>
            </a:endParaRPr>
          </a:p>
        </p:txBody>
      </p:sp>
      <p:sp>
        <p:nvSpPr>
          <p:cNvPr id="9" name="文本框 8"/>
          <p:cNvSpPr txBox="1"/>
          <p:nvPr/>
        </p:nvSpPr>
        <p:spPr>
          <a:xfrm>
            <a:off x="351790" y="4851400"/>
            <a:ext cx="3716655" cy="460375"/>
          </a:xfrm>
          <a:prstGeom prst="rect">
            <a:avLst/>
          </a:prstGeom>
          <a:noFill/>
        </p:spPr>
        <p:txBody>
          <a:bodyPr wrap="square" rtlCol="0">
            <a:spAutoFit/>
          </a:bodyPr>
          <a:p>
            <a:r>
              <a:rPr lang="en-US" altLang="zh-CN" sz="2400">
                <a:latin typeface="Times New Roman" panose="02020603050405020304" pitchFamily="18" charset="0"/>
                <a:cs typeface="Times New Roman" panose="02020603050405020304" pitchFamily="18" charset="0"/>
              </a:rPr>
              <a:t>thermal evolution:</a:t>
            </a:r>
            <a:endParaRPr lang="en-US" altLang="zh-CN" sz="2400">
              <a:latin typeface="Times New Roman" panose="02020603050405020304" pitchFamily="18" charset="0"/>
              <a:cs typeface="Times New Roman" panose="02020603050405020304" pitchFamily="18" charset="0"/>
            </a:endParaRPr>
          </a:p>
        </p:txBody>
      </p:sp>
      <p:sp>
        <p:nvSpPr>
          <p:cNvPr id="15" name="页脚占位符 14"/>
          <p:cNvSpPr>
            <a:spLocks noGrp="1"/>
          </p:cNvSpPr>
          <p:nvPr>
            <p:ph type="ftr" sz="quarter" idx="11"/>
          </p:nvPr>
        </p:nvSpPr>
        <p:spPr/>
        <p:txBody>
          <a:bodyPr/>
          <a:p>
            <a:r>
              <a:rPr lang="zh-CN" altLang="en-US">
                <a:solidFill>
                  <a:prstClr val="black">
                    <a:tint val="75000"/>
                  </a:prstClr>
                </a:solidFill>
                <a:latin typeface="Times New Roman" panose="02020603050405020304" pitchFamily="18" charset="0"/>
                <a:cs typeface="Times New Roman" panose="02020603050405020304" pitchFamily="18" charset="0"/>
              </a:rPr>
              <a:t>2021.7.14</a:t>
            </a:r>
            <a:endParaRPr lang="zh-CN" altLang="en-US">
              <a:solidFill>
                <a:prstClr val="black">
                  <a:tint val="75000"/>
                </a:prstClr>
              </a:solidFill>
              <a:latin typeface="Times New Roman" panose="02020603050405020304" pitchFamily="18" charset="0"/>
              <a:cs typeface="Times New Roman" panose="02020603050405020304" pitchFamily="18" charset="0"/>
            </a:endParaRPr>
          </a:p>
        </p:txBody>
      </p:sp>
      <p:grpSp>
        <p:nvGrpSpPr>
          <p:cNvPr id="18" name="组合 17"/>
          <p:cNvGrpSpPr/>
          <p:nvPr/>
        </p:nvGrpSpPr>
        <p:grpSpPr>
          <a:xfrm>
            <a:off x="852170" y="1813560"/>
            <a:ext cx="1795145" cy="1301115"/>
            <a:chOff x="1833" y="3409"/>
            <a:chExt cx="2827" cy="2049"/>
          </a:xfrm>
        </p:grpSpPr>
        <p:sp>
          <p:nvSpPr>
            <p:cNvPr id="16" name="圆角矩形 15"/>
            <p:cNvSpPr/>
            <p:nvPr/>
          </p:nvSpPr>
          <p:spPr>
            <a:xfrm>
              <a:off x="1833" y="3409"/>
              <a:ext cx="2672" cy="2049"/>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文本框 16"/>
            <p:cNvSpPr txBox="1"/>
            <p:nvPr/>
          </p:nvSpPr>
          <p:spPr>
            <a:xfrm>
              <a:off x="1841" y="3504"/>
              <a:ext cx="2819" cy="1888"/>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sym typeface="+mn-ea"/>
                </a:rPr>
                <a:t>long-term decay: </a:t>
              </a:r>
              <a:endParaRPr lang="en-US" altLang="zh-CN">
                <a:latin typeface="Times New Roman" panose="02020603050405020304" pitchFamily="18" charset="0"/>
                <a:cs typeface="Times New Roman" panose="02020603050405020304" pitchFamily="18" charset="0"/>
                <a:sym typeface="+mn-ea"/>
              </a:endParaRPr>
            </a:p>
            <a:p>
              <a:r>
                <a:rPr lang="en-US" altLang="zh-CN">
                  <a:latin typeface="Times New Roman" panose="02020603050405020304" pitchFamily="18" charset="0"/>
                  <a:cs typeface="Times New Roman" panose="02020603050405020304" pitchFamily="18" charset="0"/>
                  <a:sym typeface="+mn-ea"/>
                </a:rPr>
                <a:t> power law </a:t>
              </a:r>
              <a:endParaRPr lang="en-US" altLang="zh-CN">
                <a:latin typeface="Times New Roman" panose="02020603050405020304" pitchFamily="18" charset="0"/>
                <a:cs typeface="Times New Roman" panose="02020603050405020304" pitchFamily="18" charset="0"/>
                <a:sym typeface="+mn-ea"/>
              </a:endParaRPr>
            </a:p>
            <a:p>
              <a:r>
                <a:rPr lang="en-US" altLang="zh-CN">
                  <a:latin typeface="Times New Roman" panose="02020603050405020304" pitchFamily="18" charset="0"/>
                  <a:cs typeface="Times New Roman" panose="02020603050405020304" pitchFamily="18" charset="0"/>
                  <a:sym typeface="+mn-ea"/>
                </a:rPr>
                <a:t>         or exponential</a:t>
              </a:r>
              <a:endParaRPr lang="zh-CN" altLang="en-US"/>
            </a:p>
          </p:txBody>
        </p:sp>
      </p:grpSp>
      <p:grpSp>
        <p:nvGrpSpPr>
          <p:cNvPr id="19" name="组合 18"/>
          <p:cNvGrpSpPr/>
          <p:nvPr/>
        </p:nvGrpSpPr>
        <p:grpSpPr>
          <a:xfrm>
            <a:off x="3432810" y="2100580"/>
            <a:ext cx="2465070" cy="745490"/>
            <a:chOff x="1833" y="3409"/>
            <a:chExt cx="2827" cy="2049"/>
          </a:xfrm>
        </p:grpSpPr>
        <p:sp>
          <p:nvSpPr>
            <p:cNvPr id="20" name="圆角矩形 19"/>
            <p:cNvSpPr/>
            <p:nvPr/>
          </p:nvSpPr>
          <p:spPr>
            <a:xfrm>
              <a:off x="1833" y="3409"/>
              <a:ext cx="2672" cy="2049"/>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文本框 20"/>
            <p:cNvSpPr txBox="1"/>
            <p:nvPr/>
          </p:nvSpPr>
          <p:spPr>
            <a:xfrm>
              <a:off x="1841" y="3504"/>
              <a:ext cx="2819" cy="1773"/>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sym typeface="+mn-ea"/>
                </a:rPr>
                <a:t>short-term oscillation :</a:t>
              </a:r>
              <a:endParaRPr lang="en-US" altLang="zh-CN">
                <a:latin typeface="Times New Roman" panose="02020603050405020304" pitchFamily="18" charset="0"/>
                <a:cs typeface="Times New Roman" panose="02020603050405020304" pitchFamily="18" charset="0"/>
                <a:sym typeface="+mn-ea"/>
              </a:endParaRPr>
            </a:p>
            <a:p>
              <a:r>
                <a:rPr lang="en-US" altLang="zh-CN">
                  <a:latin typeface="Times New Roman" panose="02020603050405020304" pitchFamily="18" charset="0"/>
                  <a:cs typeface="Times New Roman" panose="02020603050405020304" pitchFamily="18" charset="0"/>
                  <a:sym typeface="+mn-ea"/>
                </a:rPr>
                <a:t>Fourier series</a:t>
              </a:r>
              <a:endParaRPr lang="zh-CN" altLang="en-US"/>
            </a:p>
          </p:txBody>
        </p:sp>
      </p:grpSp>
      <p:sp>
        <p:nvSpPr>
          <p:cNvPr id="22" name="加号 21"/>
          <p:cNvSpPr/>
          <p:nvPr/>
        </p:nvSpPr>
        <p:spPr>
          <a:xfrm>
            <a:off x="2771775" y="2204720"/>
            <a:ext cx="503555" cy="50419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24" name="组合 23"/>
          <p:cNvGrpSpPr/>
          <p:nvPr/>
        </p:nvGrpSpPr>
        <p:grpSpPr>
          <a:xfrm>
            <a:off x="403860" y="3823970"/>
            <a:ext cx="1760855" cy="800100"/>
            <a:chOff x="1833" y="3409"/>
            <a:chExt cx="2827" cy="2049"/>
          </a:xfrm>
        </p:grpSpPr>
        <p:sp>
          <p:nvSpPr>
            <p:cNvPr id="25" name="圆角矩形 24"/>
            <p:cNvSpPr/>
            <p:nvPr/>
          </p:nvSpPr>
          <p:spPr>
            <a:xfrm>
              <a:off x="1833" y="3409"/>
              <a:ext cx="2672" cy="2049"/>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文本框 25"/>
            <p:cNvSpPr txBox="1"/>
            <p:nvPr/>
          </p:nvSpPr>
          <p:spPr>
            <a:xfrm>
              <a:off x="1841" y="3504"/>
              <a:ext cx="2819" cy="1652"/>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sym typeface="+mn-ea"/>
                </a:rPr>
                <a:t>plasma filled magnetosphere</a:t>
              </a:r>
              <a:endParaRPr lang="zh-CN" altLang="en-US"/>
            </a:p>
          </p:txBody>
        </p:sp>
      </p:grpSp>
      <p:grpSp>
        <p:nvGrpSpPr>
          <p:cNvPr id="28" name="组合 27"/>
          <p:cNvGrpSpPr/>
          <p:nvPr/>
        </p:nvGrpSpPr>
        <p:grpSpPr>
          <a:xfrm>
            <a:off x="5941695" y="3681095"/>
            <a:ext cx="2420620" cy="1140191"/>
            <a:chOff x="1833" y="3409"/>
            <a:chExt cx="2827" cy="2049"/>
          </a:xfrm>
        </p:grpSpPr>
        <p:sp>
          <p:nvSpPr>
            <p:cNvPr id="29" name="圆角矩形 28"/>
            <p:cNvSpPr/>
            <p:nvPr/>
          </p:nvSpPr>
          <p:spPr>
            <a:xfrm>
              <a:off x="1833" y="3409"/>
              <a:ext cx="2672" cy="2049"/>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0" name="文本框 29"/>
            <p:cNvSpPr txBox="1"/>
            <p:nvPr/>
          </p:nvSpPr>
          <p:spPr>
            <a:xfrm>
              <a:off x="1841" y="3504"/>
              <a:ext cx="2819" cy="1657"/>
            </a:xfrm>
            <a:prstGeom prst="rect">
              <a:avLst/>
            </a:prstGeom>
            <a:noFill/>
          </p:spPr>
          <p:txBody>
            <a:bodyPr wrap="square" rtlCol="0">
              <a:spAutoFit/>
            </a:bodyPr>
            <a:p>
              <a:r>
                <a:rPr lang="en-US">
                  <a:latin typeface="Times New Roman" panose="02020603050405020304" pitchFamily="18" charset="0"/>
                  <a:cs typeface="Times New Roman" panose="02020603050405020304" pitchFamily="18" charset="0"/>
                  <a:sym typeface="+mn-ea"/>
                </a:rPr>
                <a:t>magnetic obliquity angle decay with constant magnetic field</a:t>
              </a:r>
              <a:endParaRPr lang="en-US"/>
            </a:p>
          </p:txBody>
        </p:sp>
      </p:grpSp>
      <p:sp>
        <p:nvSpPr>
          <p:cNvPr id="31" name="加号 30"/>
          <p:cNvSpPr/>
          <p:nvPr/>
        </p:nvSpPr>
        <p:spPr>
          <a:xfrm>
            <a:off x="2268220" y="3981450"/>
            <a:ext cx="503555" cy="50419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矩形 31"/>
          <p:cNvSpPr/>
          <p:nvPr/>
        </p:nvSpPr>
        <p:spPr>
          <a:xfrm>
            <a:off x="4850765" y="3928745"/>
            <a:ext cx="843280" cy="645160"/>
          </a:xfrm>
          <a:prstGeom prst="rect">
            <a:avLst/>
          </a:prstGeom>
          <a:noFill/>
          <a:ln>
            <a:noFill/>
          </a:ln>
        </p:spPr>
        <p:txBody>
          <a:bodyPr wrap="none" rtlCol="0" anchor="t">
            <a:spAutoFit/>
          </a:bodyPr>
          <a:p>
            <a:pPr algn="ctr"/>
            <a:r>
              <a:rPr lang="en-US" altLang="zh-CN" sz="3600" b="1">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or?</a:t>
            </a:r>
            <a:endParaRPr lang="en-US" altLang="zh-CN" sz="3600" b="1">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grpSp>
        <p:nvGrpSpPr>
          <p:cNvPr id="33" name="组合 32"/>
          <p:cNvGrpSpPr/>
          <p:nvPr/>
        </p:nvGrpSpPr>
        <p:grpSpPr>
          <a:xfrm>
            <a:off x="3028950" y="3823970"/>
            <a:ext cx="1760855" cy="800100"/>
            <a:chOff x="1833" y="3409"/>
            <a:chExt cx="2827" cy="2049"/>
          </a:xfrm>
        </p:grpSpPr>
        <p:sp>
          <p:nvSpPr>
            <p:cNvPr id="34" name="圆角矩形 33"/>
            <p:cNvSpPr/>
            <p:nvPr/>
          </p:nvSpPr>
          <p:spPr>
            <a:xfrm>
              <a:off x="1833" y="3409"/>
              <a:ext cx="2672" cy="2049"/>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文本框 34"/>
            <p:cNvSpPr txBox="1"/>
            <p:nvPr/>
          </p:nvSpPr>
          <p:spPr>
            <a:xfrm>
              <a:off x="1841" y="3504"/>
              <a:ext cx="2819" cy="1652"/>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sym typeface="+mn-ea"/>
                </a:rPr>
                <a:t>instantaneous magnetic dipole</a:t>
              </a:r>
              <a:endParaRPr lang="zh-CN" altLang="en-US"/>
            </a:p>
          </p:txBody>
        </p:sp>
      </p:grpSp>
      <p:grpSp>
        <p:nvGrpSpPr>
          <p:cNvPr id="36" name="组合 35"/>
          <p:cNvGrpSpPr/>
          <p:nvPr/>
        </p:nvGrpSpPr>
        <p:grpSpPr>
          <a:xfrm>
            <a:off x="403860" y="5440680"/>
            <a:ext cx="1760855" cy="800100"/>
            <a:chOff x="1833" y="3409"/>
            <a:chExt cx="2827" cy="2049"/>
          </a:xfrm>
        </p:grpSpPr>
        <p:sp>
          <p:nvSpPr>
            <p:cNvPr id="37" name="圆角矩形 36"/>
            <p:cNvSpPr/>
            <p:nvPr/>
          </p:nvSpPr>
          <p:spPr>
            <a:xfrm>
              <a:off x="1833" y="3409"/>
              <a:ext cx="2672" cy="2049"/>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8" name="文本框 37"/>
            <p:cNvSpPr txBox="1"/>
            <p:nvPr/>
          </p:nvSpPr>
          <p:spPr>
            <a:xfrm>
              <a:off x="1841" y="3504"/>
              <a:ext cx="2819" cy="1652"/>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sym typeface="+mn-ea"/>
                </a:rPr>
                <a:t>rota-chemical heating</a:t>
              </a:r>
              <a:endParaRPr lang="zh-CN" altLang="en-US"/>
            </a:p>
          </p:txBody>
        </p:sp>
      </p:grpSp>
      <p:grpSp>
        <p:nvGrpSpPr>
          <p:cNvPr id="39" name="组合 38"/>
          <p:cNvGrpSpPr/>
          <p:nvPr/>
        </p:nvGrpSpPr>
        <p:grpSpPr>
          <a:xfrm>
            <a:off x="3542030" y="5403850"/>
            <a:ext cx="1760855" cy="800100"/>
            <a:chOff x="1833" y="3409"/>
            <a:chExt cx="2827" cy="2049"/>
          </a:xfrm>
        </p:grpSpPr>
        <p:sp>
          <p:nvSpPr>
            <p:cNvPr id="40" name="圆角矩形 39"/>
            <p:cNvSpPr/>
            <p:nvPr/>
          </p:nvSpPr>
          <p:spPr>
            <a:xfrm>
              <a:off x="1833" y="3409"/>
              <a:ext cx="2672" cy="2049"/>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文本框 40"/>
            <p:cNvSpPr txBox="1"/>
            <p:nvPr/>
          </p:nvSpPr>
          <p:spPr>
            <a:xfrm>
              <a:off x="1841" y="3504"/>
              <a:ext cx="2819" cy="1652"/>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sym typeface="+mn-ea"/>
                </a:rPr>
                <a:t>vortex creep heating</a:t>
              </a:r>
              <a:endParaRPr lang="zh-CN" altLang="en-US"/>
            </a:p>
          </p:txBody>
        </p:sp>
      </p:grpSp>
      <p:sp>
        <p:nvSpPr>
          <p:cNvPr id="42" name="矩形 41"/>
          <p:cNvSpPr/>
          <p:nvPr/>
        </p:nvSpPr>
        <p:spPr>
          <a:xfrm>
            <a:off x="2383155" y="5481320"/>
            <a:ext cx="843280" cy="645160"/>
          </a:xfrm>
          <a:prstGeom prst="rect">
            <a:avLst/>
          </a:prstGeom>
          <a:noFill/>
          <a:ln>
            <a:noFill/>
          </a:ln>
        </p:spPr>
        <p:txBody>
          <a:bodyPr wrap="none" rtlCol="0" anchor="t">
            <a:spAutoFit/>
          </a:bodyPr>
          <a:p>
            <a:pPr algn="ctr"/>
            <a:r>
              <a:rPr lang="en-US" altLang="zh-CN" sz="3600" b="1">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or?</a:t>
            </a:r>
            <a:endParaRPr lang="en-US" altLang="zh-CN" sz="3600" b="1">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Times New Roman" panose="02020603050405020304" pitchFamily="18" charset="0"/>
                <a:cs typeface="Times New Roman" panose="02020603050405020304" pitchFamily="18" charset="0"/>
              </a:rPr>
              <a:t>simulations and the results</a:t>
            </a:r>
            <a:endParaRPr lang="en-US" altLang="zh-CN">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pic>
        <p:nvPicPr>
          <p:cNvPr id="6" name="图片 5" descr="F1.1"/>
          <p:cNvPicPr>
            <a:picLocks noChangeAspect="1"/>
          </p:cNvPicPr>
          <p:nvPr/>
        </p:nvPicPr>
        <p:blipFill>
          <a:blip r:embed="rId1"/>
          <a:srcRect l="1918" t="10197" r="8507" b="4491"/>
          <a:stretch>
            <a:fillRect/>
          </a:stretch>
        </p:blipFill>
        <p:spPr>
          <a:xfrm>
            <a:off x="1043940" y="1798955"/>
            <a:ext cx="6379210" cy="4557395"/>
          </a:xfrm>
          <a:prstGeom prst="rect">
            <a:avLst/>
          </a:prstGeom>
        </p:spPr>
      </p:pic>
      <p:sp>
        <p:nvSpPr>
          <p:cNvPr id="8" name="页脚占位符 7"/>
          <p:cNvSpPr>
            <a:spLocks noGrp="1"/>
          </p:cNvSpPr>
          <p:nvPr>
            <p:ph type="ftr" sz="quarter" idx="11"/>
          </p:nvPr>
        </p:nvSpPr>
        <p:spPr/>
        <p:txBody>
          <a:bodyPr/>
          <a:p>
            <a:r>
              <a:rPr lang="zh-CN" altLang="en-US">
                <a:solidFill>
                  <a:prstClr val="black">
                    <a:tint val="75000"/>
                  </a:prstClr>
                </a:solidFill>
              </a:rPr>
              <a:t>2021.7.14</a:t>
            </a:r>
            <a:endParaRPr lang="zh-CN" altLang="en-US">
              <a:solidFill>
                <a:prstClr val="black">
                  <a:tint val="75000"/>
                </a:prstClr>
              </a:solidFill>
            </a:endParaRPr>
          </a:p>
        </p:txBody>
      </p:sp>
      <p:sp>
        <p:nvSpPr>
          <p:cNvPr id="9" name="文本框 8"/>
          <p:cNvSpPr txBox="1"/>
          <p:nvPr/>
        </p:nvSpPr>
        <p:spPr>
          <a:xfrm>
            <a:off x="480695" y="1192530"/>
            <a:ext cx="6539230" cy="460375"/>
          </a:xfrm>
          <a:prstGeom prst="rect">
            <a:avLst/>
          </a:prstGeom>
          <a:noFill/>
        </p:spPr>
        <p:txBody>
          <a:bodyPr wrap="square" rtlCol="0">
            <a:spAutoFit/>
          </a:bodyPr>
          <a:p>
            <a:r>
              <a:rPr lang="en-US" altLang="zh-CN" sz="2400">
                <a:latin typeface="Times New Roman" panose="02020603050405020304" pitchFamily="18" charset="0"/>
                <a:cs typeface="Times New Roman" panose="02020603050405020304" pitchFamily="18" charset="0"/>
              </a:rPr>
              <a:t>The distribution of frequency derivative:</a:t>
            </a:r>
            <a:endParaRPr lang="en-US" altLang="zh-CN"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页脚占位符 3"/>
          <p:cNvSpPr>
            <a:spLocks noGrp="1"/>
          </p:cNvSpPr>
          <p:nvPr>
            <p:ph type="ftr" sz="quarter" idx="11"/>
          </p:nvPr>
        </p:nvSpPr>
        <p:spPr/>
        <p:txBody>
          <a:bodyPr/>
          <a:p>
            <a:r>
              <a:rPr lang="zh-CN" altLang="en-US">
                <a:solidFill>
                  <a:prstClr val="black">
                    <a:tint val="75000"/>
                  </a:prstClr>
                </a:solidFill>
              </a:rPr>
              <a:t>2021.7.14</a:t>
            </a:r>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p>
            <a:fld id="{05223E54-1143-466A-83B5-BC84ABDE7153}" type="slidenum">
              <a:rPr lang="zh-CN" altLang="en-US" smtClean="0">
                <a:solidFill>
                  <a:prstClr val="black">
                    <a:tint val="75000"/>
                  </a:prstClr>
                </a:solidFill>
              </a:rPr>
            </a:fld>
            <a:endParaRPr lang="zh-CN" altLang="en-US">
              <a:solidFill>
                <a:prstClr val="black">
                  <a:tint val="75000"/>
                </a:prstClr>
              </a:solidFill>
            </a:endParaRPr>
          </a:p>
        </p:txBody>
      </p:sp>
      <p:sp>
        <p:nvSpPr>
          <p:cNvPr id="6" name="标题 5"/>
          <p:cNvSpPr>
            <a:spLocks noGrp="1"/>
          </p:cNvSpPr>
          <p:nvPr>
            <p:ph type="title"/>
          </p:nvPr>
        </p:nvSpPr>
        <p:spPr/>
        <p:txBody>
          <a:bodyPr/>
          <a:p>
            <a:r>
              <a:rPr lang="en-US" altLang="zh-CN">
                <a:latin typeface="Times New Roman" panose="02020603050405020304" pitchFamily="18" charset="0"/>
                <a:cs typeface="Times New Roman" panose="02020603050405020304" pitchFamily="18" charset="0"/>
              </a:rPr>
              <a:t>simulations and the results</a:t>
            </a:r>
            <a:endParaRPr lang="en-US" altLang="zh-CN">
              <a:latin typeface="Times New Roman" panose="02020603050405020304" pitchFamily="18" charset="0"/>
              <a:cs typeface="Times New Roman" panose="02020603050405020304" pitchFamily="18" charset="0"/>
            </a:endParaRPr>
          </a:p>
        </p:txBody>
      </p:sp>
      <p:pic>
        <p:nvPicPr>
          <p:cNvPr id="7" name="图片 6" descr="nb-t3"/>
          <p:cNvPicPr>
            <a:picLocks noChangeAspect="1"/>
          </p:cNvPicPr>
          <p:nvPr/>
        </p:nvPicPr>
        <p:blipFill>
          <a:blip r:embed="rId1"/>
          <a:srcRect l="658" t="10633" r="9193" b="4853"/>
          <a:stretch>
            <a:fillRect/>
          </a:stretch>
        </p:blipFill>
        <p:spPr>
          <a:xfrm>
            <a:off x="1259840" y="1844675"/>
            <a:ext cx="6312535" cy="4438650"/>
          </a:xfrm>
          <a:prstGeom prst="rect">
            <a:avLst/>
          </a:prstGeom>
        </p:spPr>
      </p:pic>
      <p:sp>
        <p:nvSpPr>
          <p:cNvPr id="9" name="文本框 8"/>
          <p:cNvSpPr txBox="1"/>
          <p:nvPr/>
        </p:nvSpPr>
        <p:spPr>
          <a:xfrm>
            <a:off x="480695" y="1115060"/>
            <a:ext cx="6539230" cy="460375"/>
          </a:xfrm>
          <a:prstGeom prst="rect">
            <a:avLst/>
          </a:prstGeom>
          <a:noFill/>
        </p:spPr>
        <p:txBody>
          <a:bodyPr wrap="square" rtlCol="0">
            <a:spAutoFit/>
          </a:bodyPr>
          <a:p>
            <a:r>
              <a:rPr lang="en-US" altLang="zh-CN" sz="2400">
                <a:latin typeface="Times New Roman" panose="02020603050405020304" pitchFamily="18" charset="0"/>
                <a:cs typeface="Times New Roman" panose="02020603050405020304" pitchFamily="18" charset="0"/>
              </a:rPr>
              <a:t>The distribution of braking indices:</a:t>
            </a:r>
            <a:endParaRPr lang="en-US" altLang="zh-CN" sz="240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KSO_WM_UNIT_TABLE_BEAUTIFY" val="smartTable{bf1f9e20-1ee2-4267-841d-c0425814a8a6}"/>
  <p:tag name="TABLE_ENDDRAG_ORIGIN_RECT" val="282*169"/>
  <p:tag name="TABLE_ENDDRAG_RECT" val="422*99*282*169"/>
</p:tagLst>
</file>

<file path=ppt/tags/tag2.xml><?xml version="1.0" encoding="utf-8"?>
<p:tagLst xmlns:p="http://schemas.openxmlformats.org/presentationml/2006/main">
  <p:tag name="KSO_WM_UNIT_TABLE_BEAUTIFY" val="smartTable{bf1f9e20-1ee2-4267-841d-c0425814a8a6}"/>
  <p:tag name="TABLE_ENDDRAG_ORIGIN_RECT" val="282*169"/>
  <p:tag name="TABLE_ENDDRAG_RECT" val="422*99*282*169"/>
</p:tagLst>
</file>

<file path=ppt/theme/theme1.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3066</Words>
  <Application>WPS 演示</Application>
  <PresentationFormat>全屏显示(4:3)</PresentationFormat>
  <Paragraphs>209</Paragraphs>
  <Slides>14</Slides>
  <Notes>0</Notes>
  <HiddenSlides>0</HiddenSlides>
  <MMClips>0</MMClips>
  <ScaleCrop>false</ScaleCrop>
  <HeadingPairs>
    <vt:vector size="8" baseType="variant">
      <vt:variant>
        <vt:lpstr>已用的字体</vt:lpstr>
      </vt:variant>
      <vt:variant>
        <vt:i4>16</vt:i4>
      </vt:variant>
      <vt:variant>
        <vt:lpstr>主题</vt:lpstr>
      </vt:variant>
      <vt:variant>
        <vt:i4>1</vt:i4>
      </vt:variant>
      <vt:variant>
        <vt:lpstr>嵌入 OLE 服务器</vt:lpstr>
      </vt:variant>
      <vt:variant>
        <vt:i4>6</vt:i4>
      </vt:variant>
      <vt:variant>
        <vt:lpstr>幻灯片标题</vt:lpstr>
      </vt:variant>
      <vt:variant>
        <vt:i4>14</vt:i4>
      </vt:variant>
    </vt:vector>
  </HeadingPairs>
  <TitlesOfParts>
    <vt:vector size="37" baseType="lpstr">
      <vt:lpstr>Arial</vt:lpstr>
      <vt:lpstr>宋体</vt:lpstr>
      <vt:lpstr>Wingdings</vt:lpstr>
      <vt:lpstr>Times New Roman</vt:lpstr>
      <vt:lpstr>黑体</vt:lpstr>
      <vt:lpstr>华文新魏</vt:lpstr>
      <vt:lpstr>HGHD_CNKI</vt:lpstr>
      <vt:lpstr>Calibri</vt:lpstr>
      <vt:lpstr>微软雅黑</vt:lpstr>
      <vt:lpstr>Calibri Light</vt:lpstr>
      <vt:lpstr>Arial Unicode MS</vt:lpstr>
      <vt:lpstr>等线 Light</vt:lpstr>
      <vt:lpstr>Cambria Math</vt:lpstr>
      <vt:lpstr>Copperplate Gothic Light</vt:lpstr>
      <vt:lpstr>MS Mincho</vt:lpstr>
      <vt:lpstr>Segoe Print</vt:lpstr>
      <vt:lpstr>1_Office 主题</vt:lpstr>
      <vt:lpstr>Equation.KSEE3</vt:lpstr>
      <vt:lpstr>Equation.KSEE3</vt:lpstr>
      <vt:lpstr>Equation.KSEE3</vt:lpstr>
      <vt:lpstr>Equation.KSEE3</vt:lpstr>
      <vt:lpstr>Equation.KSEE3</vt:lpstr>
      <vt:lpstr>Equation.KSEE3</vt:lpstr>
      <vt:lpstr>Breaking index and the evolution of PSR B0950+08</vt:lpstr>
      <vt:lpstr>Contents</vt:lpstr>
      <vt:lpstr>Observation of PSR B0950+08</vt:lpstr>
      <vt:lpstr>Observation of PSR B0950+08</vt:lpstr>
      <vt:lpstr>PowerPoint 演示文稿</vt:lpstr>
      <vt:lpstr>Observation of PSR B0950+08</vt:lpstr>
      <vt:lpstr>The evolution models</vt:lpstr>
      <vt:lpstr>simulations and the results</vt:lpstr>
      <vt:lpstr>simulations and the results</vt:lpstr>
      <vt:lpstr>simulations and the results</vt:lpstr>
      <vt:lpstr>simulations and the results</vt:lpstr>
      <vt:lpstr>Conclusions and the discussions</vt:lpstr>
      <vt:lpstr>Conclusions and the discussions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chn13</dc:creator>
  <cp:lastModifiedBy>隔壁老黄</cp:lastModifiedBy>
  <cp:revision>858</cp:revision>
  <dcterms:created xsi:type="dcterms:W3CDTF">2016-12-02T04:50:00Z</dcterms:created>
  <dcterms:modified xsi:type="dcterms:W3CDTF">2021-07-13T14:54:30Z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2052-11.1.0.10578</vt:lpwstr>
  </property>
  <property fmtid="{D5CDD505-2E9C-101B-9397-08002B2CF9AE}" pid="3" name="ICV">
    <vt:lpwstr>74DED7F98360466C96CAD168ECFE1E79</vt:lpwstr>
  </property>
</Properties>
</file>