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24"/>
  </p:notesMasterIdLst>
  <p:sldIdLst>
    <p:sldId id="256" r:id="rId3"/>
    <p:sldId id="257" r:id="rId4"/>
    <p:sldId id="259" r:id="rId5"/>
    <p:sldId id="261" r:id="rId6"/>
    <p:sldId id="262" r:id="rId7"/>
    <p:sldId id="258" r:id="rId8"/>
    <p:sldId id="264" r:id="rId9"/>
    <p:sldId id="263" r:id="rId10"/>
    <p:sldId id="290" r:id="rId11"/>
    <p:sldId id="291" r:id="rId12"/>
    <p:sldId id="265" r:id="rId13"/>
    <p:sldId id="361" r:id="rId14"/>
    <p:sldId id="270" r:id="rId15"/>
    <p:sldId id="362" r:id="rId16"/>
    <p:sldId id="354" r:id="rId17"/>
    <p:sldId id="358" r:id="rId18"/>
    <p:sldId id="268" r:id="rId19"/>
    <p:sldId id="363" r:id="rId20"/>
    <p:sldId id="269" r:id="rId21"/>
    <p:sldId id="271" r:id="rId22"/>
    <p:sldId id="28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8A6"/>
    <a:srgbClr val="FF33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DFF7A-A395-4791-B306-F7E9C8C2ED5C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F618B-51B0-4454-805F-260EE69AB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11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16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59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C1BBE-7874-4AFC-A26D-9C2311406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ECDA9D-6D79-43FD-9769-8C329D64E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79CBA6-C5A8-4863-B7D6-7E381E40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7D57BB-CEC2-4134-A3A0-BE2E3444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C21334-A935-49E8-B9D5-50C47A10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4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30E8F-B2AB-4BD1-B018-2C706D23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949604-6ADD-44CC-BF4E-4C2832C69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A09DE2-C87B-4E0C-9084-F62F1609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70606B-3A9C-4CBB-B7B9-3B350A25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10BFC3-2DF8-4469-AE4B-9E250B7B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01E22DD-DE3D-4E52-8EA8-29A05F43F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815674-7FF9-4823-9C8D-667C17B31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5BC59D-F8C1-4A61-AC57-89F8CA73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984F32-DF9C-44BB-A53E-1428B912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384346-00E6-44D7-911E-4C814A0A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4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FF0958-A256-4163-8AE7-F2EA9F5C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DA0507-3A11-4F64-ABB0-4E796F39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F0D4E0-00DD-4E9D-AE04-43236DD0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B5DC64-5451-4EF7-93A4-91E718D7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51D91-C523-4791-A5AE-CF14A009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CC76F-FCBF-4F4D-8A3E-2C8A9E0F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E3138-381F-4068-B9D1-7400E7CC6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6F37A9-1380-4DD4-A9F0-6E112E1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14263-A136-498F-B24F-544DC16A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9C5D9-FBCD-4989-981E-D87C193C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5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50E24-0D96-4832-9677-9D56AFC6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637D5C-582A-4BAE-8E92-E5D4D1A2E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E906E-23C9-4CA3-899D-98BAEB88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A195D-DCF1-41BD-955E-65F7BB8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D5046A-F616-40B5-B8D6-5A227D86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3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70001-BF9A-4A85-BBAF-02F07FD7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193444-052C-446D-9B27-FC22A3A78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9819F4-7453-4233-A9B0-FCB9D0416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2E815-1C47-4EF0-AFF9-04AB3E72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74442E-97DF-4633-9BBA-642626C6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E6E8B4-973A-40E2-824D-F7D88EBB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70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EDBFF5-00E2-4FFB-A025-9E55CA82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4D4A1-65A9-43BE-B156-3A2EE7FE3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9D0D8-44FA-4AC6-9B29-905AF11E4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4D28D-9032-48E5-8CF2-AD804E0B8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F42BF-5708-45C4-8EA4-5946BD39A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2F467A-EED5-4FD1-A6E8-52C652E2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7EA0BF-11D5-45F0-9F7B-65EBB4E0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D65C35-07A7-49F9-8FA3-EC5E074B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5CCDA-BB52-45BF-B7DF-0FC65998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2431CD-CB41-4655-A029-22A69BCA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D9A378-AF4B-4745-B410-4526DE20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040B8A-3076-4555-AA89-D3B64D65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77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E7F738-EE47-4E1F-97C3-4E1140CC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24EE2EA-7AAE-4F1F-BA93-F16E2E2B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88A808-9EE9-453A-9AE3-400D5E91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784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3378F-629F-4D04-B91A-2104DB9A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CF7BE-7B68-4A58-BE12-26263399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06DE70-81B0-4201-8A76-F8691E82E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87A66-9CF5-4E0E-8B99-C5C627D4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C68C8A-7032-49DD-A52D-73C82F38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B6DF16-610B-4EEB-A84F-D0124DA4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1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6C2AF-6DAC-4A27-948B-8F4A23CC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F85CC6-741F-43AB-A248-780CEB0D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B5AC4-CE40-4E01-9437-8DA0B54E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194A4-6930-41B5-BC43-58A46786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7B0CAA-8DD3-4A82-98C2-D684A5AF7E6A}"/>
              </a:ext>
            </a:extLst>
          </p:cNvPr>
          <p:cNvSpPr/>
          <p:nvPr userDrawn="1"/>
        </p:nvSpPr>
        <p:spPr>
          <a:xfrm flipV="1">
            <a:off x="-5594" y="1526798"/>
            <a:ext cx="9929769" cy="50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32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8B6B92-DFEA-4441-8C52-BAA52190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834269-7681-42A9-9625-50D168B8E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52A14E-53EE-4E13-AC67-930550806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E44636-8641-4A73-8869-C65D581B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52A3DB-E8D0-4349-B7EA-82514A25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074314-5430-4BA9-9318-4F2A34E1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61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20AE6-E3B8-4C9A-AB7F-5774AC8E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4B8B59-3715-430D-A4A5-A1F0B0109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649301-3BC0-418B-BFE1-1F821299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4C1B3-B54A-4F2E-82CC-625BF7F4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B47F55-3C1A-4784-9623-0069EAB9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0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8B118A-DEDE-475B-9294-2664659AE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E54C74-78F2-49B3-9BFD-56B2B654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4B81AB-7D59-44F2-BABD-AC69E924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14A4C9-9638-4FC7-BAE6-23F67054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5C4332-3EA2-4F75-8C0A-6002E349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54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0812"/>
            <a:ext cx="345473" cy="267891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3369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69186-F75F-408C-B759-90674016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03EF37-3FDD-41BF-9084-D15949E9B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FD439-ECD1-4D56-8C61-B4C58777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806EB9-5576-4246-A6A4-F0A28326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34CD88-17A6-46F6-8802-0A5E37D5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A6D0A-288A-4EDB-8713-CA6F2189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D4B41F-C85D-47C4-83B1-1463B18BC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8C1C13-34E0-483D-A190-9A868E4EC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9A31C6-CC93-4DE6-B938-E3F8AD46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5B4755-7302-42CA-BC6C-3962C393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3A1260-1491-491D-AF19-FDC83313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9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325E44-5782-4400-9C99-59F0B9CB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93109A-DA3A-4EA8-B1E2-D6AC35D69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26CBA6-198A-41D9-AAB9-FC94579B4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CE4741B-3AD2-492A-A012-EF8F45745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742D1D-0BA6-4C81-A2FC-F5593EDCA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FE86E3-E6B8-469B-B570-9DECE944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E3FA27-C0DA-4340-85C7-7077BDAC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181FBE-2E78-4759-8263-2E570E32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53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94D50E-0DE4-4A8A-B833-23A81122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1C42D5-0A61-49DA-8E78-727938B8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5EB195-771E-4CAC-8A2F-150346AF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674308-CE3D-4085-9DA1-DECB2343A6F8}"/>
              </a:ext>
            </a:extLst>
          </p:cNvPr>
          <p:cNvSpPr/>
          <p:nvPr userDrawn="1"/>
        </p:nvSpPr>
        <p:spPr>
          <a:xfrm flipV="1">
            <a:off x="-5594" y="1249961"/>
            <a:ext cx="9929769" cy="50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6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942E468-5F57-4C40-BAD5-2A95FACA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36299C-52C0-424F-90A8-94547439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2DC0C2-DE39-49C6-9D24-EF113451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26BAFF5-1253-446D-AB18-7A63D4217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03" y="220415"/>
            <a:ext cx="1544273" cy="15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2926B-B000-4936-B561-2062424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DE58D3-B639-4113-8EE0-BA163EFD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94FD5A-BB6F-471F-9AED-20A385C1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89F616-6DBB-4753-8750-D572C259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E7EA-2FFC-4A07-9626-E7BEF412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54BA79-40BC-4159-9C73-C1F059C9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01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488CFF-18A8-40FE-B388-99E5F3C8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FC7D31-9326-43C3-9CB8-5BEAB7C12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A55B64-D456-4FB2-8F6F-A2383EB8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DBBFEC-9BB0-41B8-8A3A-BA432501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024ADF-606F-4DD7-8B53-F94BFB03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6F138E-6A2C-4EFE-8096-24B17C37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07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363ED0-2F24-4231-9946-4AC3F588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10A60A-3EA6-4616-9F50-18217C7A6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D76D34-9F10-4518-A4F6-FCC601D08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2868-6086-4E51-A2A5-159A6B11371A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52007-7B53-4FD9-A20D-2627C0AA7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3A1EB2-C9B2-4562-9B1B-AD23C5CB3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BA40B-AF93-47B1-971F-4CB414BFC8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11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C6070B-A61B-4401-AD58-CBEB63B2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5668C-E213-4990-B346-0628372E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9523BA-CD27-4695-B0FD-B65427BB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C4D8-5253-482E-BCA4-C4202A587011}" type="datetimeFigureOut">
              <a:rPr lang="zh-CN" altLang="en-US" smtClean="0"/>
              <a:t>2021/7/15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D1A734-028C-4D57-921C-5F9F2769F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2A262-F646-41D2-8D41-906E6F4D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098C-BDE8-4CD7-BF22-5C868F6486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5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png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80A30CC-8BD0-47E4-8866-C1463DF377DC}"/>
              </a:ext>
            </a:extLst>
          </p:cNvPr>
          <p:cNvSpPr txBox="1"/>
          <p:nvPr/>
        </p:nvSpPr>
        <p:spPr>
          <a:xfrm>
            <a:off x="1677798" y="80534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FPS10</a:t>
            </a:r>
          </a:p>
          <a:p>
            <a:pPr algn="ctr"/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Jul.13-15, 2021, </a:t>
            </a:r>
            <a:r>
              <a:rPr lang="en-US" altLang="zh-CN" sz="2800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Qilu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 N U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3E3478-1BBF-4816-9CEB-B3A4CD87457E}"/>
              </a:ext>
            </a:extLst>
          </p:cNvPr>
          <p:cNvSpPr txBox="1"/>
          <p:nvPr/>
        </p:nvSpPr>
        <p:spPr>
          <a:xfrm>
            <a:off x="139816" y="2451533"/>
            <a:ext cx="11912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andara" panose="020E0502030303020204" pitchFamily="34" charset="0"/>
              </a:rPr>
              <a:t>Thermal Evolution of NS with Pion Condensation: Possible Fast Cooling in a Low-Symmetry-Energy Model</a:t>
            </a:r>
            <a:endParaRPr lang="zh-CN" altLang="en-US" sz="3200" b="1" dirty="0">
              <a:latin typeface="Candara" panose="020E0502030303020204" pitchFamily="34" charset="0"/>
            </a:endParaRPr>
          </a:p>
        </p:txBody>
      </p:sp>
      <p:sp>
        <p:nvSpPr>
          <p:cNvPr id="6" name="Helei Liu (刘荷蕾)…">
            <a:extLst>
              <a:ext uri="{FF2B5EF4-FFF2-40B4-BE49-F238E27FC236}">
                <a16:creationId xmlns:a16="http://schemas.microsoft.com/office/drawing/2014/main" id="{29DE4F48-000B-479B-95FB-D338DAF4A5D4}"/>
              </a:ext>
            </a:extLst>
          </p:cNvPr>
          <p:cNvSpPr txBox="1">
            <a:spLocks/>
          </p:cNvSpPr>
          <p:nvPr/>
        </p:nvSpPr>
        <p:spPr>
          <a:xfrm>
            <a:off x="1001552" y="4343945"/>
            <a:ext cx="10464800" cy="1130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Helei Liu (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halkduster"/>
                <a:sym typeface="Chalkduster"/>
              </a:rPr>
              <a:t>刘荷蕾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)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School of Physical Science and Technology, Xinjiang University</a:t>
            </a:r>
          </a:p>
          <a:p>
            <a:pPr marL="0" indent="0" algn="ctr" defTabSz="285750">
              <a:lnSpc>
                <a:spcPct val="120000"/>
              </a:lnSpc>
              <a:buNone/>
              <a:defRPr sz="157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icrosoft YaHei UI Light" panose="020B0502040204020203" charset="-122"/>
                <a:ea typeface="Microsoft YaHei UI Light" panose="020B0502040204020203" charset="-122"/>
                <a:cs typeface="Chalkduster"/>
                <a:sym typeface="Chalkduster"/>
              </a:rPr>
              <a:t>2021.7.15</a:t>
            </a:r>
          </a:p>
        </p:txBody>
      </p:sp>
    </p:spTree>
    <p:extLst>
      <p:ext uri="{BB962C8B-B14F-4D97-AF65-F5344CB8AC3E}">
        <p14:creationId xmlns:p14="http://schemas.microsoft.com/office/powerpoint/2010/main" val="15519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.png" descr="a.png">
            <a:extLst>
              <a:ext uri="{FF2B5EF4-FFF2-40B4-BE49-F238E27FC236}">
                <a16:creationId xmlns:a16="http://schemas.microsoft.com/office/drawing/2014/main" id="{8CA3D596-7613-4F02-9BE0-56F530D7A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38" y="1617174"/>
            <a:ext cx="4575496" cy="30918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9FBACF5-ABF4-4159-9C54-B95F4AB7D6C6}"/>
              </a:ext>
            </a:extLst>
          </p:cNvPr>
          <p:cNvSpPr txBox="1"/>
          <p:nvPr/>
        </p:nvSpPr>
        <p:spPr>
          <a:xfrm>
            <a:off x="2956674" y="4637713"/>
            <a:ext cx="2717302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Liu et al, JPSJ,2017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93B9BF-7FD0-4E71-820D-C72C6DB2B6EC}"/>
              </a:ext>
            </a:extLst>
          </p:cNvPr>
          <p:cNvSpPr txBox="1"/>
          <p:nvPr/>
        </p:nvSpPr>
        <p:spPr>
          <a:xfrm>
            <a:off x="1293904" y="4971138"/>
            <a:ext cx="3881078" cy="10259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deep </a:t>
            </a:r>
            <a:r>
              <a:rPr kumimoji="0" lang="en-US" altLang="zh-CN" sz="2000" i="0" u="none" strike="noStrike" cap="none" spc="0" normalizeH="0" baseline="0" dirty="0" err="1">
                <a:ln>
                  <a:noFill/>
                </a:ln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crusral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heating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compressional heating</a:t>
            </a: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hot CNO cycle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D43D90-067D-4F7E-BCD0-BA4CB6D0B1D6}"/>
              </a:ext>
            </a:extLst>
          </p:cNvPr>
          <p:cNvGrpSpPr/>
          <p:nvPr/>
        </p:nvGrpSpPr>
        <p:grpSpPr>
          <a:xfrm>
            <a:off x="3170319" y="5851821"/>
            <a:ext cx="1877069" cy="646951"/>
            <a:chOff x="9017162" y="8160287"/>
            <a:chExt cx="3525565" cy="9463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D283B06-E23B-427E-9F1D-50E9D644D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7162" y="8681756"/>
              <a:ext cx="3525565" cy="42483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F7D7DE7-510E-45D1-A826-BB6161950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13361" y="8160287"/>
              <a:ext cx="1654384" cy="349348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9B73D1F-9913-472C-9B07-E322865BEAD6}"/>
              </a:ext>
            </a:extLst>
          </p:cNvPr>
          <p:cNvSpPr txBox="1"/>
          <p:nvPr/>
        </p:nvSpPr>
        <p:spPr>
          <a:xfrm>
            <a:off x="669155" y="868664"/>
            <a:ext cx="4575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Light curve of MAXI J0556-332</a:t>
            </a:r>
            <a:endParaRPr lang="zh-CN" altLang="en-US" sz="2400" b="1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E8EFD8B-01C4-4801-8453-1E375B20AD12}"/>
              </a:ext>
            </a:extLst>
          </p:cNvPr>
          <p:cNvGrpSpPr/>
          <p:nvPr/>
        </p:nvGrpSpPr>
        <p:grpSpPr>
          <a:xfrm>
            <a:off x="6080955" y="1846833"/>
            <a:ext cx="5029200" cy="2687800"/>
            <a:chOff x="5670625" y="1700727"/>
            <a:chExt cx="6140376" cy="278766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50F7CBC-B7CF-4E8A-B075-52A41C87D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0625" y="1791345"/>
              <a:ext cx="3347752" cy="2697046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50249D2-1859-444D-A0A9-1F42F9479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1426" y="1700728"/>
              <a:ext cx="2849573" cy="2787662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DB4631C-73B1-4C8A-8757-87557BE5DB33}"/>
              </a:ext>
            </a:extLst>
          </p:cNvPr>
          <p:cNvSpPr txBox="1"/>
          <p:nvPr/>
        </p:nvSpPr>
        <p:spPr>
          <a:xfrm>
            <a:off x="6259855" y="831485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How about quiescent luminosity with shallow heating?</a:t>
            </a:r>
            <a:endParaRPr lang="zh-CN" altLang="en-US" sz="24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1CC6C58-45FB-4673-9B89-FFC66D460477}"/>
              </a:ext>
            </a:extLst>
          </p:cNvPr>
          <p:cNvSpPr txBox="1"/>
          <p:nvPr/>
        </p:nvSpPr>
        <p:spPr>
          <a:xfrm>
            <a:off x="6583519" y="5167328"/>
            <a:ext cx="4280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Shallow heating affect the quiescent luminosity of accreting NS especially at high accretion rate</a:t>
            </a:r>
            <a:endParaRPr lang="zh-CN" altLang="en-US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995C2A-8F49-407C-951A-92663B2BD499}"/>
              </a:ext>
            </a:extLst>
          </p:cNvPr>
          <p:cNvSpPr txBox="1"/>
          <p:nvPr/>
        </p:nvSpPr>
        <p:spPr>
          <a:xfrm>
            <a:off x="8969738" y="4709040"/>
            <a:ext cx="2287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 et al, PTEP, 2020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6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DEEDA-3AD1-49AC-845A-95C0B00A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325563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ndara" panose="020E0502030303020204" pitchFamily="34" charset="0"/>
                <a:ea typeface="Microsoft JhengHei" panose="020B0604030504040204" pitchFamily="34" charset="-120"/>
              </a:rPr>
              <a:t>Slow cooling of NS with low symmetry energy </a:t>
            </a:r>
            <a:r>
              <a:rPr lang="en-US" altLang="zh-CN" sz="3200" dirty="0" err="1">
                <a:latin typeface="Candara" panose="020E0502030303020204" pitchFamily="34" charset="0"/>
                <a:ea typeface="Microsoft JhengHei" panose="020B0604030504040204" pitchFamily="34" charset="-120"/>
              </a:rPr>
              <a:t>EoS</a:t>
            </a:r>
            <a:br>
              <a:rPr lang="en-US" altLang="zh-CN" sz="3200" dirty="0">
                <a:latin typeface="Candara" panose="020E0502030303020204" pitchFamily="34" charset="0"/>
                <a:ea typeface="Microsoft JhengHei" panose="020B0604030504040204" pitchFamily="34" charset="-120"/>
              </a:rPr>
            </a:br>
            <a:endParaRPr lang="zh-CN" altLang="en-US" sz="3200" dirty="0">
              <a:latin typeface="Candara" panose="020E0502030303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583C50-9E53-4F1E-94FA-B39BC6EC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49" y="3857278"/>
            <a:ext cx="5797404" cy="23329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C01794-4741-4F72-BB63-13A30C0E1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697" y="2642447"/>
            <a:ext cx="5747064" cy="11272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C8E1857-48C0-4C4B-AE29-A723F6FB782F}"/>
              </a:ext>
            </a:extLst>
          </p:cNvPr>
          <p:cNvSpPr txBox="1"/>
          <p:nvPr/>
        </p:nvSpPr>
        <p:spPr>
          <a:xfrm>
            <a:off x="664725" y="2226949"/>
            <a:ext cx="4189900" cy="21646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Togashi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: bare nuclear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pothential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(</a:t>
            </a: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Togashi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, et al, 2017)</a:t>
            </a:r>
          </a:p>
          <a:p>
            <a:pPr marL="457200" indent="-457200" defTabSz="584200" hangingPunct="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Shen: relativistic mean field theory with several meson coupling terms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(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Shen, et al, 1998/2011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)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LS220: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Skyrme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energy-densi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 function (</a:t>
            </a:r>
            <a:r>
              <a:rPr lang="en-US" altLang="zh-CN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Lattimer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, et al, 1991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5584F0-751F-4197-8C09-5C28762B2521}"/>
              </a:ext>
            </a:extLst>
          </p:cNvPr>
          <p:cNvSpPr txBox="1"/>
          <p:nvPr/>
        </p:nvSpPr>
        <p:spPr>
          <a:xfrm>
            <a:off x="1285747" y="1612426"/>
            <a:ext cx="37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Energy per nucleon: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63D40E-B825-49E5-812B-F95E0EF08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427" y="1516285"/>
            <a:ext cx="6284826" cy="7427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849C0A6-A1B2-43EE-BC90-4ADD78EF2EA3}"/>
              </a:ext>
            </a:extLst>
          </p:cNvPr>
          <p:cNvSpPr txBox="1"/>
          <p:nvPr/>
        </p:nvSpPr>
        <p:spPr>
          <a:xfrm>
            <a:off x="838199" y="4476871"/>
            <a:ext cx="3372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Terrestrial experiments: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954C04-E326-4F46-B800-15681EF3FF03}"/>
                  </a:ext>
                </a:extLst>
              </p:cNvPr>
              <p:cNvSpPr txBox="1"/>
              <p:nvPr/>
            </p:nvSpPr>
            <p:spPr>
              <a:xfrm>
                <a:off x="1186056" y="5023763"/>
                <a:ext cx="31472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220 </m:t>
                    </m:r>
                    <m:r>
                      <m:rPr>
                        <m:nor/>
                      </m:rPr>
                      <a:rPr lang="en-US" altLang="zh-CN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m:rPr>
                        <m:nor/>
                      </m:rPr>
                      <a:rPr lang="en-US" altLang="zh-CN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altLang="zh-C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≲260 </m:t>
                    </m:r>
                    <m:r>
                      <m:rPr>
                        <m:nor/>
                      </m:rPr>
                      <a:rPr lang="en-US" altLang="zh-CN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zh-C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  <m:r>
                      <m:rPr>
                        <m:nor/>
                      </m:rPr>
                      <a:rPr lang="en-US" altLang="zh-CN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zh-CN" b="0" dirty="0">
                  <a:solidFill>
                    <a:schemeClr val="accent6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altLang="zh-CN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80 </m:t>
                    </m:r>
                    <m:r>
                      <m:rPr>
                        <m:nor/>
                      </m:rPr>
                      <a:rPr lang="en-US" altLang="zh-CN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zh-CN" alt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954C04-E326-4F46-B800-15681EF3F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56" y="5023763"/>
                <a:ext cx="3147237" cy="923330"/>
              </a:xfrm>
              <a:prstGeom prst="rect">
                <a:avLst/>
              </a:prstGeom>
              <a:blipFill>
                <a:blip r:embed="rId5"/>
                <a:stretch>
                  <a:fillRect l="-1357" t="-1316"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02DD3CB4-3B73-42F8-97D4-939A68E49F30}"/>
              </a:ext>
            </a:extLst>
          </p:cNvPr>
          <p:cNvSpPr txBox="1"/>
          <p:nvPr/>
        </p:nvSpPr>
        <p:spPr>
          <a:xfrm>
            <a:off x="2867055" y="5858540"/>
            <a:ext cx="175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Garg, et al, 2018</a:t>
            </a:r>
          </a:p>
          <a:p>
            <a:r>
              <a:rPr lang="en-US" altLang="zh-CN" sz="1400" dirty="0" err="1"/>
              <a:t>Hebeler</a:t>
            </a:r>
            <a:r>
              <a:rPr lang="en-US" altLang="zh-CN" sz="1400" dirty="0"/>
              <a:t>, et al, 2013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F9DEE0-E458-48AE-A957-A07C3A29DB68}"/>
              </a:ext>
            </a:extLst>
          </p:cNvPr>
          <p:cNvSpPr txBox="1"/>
          <p:nvPr/>
        </p:nvSpPr>
        <p:spPr>
          <a:xfrm>
            <a:off x="8944103" y="6185098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Akira </a:t>
            </a:r>
            <a:r>
              <a:rPr lang="en-US" altLang="zh-CN" sz="1400" dirty="0" err="1"/>
              <a:t>Dohi</a:t>
            </a:r>
            <a:r>
              <a:rPr lang="en-US" altLang="zh-CN" sz="1400" dirty="0"/>
              <a:t>, et al, 2019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278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DEEDA-3AD1-49AC-845A-95C0B00A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325563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Candara" panose="020E0502030303020204" pitchFamily="34" charset="0"/>
                <a:ea typeface="Microsoft JhengHei" panose="020B0604030504040204" pitchFamily="34" charset="-120"/>
              </a:rPr>
              <a:t>Slow cooling of NS with low symmetry energy </a:t>
            </a:r>
            <a:r>
              <a:rPr lang="en-US" altLang="zh-CN" sz="3200" dirty="0" err="1">
                <a:latin typeface="Candara" panose="020E0502030303020204" pitchFamily="34" charset="0"/>
                <a:ea typeface="Microsoft JhengHei" panose="020B0604030504040204" pitchFamily="34" charset="-120"/>
              </a:rPr>
              <a:t>EoS</a:t>
            </a:r>
            <a:br>
              <a:rPr lang="en-US" altLang="zh-CN" sz="3200" dirty="0">
                <a:latin typeface="Candara" panose="020E0502030303020204" pitchFamily="34" charset="0"/>
                <a:ea typeface="Microsoft JhengHei" panose="020B0604030504040204" pitchFamily="34" charset="-120"/>
              </a:rPr>
            </a:br>
            <a:endParaRPr lang="zh-CN" altLang="en-US" sz="3200" dirty="0">
              <a:latin typeface="Candara" panose="020E0502030303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B38166F-C8B3-46B7-A726-84D8900E806C}"/>
              </a:ext>
            </a:extLst>
          </p:cNvPr>
          <p:cNvGrpSpPr/>
          <p:nvPr/>
        </p:nvGrpSpPr>
        <p:grpSpPr>
          <a:xfrm>
            <a:off x="615428" y="1351980"/>
            <a:ext cx="4808839" cy="3746399"/>
            <a:chOff x="6835474" y="1447673"/>
            <a:chExt cx="4808839" cy="374639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688226-E23F-4B31-BD4E-00327367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474" y="1447673"/>
              <a:ext cx="4555358" cy="3458316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643420B-5A65-4E03-8E35-A0E6C4797222}"/>
                </a:ext>
              </a:extLst>
            </p:cNvPr>
            <p:cNvSpPr txBox="1"/>
            <p:nvPr/>
          </p:nvSpPr>
          <p:spPr>
            <a:xfrm>
              <a:off x="9682163" y="4886295"/>
              <a:ext cx="1962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Akira </a:t>
              </a:r>
              <a:r>
                <a:rPr lang="en-US" altLang="zh-CN" sz="1400" dirty="0" err="1"/>
                <a:t>Dohi</a:t>
              </a:r>
              <a:r>
                <a:rPr lang="en-US" altLang="zh-CN" sz="1400" dirty="0"/>
                <a:t>, et al, 2019</a:t>
              </a:r>
              <a:endParaRPr lang="zh-CN" altLang="en-US" sz="1400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E8107C7-845C-4A6E-B67A-BC607C3FE50A}"/>
              </a:ext>
            </a:extLst>
          </p:cNvPr>
          <p:cNvSpPr txBox="1"/>
          <p:nvPr/>
        </p:nvSpPr>
        <p:spPr>
          <a:xfrm>
            <a:off x="681132" y="5044866"/>
            <a:ext cx="4932858" cy="16414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DU process of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Togashi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EoS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is prohibited</a:t>
            </a:r>
          </a:p>
          <a:p>
            <a:pPr marL="342900" indent="-342900" defTabSz="584200" hangingPunct="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Standard </a:t>
            </a:r>
            <a:r>
              <a:rPr lang="en-US" altLang="zh-CN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scenario+exotics</a:t>
            </a:r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?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(exotic particles such as hyperons, </a:t>
            </a:r>
            <a:r>
              <a:rPr lang="en-US" altLang="zh-CN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pions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, kaons, and quarks )</a:t>
            </a:r>
          </a:p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3F92E35-172A-4995-B9B6-D63A0F868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820" y="1572201"/>
            <a:ext cx="3474791" cy="24138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250655-9173-48AB-A8F1-2084E5404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611" y="1635154"/>
            <a:ext cx="3126230" cy="211228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2689C9E-5B2B-41F0-A9F4-9EA45B2947CC}"/>
              </a:ext>
            </a:extLst>
          </p:cNvPr>
          <p:cNvSpPr txBox="1"/>
          <p:nvPr/>
        </p:nvSpPr>
        <p:spPr>
          <a:xfrm>
            <a:off x="6528391" y="4102410"/>
            <a:ext cx="509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The conditions for DU process</a:t>
            </a:r>
            <a:endParaRPr lang="zh-CN" altLang="en-US" sz="2000" dirty="0">
              <a:solidFill>
                <a:srgbClr val="C00000"/>
              </a:solidFill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AFA57F8-1B5F-4308-A14A-27669774CEBD}"/>
              </a:ext>
            </a:extLst>
          </p:cNvPr>
          <p:cNvGrpSpPr/>
          <p:nvPr/>
        </p:nvGrpSpPr>
        <p:grpSpPr>
          <a:xfrm>
            <a:off x="6528391" y="4810296"/>
            <a:ext cx="5010883" cy="1545696"/>
            <a:chOff x="9292855" y="4621188"/>
            <a:chExt cx="3185796" cy="1483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6D112765-6C40-4EA1-9B2A-7DA393E285BB}"/>
                    </a:ext>
                  </a:extLst>
                </p:cNvPr>
                <p:cNvSpPr txBox="1"/>
                <p:nvPr/>
              </p:nvSpPr>
              <p:spPr>
                <a:xfrm>
                  <a:off x="9292855" y="4621188"/>
                  <a:ext cx="2334358" cy="380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𝐷𝑈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=1/9</m:t>
                      </m:r>
                    </m:oMath>
                  </a14:m>
                  <a:r>
                    <a:rPr lang="zh-CN" altLang="en-US" dirty="0"/>
                    <a:t>    </a:t>
                  </a:r>
                  <a:r>
                    <a:rPr lang="en-US" altLang="zh-CN" dirty="0"/>
                    <a:t>or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6D112765-6C40-4EA1-9B2A-7DA393E285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855" y="4621188"/>
                  <a:ext cx="2334358" cy="380504"/>
                </a:xfrm>
                <a:prstGeom prst="rect">
                  <a:avLst/>
                </a:prstGeom>
                <a:blipFill>
                  <a:blip r:embed="rId5"/>
                  <a:stretch>
                    <a:fillRect t="-4615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331B303-8846-4F35-A332-2218FA8D0FB7}"/>
                    </a:ext>
                  </a:extLst>
                </p:cNvPr>
                <p:cNvSpPr txBox="1"/>
                <p:nvPr/>
              </p:nvSpPr>
              <p:spPr>
                <a:xfrm>
                  <a:off x="9352421" y="5180641"/>
                  <a:ext cx="3126230" cy="924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)≥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𝐷𝑈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)≃50.7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0.155 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𝑓𝑚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a14:m>
                  <a:r>
                    <a:rPr lang="zh-CN" altLang="en-US" dirty="0"/>
                    <a:t>  </a:t>
                  </a:r>
                  <a:r>
                    <a:rPr lang="en-US" altLang="zh-CN" dirty="0"/>
                    <a:t>MeV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331B303-8846-4F35-A332-2218FA8D0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2421" y="5180641"/>
                  <a:ext cx="3126230" cy="9242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946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963C55D-0B3F-4692-85E4-533A4CE8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9" y="922269"/>
            <a:ext cx="4879831" cy="37855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5D75F8B-27C8-4D4C-B259-6B9F665FAB8E}"/>
              </a:ext>
            </a:extLst>
          </p:cNvPr>
          <p:cNvSpPr txBox="1"/>
          <p:nvPr/>
        </p:nvSpPr>
        <p:spPr>
          <a:xfrm>
            <a:off x="575351" y="5216812"/>
            <a:ext cx="5901761" cy="10259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1708A6"/>
                </a:solidFill>
                <a:effectLst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Helvetica Light"/>
              </a:rPr>
              <a:t>Shen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1708A6"/>
                </a:solidFill>
                <a:effectLst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Helvetica Light"/>
              </a:rPr>
              <a:t>EoS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1708A6"/>
                </a:solidFill>
                <a:effectLst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Helvetica Light"/>
              </a:rPr>
              <a:t> cools rapidly at any masses </a:t>
            </a:r>
          </a:p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708A6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T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1708A6"/>
                </a:solidFill>
                <a:effectLst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Helvetica Light"/>
              </a:rPr>
              <a:t>he observational data can be explained with the effect of superfluidity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1708A6"/>
              </a:solidFill>
              <a:effectLst/>
              <a:uFillTx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D34A3E-969D-43A1-809E-799E8A95CE6F}"/>
              </a:ext>
            </a:extLst>
          </p:cNvPr>
          <p:cNvSpPr txBox="1"/>
          <p:nvPr/>
        </p:nvSpPr>
        <p:spPr>
          <a:xfrm>
            <a:off x="6591412" y="5216812"/>
            <a:ext cx="4857639" cy="10259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1708A6"/>
                </a:solidFill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</a:rPr>
              <a:t>LS220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1708A6"/>
                </a:solidFill>
                <a:effectLst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Helvetica Light"/>
              </a:rPr>
              <a:t> </a:t>
            </a:r>
            <a:r>
              <a:rPr kumimoji="0" lang="en-US" altLang="zh-CN" sz="2000" b="0" i="0" u="none" strike="noStrike" cap="none" spc="0" normalizeH="0" baseline="0" dirty="0" err="1">
                <a:ln>
                  <a:noFill/>
                </a:ln>
                <a:solidFill>
                  <a:srgbClr val="1708A6"/>
                </a:solidFill>
                <a:effectLst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Helvetica Light"/>
              </a:rPr>
              <a:t>EoS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1708A6"/>
                </a:solidFill>
                <a:effectLst/>
                <a:uFillTx/>
                <a:latin typeface="Calibri" panose="020F0502020204030204" pitchFamily="34" charset="0"/>
                <a:ea typeface="Microsoft JhengHei UI" panose="020B0604030504040204" pitchFamily="34" charset="-120"/>
                <a:cs typeface="Calibri" panose="020F0502020204030204" pitchFamily="34" charset="0"/>
                <a:sym typeface="Helvetica Light"/>
              </a:rPr>
              <a:t> is suitable to account for the observational data.  </a:t>
            </a:r>
          </a:p>
          <a:p>
            <a:pPr marL="342900" marR="0" indent="-34290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1708A6"/>
              </a:solidFill>
              <a:effectLst/>
              <a:uFillTx/>
              <a:latin typeface="Calibri" panose="020F0502020204030204" pitchFamily="34" charset="0"/>
              <a:ea typeface="Microsoft JhengHei UI" panose="020B0604030504040204" pitchFamily="34" charset="-12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ABDD1A-F26F-4DFE-96C7-9CFF33FE1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13" y="922269"/>
            <a:ext cx="4857638" cy="38121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6462711-2BEF-4935-8B0F-D7B8A94F2DA3}"/>
              </a:ext>
            </a:extLst>
          </p:cNvPr>
          <p:cNvSpPr txBox="1"/>
          <p:nvPr/>
        </p:nvSpPr>
        <p:spPr>
          <a:xfrm>
            <a:off x="9285401" y="4768334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Akira </a:t>
            </a:r>
            <a:r>
              <a:rPr lang="en-US" altLang="zh-CN" sz="1400" dirty="0" err="1"/>
              <a:t>Dohi</a:t>
            </a:r>
            <a:r>
              <a:rPr lang="en-US" altLang="zh-CN" sz="1400" dirty="0"/>
              <a:t>, et al, 2019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1820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8582C-F24E-4B70-8F94-86F16697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>
                <a:latin typeface="Candara" panose="020E0502030303020204" pitchFamily="34" charset="0"/>
              </a:rPr>
              <a:t>Cooling models with low symmetry energy and the pion condensation</a:t>
            </a:r>
            <a:endParaRPr lang="zh-CN" altLang="en-US" sz="3200" dirty="0">
              <a:latin typeface="Candara" panose="020E0502030303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1BF781-6D95-4445-851F-AC79946D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624" y="3563459"/>
            <a:ext cx="2654003" cy="22224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53536D-6ADD-41B4-85FC-3DF5715AD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46" y="4076080"/>
            <a:ext cx="3743531" cy="23039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A5F2421-C6F2-4947-B9D4-EE4B06CC4603}"/>
              </a:ext>
            </a:extLst>
          </p:cNvPr>
          <p:cNvSpPr txBox="1"/>
          <p:nvPr/>
        </p:nvSpPr>
        <p:spPr>
          <a:xfrm>
            <a:off x="1206088" y="1783942"/>
            <a:ext cx="545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Pion condensation in the core of NS which soft the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neutrino emission due to pion condensation appear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893A82-FBFC-4BEC-B735-956FEEFAE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668" y="1672666"/>
            <a:ext cx="3985391" cy="24527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EB6DA94-E41E-422F-B17B-BC9705D7FDBA}"/>
              </a:ext>
            </a:extLst>
          </p:cNvPr>
          <p:cNvSpPr txBox="1"/>
          <p:nvPr/>
        </p:nvSpPr>
        <p:spPr>
          <a:xfrm>
            <a:off x="4545878" y="5964840"/>
            <a:ext cx="1968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Matsuo, et al, 2018</a:t>
            </a:r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4128FC-D6AD-4AE0-A559-B898AEB114E7}"/>
              </a:ext>
            </a:extLst>
          </p:cNvPr>
          <p:cNvSpPr txBox="1"/>
          <p:nvPr/>
        </p:nvSpPr>
        <p:spPr>
          <a:xfrm>
            <a:off x="5146453" y="2786275"/>
            <a:ext cx="1533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Umeda, 1994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7DC9874-27D8-4A09-81CA-7C4554DD4ED9}"/>
              </a:ext>
            </a:extLst>
          </p:cNvPr>
          <p:cNvSpPr txBox="1"/>
          <p:nvPr/>
        </p:nvSpPr>
        <p:spPr>
          <a:xfrm>
            <a:off x="8095963" y="1413689"/>
            <a:ext cx="2482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Dohi</a:t>
            </a:r>
            <a:r>
              <a:rPr lang="en-US" altLang="zh-CN" sz="1200" dirty="0"/>
              <a:t> &amp; Liu, et al, 2021, submitted</a:t>
            </a:r>
            <a:endParaRPr lang="zh-CN" altLang="en-US" sz="12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9059500-5594-48A0-ACA9-7083748C5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941" y="3750620"/>
            <a:ext cx="2250205" cy="198790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3FC52B-B9F3-4276-B3DE-87EDC8099D50}"/>
              </a:ext>
            </a:extLst>
          </p:cNvPr>
          <p:cNvSpPr txBox="1"/>
          <p:nvPr/>
        </p:nvSpPr>
        <p:spPr>
          <a:xfrm>
            <a:off x="2069720" y="5995617"/>
            <a:ext cx="1724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Muto, 1993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5554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6F240-6197-43A0-84AB-698E25E1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Candara" panose="020E0502030303020204" pitchFamily="34" charset="0"/>
              </a:rPr>
              <a:t>Nuclear Superfluidity (SF)</a:t>
            </a:r>
            <a:endParaRPr lang="zh-CN" altLang="en-US" sz="3600" dirty="0">
              <a:latin typeface="Candara" panose="020E0502030303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67A7A42-5F45-4692-98BC-1F0D87F4D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52" y="2775261"/>
            <a:ext cx="4934196" cy="32860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E953201-36D5-4D40-A8D5-9297552A3D3B}"/>
              </a:ext>
            </a:extLst>
          </p:cNvPr>
          <p:cNvSpPr txBox="1"/>
          <p:nvPr/>
        </p:nvSpPr>
        <p:spPr>
          <a:xfrm>
            <a:off x="8479155" y="5974138"/>
            <a:ext cx="3029104" cy="3491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dirty="0"/>
              <a:t>Page et al, 2013</a:t>
            </a:r>
            <a:endParaRPr lang="zh-CN" altLang="en-US" dirty="0">
              <a:sym typeface="Helvetica Ligh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6C7D49-2EFC-4494-A4DC-3E375EE4F210}"/>
              </a:ext>
            </a:extLst>
          </p:cNvPr>
          <p:cNvGrpSpPr/>
          <p:nvPr/>
        </p:nvGrpSpPr>
        <p:grpSpPr>
          <a:xfrm>
            <a:off x="1394656" y="1853801"/>
            <a:ext cx="8820263" cy="4207550"/>
            <a:chOff x="2193726" y="1963516"/>
            <a:chExt cx="8820263" cy="420755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D5BC3D8-E234-4BF8-9803-6790E3722D27}"/>
                </a:ext>
              </a:extLst>
            </p:cNvPr>
            <p:cNvSpPr txBox="1"/>
            <p:nvPr/>
          </p:nvSpPr>
          <p:spPr>
            <a:xfrm>
              <a:off x="2193726" y="1963516"/>
              <a:ext cx="8820263" cy="67819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marL="342900" indent="-342900" defTabSz="410751" hangingPunct="0">
                <a:buFont typeface="Arial" panose="020B0604020202020204" pitchFamily="34" charset="0"/>
                <a:buChar char="•"/>
              </a:pPr>
              <a:r>
                <a:rPr lang="en-US" altLang="zh-CN" sz="1969" dirty="0"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Based on the BCS theory, Cooper  paring ([NN]) occurs in NS due to the attractive nuclear force</a:t>
              </a:r>
              <a:endParaRPr lang="zh-CN" altLang="en-US" sz="1969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0C9D885-BD49-4EC9-B603-913EA86ACF4C}"/>
                </a:ext>
              </a:extLst>
            </p:cNvPr>
            <p:cNvGrpSpPr/>
            <p:nvPr/>
          </p:nvGrpSpPr>
          <p:grpSpPr>
            <a:xfrm>
              <a:off x="2208867" y="2797621"/>
              <a:ext cx="6615345" cy="375167"/>
              <a:chOff x="1898374" y="4117987"/>
              <a:chExt cx="9408491" cy="5335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4629469C-AC6C-4D20-A5B7-A54DD83BB8D4}"/>
                      </a:ext>
                    </a:extLst>
                  </p:cNvPr>
                  <p:cNvSpPr txBox="1"/>
                  <p:nvPr/>
                </p:nvSpPr>
                <p:spPr>
                  <a:xfrm>
                    <a:off x="1898374" y="4117987"/>
                    <a:ext cx="6092686" cy="53357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35719" tIns="35719" rIns="35719" bIns="35719" numCol="1" spcCol="38100" rtlCol="0" anchor="ctr">
                    <a:spAutoFit/>
                  </a:bodyPr>
                  <a:lstStyle/>
                  <a:p>
                    <a:pPr algn="ctr" defTabSz="41075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969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US" altLang="zh-CN" sz="1969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zh-CN" sz="1969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  <m:r>
                            <a:rPr lang="en-US" altLang="zh-CN" sz="1969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969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zh-CN" sz="1969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𝑁𝑁</m:t>
                              </m:r>
                            </m:e>
                          </m:d>
                          <m:r>
                            <a:rPr lang="en-US" altLang="zh-CN" sz="1969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r>
                            <a:rPr lang="en-US" altLang="zh-CN" sz="1969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  <m:r>
                            <a:rPr lang="en-US" altLang="zh-CN" sz="1969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zh-CN" sz="1969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altLang="zh-CN" sz="1969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zh-CN" altLang="en-US" sz="1969" dirty="0">
                      <a:solidFill>
                        <a:srgbClr val="FF0066"/>
                      </a:solidFill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5" name="文本框 4">
                    <a:extLst>
                      <a:ext uri="{FF2B5EF4-FFF2-40B4-BE49-F238E27FC236}">
                        <a16:creationId xmlns:a16="http://schemas.microsoft.com/office/drawing/2014/main" id="{4629469C-AC6C-4D20-A5B7-A54DD83BB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8374" y="4117987"/>
                    <a:ext cx="6092686" cy="53357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1A3BF0AB-4FF3-4AF7-A614-26318363FB13}"/>
                      </a:ext>
                    </a:extLst>
                  </p:cNvPr>
                  <p:cNvSpPr txBox="1"/>
                  <p:nvPr/>
                </p:nvSpPr>
                <p:spPr>
                  <a:xfrm>
                    <a:off x="7106478" y="4117987"/>
                    <a:ext cx="4200387" cy="53357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35719" tIns="35719" rIns="35719" bIns="35719" numCol="1" spcCol="38100" rtlCol="0" anchor="ctr">
                    <a:spAutoFit/>
                  </a:bodyPr>
                  <a:lstStyle/>
                  <a:p>
                    <a:pPr algn="ctr" defTabSz="410751" hangingPunct="0"/>
                    <a:r>
                      <a:rPr lang="en-US" altLang="zh-CN" sz="1969" dirty="0"/>
                      <a:t>at </a:t>
                    </a:r>
                    <a14:m>
                      <m:oMath xmlns:m="http://schemas.openxmlformats.org/officeDocument/2006/math">
                        <m:r>
                          <a:rPr lang="en-US" altLang="zh-CN" sz="1969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196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sz="196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96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zh-CN" sz="196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8−10</m:t>
                            </m:r>
                          </m:sup>
                        </m:sSup>
                      </m:oMath>
                    </a14:m>
                    <a:r>
                      <a:rPr lang="zh-CN" altLang="en-US" sz="1969" dirty="0">
                        <a:sym typeface="Helvetica Light"/>
                      </a:rPr>
                      <a:t> </a:t>
                    </a:r>
                    <a:r>
                      <a:rPr lang="en-US" altLang="zh-CN" sz="1969" dirty="0">
                        <a:sym typeface="Helvetica Light"/>
                      </a:rPr>
                      <a:t>K</a:t>
                    </a:r>
                    <a:endParaRPr lang="zh-CN" altLang="en-US" sz="1969" dirty="0"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1A3BF0AB-4FF3-4AF7-A614-26318363FB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6478" y="4117987"/>
                    <a:ext cx="4200387" cy="53357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836" b="-32787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D61320C1-1418-4695-A915-DA3EC4F39A75}"/>
                    </a:ext>
                  </a:extLst>
                </p:cNvPr>
                <p:cNvSpPr txBox="1"/>
                <p:nvPr/>
              </p:nvSpPr>
              <p:spPr>
                <a:xfrm>
                  <a:off x="2413995" y="3248307"/>
                  <a:ext cx="4514539" cy="6781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35719" tIns="35719" rIns="35719" bIns="35719" numCol="1" spcCol="38100" rtlCol="0" anchor="ctr">
                  <a:spAutoFit/>
                </a:bodyPr>
                <a:lstStyle/>
                <a:p>
                  <a:pPr defTabSz="410751" hangingPunct="0"/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(</a:t>
                  </a:r>
                  <a:r>
                    <a:rPr lang="en-US" altLang="zh-CN" sz="1969" i="1" dirty="0"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N</a:t>
                  </a:r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: neutron or protons)</a:t>
                  </a:r>
                </a:p>
                <a:p>
                  <a:pPr defTabSz="410751" hangingPunct="0"/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96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69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969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superfluid transition temperature)</a:t>
                  </a:r>
                  <a:endParaRPr lang="zh-CN" altLang="en-US" sz="1969" dirty="0"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D61320C1-1418-4695-A915-DA3EC4F39A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995" y="3248307"/>
                  <a:ext cx="4514539" cy="678199"/>
                </a:xfrm>
                <a:prstGeom prst="rect">
                  <a:avLst/>
                </a:prstGeom>
                <a:blipFill>
                  <a:blip r:embed="rId6"/>
                  <a:stretch>
                    <a:fillRect l="-2568" t="-5405" b="-17117"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4B9FC4B-919B-42AF-9D25-ED209E72ADEA}"/>
                    </a:ext>
                  </a:extLst>
                </p:cNvPr>
                <p:cNvSpPr txBox="1"/>
                <p:nvPr/>
              </p:nvSpPr>
              <p:spPr>
                <a:xfrm>
                  <a:off x="2193727" y="4280740"/>
                  <a:ext cx="4734807" cy="18903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35719" tIns="35719" rIns="35719" bIns="35719" numCol="1" spcCol="38100" rtlCol="0" anchor="ctr">
                  <a:spAutoFit/>
                </a:bodyPr>
                <a:lstStyle/>
                <a:p>
                  <a:pPr marL="342900" indent="-342900" defTabSz="410751" hangingPunct="0">
                    <a:buFont typeface="Arial" panose="020B0604020202020204" pitchFamily="34" charset="0"/>
                    <a:buChar char="•"/>
                  </a:pPr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SF in NS core </a:t>
                  </a:r>
                  <a:r>
                    <a:rPr lang="en-US" altLang="zh-CN" sz="1969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(protons single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969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altLang="zh-CN" sz="1969" i="1" baseline="300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1</m:t>
                          </m:r>
                          <m:r>
                            <a:rPr lang="en-US" altLang="zh-CN" sz="1969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969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1969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, neutron triplet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969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altLang="zh-CN" sz="1969" i="1" baseline="300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3</m:t>
                          </m:r>
                          <m:r>
                            <a:rPr lang="en-US" altLang="zh-CN" sz="1969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969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zh-CN" sz="1969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)</a:t>
                  </a:r>
                </a:p>
                <a:p>
                  <a:pPr marL="342900" lvl="3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SF in NS inner crust (neutron singlet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96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69" i="1" baseline="30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969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969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  <a:p>
                  <a:pPr marL="342900" lvl="3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1969" dirty="0">
                      <a:latin typeface="Calibri" panose="020F0502020204030204" pitchFamily="34" charset="0"/>
                      <a:cs typeface="Calibri" panose="020F0502020204030204" pitchFamily="34" charset="0"/>
                      <a:sym typeface="Helvetica Light"/>
                    </a:rPr>
                    <a:t>SF effects are known to affect cooling curves (e.g., Page et al, o4, 09)</a:t>
                  </a:r>
                </a:p>
                <a:p>
                  <a:pPr marL="342900" lvl="4" indent="-342900">
                    <a:buFont typeface="Arial" panose="020B0604020202020204" pitchFamily="34" charset="0"/>
                    <a:buChar char="•"/>
                  </a:pPr>
                  <a:endParaRPr lang="zh-CN" altLang="en-US" sz="1969" dirty="0"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A4B9FC4B-919B-42AF-9D25-ED209E72A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3727" y="4280740"/>
                  <a:ext cx="4734807" cy="1890326"/>
                </a:xfrm>
                <a:prstGeom prst="rect">
                  <a:avLst/>
                </a:prstGeom>
                <a:blipFill>
                  <a:blip r:embed="rId7"/>
                  <a:stretch>
                    <a:fillRect l="-2320" t="-1290" r="-1160"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27355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B6F240-6197-43A0-84AB-698E25E1D9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925" y="862947"/>
            <a:ext cx="2641632" cy="372729"/>
          </a:xfrm>
        </p:spPr>
        <p:txBody>
          <a:bodyPr>
            <a:normAutofit fontScale="90000"/>
          </a:bodyPr>
          <a:lstStyle/>
          <a:p>
            <a:r>
              <a:rPr lang="en-US" altLang="zh-CN" sz="2400" b="1" dirty="0"/>
              <a:t>Effect 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Superfluid:</a:t>
            </a:r>
            <a:endParaRPr lang="zh-CN" altLang="en-US" sz="2400" b="1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91022FC-426E-4CBB-BE18-88AC24A70096}"/>
              </a:ext>
            </a:extLst>
          </p:cNvPr>
          <p:cNvGrpSpPr/>
          <p:nvPr/>
        </p:nvGrpSpPr>
        <p:grpSpPr>
          <a:xfrm>
            <a:off x="6401692" y="1488628"/>
            <a:ext cx="4696943" cy="2135417"/>
            <a:chOff x="3227937" y="737672"/>
            <a:chExt cx="5469571" cy="259100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4F553F-4AF0-468E-BA31-4A2E7E9DD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7937" y="737672"/>
              <a:ext cx="2537773" cy="253331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9354425-3E8E-4307-85F3-B62E5EF0F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4612" y="745328"/>
              <a:ext cx="2652896" cy="2583348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C26F9B6-160E-484A-A39A-162575D7B428}"/>
              </a:ext>
            </a:extLst>
          </p:cNvPr>
          <p:cNvSpPr txBox="1"/>
          <p:nvPr/>
        </p:nvSpPr>
        <p:spPr>
          <a:xfrm>
            <a:off x="3810776" y="5578040"/>
            <a:ext cx="2285224" cy="2884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1406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Wynn C. G. Ho et al, 2015</a:t>
            </a:r>
            <a:endParaRPr lang="zh-CN" altLang="en-US" sz="1406" dirty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EDDF80-945D-4AA3-9310-61769C645D55}"/>
              </a:ext>
            </a:extLst>
          </p:cNvPr>
          <p:cNvSpPr txBox="1"/>
          <p:nvPr/>
        </p:nvSpPr>
        <p:spPr>
          <a:xfrm>
            <a:off x="951510" y="1503147"/>
            <a:ext cx="4877884" cy="12842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321457" indent="-321457" defTabSz="410751" hangingPunct="0">
              <a:buFont typeface="Arial" panose="020B0604020202020204" pitchFamily="34" charset="0"/>
              <a:buChar char="•"/>
            </a:pPr>
            <a:r>
              <a:rPr lang="en-US" altLang="zh-CN" sz="1969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Suppression of heat capacities and emission mechanisms</a:t>
            </a:r>
          </a:p>
          <a:p>
            <a:pPr marL="321457" lvl="2" indent="-321457">
              <a:buFont typeface="Arial" panose="020B0604020202020204" pitchFamily="34" charset="0"/>
              <a:buChar char="•"/>
            </a:pPr>
            <a:r>
              <a:rPr lang="en-US" altLang="zh-CN" sz="1969" dirty="0"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Enhanced emission due to Cooper paring of nucleons </a:t>
            </a:r>
            <a:endParaRPr lang="zh-CN" altLang="en-US" sz="1969" dirty="0"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6907385-BC8B-45A6-8B35-493FA9C0A234}"/>
              </a:ext>
            </a:extLst>
          </p:cNvPr>
          <p:cNvGrpSpPr/>
          <p:nvPr/>
        </p:nvGrpSpPr>
        <p:grpSpPr>
          <a:xfrm>
            <a:off x="1375596" y="3429000"/>
            <a:ext cx="4283921" cy="1992392"/>
            <a:chOff x="5779967" y="1723896"/>
            <a:chExt cx="4283921" cy="1992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91B50B9-7706-4B2D-9CD0-ACCD625948ED}"/>
                    </a:ext>
                  </a:extLst>
                </p:cNvPr>
                <p:cNvSpPr txBox="1"/>
                <p:nvPr/>
              </p:nvSpPr>
              <p:spPr>
                <a:xfrm>
                  <a:off x="6208384" y="1723896"/>
                  <a:ext cx="3523539" cy="8321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35719" tIns="35719" rIns="35719" bIns="35719" numCol="1" spcCol="38100" rtlCol="0" anchor="ctr">
                  <a:spAutoFit/>
                </a:bodyPr>
                <a:lstStyle/>
                <a:p>
                  <a:pPr defTabSz="410751" hangingPunct="0"/>
                  <a:r>
                    <a:rPr lang="en-US" altLang="zh-CN" sz="1969" dirty="0">
                      <a:sym typeface="Helvetica Light"/>
                    </a:rPr>
                    <a:t>Singlet gap: </a:t>
                  </a:r>
                  <a14:m>
                    <m:oMath xmlns:m="http://schemas.openxmlformats.org/officeDocument/2006/math">
                      <m:r>
                        <a:rPr lang="en-US" altLang="zh-CN" sz="1969" i="1">
                          <a:latin typeface="Cambria Math" panose="02040503050406030204" pitchFamily="18" charset="0"/>
                          <a:sym typeface="Helvetica Light"/>
                        </a:rPr>
                        <m:t>𝑘</m:t>
                      </m:r>
                      <m:sSub>
                        <m:sSubPr>
                          <m:ctrlPr>
                            <a:rPr lang="en-US" altLang="zh-CN" sz="1969" i="1"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lang="en-US" altLang="zh-CN" sz="1969" i="1">
                              <a:latin typeface="Cambria Math" panose="02040503050406030204" pitchFamily="18" charset="0"/>
                              <a:sym typeface="Helvetica Light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969" i="1">
                              <a:latin typeface="Cambria Math" panose="02040503050406030204" pitchFamily="18" charset="0"/>
                              <a:sym typeface="Helvetica Light"/>
                            </a:rPr>
                            <m:t>𝑐</m:t>
                          </m:r>
                        </m:sub>
                      </m:sSub>
                      <m:r>
                        <a:rPr lang="en-US" altLang="zh-CN" sz="1969" i="1">
                          <a:latin typeface="Cambria Math" panose="02040503050406030204" pitchFamily="18" charset="0"/>
                          <a:sym typeface="Helvetica Light"/>
                        </a:rPr>
                        <m:t>=0.5669</m:t>
                      </m:r>
                      <m:r>
                        <m:rPr>
                          <m:sty m:val="p"/>
                        </m:rPr>
                        <a:rPr lang="el-GR" altLang="zh-CN" sz="1969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Δ</m:t>
                      </m:r>
                    </m:oMath>
                  </a14:m>
                  <a:endParaRPr lang="en-US" altLang="zh-CN" sz="1969" dirty="0">
                    <a:sym typeface="Helvetica Light"/>
                  </a:endParaRPr>
                </a:p>
                <a:p>
                  <a:pPr defTabSz="410751" hangingPunct="0"/>
                  <a:r>
                    <a:rPr lang="en-US" altLang="zh-CN" sz="1969" dirty="0"/>
                    <a:t>Triplet gap: </a:t>
                  </a:r>
                  <a14:m>
                    <m:oMath xmlns:m="http://schemas.openxmlformats.org/officeDocument/2006/math">
                      <m:r>
                        <a:rPr lang="en-US" altLang="zh-CN" sz="1969" i="1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zh-CN" sz="196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969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969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969" i="1">
                          <a:latin typeface="Cambria Math" panose="02040503050406030204" pitchFamily="18" charset="0"/>
                        </a:rPr>
                        <m:t>=0.5669</m:t>
                      </m:r>
                      <m:f>
                        <m:fPr>
                          <m:ctrlPr>
                            <a:rPr lang="en-US" altLang="zh-CN" sz="1969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196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969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969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zh-CN" altLang="en-US" sz="1969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</m:oMath>
                  </a14:m>
                  <a:endParaRPr lang="zh-CN" altLang="en-US" sz="1969" dirty="0"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291B50B9-7706-4B2D-9CD0-ACCD625948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8384" y="1723896"/>
                  <a:ext cx="3523539" cy="832152"/>
                </a:xfrm>
                <a:prstGeom prst="rect">
                  <a:avLst/>
                </a:prstGeom>
                <a:blipFill>
                  <a:blip r:embed="rId6"/>
                  <a:stretch>
                    <a:fillRect l="-3287" t="-4380" b="-4380"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919663C-2AE1-42EC-99C1-52D1CAB9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8060" y="2663287"/>
              <a:ext cx="3724168" cy="5688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9C12087-6962-4660-BC7A-739DEE7E84EA}"/>
                    </a:ext>
                  </a:extLst>
                </p:cNvPr>
                <p:cNvSpPr txBox="1"/>
                <p:nvPr/>
              </p:nvSpPr>
              <p:spPr>
                <a:xfrm>
                  <a:off x="5779967" y="3341121"/>
                  <a:ext cx="4283921" cy="37516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35719" tIns="35719" rIns="35719" bIns="35719" numCol="1" spcCol="38100" rtlCol="0" anchor="ctr">
                  <a:spAutoFit/>
                </a:bodyPr>
                <a:lstStyle/>
                <a:p>
                  <a:pPr algn="ctr" defTabSz="41075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969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Δ</m:t>
                            </m:r>
                          </m:e>
                          <m:sub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969" i="1">
                            <a:latin typeface="Cambria Math" panose="02040503050406030204" pitchFamily="18" charset="0"/>
                            <a:sym typeface="Helvetica Light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969" i="1">
                            <a:latin typeface="Cambria Math" panose="02040503050406030204" pitchFamily="18" charset="0"/>
                            <a:sym typeface="Helvetica Light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969" i="1">
                            <a:latin typeface="Cambria Math" panose="02040503050406030204" pitchFamily="18" charset="0"/>
                            <a:sym typeface="Helvetica Light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969" i="1"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bPr>
                          <m:e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1969" i="1">
                                <a:latin typeface="Cambria Math" panose="02040503050406030204" pitchFamily="18" charset="0"/>
                                <a:sym typeface="Helvetica Light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are</m:t>
                        </m:r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fit</m:t>
                        </m:r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969">
                            <a:latin typeface="Cambria Math" panose="02040503050406030204" pitchFamily="18" charset="0"/>
                            <a:sym typeface="Helvetica Light"/>
                          </a:rPr>
                          <m:t>parameters</m:t>
                        </m:r>
                      </m:oMath>
                    </m:oMathPara>
                  </a14:m>
                  <a:endParaRPr lang="zh-CN" altLang="en-US" sz="1969" dirty="0">
                    <a:sym typeface="Helvetica Light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09C12087-6962-4660-BC7A-739DEE7E8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967" y="3341121"/>
                  <a:ext cx="4283921" cy="375167"/>
                </a:xfrm>
                <a:prstGeom prst="rect">
                  <a:avLst/>
                </a:prstGeom>
                <a:blipFill>
                  <a:blip r:embed="rId8"/>
                  <a:stretch>
                    <a:fillRect l="-142" b="-14754"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DC5141C-E300-4B65-B3CB-0BD746258239}"/>
              </a:ext>
            </a:extLst>
          </p:cNvPr>
          <p:cNvGrpSpPr/>
          <p:nvPr/>
        </p:nvGrpSpPr>
        <p:grpSpPr>
          <a:xfrm>
            <a:off x="6401692" y="3800847"/>
            <a:ext cx="5015725" cy="2263755"/>
            <a:chOff x="6401692" y="3314285"/>
            <a:chExt cx="5015725" cy="226375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6FD1134-25E5-497A-865C-FEEEC9CCE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1692" y="3314285"/>
              <a:ext cx="2333007" cy="226375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03A62DA-2D6E-4BEF-99EB-C098D12F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13665" y="3732047"/>
              <a:ext cx="2503752" cy="1680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2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AE5CF7-7FCD-4D03-A75D-43D1FF44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6" y="1840056"/>
            <a:ext cx="4544618" cy="3081033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08E2FD44-7D27-4ADC-9F60-9E07116D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latin typeface="Candara" panose="020E0502030303020204" pitchFamily="34" charset="0"/>
              </a:rPr>
              <a:t>Cooling of Isolated neutron stars with pion condensation</a:t>
            </a:r>
            <a:br>
              <a:rPr lang="en-US" altLang="zh-CN" sz="3200" dirty="0">
                <a:latin typeface="Candara" panose="020E0502030303020204" pitchFamily="34" charset="0"/>
              </a:rPr>
            </a:br>
            <a:endParaRPr lang="zh-CN" altLang="en-US" sz="3200" dirty="0">
              <a:latin typeface="Candara" panose="020E0502030303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D95761-06AF-455B-A968-620B4F56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02" y="1840056"/>
            <a:ext cx="4280950" cy="292906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0D5565C-41AA-4896-80CA-344E6A23D96E}"/>
              </a:ext>
            </a:extLst>
          </p:cNvPr>
          <p:cNvSpPr txBox="1"/>
          <p:nvPr/>
        </p:nvSpPr>
        <p:spPr>
          <a:xfrm>
            <a:off x="8456695" y="1523890"/>
            <a:ext cx="2762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Dohi</a:t>
            </a:r>
            <a:r>
              <a:rPr lang="en-US" altLang="zh-CN" sz="1400" dirty="0"/>
              <a:t> &amp; Liu, et al, 2021, submitted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366A8AA-697B-423E-A730-532F8C1D0D3A}"/>
                  </a:ext>
                </a:extLst>
              </p:cNvPr>
              <p:cNvSpPr txBox="1"/>
              <p:nvPr/>
            </p:nvSpPr>
            <p:spPr>
              <a:xfrm>
                <a:off x="6653661" y="5243473"/>
                <a:ext cx="5244826" cy="1025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marR="0" indent="-3429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Neutron </a:t>
                </a:r>
                <a:r>
                  <a:rPr kumimoji="0" lang="en-US" altLang="zh-CN" sz="2000" i="0" u="none" strike="noStrike" cap="none" spc="0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: CLS</a:t>
                </a:r>
                <a:r>
                  <a:rPr kumimoji="0" lang="en-US" altLang="zh-CN" sz="20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 ,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Proton </a:t>
                </a:r>
                <a:r>
                  <a:rPr lang="en-US" altLang="zh-CN" sz="2000" baseline="30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: CCDK</a:t>
                </a:r>
              </a:p>
              <a:p>
                <a:pPr marL="342900" indent="-342900" defTabSz="584200" hangingPunct="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EEHO for Neutron </a:t>
                </a:r>
                <a:r>
                  <a:rPr lang="en-US" altLang="zh-CN" sz="2000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zh-CN" altLang="en-US" sz="200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is too weak to explain observations  under </a:t>
                </a:r>
                <a:r>
                  <a:rPr lang="en-US" altLang="zh-CN" sz="2000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Togashi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 </a:t>
                </a:r>
                <a:r>
                  <a:rPr lang="en-US" altLang="zh-CN" sz="2000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EoS</a:t>
                </a:r>
                <a:endParaRPr kumimoji="0" lang="zh-CN" altLang="en-US" sz="200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366A8AA-697B-423E-A730-532F8C1D0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661" y="5243473"/>
                <a:ext cx="5244826" cy="1025922"/>
              </a:xfrm>
              <a:prstGeom prst="rect">
                <a:avLst/>
              </a:prstGeom>
              <a:blipFill>
                <a:blip r:embed="rId4"/>
                <a:stretch>
                  <a:fillRect l="-1742" t="-2381" b="-1011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F3D2F5A-2C68-4C7C-AD89-487F65F46CE6}"/>
              </a:ext>
            </a:extLst>
          </p:cNvPr>
          <p:cNvSpPr txBox="1"/>
          <p:nvPr/>
        </p:nvSpPr>
        <p:spPr>
          <a:xfrm>
            <a:off x="1048696" y="5220549"/>
            <a:ext cx="5431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composition,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superfluidity are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 cooling is too fast with </a:t>
            </a:r>
            <a:r>
              <a:rPr lang="en-US" altLang="zh-CN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Togashi</a:t>
            </a:r>
            <a:r>
              <a:rPr lang="en-US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zh-CN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 </a:t>
            </a:r>
            <a:r>
              <a:rPr lang="en-US" altLang="zh-CN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EoS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5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AE5CF7-7FCD-4D03-A75D-43D1FF44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57" y="1849425"/>
            <a:ext cx="4799275" cy="3253678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08E2FD44-7D27-4ADC-9F60-9E07116D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>
                <a:latin typeface="Candara" panose="020E0502030303020204" pitchFamily="34" charset="0"/>
              </a:rPr>
              <a:t>Cooling of Isolated neutron stars with pion condensation</a:t>
            </a:r>
            <a:br>
              <a:rPr lang="en-US" altLang="zh-CN" sz="3200" dirty="0">
                <a:latin typeface="Candara" panose="020E0502030303020204" pitchFamily="34" charset="0"/>
              </a:rPr>
            </a:br>
            <a:endParaRPr lang="zh-CN" altLang="en-US" sz="3200" dirty="0">
              <a:latin typeface="Candara" panose="020E0502030303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0D5565C-41AA-4896-80CA-344E6A23D96E}"/>
              </a:ext>
            </a:extLst>
          </p:cNvPr>
          <p:cNvSpPr txBox="1"/>
          <p:nvPr/>
        </p:nvSpPr>
        <p:spPr>
          <a:xfrm>
            <a:off x="8456695" y="1523890"/>
            <a:ext cx="2762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Dohi</a:t>
            </a:r>
            <a:r>
              <a:rPr lang="en-US" altLang="zh-CN" sz="1400" dirty="0"/>
              <a:t> &amp; Liu, et al, 2021, submitted</a:t>
            </a:r>
            <a:endParaRPr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3D2F5A-2C68-4C7C-AD89-487F65F46CE6}"/>
              </a:ext>
            </a:extLst>
          </p:cNvPr>
          <p:cNvSpPr txBox="1"/>
          <p:nvPr/>
        </p:nvSpPr>
        <p:spPr>
          <a:xfrm>
            <a:off x="1048696" y="5220549"/>
            <a:ext cx="5431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+mn-ea"/>
              </a:rPr>
              <a:t>EoS</a:t>
            </a:r>
            <a:r>
              <a:rPr lang="en-US" altLang="zh-CN" sz="2000" dirty="0">
                <a:latin typeface="+mn-ea"/>
              </a:rPr>
              <a:t>,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surface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composition,</a:t>
            </a:r>
            <a:r>
              <a:rPr lang="zh-CN" altLang="en-US" sz="2000" dirty="0">
                <a:latin typeface="+mn-ea"/>
              </a:rPr>
              <a:t> </a:t>
            </a:r>
            <a:r>
              <a:rPr lang="en-US" altLang="zh-CN" sz="2000" dirty="0">
                <a:latin typeface="+mn-ea"/>
              </a:rPr>
              <a:t>superfluidity are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2"/>
                </a:solidFill>
                <a:latin typeface="+mn-ea"/>
              </a:rPr>
              <a:t>NS cooling is too fast with </a:t>
            </a:r>
            <a:r>
              <a:rPr lang="en-US" altLang="zh-CN" sz="2000" dirty="0" err="1">
                <a:solidFill>
                  <a:schemeClr val="tx2"/>
                </a:solidFill>
                <a:latin typeface="+mn-ea"/>
              </a:rPr>
              <a:t>Togashi</a:t>
            </a:r>
            <a:r>
              <a:rPr lang="en-US" altLang="zh-CN" sz="2000" dirty="0">
                <a:solidFill>
                  <a:schemeClr val="tx2"/>
                </a:solidFill>
                <a:latin typeface="+mn-ea"/>
              </a:rPr>
              <a:t>+</a:t>
            </a:r>
            <a:r>
              <a:rPr lang="en-US" altLang="zh-CN" sz="2000" dirty="0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 </a:t>
            </a:r>
            <a:r>
              <a:rPr lang="en-US" altLang="zh-CN" sz="2000" dirty="0" err="1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EoS</a:t>
            </a:r>
            <a:endParaRPr lang="en-US" altLang="zh-CN" sz="20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7536D1B-F1A1-42CA-A7CE-BC16A1B47D60}"/>
                  </a:ext>
                </a:extLst>
              </p:cNvPr>
              <p:cNvSpPr txBox="1"/>
              <p:nvPr/>
            </p:nvSpPr>
            <p:spPr>
              <a:xfrm>
                <a:off x="6805063" y="5275387"/>
                <a:ext cx="5295523" cy="10259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marR="0" indent="-3429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Neutron </a:t>
                </a:r>
                <a:r>
                  <a:rPr kumimoji="0" lang="en-US" altLang="zh-CN" sz="2000" i="0" u="none" strike="noStrike" cap="none" spc="0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cs typeface="Times New Roman" panose="02020603050405020304" pitchFamily="18" charset="0"/>
                    <a:sym typeface="Helvetica Light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: CLS</a:t>
                </a:r>
                <a:r>
                  <a:rPr kumimoji="0" lang="en-US" altLang="zh-CN" sz="20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 ,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Proton </a:t>
                </a:r>
                <a:r>
                  <a:rPr lang="en-US" altLang="zh-CN" sz="2000" baseline="30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: CCDK</a:t>
                </a:r>
              </a:p>
              <a:p>
                <a:pPr marL="342900" indent="-342900" defTabSz="584200" hangingPunct="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TTav for Neutron </a:t>
                </a:r>
                <a:r>
                  <a:rPr lang="en-US" altLang="zh-CN" sz="2000" baseline="30000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zh-CN" altLang="en-US" sz="200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ea"/>
                    <a:sym typeface="Helvetica Light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explain observations well under </a:t>
                </a:r>
                <a:r>
                  <a:rPr lang="en-US" altLang="zh-CN" sz="2000" dirty="0" err="1">
                    <a:solidFill>
                      <a:srgbClr val="C00000"/>
                    </a:solidFill>
                    <a:latin typeface="+mn-ea"/>
                  </a:rPr>
                  <a:t>Togashi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+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  <a:sym typeface="Symbol" panose="05050102010706020507" pitchFamily="18" charset="2"/>
                  </a:rPr>
                  <a:t> </a:t>
                </a:r>
                <a:r>
                  <a:rPr lang="en-US" altLang="zh-CN" sz="2000" dirty="0" err="1">
                    <a:solidFill>
                      <a:srgbClr val="C00000"/>
                    </a:solidFill>
                    <a:latin typeface="+mn-ea"/>
                    <a:sym typeface="Symbol" panose="05050102010706020507" pitchFamily="18" charset="2"/>
                  </a:rPr>
                  <a:t>EoS</a:t>
                </a:r>
                <a:endParaRPr kumimoji="0" lang="zh-CN" altLang="en-US" sz="200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n-ea"/>
                  <a:sym typeface="Helvetica Ligh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7536D1B-F1A1-42CA-A7CE-BC16A1B47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63" y="5275387"/>
                <a:ext cx="5295523" cy="1025922"/>
              </a:xfrm>
              <a:prstGeom prst="rect">
                <a:avLst/>
              </a:prstGeom>
              <a:blipFill>
                <a:blip r:embed="rId3"/>
                <a:stretch>
                  <a:fillRect l="-1726" t="-1775" b="-946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369B6EBD-6C27-4A59-B69B-5AA4B223A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534" y="1907215"/>
            <a:ext cx="4630875" cy="31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2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7A8A0-EC03-4956-9C71-7E819CA8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3600" dirty="0">
                <a:latin typeface="Candara" panose="020E0502030303020204" pitchFamily="34" charset="0"/>
              </a:rPr>
              <a:t>Quiescent luminosities of accreting neutron stars  with pion condensation</a:t>
            </a:r>
            <a:br>
              <a:rPr lang="en-US" altLang="zh-CN" sz="3600" dirty="0">
                <a:latin typeface="Candara" panose="020E0502030303020204" pitchFamily="34" charset="0"/>
              </a:rPr>
            </a:br>
            <a:endParaRPr lang="zh-CN" altLang="en-US" sz="3600" dirty="0">
              <a:latin typeface="Candara" panose="020E0502030303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818FE8-FA12-4F6E-B39C-7826297F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69" y="2066924"/>
            <a:ext cx="4662266" cy="33051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03B0C3-2F9C-4B8C-A143-C876BCF0E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2034724"/>
            <a:ext cx="4520082" cy="33959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CC46419-E5E6-4550-B9AD-01CD8EB4C244}"/>
              </a:ext>
            </a:extLst>
          </p:cNvPr>
          <p:cNvSpPr txBox="1"/>
          <p:nvPr/>
        </p:nvSpPr>
        <p:spPr>
          <a:xfrm>
            <a:off x="7997557" y="1628260"/>
            <a:ext cx="3505200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Liu &amp; </a:t>
            </a:r>
            <a:r>
              <a:rPr kumimoji="0" lang="en-US" altLang="zh-CN" sz="1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Dohi</a:t>
            </a: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PRD, 2021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9CC747-96AF-42AC-A540-460D8A097A6C}"/>
              </a:ext>
            </a:extLst>
          </p:cNvPr>
          <p:cNvSpPr txBox="1"/>
          <p:nvPr/>
        </p:nvSpPr>
        <p:spPr>
          <a:xfrm>
            <a:off x="978272" y="5542673"/>
            <a:ext cx="5849608" cy="7181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Heating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sym typeface="Helvetica Light"/>
              </a:rPr>
              <a:t> curves with TM1,Togashi+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ea"/>
                <a:sym typeface="Symbol" panose="05050102010706020507" pitchFamily="18" charset="2"/>
              </a:rPr>
              <a:t>, TM1e+ located too low, </a:t>
            </a:r>
            <a:r>
              <a:rPr kumimoji="0" lang="en-US" altLang="zh-CN" sz="200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ea"/>
                <a:sym typeface="Symbol" panose="05050102010706020507" pitchFamily="18" charset="2"/>
              </a:rPr>
              <a:t>superfluidity is needed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ea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76F9855-B721-4011-B537-5D7FB7B4A927}"/>
                  </a:ext>
                </a:extLst>
              </p:cNvPr>
              <p:cNvSpPr txBox="1"/>
              <p:nvPr/>
            </p:nvSpPr>
            <p:spPr>
              <a:xfrm>
                <a:off x="6684312" y="5542673"/>
                <a:ext cx="5051813" cy="13336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342900" marR="0" indent="-3429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Neutron </a:t>
                </a:r>
                <a:r>
                  <a:rPr kumimoji="0" lang="en-US" altLang="zh-CN" sz="2000" i="0" u="none" strike="noStrike" cap="none" spc="0" normalizeH="0" baseline="3000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cs typeface="Times New Roman" panose="02020603050405020304" pitchFamily="18" charset="0"/>
                    <a:sym typeface="Helvetica Light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: CLS</a:t>
                </a:r>
                <a:r>
                  <a:rPr kumimoji="0" lang="en-US" altLang="zh-CN" sz="2000" i="0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 ,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Proton </a:t>
                </a:r>
                <a:r>
                  <a:rPr lang="en-US" altLang="zh-CN" sz="2000" baseline="30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zh-CN" sz="200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: CCDK</a:t>
                </a:r>
              </a:p>
              <a:p>
                <a:pPr marL="342900" indent="-342900" defTabSz="584200" hangingPunct="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EEHO for Neutron </a:t>
                </a:r>
                <a:r>
                  <a:rPr lang="en-US" altLang="zh-CN" sz="2000" baseline="30000" dirty="0">
                    <a:solidFill>
                      <a:srgbClr val="C00000"/>
                    </a:solidFill>
                    <a:latin typeface="+mn-ea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zh-CN" altLang="en-US" sz="2000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+mn-ea"/>
                    <a:sym typeface="Helvetica Light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is too weak to explain some hot observations  </a:t>
                </a:r>
                <a:endParaRPr kumimoji="0" lang="zh-CN" altLang="en-US" sz="200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n-ea"/>
                  <a:sym typeface="Helvetica Light"/>
                </a:endParaRPr>
              </a:p>
              <a:p>
                <a:pPr marL="342900" marR="0" indent="-342900" algn="l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endParaRPr kumimoji="0" lang="zh-CN" altLang="en-US" sz="20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sym typeface="Helvetica Light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76F9855-B721-4011-B537-5D7FB7B4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312" y="5542673"/>
                <a:ext cx="5051813" cy="1333698"/>
              </a:xfrm>
              <a:prstGeom prst="rect">
                <a:avLst/>
              </a:prstGeom>
              <a:blipFill>
                <a:blip r:embed="rId4"/>
                <a:stretch>
                  <a:fillRect l="-1932" t="-1370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56A628-1041-4450-AC5D-7F17D8BD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Today’s Contents</a:t>
            </a:r>
            <a:endParaRPr lang="zh-CN" altLang="en-US" sz="32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220054-47A2-4C23-8701-3E18138E5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observation and theory of neutron star thermal evolution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Cooling of transiently accreting neutron star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Slow cooling of neutron star with low symmetry energy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Methods and results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Cooling of Isolated neutron stars with pion condensation</a:t>
            </a:r>
          </a:p>
          <a:p>
            <a:pPr lvl="1"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Quiescent luminosities of accreting neutron stars  with pion condensation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Conclusions &amp; Future Perspective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7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24D04E-FDFE-4430-9251-A95E76297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72" y="878113"/>
            <a:ext cx="5126430" cy="3793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6727CE-566C-47C6-825F-A9E7D552F1CA}"/>
                  </a:ext>
                </a:extLst>
              </p:cNvPr>
              <p:cNvSpPr txBox="1"/>
              <p:nvPr/>
            </p:nvSpPr>
            <p:spPr>
              <a:xfrm>
                <a:off x="1241148" y="5127564"/>
                <a:ext cx="4854852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US" altLang="zh-CN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Strong neutron </a:t>
                </a:r>
                <a:r>
                  <a:rPr lang="en-US" altLang="zh-CN" sz="2000" baseline="30000" dirty="0">
                    <a:solidFill>
                      <a:schemeClr val="tx1"/>
                    </a:solidFill>
                    <a:latin typeface="+mn-ea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zh-CN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 superfluidity </a:t>
                </a:r>
                <a:r>
                  <a:rPr kumimoji="0" lang="en-US" altLang="zh-CN" sz="2000" b="0" i="0" u="none" strike="noStrike" cap="none" spc="0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TTav</a:t>
                </a:r>
                <a:r>
                  <a:rPr kumimoji="0" lang="en-US" altLang="zh-CN" sz="2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ea"/>
                    <a:sym typeface="Helvetica Light"/>
                  </a:rPr>
                  <a:t> can fit cooling observations</a:t>
                </a:r>
                <a:endParaRPr kumimoji="0" lang="zh-CN" altLang="en-US" sz="2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ea"/>
                  <a:sym typeface="Helvetica Light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96727CE-566C-47C6-825F-A9E7D552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148" y="5127564"/>
                <a:ext cx="4854852" cy="718145"/>
              </a:xfrm>
              <a:prstGeom prst="rect">
                <a:avLst/>
              </a:prstGeom>
              <a:blipFill>
                <a:blip r:embed="rId3"/>
                <a:stretch>
                  <a:fillRect l="-2261" t="-3390" b="-1440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143FCF9-1F17-4D17-8266-43EFDDEF9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231" y="865756"/>
            <a:ext cx="5344597" cy="3900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29C4902-8C5D-4BE9-B328-91614CD19FCC}"/>
                  </a:ext>
                </a:extLst>
              </p:cNvPr>
              <p:cNvSpPr txBox="1"/>
              <p:nvPr/>
            </p:nvSpPr>
            <p:spPr>
              <a:xfrm>
                <a:off x="6079803" y="4869181"/>
                <a:ext cx="581843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</a:rPr>
                  <a:t>RX J0812.4 with the low mass accretion rate </a:t>
                </a:r>
                <a:r>
                  <a:rPr lang="en-US" altLang="zh-CN" sz="1400" dirty="0">
                    <a:latin typeface="+mn-ea"/>
                  </a:rPr>
                  <a:t>((4-15)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1400" i="1" smtClean="0">
                            <a:latin typeface="Cambria Math" panose="02040503050406030204" pitchFamily="18" charset="0"/>
                          </a:rPr>
                          <m:t>⨀</m:t>
                        </m:r>
                      </m:sub>
                    </m:sSub>
                    <m:sSup>
                      <m:s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1400" b="0" i="0" smtClean="0">
                            <a:latin typeface="+mn-ea"/>
                          </a:rPr>
                          <m:t>yr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+mn-ea"/>
                  </a:rPr>
                  <a:t>)and high luminosity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140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altLang="zh-CN" sz="140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(0.6−3)×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+mn-ea"/>
                  </a:rPr>
                  <a:t> erg s</a:t>
                </a:r>
                <a:r>
                  <a:rPr lang="en-US" altLang="zh-CN" sz="1400" baseline="30000" dirty="0">
                    <a:latin typeface="+mn-ea"/>
                  </a:rPr>
                  <a:t>-1</a:t>
                </a:r>
                <a:r>
                  <a:rPr lang="en-US" altLang="zh-CN" dirty="0">
                    <a:latin typeface="+mn-ea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+mn-ea"/>
                  </a:rPr>
                  <a:t>Minimal cooling can only explain the lower limit of its observation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C00000"/>
                    </a:solidFill>
                    <a:latin typeface="+mn-ea"/>
                  </a:rPr>
                  <a:t>Any other heating mechanisms</a:t>
                </a:r>
                <a:r>
                  <a:rPr lang="zh-CN" altLang="en-US" dirty="0">
                    <a:solidFill>
                      <a:srgbClr val="C00000"/>
                    </a:solidFill>
                    <a:latin typeface="+mn-ea"/>
                  </a:rPr>
                  <a:t>？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29C4902-8C5D-4BE9-B328-91614CD19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03" y="4869181"/>
                <a:ext cx="5818433" cy="1477328"/>
              </a:xfrm>
              <a:prstGeom prst="rect">
                <a:avLst/>
              </a:prstGeom>
              <a:blipFill>
                <a:blip r:embed="rId5"/>
                <a:stretch>
                  <a:fillRect l="-628" t="-2479" r="-1675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FBCEAF85-16DB-4589-AA41-FA168080A474}"/>
              </a:ext>
            </a:extLst>
          </p:cNvPr>
          <p:cNvSpPr txBox="1"/>
          <p:nvPr/>
        </p:nvSpPr>
        <p:spPr>
          <a:xfrm>
            <a:off x="3025838" y="6007633"/>
            <a:ext cx="3103393" cy="34881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Liu &amp; </a:t>
            </a:r>
            <a:r>
              <a:rPr kumimoji="0" lang="en-US" altLang="zh-CN" sz="16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Dohi</a:t>
            </a:r>
            <a:r>
              <a: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PRD, 2021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926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F3D64-37AA-405B-88A5-3B50ABED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  <a:ea typeface="Microsoft YaHei UI Light" panose="020B0502040204020203" charset="-122"/>
              </a:rPr>
              <a:t>Summary &amp; future work plan</a:t>
            </a:r>
            <a:endParaRPr lang="zh-CN" altLang="en-US" sz="3600" dirty="0">
              <a:latin typeface="Candara" panose="020E0502030303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2FA1D2-758A-4026-ACA4-5F178AA1AF47}"/>
              </a:ext>
            </a:extLst>
          </p:cNvPr>
          <p:cNvSpPr txBox="1"/>
          <p:nvPr/>
        </p:nvSpPr>
        <p:spPr>
          <a:xfrm>
            <a:off x="596771" y="1611360"/>
            <a:ext cx="106172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lvl="0" indent="-457200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In terms of NS cooling observations, we have a possibility to extract information of various physics, which are thought to work inside NSs, such as follows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1106C6-6088-4B76-B659-A8635F5C4ECF}"/>
              </a:ext>
            </a:extLst>
          </p:cNvPr>
          <p:cNvSpPr txBox="1"/>
          <p:nvPr/>
        </p:nvSpPr>
        <p:spPr>
          <a:xfrm flipH="1">
            <a:off x="988828" y="4292534"/>
            <a:ext cx="3543236" cy="471924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Future work 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plan:</a:t>
            </a:r>
            <a:r>
              <a:rPr kumimoji="0" lang="en-US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rPr>
              <a:t>u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华文楷体" panose="02010600040101010101" pitchFamily="2" charset="-122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7" name="Studying more sources…">
            <a:extLst>
              <a:ext uri="{FF2B5EF4-FFF2-40B4-BE49-F238E27FC236}">
                <a16:creationId xmlns:a16="http://schemas.microsoft.com/office/drawing/2014/main" id="{41C39A77-314E-49DC-88C7-958F2811FD10}"/>
              </a:ext>
            </a:extLst>
          </p:cNvPr>
          <p:cNvSpPr txBox="1"/>
          <p:nvPr/>
        </p:nvSpPr>
        <p:spPr>
          <a:xfrm>
            <a:off x="1293106" y="4959091"/>
            <a:ext cx="7803950" cy="102592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/>
          <a:p>
            <a:pPr marL="571500" marR="0" lvl="0" indent="-571500" defTabSz="58420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Pct val="54000"/>
              <a:buFont typeface="Wingdings" panose="05000000000000000000" charset="0"/>
              <a:buChar char="u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Helvetica Light"/>
              </a:rPr>
              <a:t>Studying the possible heating mechanism </a:t>
            </a:r>
            <a:r>
              <a:rPr lang="en-US" sz="20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Helvetica Light"/>
              </a:rPr>
              <a:t>in the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Helvetica Light"/>
              </a:rPr>
              <a:t>soft x-ray transients</a:t>
            </a:r>
          </a:p>
          <a:p>
            <a:pPr marL="571500" marR="0" lvl="0" indent="-571500" defTabSz="58420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Pct val="54000"/>
              <a:buFont typeface="Wingdings" panose="05000000000000000000" charset="0"/>
              <a:buChar char="u"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Helvetica Light"/>
              </a:rPr>
              <a:t>Studying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Microsoft YaHei UI" panose="020B0503020204020204" pitchFamily="34" charset="-122"/>
                <a:cs typeface="Calibri" panose="020F0502020204030204" pitchFamily="34" charset="0"/>
                <a:sym typeface="Helvetica Light"/>
              </a:rPr>
              <a:t>the short-term NS thermal evolution of NS with the effect of X-ray burst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328587-E8F0-410D-8460-0873B60E5035}"/>
              </a:ext>
            </a:extLst>
          </p:cNvPr>
          <p:cNvGrpSpPr/>
          <p:nvPr/>
        </p:nvGrpSpPr>
        <p:grpSpPr>
          <a:xfrm>
            <a:off x="1340202" y="2463944"/>
            <a:ext cx="3522021" cy="1447176"/>
            <a:chOff x="1100197" y="4401861"/>
            <a:chExt cx="4642495" cy="148858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0FDB76F-62CB-45E8-9E80-6308490F61BC}"/>
                </a:ext>
              </a:extLst>
            </p:cNvPr>
            <p:cNvSpPr txBox="1"/>
            <p:nvPr/>
          </p:nvSpPr>
          <p:spPr>
            <a:xfrm>
              <a:off x="1336409" y="4756227"/>
              <a:ext cx="4100565" cy="1134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57200" marR="0" lvl="0" indent="-457200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华文楷体" panose="02010600040101010101" pitchFamily="2" charset="-122"/>
                  <a:cs typeface="Calibri" panose="020F0502020204030204" pitchFamily="34" charset="0"/>
                  <a:sym typeface="Helvetica Light"/>
                </a:rPr>
                <a:t>Isolated NS </a:t>
              </a:r>
            </a:p>
            <a:p>
              <a:pPr marL="457200" marR="0" lvl="0" indent="-457200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华文楷体" panose="02010600040101010101" pitchFamily="2" charset="-122"/>
                  <a:cs typeface="Calibri" panose="020F0502020204030204" pitchFamily="34" charset="0"/>
                  <a:sym typeface="Helvetica Light"/>
                </a:rPr>
                <a:t>Soft X-ray transients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8A9E6FF-D24C-4F49-87A1-45BC0BB332A2}"/>
                </a:ext>
              </a:extLst>
            </p:cNvPr>
            <p:cNvSpPr/>
            <p:nvPr/>
          </p:nvSpPr>
          <p:spPr>
            <a:xfrm>
              <a:off x="1100197" y="4691271"/>
              <a:ext cx="4642495" cy="1195139"/>
            </a:xfrm>
            <a:prstGeom prst="roundRect">
              <a:avLst/>
            </a:prstGeom>
            <a:noFill/>
            <a:ln w="25400" cap="flat">
              <a:solidFill>
                <a:srgbClr val="C000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LnTx/>
                <a:uFillTx/>
                <a:latin typeface="Candara"/>
                <a:ea typeface="华文楷体" panose="02010600040101010101" pitchFamily="2" charset="-122"/>
                <a:sym typeface="Helvetica Ligh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47540DC-5196-49FF-8596-2D1BF5EAC3C6}"/>
                </a:ext>
              </a:extLst>
            </p:cNvPr>
            <p:cNvSpPr txBox="1"/>
            <p:nvPr/>
          </p:nvSpPr>
          <p:spPr>
            <a:xfrm>
              <a:off x="1709531" y="4401861"/>
              <a:ext cx="3597968" cy="407138"/>
            </a:xfrm>
            <a:prstGeom prst="rect">
              <a:avLst/>
            </a:prstGeom>
            <a:solidFill>
              <a:sysClr val="window" lastClr="FFFFFF"/>
            </a:solidFill>
            <a:ln w="12700" cap="flat">
              <a:solidFill>
                <a:sysClr val="windowText" lastClr="000000"/>
              </a:solidFill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华文楷体" panose="02010600040101010101" pitchFamily="2" charset="-122"/>
                  <a:cs typeface="Calibri" panose="020F0502020204030204" pitchFamily="34" charset="0"/>
                  <a:sym typeface="Helvetica Light"/>
                </a:rPr>
                <a:t>Cooling Observations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57E41C5-58E9-4CFE-99F3-DAFE330AB9B6}"/>
              </a:ext>
            </a:extLst>
          </p:cNvPr>
          <p:cNvGrpSpPr/>
          <p:nvPr/>
        </p:nvGrpSpPr>
        <p:grpSpPr>
          <a:xfrm>
            <a:off x="5375585" y="2404403"/>
            <a:ext cx="3522020" cy="1506732"/>
            <a:chOff x="6609518" y="4420403"/>
            <a:chExt cx="4870176" cy="146600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A80EF1A-9863-428A-AF8A-AC1528D5DA87}"/>
                </a:ext>
              </a:extLst>
            </p:cNvPr>
            <p:cNvSpPr txBox="1"/>
            <p:nvPr/>
          </p:nvSpPr>
          <p:spPr>
            <a:xfrm>
              <a:off x="6840720" y="4969449"/>
              <a:ext cx="4051905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457200" marR="0" lvl="0" indent="-457200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华文楷体" panose="02010600040101010101" pitchFamily="2" charset="-122"/>
                  <a:cs typeface="Calibri" panose="020F0502020204030204" pitchFamily="34" charset="0"/>
                  <a:sym typeface="Helvetica Light"/>
                </a:rPr>
                <a:t>Equation of state</a:t>
              </a:r>
            </a:p>
            <a:p>
              <a:pPr marL="457200" marR="0" lvl="0" indent="-457200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华文楷体" panose="02010600040101010101" pitchFamily="2" charset="-122"/>
                  <a:cs typeface="Calibri" panose="020F0502020204030204" pitchFamily="34" charset="0"/>
                  <a:sym typeface="Helvetica Light"/>
                </a:rPr>
                <a:t>Exotic particles and Superfluidity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75CE190-F500-4DC5-B8E4-F1BA73391B69}"/>
                </a:ext>
              </a:extLst>
            </p:cNvPr>
            <p:cNvSpPr/>
            <p:nvPr/>
          </p:nvSpPr>
          <p:spPr>
            <a:xfrm>
              <a:off x="6609518" y="4731902"/>
              <a:ext cx="4870176" cy="1154508"/>
            </a:xfrm>
            <a:prstGeom prst="roundRect">
              <a:avLst/>
            </a:prstGeom>
            <a:noFill/>
            <a:ln w="25400" cap="flat">
              <a:solidFill>
                <a:srgbClr val="C00000"/>
              </a:solidFill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uLnTx/>
                <a:uFillTx/>
                <a:latin typeface="Candara"/>
                <a:ea typeface="华文楷体" panose="02010600040101010101" pitchFamily="2" charset="-122"/>
                <a:sym typeface="Helvetica Ligh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658F6E-F956-4490-AC17-1FA2884704D1}"/>
                </a:ext>
              </a:extLst>
            </p:cNvPr>
            <p:cNvSpPr txBox="1"/>
            <p:nvPr/>
          </p:nvSpPr>
          <p:spPr>
            <a:xfrm>
              <a:off x="7345016" y="4420403"/>
              <a:ext cx="3597966" cy="410369"/>
            </a:xfrm>
            <a:prstGeom prst="rect">
              <a:avLst/>
            </a:prstGeom>
            <a:solidFill>
              <a:sysClr val="window" lastClr="FFFFFF"/>
            </a:solidFill>
            <a:ln w="12700" cap="flat">
              <a:solidFill>
                <a:sysClr val="windowText" lastClr="000000"/>
              </a:solidFill>
              <a:miter lim="400000"/>
            </a:ln>
            <a:effectLst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华文楷体" panose="02010600040101010101" pitchFamily="2" charset="-122"/>
                  <a:cs typeface="Calibri" panose="020F0502020204030204" pitchFamily="34" charset="0"/>
                  <a:sym typeface="Helvetica Light"/>
                </a:rPr>
                <a:t>Uncertain Physics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楷体" panose="02010600040101010101" pitchFamily="2" charset="-122"/>
                <a:cs typeface="Calibri" panose="020F0502020204030204" pitchFamily="34" charset="0"/>
                <a:sym typeface="Helvetica Light"/>
              </a:endParaRPr>
            </a:p>
          </p:txBody>
        </p:sp>
      </p:grpSp>
      <p:sp>
        <p:nvSpPr>
          <p:cNvPr id="16" name="THANKS!">
            <a:extLst>
              <a:ext uri="{FF2B5EF4-FFF2-40B4-BE49-F238E27FC236}">
                <a16:creationId xmlns:a16="http://schemas.microsoft.com/office/drawing/2014/main" id="{2FF6F7CD-A145-4A14-B7A4-090918357573}"/>
              </a:ext>
            </a:extLst>
          </p:cNvPr>
          <p:cNvSpPr txBox="1"/>
          <p:nvPr/>
        </p:nvSpPr>
        <p:spPr>
          <a:xfrm>
            <a:off x="9097056" y="5421528"/>
            <a:ext cx="2167261" cy="6261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defRPr sz="80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algn="ctr" defTabSz="410751" hangingPunct="0"/>
            <a:r>
              <a:rPr sz="3600" b="1" kern="0" dirty="0">
                <a:solidFill>
                  <a:srgbClr val="44546A">
                    <a:lumMod val="75000"/>
                  </a:srgbClr>
                </a:solidFill>
                <a:latin typeface="Bradley Hand ITC" panose="03070402050302030203" pitchFamily="66" charset="0"/>
                <a:ea typeface="Microsoft JhengHei" panose="020B0604030504040204" pitchFamily="34" charset="-12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85304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67DEE1C-202D-408D-A123-94DD919C05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365125"/>
            <a:ext cx="12192001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latin typeface="Candara" panose="020E0502030303020204" pitchFamily="34" charset="0"/>
              </a:rPr>
              <a:t>  The basic observation and theory of neutron star thermal evolution</a:t>
            </a:r>
            <a:endParaRPr lang="zh-CN" altLang="en-US" sz="2800" b="1" dirty="0">
              <a:latin typeface="Candara" panose="020E0502030303020204" pitchFamily="34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283C36C-54DF-4682-B4D0-39A633B9BBEF}"/>
              </a:ext>
            </a:extLst>
          </p:cNvPr>
          <p:cNvGrpSpPr/>
          <p:nvPr/>
        </p:nvGrpSpPr>
        <p:grpSpPr>
          <a:xfrm>
            <a:off x="931201" y="2508521"/>
            <a:ext cx="5080622" cy="3549380"/>
            <a:chOff x="774981" y="1912902"/>
            <a:chExt cx="5227723" cy="356445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6FE8F58-E776-415A-8F84-40E4069B6C27}"/>
                </a:ext>
              </a:extLst>
            </p:cNvPr>
            <p:cNvGrpSpPr/>
            <p:nvPr/>
          </p:nvGrpSpPr>
          <p:grpSpPr>
            <a:xfrm>
              <a:off x="774981" y="1912902"/>
              <a:ext cx="2815507" cy="3564453"/>
              <a:chOff x="762000" y="2743200"/>
              <a:chExt cx="4847665" cy="6956794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0334FBB-9FBB-4698-ADF0-2415470C5DFA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4493118" cy="6956794"/>
                <a:chOff x="762000" y="2743200"/>
                <a:chExt cx="4493118" cy="6956794"/>
              </a:xfrm>
            </p:grpSpPr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5CD7973E-6EC6-4DA5-B4BB-2718A081D053}"/>
                    </a:ext>
                  </a:extLst>
                </p:cNvPr>
                <p:cNvSpPr/>
                <p:nvPr/>
              </p:nvSpPr>
              <p:spPr>
                <a:xfrm>
                  <a:off x="771427" y="7972210"/>
                  <a:ext cx="1575390" cy="17277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hueOff val="321133"/>
                        <a:satOff val="-12040"/>
                        <a:lumOff val="-7110"/>
                      </a:schemeClr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38" name="箭头: 下 37">
                  <a:extLst>
                    <a:ext uri="{FF2B5EF4-FFF2-40B4-BE49-F238E27FC236}">
                      <a16:creationId xmlns:a16="http://schemas.microsoft.com/office/drawing/2014/main" id="{9D44769A-6693-46A9-AB10-35EF5C75BA04}"/>
                    </a:ext>
                  </a:extLst>
                </p:cNvPr>
                <p:cNvSpPr/>
                <p:nvPr/>
              </p:nvSpPr>
              <p:spPr>
                <a:xfrm>
                  <a:off x="1074601" y="7288841"/>
                  <a:ext cx="918453" cy="575284"/>
                </a:xfrm>
                <a:prstGeom prst="downArrow">
                  <a:avLst/>
                </a:prstGeom>
                <a:noFill/>
                <a:ln w="12700" cap="flat">
                  <a:solidFill>
                    <a:schemeClr val="tx1"/>
                  </a:solidFill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CD074EF9-89E2-4C8E-A30C-26C0AB7EC1A5}"/>
                    </a:ext>
                  </a:extLst>
                </p:cNvPr>
                <p:cNvGrpSpPr/>
                <p:nvPr/>
              </p:nvGrpSpPr>
              <p:grpSpPr>
                <a:xfrm>
                  <a:off x="762000" y="5376483"/>
                  <a:ext cx="1728000" cy="1728000"/>
                  <a:chOff x="762000" y="5376483"/>
                  <a:chExt cx="1728000" cy="1728000"/>
                </a:xfrm>
              </p:grpSpPr>
              <p:sp>
                <p:nvSpPr>
                  <p:cNvPr id="44" name="椭圆 43">
                    <a:extLst>
                      <a:ext uri="{FF2B5EF4-FFF2-40B4-BE49-F238E27FC236}">
                        <a16:creationId xmlns:a16="http://schemas.microsoft.com/office/drawing/2014/main" id="{D5FDB0A8-6F4E-4710-BDC7-5145F9F8284F}"/>
                      </a:ext>
                    </a:extLst>
                  </p:cNvPr>
                  <p:cNvSpPr/>
                  <p:nvPr/>
                </p:nvSpPr>
                <p:spPr>
                  <a:xfrm>
                    <a:off x="762000" y="5376483"/>
                    <a:ext cx="1728000" cy="172800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2700" cap="flat">
                    <a:noFill/>
                    <a:miter lim="400000"/>
                  </a:ln>
                  <a:effectLst>
                    <a:outerShdw blurRad="76200" dir="18900000" rotWithShape="0">
                      <a:schemeClr val="bg1">
                        <a:alpha val="80000"/>
                      </a:schemeClr>
                    </a:outerShdw>
                  </a:effectLst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35BC66C-37A9-42C8-8805-FDC11FE28790}"/>
                      </a:ext>
                    </a:extLst>
                  </p:cNvPr>
                  <p:cNvGrpSpPr/>
                  <p:nvPr/>
                </p:nvGrpSpPr>
                <p:grpSpPr>
                  <a:xfrm>
                    <a:off x="995313" y="5548594"/>
                    <a:ext cx="1408623" cy="1410752"/>
                    <a:chOff x="995313" y="5548594"/>
                    <a:chExt cx="1408623" cy="1410752"/>
                  </a:xfrm>
                </p:grpSpPr>
                <p:grpSp>
                  <p:nvGrpSpPr>
                    <p:cNvPr id="46" name="组合 45">
                      <a:extLst>
                        <a:ext uri="{FF2B5EF4-FFF2-40B4-BE49-F238E27FC236}">
                          <a16:creationId xmlns:a16="http://schemas.microsoft.com/office/drawing/2014/main" id="{50BFDE18-982D-49DE-8AB6-C3A274D81B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3704" y="5559010"/>
                      <a:ext cx="468000" cy="623352"/>
                      <a:chOff x="5581750" y="3596608"/>
                      <a:chExt cx="571500" cy="710567"/>
                    </a:xfrm>
                  </p:grpSpPr>
                  <p:sp>
                    <p:nvSpPr>
                      <p:cNvPr id="59" name="椭圆 58">
                        <a:extLst>
                          <a:ext uri="{FF2B5EF4-FFF2-40B4-BE49-F238E27FC236}">
                            <a16:creationId xmlns:a16="http://schemas.microsoft.com/office/drawing/2014/main" id="{041F84B2-4344-4D38-A5EF-5F8F34D0F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1500" y="3759200"/>
                        <a:ext cx="432000" cy="431800"/>
                      </a:xfrm>
                      <a:prstGeom prst="ellipse">
                        <a:avLst/>
                      </a:prstGeom>
                      <a:noFill/>
                      <a:ln w="12700" cap="flat">
                        <a:solidFill>
                          <a:schemeClr val="tx1"/>
                        </a:solidFill>
                        <a:miter lim="400000"/>
                      </a:ln>
                      <a:effectLst/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25400" dist="23998" dir="2700000" rotWithShape="0">
                              <a:srgbClr val="000000">
                                <a:alpha val="31034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60" name="文本框 59">
                        <a:extLst>
                          <a:ext uri="{FF2B5EF4-FFF2-40B4-BE49-F238E27FC236}">
                            <a16:creationId xmlns:a16="http://schemas.microsoft.com/office/drawing/2014/main" id="{5D9B99EA-15D2-4165-A838-39644A9392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81750" y="3596608"/>
                        <a:ext cx="571500" cy="710567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4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a:t></a:t>
                        </a:r>
                        <a:endParaRPr kumimoji="0" lang="zh-CN" alt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  <p:grpSp>
                  <p:nvGrpSpPr>
                    <p:cNvPr id="47" name="组合 46">
                      <a:extLst>
                        <a:ext uri="{FF2B5EF4-FFF2-40B4-BE49-F238E27FC236}">
                          <a16:creationId xmlns:a16="http://schemas.microsoft.com/office/drawing/2014/main" id="{87A5C1A6-753D-47F1-9142-CD385CEA1E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38529" y="5548594"/>
                      <a:ext cx="510429" cy="623352"/>
                      <a:chOff x="5529938" y="3584729"/>
                      <a:chExt cx="623312" cy="710566"/>
                    </a:xfrm>
                  </p:grpSpPr>
                  <p:sp>
                    <p:nvSpPr>
                      <p:cNvPr id="57" name="椭圆 56">
                        <a:extLst>
                          <a:ext uri="{FF2B5EF4-FFF2-40B4-BE49-F238E27FC236}">
                            <a16:creationId xmlns:a16="http://schemas.microsoft.com/office/drawing/2014/main" id="{2F6C7B89-7A27-4381-B5E5-E307004084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1500" y="3759200"/>
                        <a:ext cx="432000" cy="431800"/>
                      </a:xfrm>
                      <a:prstGeom prst="ellipse">
                        <a:avLst/>
                      </a:prstGeom>
                      <a:noFill/>
                      <a:ln w="12700" cap="flat">
                        <a:solidFill>
                          <a:schemeClr val="tx1"/>
                        </a:solidFill>
                        <a:miter lim="400000"/>
                      </a:ln>
                      <a:effectLst/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25400" dist="23998" dir="2700000" rotWithShape="0">
                              <a:srgbClr val="000000">
                                <a:alpha val="31034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58" name="文本框 57">
                        <a:extLst>
                          <a:ext uri="{FF2B5EF4-FFF2-40B4-BE49-F238E27FC236}">
                            <a16:creationId xmlns:a16="http://schemas.microsoft.com/office/drawing/2014/main" id="{8E390A20-2F05-4C66-B42C-97F5643EE0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29938" y="3584729"/>
                        <a:ext cx="623312" cy="710566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4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a:t></a:t>
                        </a:r>
                        <a:endParaRPr kumimoji="0" lang="zh-CN" alt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  <p:grpSp>
                  <p:nvGrpSpPr>
                    <p:cNvPr id="48" name="组合 47">
                      <a:extLst>
                        <a:ext uri="{FF2B5EF4-FFF2-40B4-BE49-F238E27FC236}">
                          <a16:creationId xmlns:a16="http://schemas.microsoft.com/office/drawing/2014/main" id="{B72282A2-6E11-49C2-BB2B-ADC2DE109B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13" y="6335994"/>
                      <a:ext cx="468000" cy="623352"/>
                      <a:chOff x="5581750" y="3596606"/>
                      <a:chExt cx="571500" cy="710566"/>
                    </a:xfrm>
                  </p:grpSpPr>
                  <p:sp>
                    <p:nvSpPr>
                      <p:cNvPr id="55" name="椭圆 54">
                        <a:extLst>
                          <a:ext uri="{FF2B5EF4-FFF2-40B4-BE49-F238E27FC236}">
                            <a16:creationId xmlns:a16="http://schemas.microsoft.com/office/drawing/2014/main" id="{645C28B5-7104-4E98-8904-83438927F7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1500" y="3759200"/>
                        <a:ext cx="432000" cy="431800"/>
                      </a:xfrm>
                      <a:prstGeom prst="ellipse">
                        <a:avLst/>
                      </a:prstGeom>
                      <a:noFill/>
                      <a:ln w="12700" cap="flat">
                        <a:solidFill>
                          <a:schemeClr val="tx1"/>
                        </a:solidFill>
                        <a:miter lim="400000"/>
                      </a:ln>
                      <a:effectLst/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25400" dist="23998" dir="2700000" rotWithShape="0">
                              <a:srgbClr val="000000">
                                <a:alpha val="31034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56" name="文本框 55">
                        <a:extLst>
                          <a:ext uri="{FF2B5EF4-FFF2-40B4-BE49-F238E27FC236}">
                            <a16:creationId xmlns:a16="http://schemas.microsoft.com/office/drawing/2014/main" id="{C6D312B4-BF01-445F-B963-55749F98708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81750" y="3596606"/>
                        <a:ext cx="571500" cy="710566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4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a:t></a:t>
                        </a:r>
                        <a:endParaRPr kumimoji="0" lang="zh-CN" alt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  <p:grpSp>
                  <p:nvGrpSpPr>
                    <p:cNvPr id="49" name="组合 48">
                      <a:extLst>
                        <a:ext uri="{FF2B5EF4-FFF2-40B4-BE49-F238E27FC236}">
                          <a16:creationId xmlns:a16="http://schemas.microsoft.com/office/drawing/2014/main" id="{8B1AA7D9-DB54-4414-9177-64BD5A6EC9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35936" y="6143028"/>
                      <a:ext cx="468000" cy="623352"/>
                      <a:chOff x="5581750" y="3596608"/>
                      <a:chExt cx="571500" cy="710567"/>
                    </a:xfrm>
                  </p:grpSpPr>
                  <p:sp>
                    <p:nvSpPr>
                      <p:cNvPr id="53" name="椭圆 52">
                        <a:extLst>
                          <a:ext uri="{FF2B5EF4-FFF2-40B4-BE49-F238E27FC236}">
                            <a16:creationId xmlns:a16="http://schemas.microsoft.com/office/drawing/2014/main" id="{CE7308B6-0A4D-4B53-94C8-A912160B9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1500" y="3759200"/>
                        <a:ext cx="432000" cy="431800"/>
                      </a:xfrm>
                      <a:prstGeom prst="ellipse">
                        <a:avLst/>
                      </a:prstGeom>
                      <a:noFill/>
                      <a:ln w="12700" cap="flat">
                        <a:solidFill>
                          <a:schemeClr val="tx1"/>
                        </a:solidFill>
                        <a:miter lim="400000"/>
                      </a:ln>
                      <a:effectLst/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25400" dist="23998" dir="2700000" rotWithShape="0">
                              <a:srgbClr val="000000">
                                <a:alpha val="31034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54" name="文本框 53">
                        <a:extLst>
                          <a:ext uri="{FF2B5EF4-FFF2-40B4-BE49-F238E27FC236}">
                            <a16:creationId xmlns:a16="http://schemas.microsoft.com/office/drawing/2014/main" id="{A70E46C6-0369-4868-9CBD-D124EE3A88F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81750" y="3596608"/>
                        <a:ext cx="571500" cy="710567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4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a:t></a:t>
                        </a:r>
                        <a:endParaRPr kumimoji="0" lang="zh-CN" alt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  <p:grpSp>
                  <p:nvGrpSpPr>
                    <p:cNvPr id="50" name="组合 49">
                      <a:extLst>
                        <a:ext uri="{FF2B5EF4-FFF2-40B4-BE49-F238E27FC236}">
                          <a16:creationId xmlns:a16="http://schemas.microsoft.com/office/drawing/2014/main" id="{AC042020-3E28-4186-99C5-3331ACA490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19460" y="5962864"/>
                      <a:ext cx="468000" cy="623352"/>
                      <a:chOff x="5578981" y="3601119"/>
                      <a:chExt cx="571500" cy="710567"/>
                    </a:xfrm>
                  </p:grpSpPr>
                  <p:sp>
                    <p:nvSpPr>
                      <p:cNvPr id="51" name="椭圆 50">
                        <a:extLst>
                          <a:ext uri="{FF2B5EF4-FFF2-40B4-BE49-F238E27FC236}">
                            <a16:creationId xmlns:a16="http://schemas.microsoft.com/office/drawing/2014/main" id="{020F57F5-197D-4F85-9197-4228EC5D80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1500" y="3759200"/>
                        <a:ext cx="432000" cy="431800"/>
                      </a:xfrm>
                      <a:prstGeom prst="ellipse">
                        <a:avLst/>
                      </a:prstGeom>
                      <a:noFill/>
                      <a:ln w="12700" cap="flat">
                        <a:solidFill>
                          <a:schemeClr val="tx1"/>
                        </a:solidFill>
                        <a:miter lim="400000"/>
                      </a:ln>
                      <a:effectLst/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endParaRPr kumimoji="0" lang="zh-CN" altLang="en-US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25400" dist="23998" dir="2700000" rotWithShape="0">
                              <a:srgbClr val="000000">
                                <a:alpha val="31034"/>
                              </a:srgbClr>
                            </a:outerShdw>
                          </a:effectLst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  <p:sp>
                    <p:nvSpPr>
                      <p:cNvPr id="52" name="文本框 51">
                        <a:extLst>
                          <a:ext uri="{FF2B5EF4-FFF2-40B4-BE49-F238E27FC236}">
                            <a16:creationId xmlns:a16="http://schemas.microsoft.com/office/drawing/2014/main" id="{4D2022F2-EFD7-453E-BED7-40CC989744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78981" y="3601119"/>
                        <a:ext cx="571500" cy="710567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</p:spPr>
                    <p:style>
                      <a:lnRef idx="0">
                        <a:srgbClr val="FFFFFF"/>
                      </a:lnRef>
                      <a:fillRef idx="0">
                        <a:srgbClr val="FFFFFF"/>
                      </a:fillRef>
                      <a:effectRef idx="0">
                        <a:srgbClr val="FFFFFF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ctr" defTabSz="5842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</a:pPr>
                        <a:r>
                          <a:rPr kumimoji="0" lang="zh-CN" altLang="en-US" sz="1400" b="0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+mn-lt"/>
                            <a:ea typeface="+mn-ea"/>
                            <a:cs typeface="+mn-cs"/>
                            <a:sym typeface="Symbol" panose="05050102010706020507" pitchFamily="18" charset="2"/>
                          </a:rPr>
                          <a:t></a:t>
                        </a:r>
                        <a:endParaRPr kumimoji="0" lang="zh-CN" alt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70A044BE-16D6-4B07-80B0-9B2C1077A77E}"/>
                    </a:ext>
                  </a:extLst>
                </p:cNvPr>
                <p:cNvGrpSpPr/>
                <p:nvPr/>
              </p:nvGrpSpPr>
              <p:grpSpPr>
                <a:xfrm>
                  <a:off x="1196502" y="2743200"/>
                  <a:ext cx="4058616" cy="2560267"/>
                  <a:chOff x="1196502" y="2743200"/>
                  <a:chExt cx="4058616" cy="2560267"/>
                </a:xfrm>
              </p:grpSpPr>
              <p:sp>
                <p:nvSpPr>
                  <p:cNvPr id="41" name="爆炸形: 14 pt  40">
                    <a:extLst>
                      <a:ext uri="{FF2B5EF4-FFF2-40B4-BE49-F238E27FC236}">
                        <a16:creationId xmlns:a16="http://schemas.microsoft.com/office/drawing/2014/main" id="{71FD01D0-CD59-4D03-87A5-3BEC1C02CF07}"/>
                      </a:ext>
                    </a:extLst>
                  </p:cNvPr>
                  <p:cNvSpPr/>
                  <p:nvPr/>
                </p:nvSpPr>
                <p:spPr>
                  <a:xfrm>
                    <a:off x="1196502" y="2743200"/>
                    <a:ext cx="1284051" cy="1799617"/>
                  </a:xfrm>
                  <a:prstGeom prst="irregularSeal2">
                    <a:avLst/>
                  </a:prstGeom>
                  <a:noFill/>
                  <a:ln w="63500" cap="flat" cmpd="sng">
                    <a:solidFill>
                      <a:srgbClr val="FF0000"/>
                    </a:solidFill>
                    <a:miter lim="400000"/>
                  </a:ln>
                  <a:effectLst>
                    <a:outerShdw blurRad="76200" dir="18900000" rotWithShape="0">
                      <a:schemeClr val="bg1">
                        <a:alpha val="80000"/>
                      </a:schemeClr>
                    </a:outerShdw>
                  </a:effectLst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42" name="箭头: 下 41">
                    <a:extLst>
                      <a:ext uri="{FF2B5EF4-FFF2-40B4-BE49-F238E27FC236}">
                        <a16:creationId xmlns:a16="http://schemas.microsoft.com/office/drawing/2014/main" id="{5AB8CAE7-FC72-4642-B103-66C1E9733A57}"/>
                      </a:ext>
                    </a:extLst>
                  </p:cNvPr>
                  <p:cNvSpPr/>
                  <p:nvPr/>
                </p:nvSpPr>
                <p:spPr>
                  <a:xfrm>
                    <a:off x="1196502" y="4728183"/>
                    <a:ext cx="918453" cy="575284"/>
                  </a:xfrm>
                  <a:prstGeom prst="downArrow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E03A0899-02AE-415D-BD71-0A6BE942221D}"/>
                      </a:ext>
                    </a:extLst>
                  </p:cNvPr>
                  <p:cNvSpPr txBox="1"/>
                  <p:nvPr/>
                </p:nvSpPr>
                <p:spPr>
                  <a:xfrm>
                    <a:off x="2346818" y="3545845"/>
                    <a:ext cx="2908300" cy="34881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en-US" altLang="zh-CN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rPr>
                      <a:t>SUPERNOVA</a:t>
                    </a:r>
                    <a:endParaRPr kumimoji="0" lang="zh-CN" altLang="en-US" sz="1600" b="1" i="0" u="none" strike="noStrike" cap="none" spc="0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</p:grp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8D1FE84-C257-48C1-83E1-328CB157B6F7}"/>
                  </a:ext>
                </a:extLst>
              </p:cNvPr>
              <p:cNvSpPr txBox="1"/>
              <p:nvPr/>
            </p:nvSpPr>
            <p:spPr>
              <a:xfrm>
                <a:off x="2921000" y="4566583"/>
                <a:ext cx="2498082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t</a:t>
                </a:r>
                <a:r>
                  <a:rPr kumimoji="0" lang="en-US" altLang="zh-CN" sz="1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1 s,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6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T&gt;10 MeV</a:t>
                </a:r>
                <a:endParaRPr kumimoji="0" lang="zh-CN" altLang="en-US" sz="1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B7CF2A1-EC4B-4DE7-ABB5-2604CC51837A}"/>
                  </a:ext>
                </a:extLst>
              </p:cNvPr>
              <p:cNvSpPr txBox="1"/>
              <p:nvPr/>
            </p:nvSpPr>
            <p:spPr>
              <a:xfrm>
                <a:off x="2936372" y="6026274"/>
                <a:ext cx="1917700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cap="none" spc="0" normalizeH="0" baseline="0" dirty="0">
                    <a:ln>
                      <a:noFill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HOT NS</a:t>
                </a:r>
              </a:p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6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(PNS)</a:t>
                </a:r>
                <a:endParaRPr kumimoji="0" lang="zh-CN" altLang="en-US" sz="1600" b="1" i="0" u="none" strike="noStrike" cap="none" spc="0" normalizeH="0" baseline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/>
                  <a:uFillTx/>
                  <a:sym typeface="Helvetica Ligh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55E0FB4D-5B1B-4525-9E81-76FBF045F441}"/>
                      </a:ext>
                    </a:extLst>
                  </p:cNvPr>
                  <p:cNvSpPr txBox="1"/>
                  <p:nvPr/>
                </p:nvSpPr>
                <p:spPr>
                  <a:xfrm>
                    <a:off x="2323037" y="8067531"/>
                    <a:ext cx="3286628" cy="59503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𝑡</m:t>
                          </m:r>
                          <m:r>
                            <a:rPr kumimoji="0" lang="en-US" altLang="zh-CN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≳100 </m:t>
                          </m:r>
                          <m:r>
                            <m:rPr>
                              <m:nor/>
                            </m:rPr>
                            <a:rPr kumimoji="0" lang="en-US" altLang="zh-CN" sz="1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s</m:t>
                          </m:r>
                        </m:oMath>
                      </m:oMathPara>
                    </a14:m>
                    <a:endParaRPr kumimoji="0" lang="en-US" altLang="zh-CN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ea typeface="Cambria Math" panose="02040503050406030204" pitchFamily="18" charset="0"/>
                      <a:sym typeface="Helvetica Light"/>
                    </a:endParaRPr>
                  </a:p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sym typeface="Helvetica Light"/>
                      </a:rPr>
                      <a:t>T</a:t>
                    </a:r>
                    <a:r>
                      <a:rPr kumimoji="0" lang="en-US" altLang="zh-CN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sym typeface="Symbol" panose="05050102010706020507" pitchFamily="18" charset="2"/>
                      </a:rPr>
                      <a:t> MeV</a:t>
                    </a:r>
                    <a:endParaRPr kumimoji="0" lang="zh-CN" alt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sym typeface="Helvetica Light"/>
                    </a:endParaRPr>
                  </a:p>
                </p:txBody>
              </p:sp>
            </mc:Choice>
            <mc:Fallback xmlns="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55E0FB4D-5B1B-4525-9E81-76FBF045F4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3037" y="8067531"/>
                    <a:ext cx="3286628" cy="59503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24000" b="-72000"/>
                    </a:stretch>
                  </a:blipFill>
                  <a:ln w="12700" cap="flat">
                    <a:noFill/>
                    <a:miter lim="400000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E750FEA-F2B4-4CF6-9FF4-0AA341CE1385}"/>
                  </a:ext>
                </a:extLst>
              </p:cNvPr>
              <p:cNvSpPr txBox="1"/>
              <p:nvPr/>
            </p:nvSpPr>
            <p:spPr>
              <a:xfrm>
                <a:off x="3290796" y="9057993"/>
                <a:ext cx="1437772" cy="3488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NS</a:t>
                </a:r>
                <a:endParaRPr kumimoji="0" lang="zh-CN" altLang="en-US" sz="1600" b="1" i="0" u="none" strike="noStrike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A14536A-E998-4BF6-8B64-E787D1B23AD8}"/>
                </a:ext>
              </a:extLst>
            </p:cNvPr>
            <p:cNvGrpSpPr/>
            <p:nvPr/>
          </p:nvGrpSpPr>
          <p:grpSpPr>
            <a:xfrm>
              <a:off x="3538375" y="2221706"/>
              <a:ext cx="2464329" cy="3243791"/>
              <a:chOff x="7129008" y="2518379"/>
              <a:chExt cx="5105374" cy="696068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EFA3E4B-E1A0-4392-97D0-3CCCE23F1BA8}"/>
                  </a:ext>
                </a:extLst>
              </p:cNvPr>
              <p:cNvGrpSpPr/>
              <p:nvPr/>
            </p:nvGrpSpPr>
            <p:grpSpPr>
              <a:xfrm>
                <a:off x="7832627" y="2518379"/>
                <a:ext cx="4401755" cy="6671966"/>
                <a:chOff x="7832627" y="2658079"/>
                <a:chExt cx="4401755" cy="6671966"/>
              </a:xfrm>
            </p:grpSpPr>
            <p:sp>
              <p:nvSpPr>
                <p:cNvPr id="11" name="箭头: 下 10">
                  <a:extLst>
                    <a:ext uri="{FF2B5EF4-FFF2-40B4-BE49-F238E27FC236}">
                      <a16:creationId xmlns:a16="http://schemas.microsoft.com/office/drawing/2014/main" id="{20962F79-BFD7-4719-961F-EA03BBC35A3F}"/>
                    </a:ext>
                  </a:extLst>
                </p:cNvPr>
                <p:cNvSpPr/>
                <p:nvPr/>
              </p:nvSpPr>
              <p:spPr>
                <a:xfrm>
                  <a:off x="8150729" y="4489835"/>
                  <a:ext cx="1091796" cy="1302358"/>
                </a:xfrm>
                <a:prstGeom prst="downArrow">
                  <a:avLst/>
                </a:prstGeom>
                <a:noFill/>
                <a:ln w="12700" cap="flat">
                  <a:solidFill>
                    <a:schemeClr val="tx1"/>
                  </a:solidFill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E5FEEAB7-5806-4DD8-AC1D-489A7F274A5E}"/>
                    </a:ext>
                  </a:extLst>
                </p:cNvPr>
                <p:cNvSpPr/>
                <p:nvPr/>
              </p:nvSpPr>
              <p:spPr>
                <a:xfrm>
                  <a:off x="7832627" y="2658079"/>
                  <a:ext cx="1728000" cy="17277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35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 cap="flat">
                  <a:noFill/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4659FA7A-FF22-4AC3-98B2-0821C6AD1577}"/>
                    </a:ext>
                  </a:extLst>
                </p:cNvPr>
                <p:cNvSpPr/>
                <p:nvPr/>
              </p:nvSpPr>
              <p:spPr>
                <a:xfrm>
                  <a:off x="7921527" y="5865862"/>
                  <a:ext cx="1728000" cy="17277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>
                  <a:noFill/>
                  <a:miter lim="400000"/>
                </a:ln>
                <a:effectLst>
                  <a:outerShdw blurRad="76200" dir="18900000" rotWithShape="0">
                    <a:srgbClr val="000000">
                      <a:alpha val="80000"/>
                    </a:srgbClr>
                  </a:outerShdw>
                </a:effectLst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4" name="箭头: 下 13">
                  <a:extLst>
                    <a:ext uri="{FF2B5EF4-FFF2-40B4-BE49-F238E27FC236}">
                      <a16:creationId xmlns:a16="http://schemas.microsoft.com/office/drawing/2014/main" id="{E06F4A65-835A-455D-9F77-21127E701AC5}"/>
                    </a:ext>
                  </a:extLst>
                </p:cNvPr>
                <p:cNvSpPr/>
                <p:nvPr/>
              </p:nvSpPr>
              <p:spPr>
                <a:xfrm>
                  <a:off x="8239629" y="7699025"/>
                  <a:ext cx="1091796" cy="1302358"/>
                </a:xfrm>
                <a:prstGeom prst="downArrow">
                  <a:avLst/>
                </a:prstGeom>
                <a:noFill/>
                <a:ln w="12700" cap="flat">
                  <a:solidFill>
                    <a:schemeClr val="tx1"/>
                  </a:solidFill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7506DC3-F71D-49C0-ACA5-B889B27F565B}"/>
                    </a:ext>
                  </a:extLst>
                </p:cNvPr>
                <p:cNvSpPr txBox="1"/>
                <p:nvPr/>
              </p:nvSpPr>
              <p:spPr>
                <a:xfrm>
                  <a:off x="9888306" y="3204889"/>
                  <a:ext cx="1437772" cy="3488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1600" b="1" i="0" u="none" strike="noStrike" cap="none" spc="0" normalizeH="0" baseline="0" dirty="0">
                      <a:ln>
                        <a:noFill/>
                      </a:ln>
                      <a:solidFill>
                        <a:schemeClr val="accent5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rPr>
                    <a:t>NS</a:t>
                  </a:r>
                  <a:endParaRPr kumimoji="0" lang="zh-CN" altLang="en-US" sz="1600" b="1" i="0" u="none" strike="noStrike" cap="none" spc="0" normalizeH="0" baseline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16" name="箭头: 右 15">
                  <a:extLst>
                    <a:ext uri="{FF2B5EF4-FFF2-40B4-BE49-F238E27FC236}">
                      <a16:creationId xmlns:a16="http://schemas.microsoft.com/office/drawing/2014/main" id="{9146AA56-B759-4457-97D7-9E2C2EFBEE5C}"/>
                    </a:ext>
                  </a:extLst>
                </p:cNvPr>
                <p:cNvSpPr/>
                <p:nvPr/>
              </p:nvSpPr>
              <p:spPr>
                <a:xfrm>
                  <a:off x="9560627" y="4385863"/>
                  <a:ext cx="1519184" cy="293425"/>
                </a:xfrm>
                <a:prstGeom prst="rightArrow">
                  <a:avLst/>
                </a:prstGeom>
                <a:solidFill>
                  <a:schemeClr val="tx1"/>
                </a:solidFill>
                <a:ln w="12700" cap="flat">
                  <a:noFill/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grpSp>
              <p:nvGrpSpPr>
                <p:cNvPr id="17" name="组合 16">
                  <a:extLst>
                    <a:ext uri="{FF2B5EF4-FFF2-40B4-BE49-F238E27FC236}">
                      <a16:creationId xmlns:a16="http://schemas.microsoft.com/office/drawing/2014/main" id="{110D75C2-D731-45DF-8362-20A69C2DE8EA}"/>
                    </a:ext>
                  </a:extLst>
                </p:cNvPr>
                <p:cNvGrpSpPr/>
                <p:nvPr/>
              </p:nvGrpSpPr>
              <p:grpSpPr>
                <a:xfrm>
                  <a:off x="11290096" y="7545396"/>
                  <a:ext cx="468000" cy="685356"/>
                  <a:chOff x="5581750" y="3561267"/>
                  <a:chExt cx="571500" cy="781246"/>
                </a:xfrm>
              </p:grpSpPr>
              <p:sp>
                <p:nvSpPr>
                  <p:cNvPr id="30" name="椭圆 29">
                    <a:extLst>
                      <a:ext uri="{FF2B5EF4-FFF2-40B4-BE49-F238E27FC236}">
                        <a16:creationId xmlns:a16="http://schemas.microsoft.com/office/drawing/2014/main" id="{373EBAC6-444C-4719-AC66-3EB36227585C}"/>
                      </a:ext>
                    </a:extLst>
                  </p:cNvPr>
                  <p:cNvSpPr/>
                  <p:nvPr/>
                </p:nvSpPr>
                <p:spPr>
                  <a:xfrm>
                    <a:off x="5651500" y="3759200"/>
                    <a:ext cx="432000" cy="431800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563B7D5A-5552-414C-98C2-BDE983D6E9E9}"/>
                      </a:ext>
                    </a:extLst>
                  </p:cNvPr>
                  <p:cNvSpPr txBox="1"/>
                  <p:nvPr/>
                </p:nvSpPr>
                <p:spPr>
                  <a:xfrm>
                    <a:off x="5581750" y="3561267"/>
                    <a:ext cx="571500" cy="78124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lang="zh-CN" altLang="en-US" sz="1400" dirty="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a:t></a:t>
                    </a:r>
                    <a:endParaRPr kumimoji="0" lang="zh-CN" altLang="en-US" sz="14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05068C49-8A7A-40B5-ACEE-52C24006044C}"/>
                    </a:ext>
                  </a:extLst>
                </p:cNvPr>
                <p:cNvGrpSpPr/>
                <p:nvPr/>
              </p:nvGrpSpPr>
              <p:grpSpPr>
                <a:xfrm>
                  <a:off x="11161840" y="4330860"/>
                  <a:ext cx="468000" cy="748501"/>
                  <a:chOff x="5581750" y="3525277"/>
                  <a:chExt cx="571500" cy="853226"/>
                </a:xfrm>
              </p:grpSpPr>
              <p:sp>
                <p:nvSpPr>
                  <p:cNvPr id="28" name="椭圆 27">
                    <a:extLst>
                      <a:ext uri="{FF2B5EF4-FFF2-40B4-BE49-F238E27FC236}">
                        <a16:creationId xmlns:a16="http://schemas.microsoft.com/office/drawing/2014/main" id="{0D9D13D8-5E89-4E65-973B-59AFDE0D19C7}"/>
                      </a:ext>
                    </a:extLst>
                  </p:cNvPr>
                  <p:cNvSpPr/>
                  <p:nvPr/>
                </p:nvSpPr>
                <p:spPr>
                  <a:xfrm>
                    <a:off x="5651500" y="3759200"/>
                    <a:ext cx="432000" cy="431800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29" name="文本框 28">
                    <a:extLst>
                      <a:ext uri="{FF2B5EF4-FFF2-40B4-BE49-F238E27FC236}">
                        <a16:creationId xmlns:a16="http://schemas.microsoft.com/office/drawing/2014/main" id="{6FD35426-49F0-432D-92A5-E97D3359E7A2}"/>
                      </a:ext>
                    </a:extLst>
                  </p:cNvPr>
                  <p:cNvSpPr txBox="1"/>
                  <p:nvPr/>
                </p:nvSpPr>
                <p:spPr>
                  <a:xfrm>
                    <a:off x="5581750" y="3525277"/>
                    <a:ext cx="571500" cy="85322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zh-CN" altLang="en-US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Symbol" panose="05050102010706020507" pitchFamily="18" charset="2"/>
                      </a:rPr>
                      <a:t></a:t>
                    </a:r>
                    <a:endParaRPr kumimoji="0" lang="zh-CN" alt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C13A0E68-872C-4738-B9EA-1ED0E8C3A2DD}"/>
                    </a:ext>
                  </a:extLst>
                </p:cNvPr>
                <p:cNvGrpSpPr/>
                <p:nvPr/>
              </p:nvGrpSpPr>
              <p:grpSpPr>
                <a:xfrm>
                  <a:off x="11163913" y="3844614"/>
                  <a:ext cx="468000" cy="748501"/>
                  <a:chOff x="5581750" y="3525277"/>
                  <a:chExt cx="571500" cy="853226"/>
                </a:xfrm>
              </p:grpSpPr>
              <p:sp>
                <p:nvSpPr>
                  <p:cNvPr id="26" name="椭圆 25">
                    <a:extLst>
                      <a:ext uri="{FF2B5EF4-FFF2-40B4-BE49-F238E27FC236}">
                        <a16:creationId xmlns:a16="http://schemas.microsoft.com/office/drawing/2014/main" id="{C2B04059-3B4F-4540-A4CB-84545658D23E}"/>
                      </a:ext>
                    </a:extLst>
                  </p:cNvPr>
                  <p:cNvSpPr/>
                  <p:nvPr/>
                </p:nvSpPr>
                <p:spPr>
                  <a:xfrm>
                    <a:off x="5651500" y="3759200"/>
                    <a:ext cx="432000" cy="431800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9C2D498F-51B3-4258-900D-12B29A4BB35E}"/>
                      </a:ext>
                    </a:extLst>
                  </p:cNvPr>
                  <p:cNvSpPr txBox="1"/>
                  <p:nvPr/>
                </p:nvSpPr>
                <p:spPr>
                  <a:xfrm>
                    <a:off x="5581750" y="3525277"/>
                    <a:ext cx="571500" cy="85322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zh-CN" altLang="en-US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Symbol" panose="05050102010706020507" pitchFamily="18" charset="2"/>
                      </a:rPr>
                      <a:t></a:t>
                    </a:r>
                    <a:endParaRPr kumimoji="0" lang="zh-CN" alt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E42697C2-909D-438D-A5F6-53D76096341A}"/>
                    </a:ext>
                  </a:extLst>
                </p:cNvPr>
                <p:cNvGrpSpPr/>
                <p:nvPr/>
              </p:nvGrpSpPr>
              <p:grpSpPr>
                <a:xfrm>
                  <a:off x="11255101" y="7083389"/>
                  <a:ext cx="468000" cy="685356"/>
                  <a:chOff x="5581750" y="3561267"/>
                  <a:chExt cx="571500" cy="781246"/>
                </a:xfrm>
              </p:grpSpPr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id="{5850DB44-E179-4393-80FA-6032A851051B}"/>
                      </a:ext>
                    </a:extLst>
                  </p:cNvPr>
                  <p:cNvSpPr/>
                  <p:nvPr/>
                </p:nvSpPr>
                <p:spPr>
                  <a:xfrm>
                    <a:off x="5651500" y="3759200"/>
                    <a:ext cx="432000" cy="431800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endParaRPr kumimoji="0" lang="zh-CN" alt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25400" dist="23998" dir="2700000" rotWithShape="0">
                          <a:srgbClr val="000000">
                            <a:alpha val="31034"/>
                          </a:srgbClr>
                        </a:outerShdw>
                      </a:effectLst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FA1EC0CA-B958-4E69-BE34-6AAB560D048F}"/>
                      </a:ext>
                    </a:extLst>
                  </p:cNvPr>
                  <p:cNvSpPr txBox="1"/>
                  <p:nvPr/>
                </p:nvSpPr>
                <p:spPr>
                  <a:xfrm>
                    <a:off x="5581750" y="3561267"/>
                    <a:ext cx="571500" cy="78124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</p:spPr>
                <p:style>
                  <a:lnRef idx="0">
                    <a:srgbClr val="FFFFFF"/>
                  </a:lnRef>
                  <a:fillRef idx="0">
                    <a:srgbClr val="FFFFFF"/>
                  </a:fillRef>
                  <a:effectRef idx="0">
                    <a:srgbClr val="FFFFFF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</a:pPr>
                    <a:r>
                      <a:rPr lang="zh-CN" altLang="en-US" sz="1400" dirty="0">
                        <a:solidFill>
                          <a:schemeClr val="tx1"/>
                        </a:solidFill>
                        <a:sym typeface="Symbol" panose="05050102010706020507" pitchFamily="18" charset="2"/>
                      </a:rPr>
                      <a:t></a:t>
                    </a:r>
                    <a:endParaRPr kumimoji="0" lang="zh-CN" altLang="en-US" sz="14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Light"/>
                    </a:endParaRPr>
                  </a:p>
                </p:txBody>
              </p:sp>
            </p:grpSp>
            <p:sp>
              <p:nvSpPr>
                <p:cNvPr id="21" name="箭头: 右 20">
                  <a:extLst>
                    <a:ext uri="{FF2B5EF4-FFF2-40B4-BE49-F238E27FC236}">
                      <a16:creationId xmlns:a16="http://schemas.microsoft.com/office/drawing/2014/main" id="{70858DD8-8C0E-4E41-87C4-D3C2060CC2C2}"/>
                    </a:ext>
                  </a:extLst>
                </p:cNvPr>
                <p:cNvSpPr/>
                <p:nvPr/>
              </p:nvSpPr>
              <p:spPr>
                <a:xfrm>
                  <a:off x="9707491" y="7584725"/>
                  <a:ext cx="1519184" cy="293425"/>
                </a:xfrm>
                <a:prstGeom prst="rightArrow">
                  <a:avLst/>
                </a:prstGeom>
                <a:solidFill>
                  <a:schemeClr val="tx1"/>
                </a:solidFill>
                <a:ln w="12700" cap="flat">
                  <a:noFill/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文本框 21">
                      <a:extLst>
                        <a:ext uri="{FF2B5EF4-FFF2-40B4-BE49-F238E27FC236}">
                          <a16:creationId xmlns:a16="http://schemas.microsoft.com/office/drawing/2014/main" id="{2686B8C6-6EC3-401D-8A44-07202FF1EC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10427" y="8119234"/>
                      <a:ext cx="2123707" cy="121081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t</m:t>
                            </m:r>
                            <m: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≲</m:t>
                            </m:r>
                            <m:sSup>
                              <m:sSupPr>
                                <m:ctrlPr>
                                  <a:rPr kumimoji="0" lang="en-US" altLang="zh-CN" sz="1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1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elvetica Light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kumimoji="0" lang="en-US" altLang="zh-CN" sz="1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elvetica Light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kumimoji="0" lang="en-US" altLang="zh-CN" sz="1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altLang="zh-CN" sz="14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yr</m:t>
                            </m:r>
                          </m:oMath>
                        </m:oMathPara>
                      </a14:m>
                      <a:endParaRPr kumimoji="0" lang="en-US" altLang="zh-CN" sz="1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sym typeface="Helvetica Light"/>
                      </a:endParaRPr>
                    </a:p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CN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𝑇</m:t>
                            </m:r>
                            <m:r>
                              <a:rPr kumimoji="0" lang="en-US" altLang="zh-CN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≲10</m:t>
                            </m:r>
                            <m:r>
                              <m:rPr>
                                <m:nor/>
                              </m:rPr>
                              <a:rPr kumimoji="0" lang="en-US" altLang="zh-CN" sz="1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altLang="zh-CN" sz="1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eV</m:t>
                            </m:r>
                          </m:oMath>
                        </m:oMathPara>
                      </a14:m>
                      <a:endParaRPr kumimoji="0" lang="zh-CN" altLang="en-US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文本框 21">
                      <a:extLst>
                        <a:ext uri="{FF2B5EF4-FFF2-40B4-BE49-F238E27FC236}">
                          <a16:creationId xmlns:a16="http://schemas.microsoft.com/office/drawing/2014/main" id="{2686B8C6-6EC3-401D-8A44-07202FF1EC1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10427" y="8119234"/>
                      <a:ext cx="2123707" cy="121081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294"/>
                      </a:stretch>
                    </a:blipFill>
                    <a:ln w="12700" cap="flat">
                      <a:noFill/>
                      <a:miter lim="400000"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本框 22">
                      <a:extLst>
                        <a:ext uri="{FF2B5EF4-FFF2-40B4-BE49-F238E27FC236}">
                          <a16:creationId xmlns:a16="http://schemas.microsoft.com/office/drawing/2014/main" id="{2E964249-84E6-4601-8A91-36CF6970C2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07491" y="5550550"/>
                      <a:ext cx="2526891" cy="68629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</p:spPr>
                  <p:style>
                    <a:lnRef idx="0">
                      <a:srgbClr val="FFFFFF"/>
                    </a:lnRef>
                    <a:fillRef idx="0">
                      <a:srgbClr val="FFFFFF"/>
                    </a:fillRef>
                    <a:effectRef idx="0">
                      <a:srgbClr val="FFFFFF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5842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kumimoji="0" lang="en-US" altLang="zh-CN" sz="1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t</m:t>
                            </m:r>
                            <m:r>
                              <a:rPr kumimoji="0" lang="en-US" altLang="zh-CN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≲</m:t>
                            </m:r>
                            <m:sSup>
                              <m:sSupPr>
                                <m:ctrlPr>
                                  <a:rPr kumimoji="0" lang="en-US" altLang="zh-CN" sz="1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CN" sz="1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elvetica Light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kumimoji="0" lang="en-US" altLang="zh-CN" sz="1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Helvetica Light"/>
                                  </a:rPr>
                                  <m:t>4−5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kumimoji="0" lang="en-US" altLang="zh-CN" sz="1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kumimoji="0" lang="en-US" altLang="zh-CN" sz="1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Helvetica Light"/>
                              </a:rPr>
                              <m:t>yr</m:t>
                            </m:r>
                          </m:oMath>
                        </m:oMathPara>
                      </a14:m>
                      <a:endParaRPr kumimoji="0" lang="zh-CN" altLang="en-US" sz="16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sym typeface="Helvetica Light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文本框 22">
                      <a:extLst>
                        <a:ext uri="{FF2B5EF4-FFF2-40B4-BE49-F238E27FC236}">
                          <a16:creationId xmlns:a16="http://schemas.microsoft.com/office/drawing/2014/main" id="{2E964249-84E6-4601-8A91-36CF6970C2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07491" y="5550550"/>
                      <a:ext cx="2526891" cy="68629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077" b="-9615"/>
                      </a:stretch>
                    </a:blipFill>
                    <a:ln w="12700" cap="flat">
                      <a:noFill/>
                      <a:miter lim="400000"/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97292-5761-46ED-80F6-C1B504D5A942}"/>
                  </a:ext>
                </a:extLst>
              </p:cNvPr>
              <p:cNvSpPr txBox="1"/>
              <p:nvPr/>
            </p:nvSpPr>
            <p:spPr>
              <a:xfrm>
                <a:off x="7129008" y="9130254"/>
                <a:ext cx="4406899" cy="3488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UNBSERVABLE</a:t>
                </a:r>
                <a:endParaRPr kumimoji="0" lang="zh-CN" altLang="en-US" sz="16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960282AD-2899-4B40-BCB2-20B3C1C980DA}"/>
                </a:ext>
              </a:extLst>
            </p:cNvPr>
            <p:cNvGrpSpPr/>
            <p:nvPr/>
          </p:nvGrpSpPr>
          <p:grpSpPr>
            <a:xfrm>
              <a:off x="1886061" y="4062415"/>
              <a:ext cx="1335311" cy="375910"/>
              <a:chOff x="2770007" y="6636651"/>
              <a:chExt cx="2595146" cy="729631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6118B2AB-8D39-4555-9BB4-9790B5BB7C6E}"/>
                  </a:ext>
                </a:extLst>
              </p:cNvPr>
              <p:cNvGrpSpPr/>
              <p:nvPr/>
            </p:nvGrpSpPr>
            <p:grpSpPr>
              <a:xfrm>
                <a:off x="4897153" y="6982114"/>
                <a:ext cx="468000" cy="384168"/>
                <a:chOff x="5581750" y="3753082"/>
                <a:chExt cx="571500" cy="437918"/>
              </a:xfrm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30AE4109-E4D7-4D3A-ACEA-ACA32B71E865}"/>
                    </a:ext>
                  </a:extLst>
                </p:cNvPr>
                <p:cNvSpPr/>
                <p:nvPr/>
              </p:nvSpPr>
              <p:spPr>
                <a:xfrm>
                  <a:off x="5651500" y="3759200"/>
                  <a:ext cx="432000" cy="431800"/>
                </a:xfrm>
                <a:prstGeom prst="ellipse">
                  <a:avLst/>
                </a:prstGeom>
                <a:noFill/>
                <a:ln w="12700" cap="flat">
                  <a:solidFill>
                    <a:schemeClr val="tx1"/>
                  </a:solidFill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85F7187A-7EBF-4197-8F21-1A8BB68B41AD}"/>
                    </a:ext>
                  </a:extLst>
                </p:cNvPr>
                <p:cNvSpPr txBox="1"/>
                <p:nvPr/>
              </p:nvSpPr>
              <p:spPr>
                <a:xfrm>
                  <a:off x="5581750" y="3753082"/>
                  <a:ext cx="571500" cy="3976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Symbol" panose="05050102010706020507" pitchFamily="18" charset="2"/>
                    </a:rPr>
                    <a:t></a:t>
                  </a:r>
                  <a:endParaRPr kumimoji="0" lang="zh-CN" alt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sp>
            <p:nvSpPr>
              <p:cNvPr id="67" name="箭头: 右 66">
                <a:extLst>
                  <a:ext uri="{FF2B5EF4-FFF2-40B4-BE49-F238E27FC236}">
                    <a16:creationId xmlns:a16="http://schemas.microsoft.com/office/drawing/2014/main" id="{95827311-EFB3-49F9-9278-7B3A84B26944}"/>
                  </a:ext>
                </a:extLst>
              </p:cNvPr>
              <p:cNvSpPr/>
              <p:nvPr/>
            </p:nvSpPr>
            <p:spPr>
              <a:xfrm>
                <a:off x="2770007" y="6898346"/>
                <a:ext cx="1519184" cy="293425"/>
              </a:xfrm>
              <a:prstGeom prst="rightArrow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4086C267-6D97-4EDC-9F70-326D2B1EFF01}"/>
                  </a:ext>
                </a:extLst>
              </p:cNvPr>
              <p:cNvGrpSpPr/>
              <p:nvPr/>
            </p:nvGrpSpPr>
            <p:grpSpPr>
              <a:xfrm>
                <a:off x="4324814" y="6928951"/>
                <a:ext cx="468000" cy="384168"/>
                <a:chOff x="5581750" y="3753082"/>
                <a:chExt cx="571500" cy="437918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22C6B314-D91A-468A-8D89-171D1A5EE47B}"/>
                    </a:ext>
                  </a:extLst>
                </p:cNvPr>
                <p:cNvSpPr/>
                <p:nvPr/>
              </p:nvSpPr>
              <p:spPr>
                <a:xfrm>
                  <a:off x="5651500" y="3759200"/>
                  <a:ext cx="432000" cy="431800"/>
                </a:xfrm>
                <a:prstGeom prst="ellipse">
                  <a:avLst/>
                </a:prstGeom>
                <a:noFill/>
                <a:ln w="12700" cap="flat">
                  <a:solidFill>
                    <a:schemeClr val="tx1"/>
                  </a:solidFill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0C166C5E-2B31-4D31-BD15-4A73D02E16A8}"/>
                    </a:ext>
                  </a:extLst>
                </p:cNvPr>
                <p:cNvSpPr txBox="1"/>
                <p:nvPr/>
              </p:nvSpPr>
              <p:spPr>
                <a:xfrm>
                  <a:off x="5581750" y="3753082"/>
                  <a:ext cx="571500" cy="3976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Symbol" panose="05050102010706020507" pitchFamily="18" charset="2"/>
                    </a:rPr>
                    <a:t></a:t>
                  </a:r>
                  <a:endParaRPr kumimoji="0" lang="zh-CN" alt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D062D145-D136-4AA4-A569-E5B6AE3A628F}"/>
                  </a:ext>
                </a:extLst>
              </p:cNvPr>
              <p:cNvGrpSpPr/>
              <p:nvPr/>
            </p:nvGrpSpPr>
            <p:grpSpPr>
              <a:xfrm>
                <a:off x="4630263" y="6636651"/>
                <a:ext cx="468000" cy="384168"/>
                <a:chOff x="5581750" y="3753082"/>
                <a:chExt cx="571500" cy="437918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90DC2AE0-988E-4B69-B52B-F7FC4EDC5404}"/>
                    </a:ext>
                  </a:extLst>
                </p:cNvPr>
                <p:cNvSpPr/>
                <p:nvPr/>
              </p:nvSpPr>
              <p:spPr>
                <a:xfrm>
                  <a:off x="5651500" y="3759200"/>
                  <a:ext cx="432000" cy="431800"/>
                </a:xfrm>
                <a:prstGeom prst="ellipse">
                  <a:avLst/>
                </a:prstGeom>
                <a:noFill/>
                <a:ln w="12700" cap="flat">
                  <a:solidFill>
                    <a:schemeClr val="tx1"/>
                  </a:solidFill>
                  <a:miter lim="400000"/>
                </a:ln>
                <a:effectLst/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4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0AB11E16-3A63-462F-9F3A-8CC80DB11FE2}"/>
                    </a:ext>
                  </a:extLst>
                </p:cNvPr>
                <p:cNvSpPr txBox="1"/>
                <p:nvPr/>
              </p:nvSpPr>
              <p:spPr>
                <a:xfrm>
                  <a:off x="5581750" y="3753082"/>
                  <a:ext cx="571500" cy="3976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6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Symbol" panose="05050102010706020507" pitchFamily="18" charset="2"/>
                    </a:rPr>
                    <a:t></a:t>
                  </a:r>
                  <a:endParaRPr kumimoji="0" lang="zh-CN" alt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</p:grp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29381CEE-95C4-4D96-80B9-68B6CFD62CBB}"/>
              </a:ext>
            </a:extLst>
          </p:cNvPr>
          <p:cNvSpPr txBox="1"/>
          <p:nvPr/>
        </p:nvSpPr>
        <p:spPr>
          <a:xfrm>
            <a:off x="1029616" y="1690688"/>
            <a:ext cx="439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Schema of NS cooling: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C72901CC-BEBB-4E76-A5ED-DC41755BADEC}"/>
                  </a:ext>
                </a:extLst>
              </p:cNvPr>
              <p:cNvSpPr txBox="1"/>
              <p:nvPr/>
            </p:nvSpPr>
            <p:spPr>
              <a:xfrm>
                <a:off x="7078358" y="1751495"/>
                <a:ext cx="4048126" cy="103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Thermal relaxation</a:t>
                </a:r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t&lt;50 </a:t>
                </a:r>
                <a:r>
                  <a:rPr lang="en-US" altLang="zh-CN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yrs</a:t>
                </a:r>
                <a:endParaRPr lang="en-US" altLang="zh-CN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Neutrino cooling</a:t>
                </a:r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Photon emission</a:t>
                </a:r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t&gt;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yrs</a:t>
                </a:r>
                <a:endParaRPr lang="zh-CN" alt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C72901CC-BEBB-4E76-A5ED-DC41755BA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58" y="1751495"/>
                <a:ext cx="4048126" cy="1038746"/>
              </a:xfrm>
              <a:prstGeom prst="rect">
                <a:avLst/>
              </a:prstGeom>
              <a:blipFill>
                <a:blip r:embed="rId5"/>
                <a:stretch>
                  <a:fillRect l="-1355" t="-2924" b="-9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图片 77">
            <a:extLst>
              <a:ext uri="{FF2B5EF4-FFF2-40B4-BE49-F238E27FC236}">
                <a16:creationId xmlns:a16="http://schemas.microsoft.com/office/drawing/2014/main" id="{2BC7EE4E-7868-4C06-8612-053A7D41D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549" y="3002634"/>
            <a:ext cx="4308198" cy="3178483"/>
          </a:xfrm>
          <a:prstGeom prst="rect">
            <a:avLst/>
          </a:prstGeom>
        </p:spPr>
      </p:pic>
      <p:sp>
        <p:nvSpPr>
          <p:cNvPr id="79" name="文本框 78">
            <a:extLst>
              <a:ext uri="{FF2B5EF4-FFF2-40B4-BE49-F238E27FC236}">
                <a16:creationId xmlns:a16="http://schemas.microsoft.com/office/drawing/2014/main" id="{DF4CEA32-3130-473D-A03E-5D3246A4A7EC}"/>
              </a:ext>
            </a:extLst>
          </p:cNvPr>
          <p:cNvSpPr txBox="1"/>
          <p:nvPr/>
        </p:nvSpPr>
        <p:spPr>
          <a:xfrm>
            <a:off x="8648700" y="6159925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Lattimer</a:t>
            </a:r>
            <a:r>
              <a:rPr lang="en-US" altLang="zh-CN" sz="1600" dirty="0"/>
              <a:t> &amp; Prakash, 2004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456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0EAE9E-2D88-4080-B4BF-16A8169F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28" y="1631857"/>
            <a:ext cx="5124097" cy="39968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0811526-4573-47D6-AFCD-03AE9B28266B}"/>
              </a:ext>
            </a:extLst>
          </p:cNvPr>
          <p:cNvSpPr txBox="1"/>
          <p:nvPr/>
        </p:nvSpPr>
        <p:spPr>
          <a:xfrm>
            <a:off x="2276475" y="5934075"/>
            <a:ext cx="2390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Lim, et al, 2015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AD1277B-7B7F-4A7B-8231-438AC809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46" y="1631857"/>
            <a:ext cx="5124096" cy="388189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8D54B7C-4F5C-4FA5-829B-2C134D768629}"/>
              </a:ext>
            </a:extLst>
          </p:cNvPr>
          <p:cNvSpPr txBox="1"/>
          <p:nvPr/>
        </p:nvSpPr>
        <p:spPr>
          <a:xfrm>
            <a:off x="7065521" y="5933092"/>
            <a:ext cx="4310343" cy="31803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Posselt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&amp; Pavlov 2018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CBEB9556-DEC6-406E-A807-B805587E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Candara" panose="020E0502030303020204" pitchFamily="34" charset="0"/>
              </a:rPr>
              <a:t>Observation of isolated NS cooling</a:t>
            </a:r>
            <a:endParaRPr lang="zh-CN" altLang="en-US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4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48726-EE22-416F-AD28-0C8CB46C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86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Candara" panose="020E0502030303020204" pitchFamily="34" charset="0"/>
              </a:rPr>
              <a:t>Thermal evolution equations</a:t>
            </a:r>
            <a:endParaRPr lang="zh-CN" altLang="en-US" sz="3600" b="1" dirty="0">
              <a:latin typeface="Candara" panose="020E0502030303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16FEF36-D496-48BD-96A8-59CFE8417FF4}"/>
              </a:ext>
            </a:extLst>
          </p:cNvPr>
          <p:cNvGrpSpPr/>
          <p:nvPr/>
        </p:nvGrpSpPr>
        <p:grpSpPr>
          <a:xfrm>
            <a:off x="1989955" y="2199069"/>
            <a:ext cx="4388944" cy="3594020"/>
            <a:chOff x="1495366" y="2007473"/>
            <a:chExt cx="5310867" cy="349551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E1FAFC5-37F3-4203-869D-6D167AAE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5366" y="2007473"/>
              <a:ext cx="5310867" cy="219305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1DF9E68-4DD1-47F5-B6D4-6514C547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5366" y="4181475"/>
              <a:ext cx="4740694" cy="1321515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110CBEC-13DE-4647-92F3-0D0C009F879C}"/>
              </a:ext>
            </a:extLst>
          </p:cNvPr>
          <p:cNvSpPr txBox="1"/>
          <p:nvPr/>
        </p:nvSpPr>
        <p:spPr>
          <a:xfrm>
            <a:off x="466825" y="2154036"/>
            <a:ext cx="180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</a:rPr>
              <a:t>Hydrostatic equations</a:t>
            </a:r>
            <a:r>
              <a:rPr lang="en-US" altLang="zh-CN" sz="2000" dirty="0">
                <a:solidFill>
                  <a:schemeClr val="tx2"/>
                </a:solidFill>
              </a:rPr>
              <a:t>: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E7DBD7-85AE-4C14-9DB1-3C65E970488D}"/>
              </a:ext>
            </a:extLst>
          </p:cNvPr>
          <p:cNvSpPr txBox="1"/>
          <p:nvPr/>
        </p:nvSpPr>
        <p:spPr>
          <a:xfrm>
            <a:off x="557330" y="3155333"/>
            <a:ext cx="1809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</a:rPr>
              <a:t>Energy transport equation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2DFFD9-4994-4E4E-B4DE-0C637A26EBA5}"/>
              </a:ext>
            </a:extLst>
          </p:cNvPr>
          <p:cNvSpPr txBox="1"/>
          <p:nvPr/>
        </p:nvSpPr>
        <p:spPr>
          <a:xfrm>
            <a:off x="564456" y="4902353"/>
            <a:ext cx="161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</a:rPr>
              <a:t>Energy balance equation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575533-3C97-4516-9A1D-D43892917975}"/>
              </a:ext>
            </a:extLst>
          </p:cNvPr>
          <p:cNvSpPr txBox="1"/>
          <p:nvPr/>
        </p:nvSpPr>
        <p:spPr>
          <a:xfrm>
            <a:off x="8039100" y="1451741"/>
            <a:ext cx="267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</a:rPr>
              <a:t>Physics input:</a:t>
            </a:r>
            <a:endParaRPr lang="zh-CN" alt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DE262F-6ED6-446C-A7E3-EC93A5845984}"/>
              </a:ext>
            </a:extLst>
          </p:cNvPr>
          <p:cNvSpPr txBox="1"/>
          <p:nvPr/>
        </p:nvSpPr>
        <p:spPr>
          <a:xfrm>
            <a:off x="6769386" y="1994011"/>
            <a:ext cx="52031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Equation of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Neutrino emission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cooling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Modified URCA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Bremsstrahlung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fast cooling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Direct URCA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Pion condensation process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PBF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Isolated NS (no)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Accreting NS (nuclear burning, deep crustal heating, shallow heating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AD49CE-AA51-4295-A1AE-82B25E28757C}"/>
              </a:ext>
            </a:extLst>
          </p:cNvPr>
          <p:cNvSpPr txBox="1"/>
          <p:nvPr/>
        </p:nvSpPr>
        <p:spPr>
          <a:xfrm>
            <a:off x="3606122" y="6061505"/>
            <a:ext cx="1732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Thorne, </a:t>
            </a:r>
            <a:r>
              <a:rPr lang="en-US" altLang="zh-CN" sz="1400" dirty="0" err="1"/>
              <a:t>ApJ</a:t>
            </a:r>
            <a:r>
              <a:rPr lang="en-US" altLang="zh-CN" sz="1400" dirty="0"/>
              <a:t>, 1977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8873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6990427-C3EE-4EA8-A644-E21EBA10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Candara" panose="020E0502030303020204" pitchFamily="34" charset="0"/>
              </a:rPr>
              <a:t>Cooling of transiently accreting neutron star</a:t>
            </a:r>
            <a:endParaRPr lang="zh-CN" altLang="en-US" sz="3600" b="1" dirty="0">
              <a:latin typeface="Candara" panose="020E0502030303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A5E216-1EE4-4D40-8FF5-E89ACE77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44" y="2103309"/>
            <a:ext cx="3592024" cy="3585115"/>
          </a:xfrm>
          <a:prstGeom prst="rect">
            <a:avLst/>
          </a:prstGeom>
        </p:spPr>
      </p:pic>
      <p:sp>
        <p:nvSpPr>
          <p:cNvPr id="7" name="Quiescent state…">
            <a:extLst>
              <a:ext uri="{FF2B5EF4-FFF2-40B4-BE49-F238E27FC236}">
                <a16:creationId xmlns:a16="http://schemas.microsoft.com/office/drawing/2014/main" id="{D473D220-3DA2-4444-AB67-CAC496C96F44}"/>
              </a:ext>
            </a:extLst>
          </p:cNvPr>
          <p:cNvSpPr txBox="1"/>
          <p:nvPr/>
        </p:nvSpPr>
        <p:spPr>
          <a:xfrm>
            <a:off x="3917524" y="2759518"/>
            <a:ext cx="4235114" cy="393858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381000" marR="0" indent="-3810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762000" marR="0" indent="-3810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75000"/>
              <a:buFontTx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marR="0" indent="-3810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75000"/>
              <a:buFontTx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marR="0" indent="-3810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75000"/>
              <a:buFontTx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marR="0" indent="-3810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Tx/>
              <a:buSzPct val="75000"/>
              <a:buFontTx/>
              <a:buChar char="•"/>
              <a:defRPr sz="2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defRPr sz="3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532130" lvl="1" indent="-225425" defTabSz="391160">
              <a:lnSpc>
                <a:spcPts val="1200"/>
              </a:lnSpc>
              <a:spcBef>
                <a:spcPts val="2500"/>
              </a:spcBef>
              <a:buSzPct val="100000"/>
              <a:defRPr sz="1875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phase</a:t>
            </a:r>
          </a:p>
          <a:p>
            <a:pPr marL="838200" lvl="2" indent="-225425" defTabSz="391160">
              <a:lnSpc>
                <a:spcPts val="1200"/>
              </a:lnSpc>
              <a:spcBef>
                <a:spcPts val="2500"/>
              </a:spcBef>
              <a:defRPr sz="1875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accretion rat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-8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en-US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charset="0"/>
              </a:rPr>
              <a:t>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yr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  <a:p>
            <a:pPr marL="838200" lvl="2" indent="-225425" defTabSz="391160">
              <a:lnSpc>
                <a:spcPts val="1200"/>
              </a:lnSpc>
              <a:spcBef>
                <a:spcPts val="2500"/>
              </a:spcBef>
              <a:defRPr sz="1875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36-39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erg/s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8200" lvl="2" indent="-225425" defTabSz="391160">
              <a:lnSpc>
                <a:spcPts val="1200"/>
              </a:lnSpc>
              <a:spcBef>
                <a:spcPts val="2500"/>
              </a:spcBef>
              <a:defRPr sz="1875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Weeks to months to years</a:t>
            </a:r>
          </a:p>
          <a:p>
            <a:pPr marL="532130" lvl="1" indent="-225425" defTabSz="391160">
              <a:lnSpc>
                <a:spcPts val="1200"/>
              </a:lnSpc>
              <a:spcBef>
                <a:spcPts val="2500"/>
              </a:spcBef>
              <a:buSzPct val="100000"/>
              <a:defRPr sz="1875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Quiescent phase</a:t>
            </a:r>
          </a:p>
          <a:p>
            <a:pPr marL="838200" lvl="2" indent="-225425" defTabSz="391160">
              <a:lnSpc>
                <a:spcPts val="1200"/>
              </a:lnSpc>
              <a:spcBef>
                <a:spcPts val="2500"/>
              </a:spcBef>
              <a:defRPr sz="1875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little accretion</a:t>
            </a:r>
          </a:p>
          <a:p>
            <a:pPr marL="838200" lvl="2" indent="-225425" defTabSz="391160">
              <a:lnSpc>
                <a:spcPts val="1200"/>
              </a:lnSpc>
              <a:spcBef>
                <a:spcPts val="2500"/>
              </a:spcBef>
              <a:defRPr sz="1875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Lx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10</a:t>
            </a:r>
            <a:r>
              <a:rPr lang="en-US" altLang="zh-CN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32-34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erg/s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C06A1F-68E1-42BF-B697-5BF78A3EFA67}"/>
              </a:ext>
            </a:extLst>
          </p:cNvPr>
          <p:cNvSpPr txBox="1"/>
          <p:nvPr/>
        </p:nvSpPr>
        <p:spPr>
          <a:xfrm>
            <a:off x="3838575" y="1695329"/>
            <a:ext cx="339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Soft x-ray transients </a:t>
            </a:r>
          </a:p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(SXRTs)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6AC6CDA-E837-406C-8B0D-9273AAC5B9E8}"/>
              </a:ext>
            </a:extLst>
          </p:cNvPr>
          <p:cNvSpPr txBox="1"/>
          <p:nvPr/>
        </p:nvSpPr>
        <p:spPr>
          <a:xfrm>
            <a:off x="344238" y="1689588"/>
            <a:ext cx="389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Low-mass x-ray binaries</a:t>
            </a:r>
          </a:p>
          <a:p>
            <a:pPr algn="ctr"/>
            <a:r>
              <a:rPr lang="en-US" altLang="zh-CN" sz="2000" b="1" dirty="0">
                <a:solidFill>
                  <a:srgbClr val="C00000"/>
                </a:solidFill>
              </a:rPr>
              <a:t>(LMXBs)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4827E4-1060-4A37-92DA-2F59CFB5C74B}"/>
                  </a:ext>
                </a:extLst>
              </p:cNvPr>
              <p:cNvSpPr txBox="1"/>
              <p:nvPr/>
            </p:nvSpPr>
            <p:spPr>
              <a:xfrm>
                <a:off x="779189" y="2639219"/>
                <a:ext cx="3371068" cy="275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b="0" i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donar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≲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Orbital period: 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minites</a:t>
                </a:r>
                <a:r>
                  <a:rPr lang="en-US" altLang="zh-CN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days</a:t>
                </a:r>
                <a:endPara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Old system (t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Gyr)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Weak magnetic field (B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 G)</a:t>
                </a:r>
              </a:p>
              <a:p>
                <a:pPr marL="285750" indent="-285750">
                  <a:lnSpc>
                    <a:spcPts val="3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Roche-Lobe Overflow</a:t>
                </a:r>
                <a:endPara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4827E4-1060-4A37-92DA-2F59CFB5C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89" y="2639219"/>
                <a:ext cx="3371068" cy="2757743"/>
              </a:xfrm>
              <a:prstGeom prst="rect">
                <a:avLst/>
              </a:prstGeom>
              <a:blipFill>
                <a:blip r:embed="rId4"/>
                <a:stretch>
                  <a:fillRect l="-1627" b="-3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C1A3DF1-4A58-498C-A56E-66CA7CAF7E30}"/>
              </a:ext>
            </a:extLst>
          </p:cNvPr>
          <p:cNvSpPr txBox="1"/>
          <p:nvPr/>
        </p:nvSpPr>
        <p:spPr>
          <a:xfrm>
            <a:off x="8982075" y="6010275"/>
            <a:ext cx="257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(NASA website)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113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本"/>
          <p:cNvSpPr txBox="1"/>
          <p:nvPr/>
        </p:nvSpPr>
        <p:spPr>
          <a:xfrm>
            <a:off x="5158383" y="1736467"/>
            <a:ext cx="99387" cy="36683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sz="844"/>
              <a:t> </a:t>
            </a:r>
          </a:p>
        </p:txBody>
      </p:sp>
      <p:sp>
        <p:nvSpPr>
          <p:cNvPr id="140" name="N Chamel, P Haensel . Living Rev. Relativity 2008"/>
          <p:cNvSpPr txBox="1"/>
          <p:nvPr/>
        </p:nvSpPr>
        <p:spPr>
          <a:xfrm>
            <a:off x="670348" y="5654636"/>
            <a:ext cx="3928005" cy="266933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ctr">
            <a:spAutoFit/>
          </a:bodyPr>
          <a:lstStyle>
            <a:lvl1pPr>
              <a:defRPr sz="18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sz="1266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Chamel</a:t>
            </a:r>
            <a:r>
              <a:rPr sz="1266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 </a:t>
            </a:r>
            <a:r>
              <a:rPr sz="1266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Haensel</a:t>
            </a:r>
            <a:r>
              <a:rPr sz="1266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 Living Rev. Relativity 2008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7" y="941906"/>
            <a:ext cx="3507304" cy="413242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6DF7021F-5968-44AF-A545-50A0D98EEE0A}"/>
              </a:ext>
            </a:extLst>
          </p:cNvPr>
          <p:cNvGrpSpPr/>
          <p:nvPr/>
        </p:nvGrpSpPr>
        <p:grpSpPr>
          <a:xfrm>
            <a:off x="4305975" y="1009224"/>
            <a:ext cx="7580974" cy="5518856"/>
            <a:chOff x="4528401" y="1009224"/>
            <a:chExt cx="7580974" cy="5518856"/>
          </a:xfrm>
        </p:grpSpPr>
        <p:sp>
          <p:nvSpPr>
            <p:cNvPr id="136" name="compression/heating of the envelope"/>
            <p:cNvSpPr txBox="1"/>
            <p:nvPr/>
          </p:nvSpPr>
          <p:spPr>
            <a:xfrm>
              <a:off x="4528401" y="1009225"/>
              <a:ext cx="3464734" cy="810799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 w="25400">
              <a:solidFill>
                <a:srgbClr val="FFFFFF"/>
              </a:solidFill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lvl1pPr>
                <a:spcBef>
                  <a:spcPts val="4200"/>
                </a:spcBef>
              </a:lvl1pPr>
            </a:lstStyle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compression/heating of the envelope</a:t>
              </a:r>
            </a:p>
          </p:txBody>
        </p:sp>
        <p:sp>
          <p:nvSpPr>
            <p:cNvPr id="137" name="compression/heating of the crust"/>
            <p:cNvSpPr txBox="1"/>
            <p:nvPr/>
          </p:nvSpPr>
          <p:spPr>
            <a:xfrm>
              <a:off x="8219773" y="1009224"/>
              <a:ext cx="3396615" cy="810799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25400">
              <a:solidFill>
                <a:srgbClr val="FFFFFF"/>
              </a:solidFill>
              <a:miter lim="400000"/>
            </a:ln>
          </p:spPr>
          <p:txBody>
            <a:bodyPr lIns="35719" tIns="35719" rIns="35719" bIns="35719" anchor="ctr">
              <a:spAutoFit/>
            </a:bodyPr>
            <a:lstStyle>
              <a:lvl1pPr>
                <a:spcBef>
                  <a:spcPts val="4200"/>
                </a:spcBef>
              </a:lvl1pPr>
            </a:lstStyle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compression/heating of the crust</a:t>
              </a:r>
            </a:p>
          </p:txBody>
        </p:sp>
        <p:sp>
          <p:nvSpPr>
            <p:cNvPr id="138" name="thermonuclear fussion Type I X-ray Bursts"/>
            <p:cNvSpPr txBox="1"/>
            <p:nvPr/>
          </p:nvSpPr>
          <p:spPr>
            <a:xfrm>
              <a:off x="4875405" y="2161671"/>
              <a:ext cx="3213782" cy="68768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lvl1pPr>
                <a:spcBef>
                  <a:spcPts val="3800"/>
                </a:spcBef>
                <a:defRPr sz="2800" b="1">
                  <a:solidFill>
                    <a:srgbClr val="C8250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sz="2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thermonuclear </a:t>
              </a:r>
              <a:r>
                <a:rPr sz="2000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fussion</a:t>
              </a:r>
              <a:r>
                <a:rPr sz="2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Type I X-ray Bursts</a:t>
              </a:r>
            </a:p>
          </p:txBody>
        </p:sp>
        <p:sp>
          <p:nvSpPr>
            <p:cNvPr id="139" name="pycnonuclear reactions e-captures, n-emission"/>
            <p:cNvSpPr txBox="1"/>
            <p:nvPr/>
          </p:nvSpPr>
          <p:spPr>
            <a:xfrm>
              <a:off x="8144604" y="2230545"/>
              <a:ext cx="3623234" cy="68768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5719" tIns="35719" rIns="35719" bIns="35719" anchor="ctr">
              <a:spAutoFit/>
            </a:bodyPr>
            <a:lstStyle>
              <a:lvl1pPr algn="l">
                <a:spcBef>
                  <a:spcPts val="3800"/>
                </a:spcBef>
                <a:defRPr sz="2800" b="1">
                  <a:solidFill>
                    <a:srgbClr val="C8250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>
                <a:defRPr b="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sz="2000" dirty="0">
                  <a:latin typeface="Calibri" panose="020F0502020204030204" pitchFamily="34" charset="0"/>
                  <a:cs typeface="Calibri" panose="020F0502020204030204" pitchFamily="34" charset="0"/>
                </a:rPr>
                <a:t>e-captures, n-emission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US" altLang="zh-CN" sz="2000" b="0" dirty="0">
                  <a:solidFill>
                    <a:srgbClr val="FF26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 pycnonuclear reactions </a:t>
              </a:r>
              <a:endParaRPr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1~2 MeV/nuc"/>
            <p:cNvSpPr txBox="1"/>
            <p:nvPr/>
          </p:nvSpPr>
          <p:spPr>
            <a:xfrm>
              <a:off x="4795101" y="3359534"/>
              <a:ext cx="4133953" cy="37991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35719" tIns="35719" rIns="35719" bIns="35719" anchor="ctr">
              <a:spAutoFit/>
            </a:bodyPr>
            <a:lstStyle>
              <a:lvl1pPr>
                <a:defRPr sz="2800">
                  <a:solidFill>
                    <a:schemeClr val="accent6">
                      <a:hueOff val="10811956"/>
                      <a:satOff val="-58541"/>
                      <a:lumOff val="-9733"/>
                    </a:schemeClr>
                  </a:solidFill>
                </a:defRPr>
              </a:lvl1pPr>
            </a:lstStyle>
            <a:p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Deep crustal heating</a:t>
              </a:r>
              <a:r>
                <a:rPr lang="en-US" sz="2000" dirty="0">
                  <a:solidFill>
                    <a:schemeClr val="bg2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”: </a:t>
              </a:r>
              <a:r>
                <a:rPr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zh-CN" alt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</a:t>
              </a:r>
              <a:r>
                <a:rPr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MeV/</a:t>
              </a:r>
              <a:r>
                <a:rPr sz="2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nuc</a:t>
              </a:r>
              <a:endParaRPr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98979" y="3878212"/>
              <a:ext cx="3115121" cy="26693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35719" tIns="35719" rIns="35719" bIns="35719" numCol="1" spcCol="38100" rtlCol="0" anchor="ctr" forceAA="0">
              <a:spAutoFit/>
            </a:bodyPr>
            <a:lstStyle/>
            <a:p>
              <a:pPr algn="ctr" defTabSz="410751" hangingPunct="0"/>
              <a:r>
                <a:rPr lang="en-US" altLang="zh-CN" sz="1266" b="1" dirty="0">
                  <a:solidFill>
                    <a:schemeClr val="bg2">
                      <a:lumMod val="50000"/>
                    </a:schemeClr>
                  </a:solidFill>
                  <a:sym typeface="Helvetica Light"/>
                </a:rPr>
                <a:t>P. </a:t>
              </a:r>
              <a:r>
                <a:rPr lang="en-US" altLang="zh-CN" sz="1266" b="1" dirty="0" err="1">
                  <a:solidFill>
                    <a:schemeClr val="bg2">
                      <a:lumMod val="50000"/>
                    </a:schemeClr>
                  </a:solidFill>
                  <a:sym typeface="Helvetica Light"/>
                </a:rPr>
                <a:t>Haensel</a:t>
              </a:r>
              <a:r>
                <a:rPr lang="en-US" altLang="zh-CN" sz="1266" b="1" dirty="0">
                  <a:solidFill>
                    <a:schemeClr val="bg2">
                      <a:lumMod val="50000"/>
                    </a:schemeClr>
                  </a:solidFill>
                  <a:sym typeface="Helvetica Light"/>
                </a:rPr>
                <a:t> et al, 1990,2003,2008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1D78886-18C8-4201-80D8-722564B1B55D}"/>
                </a:ext>
              </a:extLst>
            </p:cNvPr>
            <p:cNvSpPr txBox="1"/>
            <p:nvPr/>
          </p:nvSpPr>
          <p:spPr>
            <a:xfrm>
              <a:off x="9423325" y="6220303"/>
              <a:ext cx="2686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Brown, </a:t>
              </a:r>
              <a:r>
                <a:rPr lang="en-US" altLang="zh-CN" sz="1400" dirty="0" err="1"/>
                <a:t>ApJ</a:t>
              </a:r>
              <a:r>
                <a:rPr lang="en-US" altLang="zh-CN" sz="1400" dirty="0"/>
                <a:t>, 1998</a:t>
              </a:r>
              <a:endParaRPr lang="zh-CN" altLang="en-US" sz="1400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32AE45D-E2BA-447D-886A-BC3BC95E68EE}"/>
                </a:ext>
              </a:extLst>
            </p:cNvPr>
            <p:cNvSpPr txBox="1"/>
            <p:nvPr/>
          </p:nvSpPr>
          <p:spPr>
            <a:xfrm>
              <a:off x="4953000" y="5310240"/>
              <a:ext cx="6678144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Crustal heating is suitable to  explain the quiescent emission from transiently accreting NSs  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D8D6684-4B89-4043-A867-E402D2BDDFE2}"/>
                  </a:ext>
                </a:extLst>
              </p:cNvPr>
              <p:cNvSpPr txBox="1"/>
              <p:nvPr/>
            </p:nvSpPr>
            <p:spPr>
              <a:xfrm>
                <a:off x="5128239" y="4436981"/>
                <a:ext cx="4605556" cy="463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=6.03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b>
                    </m:sSub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MeV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erg s</a:t>
                </a:r>
                <a:r>
                  <a:rPr lang="en-US" altLang="zh-CN" baseline="30000" dirty="0"/>
                  <a:t>-1</a:t>
                </a:r>
                <a:endParaRPr lang="zh-CN" altLang="en-US" baseline="30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D8D6684-4B89-4043-A867-E402D2BDD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39" y="4436981"/>
                <a:ext cx="4605556" cy="463332"/>
              </a:xfrm>
              <a:prstGeom prst="rect">
                <a:avLst/>
              </a:prstGeom>
              <a:blipFill>
                <a:blip r:embed="rId3"/>
                <a:stretch>
                  <a:fillRect l="-265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855E5F7-E6B6-4178-9B6F-170AF8FDE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84" y="1849167"/>
            <a:ext cx="5177910" cy="4336345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D2CEAB02-119A-4C83-AEC1-BB081B00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2" y="406468"/>
            <a:ext cx="11001375" cy="13255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Candara" panose="020E0502030303020204" pitchFamily="34" charset="0"/>
              </a:rPr>
              <a:t>Cooling observations of soft X-ray transients</a:t>
            </a:r>
            <a:endParaRPr lang="zh-CN" altLang="en-US" sz="3600" b="1" dirty="0">
              <a:latin typeface="Candara" panose="020E0502030303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9D8039-5C75-48AC-9B6C-1F005241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503" y="2427968"/>
            <a:ext cx="5177910" cy="38759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E6CA63A-7239-414D-87F3-01AE5449D33F}"/>
              </a:ext>
            </a:extLst>
          </p:cNvPr>
          <p:cNvSpPr txBox="1"/>
          <p:nvPr/>
        </p:nvSpPr>
        <p:spPr>
          <a:xfrm>
            <a:off x="7989266" y="6263680"/>
            <a:ext cx="3492500" cy="37959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Wijnands</a:t>
            </a: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et al, 2017</a:t>
            </a: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A25943E-00DB-44A1-9942-D8FAF6243E62}"/>
              </a:ext>
            </a:extLst>
          </p:cNvPr>
          <p:cNvSpPr txBox="1"/>
          <p:nvPr/>
        </p:nvSpPr>
        <p:spPr>
          <a:xfrm>
            <a:off x="1886465" y="1512223"/>
            <a:ext cx="250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Steady state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95480A-C20F-4A06-88F1-3808C2540B04}"/>
              </a:ext>
            </a:extLst>
          </p:cNvPr>
          <p:cNvSpPr txBox="1"/>
          <p:nvPr/>
        </p:nvSpPr>
        <p:spPr>
          <a:xfrm>
            <a:off x="8143103" y="1849167"/>
            <a:ext cx="216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Crust cooling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3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A7866D45-059E-403D-83A1-147B3CEA2EC0}"/>
              </a:ext>
            </a:extLst>
          </p:cNvPr>
          <p:cNvGrpSpPr/>
          <p:nvPr/>
        </p:nvGrpSpPr>
        <p:grpSpPr>
          <a:xfrm>
            <a:off x="579015" y="1384524"/>
            <a:ext cx="3433971" cy="3641938"/>
            <a:chOff x="1978968" y="1457772"/>
            <a:chExt cx="3495169" cy="37504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8968" y="1457772"/>
              <a:ext cx="3495169" cy="330463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2787402" y="4919787"/>
              <a:ext cx="1839069" cy="28847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35719" tIns="35719" rIns="35719" bIns="35719" numCol="1" spcCol="38100" rtlCol="0" anchor="ctr" forceAA="0">
              <a:spAutoFit/>
            </a:bodyPr>
            <a:lstStyle/>
            <a:p>
              <a:pPr defTabSz="642915">
                <a:defRPr>
                  <a:solidFill>
                    <a:srgbClr val="000000"/>
                  </a:solidFill>
                </a:defRPr>
              </a:pPr>
              <a:r>
                <a:rPr sz="1406" dirty="0" err="1">
                  <a:solidFill>
                    <a:schemeClr val="accent6">
                      <a:hueOff val="10811956"/>
                      <a:satOff val="-58540"/>
                      <a:lumOff val="-9732"/>
                    </a:schemeClr>
                  </a:solidFill>
                  <a:sym typeface="+mn-ea"/>
                </a:rPr>
                <a:t>Degenaar</a:t>
              </a:r>
              <a:r>
                <a:rPr sz="1406" dirty="0">
                  <a:solidFill>
                    <a:schemeClr val="accent6">
                      <a:hueOff val="10811956"/>
                      <a:satOff val="-58540"/>
                      <a:lumOff val="-9732"/>
                    </a:schemeClr>
                  </a:solidFill>
                  <a:sym typeface="+mn-ea"/>
                </a:rPr>
                <a:t> et al, 2011</a:t>
              </a:r>
              <a:endParaRPr lang="zh-CN" altLang="en-US" sz="1406" dirty="0">
                <a:solidFill>
                  <a:schemeClr val="accent6">
                    <a:hueOff val="10811956"/>
                    <a:satOff val="-58540"/>
                    <a:lumOff val="-9732"/>
                  </a:schemeClr>
                </a:solidFill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94287" y="2231459"/>
              <a:ext cx="1428750" cy="24526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35719" tIns="35719" rIns="35719" bIns="35719" numCol="1" spcCol="38100" rtlCol="0" anchor="ctr" forceAA="0">
              <a:spAutoFit/>
            </a:bodyPr>
            <a:lstStyle/>
            <a:p>
              <a:pPr algn="ctr" defTabSz="410751" hangingPunct="0"/>
              <a:r>
                <a:rPr lang="en-US" altLang="zh-CN" sz="1125" dirty="0">
                  <a:solidFill>
                    <a:schemeClr val="bg2">
                      <a:lumMod val="50000"/>
                    </a:schemeClr>
                  </a:solidFill>
                  <a:sym typeface="Helvetica Light"/>
                </a:rPr>
                <a:t>IGR J17480-2446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87747" y="447538"/>
            <a:ext cx="6313736" cy="50302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35719" tIns="35719" rIns="35719" bIns="35719" numCol="1" spcCol="38100" rtlCol="0" anchor="ctr" forceAA="0">
            <a:spAutoFit/>
          </a:bodyPr>
          <a:lstStyle/>
          <a:p>
            <a:pPr defTabSz="410751" hangingPunct="0"/>
            <a:r>
              <a:rPr lang="en-US" altLang="zh-CN" sz="2800" b="1" dirty="0">
                <a:sym typeface="Helvetica Light"/>
              </a:rPr>
              <a:t>additional shallow heat source?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54" y="1461472"/>
            <a:ext cx="3060650" cy="315530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E696AF3-0092-46C4-8A43-8E641FB53001}"/>
              </a:ext>
            </a:extLst>
          </p:cNvPr>
          <p:cNvGrpSpPr/>
          <p:nvPr/>
        </p:nvGrpSpPr>
        <p:grpSpPr>
          <a:xfrm>
            <a:off x="3457994" y="4791267"/>
            <a:ext cx="4168229" cy="1524546"/>
            <a:chOff x="4079554" y="4933628"/>
            <a:chExt cx="4168229" cy="15245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9554" y="4933628"/>
              <a:ext cx="3966121" cy="118541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919367" y="6169697"/>
              <a:ext cx="2328416" cy="28847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vertOverflow="overflow" horzOverflow="overflow" vert="horz" wrap="square" lIns="35719" tIns="35719" rIns="35719" bIns="35719" numCol="1" spcCol="38100" rtlCol="0" anchor="ctr" forceAA="0">
              <a:spAutoFit/>
            </a:bodyPr>
            <a:lstStyle/>
            <a:p>
              <a:pPr algn="ctr" defTabSz="410751" hangingPunct="0"/>
              <a:r>
                <a:rPr lang="en-US" altLang="zh-CN" sz="1406">
                  <a:solidFill>
                    <a:schemeClr val="bg2">
                      <a:lumMod val="50000"/>
                    </a:schemeClr>
                  </a:solidFill>
                  <a:sym typeface="Helvetica Light"/>
                </a:rPr>
                <a:t>Parikh, et al, 2017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768051" y="1581902"/>
            <a:ext cx="1096455" cy="2452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altLang="zh-CN" sz="1125" dirty="0">
                <a:solidFill>
                  <a:schemeClr val="bg2">
                    <a:lumMod val="25000"/>
                  </a:schemeClr>
                </a:solidFill>
                <a:sym typeface="Helvetica Light"/>
              </a:rPr>
              <a:t>MAXI J0556-332</a:t>
            </a:r>
            <a:endParaRPr lang="zh-CN" altLang="en-US" sz="1125" dirty="0">
              <a:solidFill>
                <a:schemeClr val="bg2">
                  <a:lumMod val="25000"/>
                </a:schemeClr>
              </a:solidFill>
              <a:sym typeface="Helvetica Light"/>
            </a:endParaRPr>
          </a:p>
        </p:txBody>
      </p:sp>
      <p:sp>
        <p:nvSpPr>
          <p:cNvPr id="13" name="at lower densities:…">
            <a:extLst>
              <a:ext uri="{FF2B5EF4-FFF2-40B4-BE49-F238E27FC236}">
                <a16:creationId xmlns:a16="http://schemas.microsoft.com/office/drawing/2014/main" id="{BC3DFEF9-69A1-40A4-9938-A4C6C4DFAB62}"/>
              </a:ext>
            </a:extLst>
          </p:cNvPr>
          <p:cNvSpPr txBox="1"/>
          <p:nvPr/>
        </p:nvSpPr>
        <p:spPr>
          <a:xfrm>
            <a:off x="7701947" y="1384524"/>
            <a:ext cx="3495168" cy="465768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SzPct val="62000"/>
              <a:buFont typeface="Wingdings" panose="05000000000000000000" charset="0"/>
              <a:buChar char="u"/>
              <a:defRPr sz="3000"/>
            </a:pPr>
            <a:r>
              <a:rPr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lower densities: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g/cm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SzPct val="62000"/>
              <a:buFont typeface="Wingdings" panose="05000000000000000000" charset="0"/>
              <a:buChar char="u"/>
              <a:defRPr sz="3000"/>
            </a:pP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dependent, shallow heating strength (amount and depth) varies from source to source, from one outburst to another in the same source 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Parikh et al, 2017;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Ootes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2018; </a:t>
            </a:r>
            <a:r>
              <a:rPr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Deibel</a:t>
            </a: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2015</a:t>
            </a:r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SzPct val="62000"/>
              <a:buFont typeface="Wingdings" panose="05000000000000000000" charset="0"/>
              <a:buChar char="u"/>
              <a:defRPr sz="3000"/>
            </a:pPr>
            <a:r>
              <a:rPr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But …the origin and nature of the shallow heat source remains a puzzle</a:t>
            </a:r>
          </a:p>
          <a:p>
            <a:pPr algn="l">
              <a:buSzPct val="62000"/>
              <a:buFont typeface="Wingdings" panose="05000000000000000000" charset="0"/>
              <a:defRPr sz="3000"/>
            </a:pPr>
            <a:endParaRPr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defRPr sz="3000"/>
            </a:pPr>
            <a:endParaRPr sz="20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</TotalTime>
  <Words>1310</Words>
  <Application>Microsoft Office PowerPoint</Application>
  <PresentationFormat>宽屏</PresentationFormat>
  <Paragraphs>198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Chalkduster</vt:lpstr>
      <vt:lpstr>Helvetica Light</vt:lpstr>
      <vt:lpstr>Microsoft JhengHei</vt:lpstr>
      <vt:lpstr>Microsoft JhengHei UI</vt:lpstr>
      <vt:lpstr>Microsoft YaHei UI</vt:lpstr>
      <vt:lpstr>Microsoft YaHei UI Light</vt:lpstr>
      <vt:lpstr>等线</vt:lpstr>
      <vt:lpstr>等线 Light</vt:lpstr>
      <vt:lpstr>华文楷体</vt:lpstr>
      <vt:lpstr>华文新魏</vt:lpstr>
      <vt:lpstr>Arial</vt:lpstr>
      <vt:lpstr>Bradley Hand ITC</vt:lpstr>
      <vt:lpstr>Calibri</vt:lpstr>
      <vt:lpstr>Cambria Math</vt:lpstr>
      <vt:lpstr>Candara</vt:lpstr>
      <vt:lpstr>Helvetica</vt:lpstr>
      <vt:lpstr>Symbol</vt:lpstr>
      <vt:lpstr>Times</vt:lpstr>
      <vt:lpstr>Times New Roman</vt:lpstr>
      <vt:lpstr>Wingdings</vt:lpstr>
      <vt:lpstr>Wingdings 2</vt:lpstr>
      <vt:lpstr>Office 主题​​</vt:lpstr>
      <vt:lpstr>自定义设计方案</vt:lpstr>
      <vt:lpstr>PowerPoint 演示文稿</vt:lpstr>
      <vt:lpstr>Today’s Contents</vt:lpstr>
      <vt:lpstr>  The basic observation and theory of neutron star thermal evolution</vt:lpstr>
      <vt:lpstr>Observation of isolated NS cooling</vt:lpstr>
      <vt:lpstr>Thermal evolution equations</vt:lpstr>
      <vt:lpstr>Cooling of transiently accreting neutron star</vt:lpstr>
      <vt:lpstr>PowerPoint 演示文稿</vt:lpstr>
      <vt:lpstr>Cooling observations of soft X-ray transients</vt:lpstr>
      <vt:lpstr>PowerPoint 演示文稿</vt:lpstr>
      <vt:lpstr>PowerPoint 演示文稿</vt:lpstr>
      <vt:lpstr>Slow cooling of NS with low symmetry energy EoS </vt:lpstr>
      <vt:lpstr>Slow cooling of NS with low symmetry energy EoS </vt:lpstr>
      <vt:lpstr>PowerPoint 演示文稿</vt:lpstr>
      <vt:lpstr>Cooling models with low symmetry energy and the pion condensation</vt:lpstr>
      <vt:lpstr>Nuclear Superfluidity (SF)</vt:lpstr>
      <vt:lpstr>Effect of Superfluid:</vt:lpstr>
      <vt:lpstr>Cooling of Isolated neutron stars with pion condensation </vt:lpstr>
      <vt:lpstr>Cooling of Isolated neutron stars with pion condensation </vt:lpstr>
      <vt:lpstr>Quiescent luminosities of accreting neutron stars  with pion condensation </vt:lpstr>
      <vt:lpstr>PowerPoint 演示文稿</vt:lpstr>
      <vt:lpstr>Summary &amp; future work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helei liu</dc:creator>
  <cp:lastModifiedBy>helei liu</cp:lastModifiedBy>
  <cp:revision>157</cp:revision>
  <dcterms:created xsi:type="dcterms:W3CDTF">2021-07-02T00:42:30Z</dcterms:created>
  <dcterms:modified xsi:type="dcterms:W3CDTF">2021-07-15T05:06:47Z</dcterms:modified>
</cp:coreProperties>
</file>