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907" r:id="rId3"/>
    <p:sldId id="1024" r:id="rId4"/>
    <p:sldId id="1137" r:id="rId5"/>
    <p:sldId id="815" r:id="rId6"/>
    <p:sldId id="835" r:id="rId7"/>
    <p:sldId id="837" r:id="rId8"/>
    <p:sldId id="1030" r:id="rId9"/>
    <p:sldId id="841" r:id="rId10"/>
    <p:sldId id="911" r:id="rId11"/>
    <p:sldId id="912" r:id="rId12"/>
    <p:sldId id="913" r:id="rId13"/>
    <p:sldId id="843" r:id="rId14"/>
    <p:sldId id="1143" r:id="rId15"/>
    <p:sldId id="844" r:id="rId16"/>
    <p:sldId id="845" r:id="rId17"/>
    <p:sldId id="846" r:id="rId18"/>
    <p:sldId id="847" r:id="rId19"/>
    <p:sldId id="848" r:id="rId20"/>
    <p:sldId id="849" r:id="rId21"/>
    <p:sldId id="850" r:id="rId22"/>
    <p:sldId id="851" r:id="rId23"/>
    <p:sldId id="852" r:id="rId24"/>
    <p:sldId id="471" r:id="rId25"/>
    <p:sldId id="1138" r:id="rId26"/>
    <p:sldId id="1139" r:id="rId27"/>
    <p:sldId id="1140" r:id="rId28"/>
    <p:sldId id="1141" r:id="rId2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SYSTEM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7476" autoAdjust="0"/>
  </p:normalViewPr>
  <p:slideViewPr>
    <p:cSldViewPr>
      <p:cViewPr>
        <p:scale>
          <a:sx n="87" d="100"/>
          <a:sy n="87" d="100"/>
        </p:scale>
        <p:origin x="-7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50" y="133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7" Type="http://schemas.openxmlformats.org/officeDocument/2006/relationships/image" Target="../media/image50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Relationship Id="rId3" Type="http://schemas.openxmlformats.org/officeDocument/2006/relationships/image" Target="../media/image19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4" Type="http://schemas.openxmlformats.org/officeDocument/2006/relationships/image" Target="../media/image65.wmf"/><Relationship Id="rId3" Type="http://schemas.openxmlformats.org/officeDocument/2006/relationships/image" Target="../media/image64.wmf"/><Relationship Id="rId2" Type="http://schemas.openxmlformats.org/officeDocument/2006/relationships/image" Target="../media/image60.wmf"/><Relationship Id="rId1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BA496D7-8954-4DF7-8ABF-233E40391A9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AD799-ECF3-49A7-9B86-D95E48D9916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4E736-35B1-479A-946F-227B90725CC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EEE63-998F-45A2-8531-D2E3BE41DBD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3FD75-8406-43CA-BBB1-6B3C318A615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F4CC-029A-4C7B-8425-265B344D8FF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47B8F-80C1-4214-B260-E3532A76A05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C6A04-6C8B-4A1A-BD4D-3F4A87983F8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C827A-BDEC-48EA-9354-FA924E42DA9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2BF1-D11D-47D1-A5FA-7C07B8C76C7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2E492-7D3E-464E-918B-7D41D7747BA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12BD3-C7B3-4637-9F6F-68D52B6A7BB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F1EAC-5AE0-4F02-9543-F28CA6F0AFD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E61F-0B08-4C7E-AFAA-728739C50A7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950E0-7DE3-481A-A538-4A88EC1E108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69DF-5975-4AD0-9CF2-D543A83D448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7183-F065-4302-9790-D6A47108B31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B5A4-3D83-4B81-B365-B7BE9ACEE9B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F6D0F25E-6413-43C8-968A-0776444A17F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15.x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31.wmf"/><Relationship Id="rId1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34.wmf"/><Relationship Id="rId1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4.bin"/><Relationship Id="rId8" Type="http://schemas.openxmlformats.org/officeDocument/2006/relationships/image" Target="../media/image40.wmf"/><Relationship Id="rId7" Type="http://schemas.openxmlformats.org/officeDocument/2006/relationships/oleObject" Target="../embeddings/oleObject33.bin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31.bin"/><Relationship Id="rId2" Type="http://schemas.openxmlformats.org/officeDocument/2006/relationships/image" Target="../media/image37.wmf"/><Relationship Id="rId12" Type="http://schemas.openxmlformats.org/officeDocument/2006/relationships/vmlDrawing" Target="../drawings/vmlDrawing10.v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41.wmf"/><Relationship Id="rId1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36.bin"/><Relationship Id="rId2" Type="http://schemas.openxmlformats.org/officeDocument/2006/relationships/image" Target="../media/image42.wmf"/><Relationship Id="rId1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2.bin"/><Relationship Id="rId8" Type="http://schemas.openxmlformats.org/officeDocument/2006/relationships/image" Target="../media/image47.wmf"/><Relationship Id="rId7" Type="http://schemas.openxmlformats.org/officeDocument/2006/relationships/oleObject" Target="../embeddings/oleObject41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6.wmf"/><Relationship Id="rId3" Type="http://schemas.openxmlformats.org/officeDocument/2006/relationships/oleObject" Target="../embeddings/oleObject39.bin"/><Relationship Id="rId2" Type="http://schemas.openxmlformats.org/officeDocument/2006/relationships/image" Target="../media/image45.wmf"/><Relationship Id="rId18" Type="http://schemas.openxmlformats.org/officeDocument/2006/relationships/vmlDrawing" Target="../drawings/vmlDrawing12.vml"/><Relationship Id="rId17" Type="http://schemas.openxmlformats.org/officeDocument/2006/relationships/slideLayout" Target="../slideLayouts/slideLayout4.xml"/><Relationship Id="rId16" Type="http://schemas.openxmlformats.org/officeDocument/2006/relationships/image" Target="../media/image51.wmf"/><Relationship Id="rId15" Type="http://schemas.openxmlformats.org/officeDocument/2006/relationships/oleObject" Target="../embeddings/oleObject45.bin"/><Relationship Id="rId14" Type="http://schemas.openxmlformats.org/officeDocument/2006/relationships/image" Target="../media/image50.wmf"/><Relationship Id="rId13" Type="http://schemas.openxmlformats.org/officeDocument/2006/relationships/oleObject" Target="../embeddings/oleObject44.bin"/><Relationship Id="rId12" Type="http://schemas.openxmlformats.org/officeDocument/2006/relationships/image" Target="../media/image49.wmf"/><Relationship Id="rId11" Type="http://schemas.openxmlformats.org/officeDocument/2006/relationships/oleObject" Target="../embeddings/oleObject43.bin"/><Relationship Id="rId10" Type="http://schemas.openxmlformats.org/officeDocument/2006/relationships/image" Target="../media/image48.wmf"/><Relationship Id="rId1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0.bin"/><Relationship Id="rId8" Type="http://schemas.openxmlformats.org/officeDocument/2006/relationships/image" Target="../media/image55.wmf"/><Relationship Id="rId7" Type="http://schemas.openxmlformats.org/officeDocument/2006/relationships/oleObject" Target="../embeddings/oleObject49.bin"/><Relationship Id="rId6" Type="http://schemas.openxmlformats.org/officeDocument/2006/relationships/image" Target="../media/image54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2" Type="http://schemas.openxmlformats.org/officeDocument/2006/relationships/image" Target="../media/image52.wmf"/><Relationship Id="rId12" Type="http://schemas.openxmlformats.org/officeDocument/2006/relationships/vmlDrawing" Target="../drawings/vmlDrawing13.vml"/><Relationship Id="rId11" Type="http://schemas.openxmlformats.org/officeDocument/2006/relationships/slideLayout" Target="../slideLayouts/slideLayout15.xml"/><Relationship Id="rId10" Type="http://schemas.openxmlformats.org/officeDocument/2006/relationships/image" Target="../media/image56.wmf"/><Relationship Id="rId1" Type="http://schemas.openxmlformats.org/officeDocument/2006/relationships/oleObject" Target="../embeddings/oleObject4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13.xml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9.wmf"/><Relationship Id="rId1" Type="http://schemas.openxmlformats.org/officeDocument/2006/relationships/oleObject" Target="../embeddings/oleObject51.bin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31.wmf"/><Relationship Id="rId1" Type="http://schemas.openxmlformats.org/officeDocument/2006/relationships/oleObject" Target="../embeddings/oleObject5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6.vml"/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54.bin"/><Relationship Id="rId2" Type="http://schemas.openxmlformats.org/officeDocument/2006/relationships/image" Target="../media/image60.wmf"/><Relationship Id="rId1" Type="http://schemas.openxmlformats.org/officeDocument/2006/relationships/oleObject" Target="../embeddings/oleObject53.bin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image" Target="../media/image65.wmf"/><Relationship Id="rId7" Type="http://schemas.openxmlformats.org/officeDocument/2006/relationships/oleObject" Target="../embeddings/oleObject59.bin"/><Relationship Id="rId6" Type="http://schemas.openxmlformats.org/officeDocument/2006/relationships/image" Target="../media/image64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60.wmf"/><Relationship Id="rId3" Type="http://schemas.openxmlformats.org/officeDocument/2006/relationships/oleObject" Target="../embeddings/oleObject57.bin"/><Relationship Id="rId2" Type="http://schemas.openxmlformats.org/officeDocument/2006/relationships/image" Target="../media/image63.wmf"/><Relationship Id="rId10" Type="http://schemas.openxmlformats.org/officeDocument/2006/relationships/vmlDrawing" Target="../drawings/vmlDrawing17.vml"/><Relationship Id="rId1" Type="http://schemas.openxmlformats.org/officeDocument/2006/relationships/oleObject" Target="../embeddings/oleObject56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wmf"/><Relationship Id="rId8" Type="http://schemas.openxmlformats.org/officeDocument/2006/relationships/oleObject" Target="../embeddings/oleObject8.bin"/><Relationship Id="rId7" Type="http://schemas.openxmlformats.org/officeDocument/2006/relationships/image" Target="../media/image13.wmf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4" Type="http://schemas.openxmlformats.org/officeDocument/2006/relationships/vmlDrawing" Target="../drawings/vmlDrawing2.vml"/><Relationship Id="rId13" Type="http://schemas.openxmlformats.org/officeDocument/2006/relationships/slideLayout" Target="../slideLayouts/slideLayout12.xml"/><Relationship Id="rId12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10" Type="http://schemas.openxmlformats.org/officeDocument/2006/relationships/oleObject" Target="../embeddings/oleObject9.bin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wmf"/><Relationship Id="rId1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7.wmf"/><Relationship Id="rId1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8" Type="http://schemas.openxmlformats.org/officeDocument/2006/relationships/image" Target="../media/image22.w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9.wmf"/><Relationship Id="rId13" Type="http://schemas.openxmlformats.org/officeDocument/2006/relationships/vmlDrawing" Target="../drawings/vmlDrawing5.vml"/><Relationship Id="rId12" Type="http://schemas.openxmlformats.org/officeDocument/2006/relationships/slideLayout" Target="../slideLayouts/slideLayout4.xml"/><Relationship Id="rId11" Type="http://schemas.openxmlformats.org/officeDocument/2006/relationships/image" Target="../media/image24.png"/><Relationship Id="rId10" Type="http://schemas.openxmlformats.org/officeDocument/2006/relationships/image" Target="../media/image23.wmf"/><Relationship Id="rId1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" y="0"/>
            <a:ext cx="9144000" cy="842010"/>
          </a:xfrm>
        </p:spPr>
        <p:txBody>
          <a:bodyPr/>
          <a:lstStyle/>
          <a:p>
            <a:r>
              <a:rPr lang="zh-CN" altLang="en-US" sz="3200" b="1" smtClean="0">
                <a:solidFill>
                  <a:srgbClr val="0D0D0D"/>
                </a:solidFill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磁星高</a:t>
            </a:r>
            <a:r>
              <a:rPr lang="en-US" altLang="zh-CN" sz="3200" b="1" smtClean="0">
                <a:solidFill>
                  <a:srgbClr val="0D0D0D"/>
                </a:solidFill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X</a:t>
            </a:r>
            <a:r>
              <a:rPr lang="zh-CN" altLang="en-US" sz="3200" b="1" smtClean="0">
                <a:solidFill>
                  <a:srgbClr val="0D0D0D"/>
                </a:solidFill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光度的物理机制</a:t>
            </a:r>
            <a:br>
              <a:rPr lang="zh-CN" altLang="en-US" sz="3200" b="1" smtClean="0">
                <a:solidFill>
                  <a:srgbClr val="0D0D0D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</a:br>
            <a:endParaRPr lang="zh-CN" altLang="en-US" sz="2800" b="1" smtClean="0">
              <a:solidFill>
                <a:srgbClr val="0D0D0D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03427" name="Rectangle 4"/>
          <p:cNvSpPr>
            <a:spLocks noChangeArrowheads="1"/>
          </p:cNvSpPr>
          <p:nvPr/>
        </p:nvSpPr>
        <p:spPr bwMode="auto">
          <a:xfrm>
            <a:off x="0" y="499745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zh-CN" altLang="zh-CN" sz="2400" b="1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凝聚态核物理学对磁星物理学的应用 </a:t>
            </a:r>
            <a:r>
              <a:rPr lang="en-US" altLang="zh-CN" sz="2400" b="1" smtClean="0">
                <a:solidFill>
                  <a:srgbClr val="0D0D0D"/>
                </a:solidFill>
                <a:ea typeface="楷体" panose="02010609060101010101" pitchFamily="49" charset="-122"/>
                <a:sym typeface="+mn-ea"/>
              </a:rPr>
              <a:t>III</a:t>
            </a:r>
            <a:endParaRPr lang="zh-CN" altLang="en-US" sz="2400" b="1" smtClean="0">
              <a:solidFill>
                <a:srgbClr val="0D0D0D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pic>
        <p:nvPicPr>
          <p:cNvPr id="103428" name="Picture 6" descr="D:\CHAISSON\BG313\IMAGES\BG13FG03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4114800"/>
            <a:ext cx="26352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9" name="Rectangle 7"/>
          <p:cNvSpPr>
            <a:spLocks noChangeArrowheads="1"/>
          </p:cNvSpPr>
          <p:nvPr/>
        </p:nvSpPr>
        <p:spPr bwMode="auto">
          <a:xfrm>
            <a:off x="3962400" y="5181600"/>
            <a:ext cx="47244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zh-CN" altLang="en-US" sz="3200"/>
              <a:t>涡丝核心</a:t>
            </a:r>
            <a:r>
              <a:rPr lang="en-US" altLang="zh-CN" sz="3200"/>
              <a:t>(</a:t>
            </a:r>
            <a:r>
              <a:rPr lang="zh-CN" altLang="en-US" sz="3200"/>
              <a:t>正常中子流体</a:t>
            </a:r>
            <a:r>
              <a:rPr lang="en-US" altLang="zh-CN" sz="3200"/>
              <a:t>)</a:t>
            </a:r>
            <a:endParaRPr lang="en-US" altLang="zh-CN" sz="3200"/>
          </a:p>
        </p:txBody>
      </p:sp>
      <p:sp>
        <p:nvSpPr>
          <p:cNvPr id="103430" name="AutoShape 8"/>
          <p:cNvSpPr>
            <a:spLocks noChangeArrowheads="1"/>
          </p:cNvSpPr>
          <p:nvPr/>
        </p:nvSpPr>
        <p:spPr bwMode="auto">
          <a:xfrm>
            <a:off x="2819400" y="1905000"/>
            <a:ext cx="6324600" cy="4953000"/>
          </a:xfrm>
          <a:prstGeom prst="can">
            <a:avLst>
              <a:gd name="adj" fmla="val 25000"/>
            </a:avLst>
          </a:prstGeom>
          <a:solidFill>
            <a:schemeClr val="hlink">
              <a:alpha val="50195"/>
            </a:schemeClr>
          </a:solidFill>
          <a:ln w="9525" cap="rnd">
            <a:solidFill>
              <a:srgbClr val="FFFF00"/>
            </a:solidFill>
            <a:prstDash val="sysDot"/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chemeClr val="accent2"/>
              </a:solidFill>
            </a:endParaRPr>
          </a:p>
        </p:txBody>
      </p:sp>
      <p:sp>
        <p:nvSpPr>
          <p:cNvPr id="103431" name="AutoShape 9"/>
          <p:cNvSpPr>
            <a:spLocks noChangeArrowheads="1"/>
          </p:cNvSpPr>
          <p:nvPr/>
        </p:nvSpPr>
        <p:spPr bwMode="auto">
          <a:xfrm>
            <a:off x="5562600" y="1752600"/>
            <a:ext cx="762000" cy="914400"/>
          </a:xfrm>
          <a:prstGeom prst="curvedRightArrow">
            <a:avLst>
              <a:gd name="adj1" fmla="val 24000"/>
              <a:gd name="adj2" fmla="val 48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03432" name="AutoShape 10"/>
          <p:cNvSpPr>
            <a:spLocks noChangeArrowheads="1"/>
          </p:cNvSpPr>
          <p:nvPr/>
        </p:nvSpPr>
        <p:spPr bwMode="auto">
          <a:xfrm>
            <a:off x="4724400" y="3657600"/>
            <a:ext cx="10668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3" name="Oval 11"/>
          <p:cNvSpPr>
            <a:spLocks noChangeArrowheads="1"/>
          </p:cNvSpPr>
          <p:nvPr/>
        </p:nvSpPr>
        <p:spPr bwMode="auto">
          <a:xfrm>
            <a:off x="2590800" y="2743200"/>
            <a:ext cx="68580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4" name="AutoShape 12"/>
          <p:cNvSpPr>
            <a:spLocks noChangeArrowheads="1"/>
          </p:cNvSpPr>
          <p:nvPr/>
        </p:nvSpPr>
        <p:spPr bwMode="auto">
          <a:xfrm>
            <a:off x="4800600" y="36576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20" y="10800"/>
                </a:moveTo>
                <a:cubicBezTo>
                  <a:pt x="9720" y="11396"/>
                  <a:pt x="10204" y="11880"/>
                  <a:pt x="10800" y="11880"/>
                </a:cubicBezTo>
                <a:cubicBezTo>
                  <a:pt x="11396" y="11880"/>
                  <a:pt x="11880" y="11396"/>
                  <a:pt x="11880" y="10800"/>
                </a:cubicBezTo>
                <a:cubicBezTo>
                  <a:pt x="11880" y="10204"/>
                  <a:pt x="11396" y="9720"/>
                  <a:pt x="10800" y="9720"/>
                </a:cubicBezTo>
                <a:cubicBezTo>
                  <a:pt x="10204" y="9720"/>
                  <a:pt x="9720" y="10204"/>
                  <a:pt x="9720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5" name="AutoShape 13"/>
          <p:cNvSpPr>
            <a:spLocks noChangeArrowheads="1"/>
          </p:cNvSpPr>
          <p:nvPr/>
        </p:nvSpPr>
        <p:spPr bwMode="auto">
          <a:xfrm>
            <a:off x="7010400" y="3657600"/>
            <a:ext cx="10668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6" name="AutoShape 14"/>
          <p:cNvSpPr>
            <a:spLocks noChangeArrowheads="1"/>
          </p:cNvSpPr>
          <p:nvPr/>
        </p:nvSpPr>
        <p:spPr bwMode="auto">
          <a:xfrm>
            <a:off x="5486400" y="4038600"/>
            <a:ext cx="15240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7" name="AutoShape 15"/>
          <p:cNvSpPr>
            <a:spLocks noChangeArrowheads="1"/>
          </p:cNvSpPr>
          <p:nvPr/>
        </p:nvSpPr>
        <p:spPr bwMode="auto">
          <a:xfrm>
            <a:off x="3124200" y="36576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8" name="AutoShape 16"/>
          <p:cNvSpPr>
            <a:spLocks noChangeArrowheads="1"/>
          </p:cNvSpPr>
          <p:nvPr/>
        </p:nvSpPr>
        <p:spPr bwMode="auto">
          <a:xfrm>
            <a:off x="6400800" y="2895600"/>
            <a:ext cx="10668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9" name="AutoShape 17"/>
          <p:cNvSpPr>
            <a:spLocks noChangeArrowheads="1"/>
          </p:cNvSpPr>
          <p:nvPr/>
        </p:nvSpPr>
        <p:spPr bwMode="auto">
          <a:xfrm>
            <a:off x="4267200" y="41148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0" name="AutoShape 18"/>
          <p:cNvSpPr>
            <a:spLocks noChangeArrowheads="1"/>
          </p:cNvSpPr>
          <p:nvPr/>
        </p:nvSpPr>
        <p:spPr bwMode="auto">
          <a:xfrm>
            <a:off x="3962400" y="32004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1" name="AutoShape 19"/>
          <p:cNvSpPr>
            <a:spLocks noChangeArrowheads="1"/>
          </p:cNvSpPr>
          <p:nvPr/>
        </p:nvSpPr>
        <p:spPr bwMode="auto">
          <a:xfrm>
            <a:off x="8153400" y="3657600"/>
            <a:ext cx="11430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2" name="AutoShape 20"/>
          <p:cNvSpPr>
            <a:spLocks noChangeArrowheads="1"/>
          </p:cNvSpPr>
          <p:nvPr/>
        </p:nvSpPr>
        <p:spPr bwMode="auto">
          <a:xfrm>
            <a:off x="7543800" y="3124200"/>
            <a:ext cx="11430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3" name="AutoShape 21"/>
          <p:cNvSpPr>
            <a:spLocks noChangeArrowheads="1"/>
          </p:cNvSpPr>
          <p:nvPr/>
        </p:nvSpPr>
        <p:spPr bwMode="auto">
          <a:xfrm>
            <a:off x="6858000" y="4191000"/>
            <a:ext cx="11430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4" name="AutoShape 22"/>
          <p:cNvSpPr>
            <a:spLocks noChangeArrowheads="1"/>
          </p:cNvSpPr>
          <p:nvPr/>
        </p:nvSpPr>
        <p:spPr bwMode="auto">
          <a:xfrm>
            <a:off x="5029200" y="29718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5" name="Arc 23"/>
          <p:cNvSpPr/>
          <p:nvPr/>
        </p:nvSpPr>
        <p:spPr bwMode="auto">
          <a:xfrm>
            <a:off x="7467600" y="3733800"/>
            <a:ext cx="4572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6" name="Arc 24"/>
          <p:cNvSpPr/>
          <p:nvPr/>
        </p:nvSpPr>
        <p:spPr bwMode="auto">
          <a:xfrm flipH="1">
            <a:off x="6096000" y="4343400"/>
            <a:ext cx="207963" cy="920750"/>
          </a:xfrm>
          <a:custGeom>
            <a:avLst/>
            <a:gdLst>
              <a:gd name="T0" fmla="*/ 2147483647 w 21600"/>
              <a:gd name="T1" fmla="*/ 0 h 19980"/>
              <a:gd name="T2" fmla="*/ 2147483647 w 21600"/>
              <a:gd name="T3" fmla="*/ 2147483647 h 19980"/>
              <a:gd name="T4" fmla="*/ 0 w 21600"/>
              <a:gd name="T5" fmla="*/ 2147483647 h 19980"/>
              <a:gd name="T6" fmla="*/ 0 60000 65536"/>
              <a:gd name="T7" fmla="*/ 0 60000 65536"/>
              <a:gd name="T8" fmla="*/ 0 60000 65536"/>
              <a:gd name="T9" fmla="*/ 0 w 21600"/>
              <a:gd name="T10" fmla="*/ 0 h 19980"/>
              <a:gd name="T11" fmla="*/ 21600 w 21600"/>
              <a:gd name="T12" fmla="*/ 19980 h 199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80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</a:path>
              <a:path w="21600" h="19980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7" name="Arc 25"/>
          <p:cNvSpPr/>
          <p:nvPr/>
        </p:nvSpPr>
        <p:spPr bwMode="auto">
          <a:xfrm>
            <a:off x="4724400" y="4267200"/>
            <a:ext cx="381000" cy="1524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8" name="Arc 26"/>
          <p:cNvSpPr/>
          <p:nvPr/>
        </p:nvSpPr>
        <p:spPr bwMode="auto">
          <a:xfrm>
            <a:off x="5181600" y="36576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9" name="Arc 27"/>
          <p:cNvSpPr/>
          <p:nvPr/>
        </p:nvSpPr>
        <p:spPr bwMode="auto">
          <a:xfrm>
            <a:off x="7315200" y="44196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0" name="Arc 28"/>
          <p:cNvSpPr/>
          <p:nvPr/>
        </p:nvSpPr>
        <p:spPr bwMode="auto">
          <a:xfrm>
            <a:off x="3505200" y="4495800"/>
            <a:ext cx="674688" cy="152400"/>
          </a:xfrm>
          <a:custGeom>
            <a:avLst/>
            <a:gdLst>
              <a:gd name="T0" fmla="*/ 2147483647 w 25613"/>
              <a:gd name="T1" fmla="*/ 2147483647 h 21600"/>
              <a:gd name="T2" fmla="*/ 0 w 25613"/>
              <a:gd name="T3" fmla="*/ 2147483647 h 21600"/>
              <a:gd name="T4" fmla="*/ 2147483647 w 25613"/>
              <a:gd name="T5" fmla="*/ 0 h 21600"/>
              <a:gd name="T6" fmla="*/ 0 60000 65536"/>
              <a:gd name="T7" fmla="*/ 0 60000 65536"/>
              <a:gd name="T8" fmla="*/ 0 60000 65536"/>
              <a:gd name="T9" fmla="*/ 0 w 25613"/>
              <a:gd name="T10" fmla="*/ 0 h 21600"/>
              <a:gd name="T11" fmla="*/ 25613 w 256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13" h="21600" fill="none" extrusionOk="0">
                <a:moveTo>
                  <a:pt x="25612" y="21041"/>
                </a:moveTo>
                <a:cubicBezTo>
                  <a:pt x="24013" y="21412"/>
                  <a:pt x="22376" y="21599"/>
                  <a:pt x="20735" y="21600"/>
                </a:cubicBezTo>
                <a:cubicBezTo>
                  <a:pt x="11136" y="21600"/>
                  <a:pt x="2690" y="15266"/>
                  <a:pt x="0" y="6052"/>
                </a:cubicBezTo>
              </a:path>
              <a:path w="25613" h="21600" stroke="0" extrusionOk="0">
                <a:moveTo>
                  <a:pt x="25612" y="21041"/>
                </a:moveTo>
                <a:cubicBezTo>
                  <a:pt x="24013" y="21412"/>
                  <a:pt x="22376" y="21599"/>
                  <a:pt x="20735" y="21600"/>
                </a:cubicBezTo>
                <a:cubicBezTo>
                  <a:pt x="11136" y="21600"/>
                  <a:pt x="2690" y="15266"/>
                  <a:pt x="0" y="6052"/>
                </a:cubicBezTo>
                <a:lnTo>
                  <a:pt x="20735" y="0"/>
                </a:lnTo>
                <a:lnTo>
                  <a:pt x="25612" y="21041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1" name="Arc 29"/>
          <p:cNvSpPr/>
          <p:nvPr/>
        </p:nvSpPr>
        <p:spPr bwMode="auto">
          <a:xfrm>
            <a:off x="3505200" y="37338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2" name="Arc 30"/>
          <p:cNvSpPr/>
          <p:nvPr/>
        </p:nvSpPr>
        <p:spPr bwMode="auto">
          <a:xfrm>
            <a:off x="4419600" y="32766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3" name="Arc 31"/>
          <p:cNvSpPr/>
          <p:nvPr/>
        </p:nvSpPr>
        <p:spPr bwMode="auto">
          <a:xfrm>
            <a:off x="5257800" y="29718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6280" y="43200"/>
                  <a:pt x="15616" y="43169"/>
                  <a:pt x="14955" y="43108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6280" y="43200"/>
                  <a:pt x="15616" y="43169"/>
                  <a:pt x="14955" y="43108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4" name="Arc 32"/>
          <p:cNvSpPr/>
          <p:nvPr/>
        </p:nvSpPr>
        <p:spPr bwMode="auto">
          <a:xfrm>
            <a:off x="7924800" y="32004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5" name="Arc 33"/>
          <p:cNvSpPr/>
          <p:nvPr/>
        </p:nvSpPr>
        <p:spPr bwMode="auto">
          <a:xfrm>
            <a:off x="8534400" y="37338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6" name="Arc 34"/>
          <p:cNvSpPr/>
          <p:nvPr/>
        </p:nvSpPr>
        <p:spPr bwMode="auto">
          <a:xfrm>
            <a:off x="6858000" y="29718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7" name="Arc 35"/>
          <p:cNvSpPr/>
          <p:nvPr/>
        </p:nvSpPr>
        <p:spPr bwMode="auto">
          <a:xfrm>
            <a:off x="6172200" y="4191000"/>
            <a:ext cx="381000" cy="2286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8" name="Arc 36"/>
          <p:cNvSpPr/>
          <p:nvPr/>
        </p:nvSpPr>
        <p:spPr bwMode="auto">
          <a:xfrm flipH="1">
            <a:off x="4724400" y="4267200"/>
            <a:ext cx="207963" cy="920750"/>
          </a:xfrm>
          <a:custGeom>
            <a:avLst/>
            <a:gdLst>
              <a:gd name="T0" fmla="*/ 2147483647 w 21600"/>
              <a:gd name="T1" fmla="*/ 0 h 19980"/>
              <a:gd name="T2" fmla="*/ 2147483647 w 21600"/>
              <a:gd name="T3" fmla="*/ 2147483647 h 19980"/>
              <a:gd name="T4" fmla="*/ 0 w 21600"/>
              <a:gd name="T5" fmla="*/ 2147483647 h 19980"/>
              <a:gd name="T6" fmla="*/ 0 60000 65536"/>
              <a:gd name="T7" fmla="*/ 0 60000 65536"/>
              <a:gd name="T8" fmla="*/ 0 60000 65536"/>
              <a:gd name="T9" fmla="*/ 0 w 21600"/>
              <a:gd name="T10" fmla="*/ 0 h 19980"/>
              <a:gd name="T11" fmla="*/ 21600 w 21600"/>
              <a:gd name="T12" fmla="*/ 19980 h 199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80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</a:path>
              <a:path w="21600" h="19980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9" name="Arc 37"/>
          <p:cNvSpPr/>
          <p:nvPr/>
        </p:nvSpPr>
        <p:spPr bwMode="auto">
          <a:xfrm flipH="1">
            <a:off x="7315200" y="4495800"/>
            <a:ext cx="207963" cy="936625"/>
          </a:xfrm>
          <a:custGeom>
            <a:avLst/>
            <a:gdLst>
              <a:gd name="T0" fmla="*/ 2147483647 w 21600"/>
              <a:gd name="T1" fmla="*/ 0 h 20325"/>
              <a:gd name="T2" fmla="*/ 2147483647 w 21600"/>
              <a:gd name="T3" fmla="*/ 2147483647 h 20325"/>
              <a:gd name="T4" fmla="*/ 0 w 21600"/>
              <a:gd name="T5" fmla="*/ 2147483647 h 20325"/>
              <a:gd name="T6" fmla="*/ 0 60000 65536"/>
              <a:gd name="T7" fmla="*/ 0 60000 65536"/>
              <a:gd name="T8" fmla="*/ 0 60000 65536"/>
              <a:gd name="T9" fmla="*/ 0 w 21600"/>
              <a:gd name="T10" fmla="*/ 0 h 20325"/>
              <a:gd name="T11" fmla="*/ 21600 w 21600"/>
              <a:gd name="T12" fmla="*/ 20325 h 203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325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943"/>
                  <a:pt x="21597" y="20134"/>
                  <a:pt x="21592" y="20325"/>
                </a:cubicBezTo>
              </a:path>
              <a:path w="21600" h="20325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943"/>
                  <a:pt x="21597" y="20134"/>
                  <a:pt x="21592" y="20325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60" name="AutoShape 38"/>
          <p:cNvSpPr>
            <a:spLocks noChangeArrowheads="1"/>
          </p:cNvSpPr>
          <p:nvPr/>
        </p:nvSpPr>
        <p:spPr bwMode="auto">
          <a:xfrm>
            <a:off x="6248400" y="609600"/>
            <a:ext cx="76200" cy="3200400"/>
          </a:xfrm>
          <a:prstGeom prst="upArrow">
            <a:avLst>
              <a:gd name="adj1" fmla="val 50000"/>
              <a:gd name="adj2" fmla="val 10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61" name="Rectangle 39"/>
          <p:cNvSpPr>
            <a:spLocks noChangeArrowheads="1"/>
          </p:cNvSpPr>
          <p:nvPr/>
        </p:nvSpPr>
        <p:spPr bwMode="auto">
          <a:xfrm>
            <a:off x="2667000" y="4648200"/>
            <a:ext cx="16002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zh-CN" altLang="en-US" sz="2000" b="1"/>
              <a:t>中子超流体</a:t>
            </a:r>
            <a:endParaRPr lang="zh-CN" altLang="en-US" sz="2000" b="1"/>
          </a:p>
        </p:txBody>
      </p:sp>
      <p:sp>
        <p:nvSpPr>
          <p:cNvPr id="103462" name="Arc 40"/>
          <p:cNvSpPr/>
          <p:nvPr/>
        </p:nvSpPr>
        <p:spPr bwMode="auto">
          <a:xfrm flipH="1">
            <a:off x="3200400" y="3886200"/>
            <a:ext cx="207963" cy="920750"/>
          </a:xfrm>
          <a:custGeom>
            <a:avLst/>
            <a:gdLst>
              <a:gd name="T0" fmla="*/ 2147483647 w 21600"/>
              <a:gd name="T1" fmla="*/ 0 h 19980"/>
              <a:gd name="T2" fmla="*/ 2147483647 w 21600"/>
              <a:gd name="T3" fmla="*/ 2147483647 h 19980"/>
              <a:gd name="T4" fmla="*/ 0 w 21600"/>
              <a:gd name="T5" fmla="*/ 2147483647 h 19980"/>
              <a:gd name="T6" fmla="*/ 0 60000 65536"/>
              <a:gd name="T7" fmla="*/ 0 60000 65536"/>
              <a:gd name="T8" fmla="*/ 0 60000 65536"/>
              <a:gd name="T9" fmla="*/ 0 w 21600"/>
              <a:gd name="T10" fmla="*/ 0 h 19980"/>
              <a:gd name="T11" fmla="*/ 21600 w 21600"/>
              <a:gd name="T12" fmla="*/ 19980 h 199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80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</a:path>
              <a:path w="21600" h="19980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63" name="Rectangle 41"/>
          <p:cNvSpPr>
            <a:spLocks noChangeArrowheads="1"/>
          </p:cNvSpPr>
          <p:nvPr/>
        </p:nvSpPr>
        <p:spPr bwMode="auto">
          <a:xfrm>
            <a:off x="3124200" y="1109345"/>
            <a:ext cx="3180080" cy="7232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b="1" dirty="0"/>
              <a:t>  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彭秋和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南京大学天文系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1186180"/>
            <a:ext cx="269176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FontTx/>
              <a:buNone/>
            </a:pPr>
            <a:r>
              <a:rPr lang="en-US" altLang="zh-CN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I. 强</a:t>
            </a: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磁场下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电子气体的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Fermi能同磁场强度的相关性</a:t>
            </a:r>
            <a:endParaRPr lang="en-US" altLang="zh-CN" sz="2400" b="1" smtClean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endParaRPr lang="en-US" altLang="zh-CN" sz="2400" b="1" smtClean="0">
              <a:solidFill>
                <a:schemeClr val="accent2"/>
              </a:solidFill>
              <a:ea typeface="楷体" panose="02010609060101010101" pitchFamily="49" charset="-122"/>
              <a:sym typeface="+mn-ea"/>
            </a:endParaRPr>
          </a:p>
          <a:p>
            <a:pPr marL="0" indent="0">
              <a:buFontTx/>
              <a:buNone/>
            </a:pPr>
            <a:r>
              <a:rPr lang="en-US" altLang="zh-CN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II. </a:t>
            </a: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磁星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的活动性与</a:t>
            </a: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高</a:t>
            </a:r>
            <a:r>
              <a:rPr lang="en-US" altLang="zh-CN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X-</a:t>
            </a: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射线光度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标题 1"/>
          <p:cNvSpPr>
            <a:spLocks noGrp="1"/>
          </p:cNvSpPr>
          <p:nvPr>
            <p:ph type="title"/>
          </p:nvPr>
        </p:nvSpPr>
        <p:spPr>
          <a:xfrm>
            <a:off x="7885113" y="188913"/>
            <a:ext cx="935037" cy="503237"/>
          </a:xfrm>
        </p:spPr>
        <p:txBody>
          <a:bodyPr/>
          <a:lstStyle/>
          <a:p>
            <a:r>
              <a:rPr lang="zh-CN" altLang="en-US" sz="3200" smtClean="0">
                <a:latin typeface="楷体" panose="02010609060101010101" pitchFamily="49" charset="-122"/>
                <a:ea typeface="楷体" panose="02010609060101010101" pitchFamily="49" charset="-122"/>
              </a:rPr>
              <a:t>续</a:t>
            </a:r>
            <a:endParaRPr lang="zh-CN" altLang="en-US" sz="320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9507" name="内容占位符 2"/>
          <p:cNvSpPr>
            <a:spLocks noGrp="1"/>
          </p:cNvSpPr>
          <p:nvPr>
            <p:ph idx="1"/>
          </p:nvPr>
        </p:nvSpPr>
        <p:spPr>
          <a:xfrm>
            <a:off x="0" y="692150"/>
            <a:ext cx="8350250" cy="41798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CN" sz="2800" smtClean="0">
                <a:ea typeface="楷体" panose="02010609060101010101" pitchFamily="49" charset="-122"/>
              </a:rPr>
              <a:t>3. </a:t>
            </a:r>
            <a:r>
              <a:rPr lang="zh-CN" altLang="zh-CN" sz="2800" smtClean="0">
                <a:ea typeface="楷体" panose="02010609060101010101" pitchFamily="49" charset="-122"/>
              </a:rPr>
              <a:t>这些动能</a:t>
            </a:r>
            <a:r>
              <a:rPr lang="en-US" altLang="zh-CN" sz="2800" smtClean="0">
                <a:ea typeface="楷体" panose="02010609060101010101" pitchFamily="49" charset="-122"/>
              </a:rPr>
              <a:t>(&gt;60MeV)</a:t>
            </a:r>
            <a:r>
              <a:rPr lang="zh-CN" altLang="zh-CN" sz="2800" smtClean="0">
                <a:ea typeface="楷体" panose="02010609060101010101" pitchFamily="49" charset="-122"/>
              </a:rPr>
              <a:t>很高出射中子</a:t>
            </a:r>
            <a:r>
              <a:rPr lang="en-US" altLang="zh-CN" sz="2800" smtClean="0">
                <a:ea typeface="楷体" panose="02010609060101010101" pitchFamily="49" charset="-122"/>
              </a:rPr>
              <a:t>(</a:t>
            </a:r>
            <a:r>
              <a:rPr lang="zh-CN" altLang="zh-CN" sz="2800" smtClean="0">
                <a:ea typeface="楷体" panose="02010609060101010101" pitchFamily="49" charset="-122"/>
              </a:rPr>
              <a:t>它们具有足够高的能量</a:t>
            </a:r>
            <a:r>
              <a:rPr lang="en-US" altLang="zh-CN" sz="2800" smtClean="0">
                <a:ea typeface="楷体" panose="02010609060101010101" pitchFamily="49" charset="-122"/>
              </a:rPr>
              <a:t>)</a:t>
            </a:r>
            <a:r>
              <a:rPr lang="zh-CN" altLang="zh-CN" sz="2800" smtClean="0">
                <a:ea typeface="楷体" panose="02010609060101010101" pitchFamily="49" charset="-122"/>
              </a:rPr>
              <a:t>通过核力相互作用摧毁</a:t>
            </a:r>
            <a:r>
              <a:rPr lang="en-US" altLang="zh-CN" sz="2800" baseline="30000" smtClean="0">
                <a:ea typeface="楷体" panose="02010609060101010101" pitchFamily="49" charset="-122"/>
              </a:rPr>
              <a:t>3</a:t>
            </a:r>
            <a:r>
              <a:rPr lang="en-US" altLang="zh-CN" sz="2800" smtClean="0">
                <a:ea typeface="楷体" panose="02010609060101010101" pitchFamily="49" charset="-122"/>
              </a:rPr>
              <a:t>P</a:t>
            </a:r>
            <a:r>
              <a:rPr lang="en-US" altLang="zh-CN" sz="2800" baseline="-25000" smtClean="0">
                <a:ea typeface="楷体" panose="02010609060101010101" pitchFamily="49" charset="-122"/>
              </a:rPr>
              <a:t>2</a:t>
            </a:r>
            <a:r>
              <a:rPr lang="en-US" altLang="zh-CN" sz="2800" smtClean="0">
                <a:ea typeface="楷体" panose="02010609060101010101" pitchFamily="49" charset="-122"/>
              </a:rPr>
              <a:t> </a:t>
            </a:r>
            <a:r>
              <a:rPr lang="zh-CN" altLang="zh-CN" sz="2800" smtClean="0">
                <a:ea typeface="楷体" panose="02010609060101010101" pitchFamily="49" charset="-122"/>
              </a:rPr>
              <a:t>中子</a:t>
            </a:r>
            <a:r>
              <a:rPr lang="en-US" altLang="zh-CN" sz="2800" smtClean="0">
                <a:ea typeface="楷体" panose="02010609060101010101" pitchFamily="49" charset="-122"/>
              </a:rPr>
              <a:t>Cooper</a:t>
            </a:r>
            <a:r>
              <a:rPr lang="zh-CN" altLang="zh-CN" sz="2800" smtClean="0">
                <a:ea typeface="楷体" panose="02010609060101010101" pitchFamily="49" charset="-122"/>
              </a:rPr>
              <a:t>对。正是上述那些出射中子的动能来提供拆散</a:t>
            </a:r>
            <a:r>
              <a:rPr lang="en-US" altLang="zh-CN" sz="2800" baseline="30000" smtClean="0">
                <a:ea typeface="楷体" panose="02010609060101010101" pitchFamily="49" charset="-122"/>
              </a:rPr>
              <a:t>3</a:t>
            </a:r>
            <a:r>
              <a:rPr lang="en-US" altLang="zh-CN" sz="2800" smtClean="0">
                <a:ea typeface="楷体" panose="02010609060101010101" pitchFamily="49" charset="-122"/>
              </a:rPr>
              <a:t>P</a:t>
            </a:r>
            <a:r>
              <a:rPr lang="en-US" altLang="zh-CN" sz="2800" baseline="-25000" smtClean="0">
                <a:ea typeface="楷体" panose="02010609060101010101" pitchFamily="49" charset="-122"/>
              </a:rPr>
              <a:t>2</a:t>
            </a:r>
            <a:r>
              <a:rPr lang="en-US" altLang="zh-CN" sz="2800" smtClean="0">
                <a:ea typeface="楷体" panose="02010609060101010101" pitchFamily="49" charset="-122"/>
              </a:rPr>
              <a:t> </a:t>
            </a:r>
            <a:r>
              <a:rPr lang="zh-CN" altLang="zh-CN" sz="2800" smtClean="0">
                <a:ea typeface="楷体" panose="02010609060101010101" pitchFamily="49" charset="-122"/>
              </a:rPr>
              <a:t>中子</a:t>
            </a:r>
            <a:r>
              <a:rPr lang="en-US" altLang="zh-CN" sz="2800" smtClean="0">
                <a:ea typeface="楷体" panose="02010609060101010101" pitchFamily="49" charset="-122"/>
              </a:rPr>
              <a:t>Cooper</a:t>
            </a:r>
            <a:r>
              <a:rPr lang="zh-CN" altLang="zh-CN" sz="2800" smtClean="0">
                <a:ea typeface="楷体" panose="02010609060101010101" pitchFamily="49" charset="-122"/>
              </a:rPr>
              <a:t>对所需的结合能</a:t>
            </a:r>
            <a:r>
              <a:rPr lang="en-US" altLang="zh-CN" sz="2800" smtClean="0">
                <a:ea typeface="楷体" panose="02010609060101010101" pitchFamily="49" charset="-122"/>
              </a:rPr>
              <a:t>(</a:t>
            </a:r>
            <a:r>
              <a:rPr lang="zh-CN" altLang="zh-CN" sz="2800" smtClean="0">
                <a:ea typeface="楷体" panose="02010609060101010101" pitchFamily="49" charset="-122"/>
              </a:rPr>
              <a:t>约</a:t>
            </a:r>
            <a:r>
              <a:rPr lang="en-US" altLang="zh-CN" sz="2800" smtClean="0">
                <a:ea typeface="楷体" panose="02010609060101010101" pitchFamily="49" charset="-122"/>
              </a:rPr>
              <a:t>0.045MeV)</a:t>
            </a:r>
            <a:r>
              <a:rPr lang="zh-CN" altLang="zh-CN" sz="2800" smtClean="0">
                <a:ea typeface="楷体" panose="02010609060101010101" pitchFamily="49" charset="-122"/>
              </a:rPr>
              <a:t>。</a:t>
            </a:r>
            <a:endParaRPr lang="zh-CN" altLang="zh-CN" sz="2800" smtClean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en-US" altLang="zh-CN" sz="2800" smtClean="0">
                <a:ea typeface="楷体" panose="02010609060101010101" pitchFamily="49" charset="-122"/>
              </a:rPr>
              <a:t>4. </a:t>
            </a:r>
            <a:r>
              <a:rPr lang="zh-CN" altLang="zh-CN" sz="2800" smtClean="0">
                <a:ea typeface="楷体" panose="02010609060101010101" pitchFamily="49" charset="-122"/>
              </a:rPr>
              <a:t>这些</a:t>
            </a:r>
            <a:r>
              <a:rPr lang="en-US" altLang="zh-CN" sz="2800" baseline="30000" smtClean="0">
                <a:ea typeface="楷体" panose="02010609060101010101" pitchFamily="49" charset="-122"/>
              </a:rPr>
              <a:t>3</a:t>
            </a:r>
            <a:r>
              <a:rPr lang="en-US" altLang="zh-CN" sz="2800" smtClean="0">
                <a:ea typeface="楷体" panose="02010609060101010101" pitchFamily="49" charset="-122"/>
              </a:rPr>
              <a:t>P</a:t>
            </a:r>
            <a:r>
              <a:rPr lang="en-US" altLang="zh-CN" sz="2800" baseline="-25000" smtClean="0">
                <a:ea typeface="楷体" panose="02010609060101010101" pitchFamily="49" charset="-122"/>
              </a:rPr>
              <a:t>2</a:t>
            </a:r>
            <a:r>
              <a:rPr lang="en-US" altLang="zh-CN" sz="2800" smtClean="0">
                <a:ea typeface="楷体" panose="02010609060101010101" pitchFamily="49" charset="-122"/>
              </a:rPr>
              <a:t> </a:t>
            </a:r>
            <a:r>
              <a:rPr lang="zh-CN" altLang="zh-CN" sz="2800" smtClean="0">
                <a:ea typeface="楷体" panose="02010609060101010101" pitchFamily="49" charset="-122"/>
              </a:rPr>
              <a:t>中子</a:t>
            </a:r>
            <a:r>
              <a:rPr lang="en-US" altLang="zh-CN" sz="2800" smtClean="0">
                <a:ea typeface="楷体" panose="02010609060101010101" pitchFamily="49" charset="-122"/>
              </a:rPr>
              <a:t>Cooper</a:t>
            </a:r>
            <a:r>
              <a:rPr lang="zh-CN" altLang="zh-CN" sz="2800" smtClean="0">
                <a:ea typeface="楷体" panose="02010609060101010101" pitchFamily="49" charset="-122"/>
              </a:rPr>
              <a:t>对在被拆散的同时，它们原有的顺磁磁矩的</a:t>
            </a:r>
            <a:r>
              <a:rPr lang="en-US" altLang="zh-CN" sz="2800" smtClean="0">
                <a:ea typeface="楷体" panose="02010609060101010101" pitchFamily="49" charset="-122"/>
              </a:rPr>
              <a:t>(</a:t>
            </a:r>
            <a:r>
              <a:rPr lang="zh-CN" altLang="zh-CN" sz="2800" smtClean="0">
                <a:ea typeface="楷体" panose="02010609060101010101" pitchFamily="49" charset="-122"/>
              </a:rPr>
              <a:t>有序的</a:t>
            </a:r>
            <a:r>
              <a:rPr lang="en-US" altLang="zh-CN" sz="2800" smtClean="0">
                <a:ea typeface="楷体" panose="02010609060101010101" pitchFamily="49" charset="-122"/>
              </a:rPr>
              <a:t>)</a:t>
            </a:r>
            <a:r>
              <a:rPr lang="zh-CN" altLang="zh-CN" sz="2800" smtClean="0">
                <a:ea typeface="楷体" panose="02010609060101010101" pitchFamily="49" charset="-122"/>
              </a:rPr>
              <a:t>磁能被转化为</a:t>
            </a:r>
            <a:r>
              <a:rPr lang="en-US" altLang="zh-CN" sz="2800" smtClean="0">
                <a:ea typeface="楷体" panose="02010609060101010101" pitchFamily="49" charset="-122"/>
              </a:rPr>
              <a:t>(</a:t>
            </a:r>
            <a:r>
              <a:rPr lang="zh-CN" altLang="zh-CN" sz="2800" smtClean="0">
                <a:ea typeface="楷体" panose="02010609060101010101" pitchFamily="49" charset="-122"/>
              </a:rPr>
              <a:t>无序的</a:t>
            </a:r>
            <a:r>
              <a:rPr lang="en-US" altLang="zh-CN" sz="2800" smtClean="0">
                <a:ea typeface="楷体" panose="02010609060101010101" pitchFamily="49" charset="-122"/>
              </a:rPr>
              <a:t>)</a:t>
            </a:r>
            <a:r>
              <a:rPr lang="zh-CN" altLang="zh-CN" sz="2800" smtClean="0">
                <a:ea typeface="楷体" panose="02010609060101010101" pitchFamily="49" charset="-122"/>
              </a:rPr>
              <a:t>热能，它们转移到磁星的表面，转化为</a:t>
            </a:r>
            <a:r>
              <a:rPr lang="en-US" altLang="zh-CN" sz="2800" smtClean="0">
                <a:ea typeface="楷体" panose="02010609060101010101" pitchFamily="49" charset="-122"/>
              </a:rPr>
              <a:t>x-ray</a:t>
            </a:r>
            <a:r>
              <a:rPr lang="zh-CN" altLang="zh-CN" sz="2800" smtClean="0">
                <a:ea typeface="楷体" panose="02010609060101010101" pitchFamily="49" charset="-122"/>
              </a:rPr>
              <a:t>辐射能。</a:t>
            </a:r>
            <a:endParaRPr lang="zh-CN" altLang="zh-CN" sz="2800" smtClean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zh-CN" altLang="zh-CN" sz="2800" smtClean="0">
                <a:ea typeface="楷体" panose="02010609060101010101" pitchFamily="49" charset="-122"/>
              </a:rPr>
              <a:t>这就是磁星非常强大的</a:t>
            </a:r>
            <a:r>
              <a:rPr lang="en-US" altLang="zh-CN" sz="2800" smtClean="0">
                <a:ea typeface="楷体" panose="02010609060101010101" pitchFamily="49" charset="-122"/>
              </a:rPr>
              <a:t>x-ray</a:t>
            </a:r>
            <a:r>
              <a:rPr lang="zh-CN" altLang="zh-CN" sz="2800" smtClean="0">
                <a:ea typeface="楷体" panose="02010609060101010101" pitchFamily="49" charset="-122"/>
              </a:rPr>
              <a:t>光度的物理来源。</a:t>
            </a:r>
            <a:endParaRPr lang="zh-CN" altLang="zh-CN" sz="2800" smtClean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endParaRPr lang="zh-CN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706438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accent2"/>
                </a:solidFill>
                <a:ea typeface="楷体_GB2312" pitchFamily="49" charset="-122"/>
              </a:rPr>
              <a:t>续</a:t>
            </a:r>
            <a:endParaRPr lang="zh-CN" altLang="en-US" sz="4000" b="1" smtClean="0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6613"/>
            <a:ext cx="8893175" cy="1150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800" b="1" smtClean="0">
                <a:ea typeface="楷体" panose="02010609060101010101" pitchFamily="49" charset="-122"/>
              </a:rPr>
              <a:t>当电子的</a:t>
            </a:r>
            <a:r>
              <a:rPr lang="en-US" altLang="zh-CN" sz="2800" b="1" smtClean="0">
                <a:ea typeface="楷体" panose="02010609060101010101" pitchFamily="49" charset="-122"/>
              </a:rPr>
              <a:t>Fermi</a:t>
            </a:r>
            <a:r>
              <a:rPr lang="zh-CN" altLang="en-US" sz="2800" b="1" smtClean="0">
                <a:ea typeface="楷体" panose="02010609060101010101" pitchFamily="49" charset="-122"/>
              </a:rPr>
              <a:t>能明显超过中子的</a:t>
            </a:r>
            <a:r>
              <a:rPr lang="en-US" altLang="zh-CN" sz="2800" b="1" smtClean="0">
                <a:ea typeface="楷体" panose="02010609060101010101" pitchFamily="49" charset="-122"/>
              </a:rPr>
              <a:t>Fermi</a:t>
            </a:r>
            <a:r>
              <a:rPr lang="zh-CN" altLang="en-US" sz="2800" b="1" smtClean="0">
                <a:ea typeface="楷体" panose="02010609060101010101" pitchFamily="49" charset="-122"/>
              </a:rPr>
              <a:t>能 </a:t>
            </a:r>
            <a:r>
              <a:rPr lang="en-US" altLang="zh-CN" sz="2800" b="1" smtClean="0">
                <a:ea typeface="楷体" panose="02010609060101010101" pitchFamily="49" charset="-122"/>
              </a:rPr>
              <a:t>(E</a:t>
            </a:r>
            <a:r>
              <a:rPr lang="en-US" altLang="zh-CN" sz="2800" b="1" baseline="-25000" smtClean="0">
                <a:ea typeface="楷体" panose="02010609060101010101" pitchFamily="49" charset="-122"/>
              </a:rPr>
              <a:t>F</a:t>
            </a:r>
            <a:r>
              <a:rPr lang="en-US" altLang="zh-CN" sz="2800" b="1" smtClean="0">
                <a:ea typeface="楷体" panose="02010609060101010101" pitchFamily="49" charset="-122"/>
              </a:rPr>
              <a:t>&gt;60 MeV)</a:t>
            </a:r>
            <a:r>
              <a:rPr lang="zh-CN" altLang="en-US" sz="2800" b="1" smtClean="0">
                <a:ea typeface="楷体" panose="02010609060101010101" pitchFamily="49" charset="-122"/>
              </a:rPr>
              <a:t>时</a:t>
            </a:r>
            <a:r>
              <a:rPr lang="en-US" altLang="zh-CN" sz="2800" b="1" smtClean="0">
                <a:ea typeface="楷体" panose="02010609060101010101" pitchFamily="49" charset="-122"/>
              </a:rPr>
              <a:t>, Fermi</a:t>
            </a:r>
            <a:r>
              <a:rPr lang="zh-CN" altLang="en-US" sz="2800" b="1" smtClean="0">
                <a:ea typeface="楷体" panose="02010609060101010101" pitchFamily="49" charset="-122"/>
              </a:rPr>
              <a:t>面附近的电子就会同质子结合成中子</a:t>
            </a:r>
            <a:r>
              <a:rPr lang="en-US" altLang="zh-CN" sz="2800" b="1" smtClean="0">
                <a:ea typeface="楷体" panose="02010609060101010101" pitchFamily="49" charset="-122"/>
              </a:rPr>
              <a:t>:</a:t>
            </a:r>
            <a:endParaRPr lang="en-US" altLang="zh-CN" sz="2800" b="1" smtClean="0">
              <a:ea typeface="楷体" panose="02010609060101010101" pitchFamily="49" charset="-122"/>
            </a:endParaRPr>
          </a:p>
        </p:txBody>
      </p:sp>
      <p:graphicFrame>
        <p:nvGraphicFramePr>
          <p:cNvPr id="56322" name="Object 4"/>
          <p:cNvGraphicFramePr>
            <a:graphicFrameLocks noChangeAspect="1"/>
          </p:cNvGraphicFramePr>
          <p:nvPr/>
        </p:nvGraphicFramePr>
        <p:xfrm>
          <a:off x="2627313" y="1989138"/>
          <a:ext cx="28797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" name="Equation" r:id="rId1" imgW="23774400" imgH="5791200" progId="Equation.DSMT4">
                  <p:embed/>
                </p:oleObj>
              </mc:Choice>
              <mc:Fallback>
                <p:oleObj name="Equation" r:id="rId1" imgW="23774400" imgH="5791200" progId="Equation.DSMT4">
                  <p:embed/>
                  <p:pic>
                    <p:nvPicPr>
                      <p:cNvPr id="0" name="Object 4" descr="image8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27313" y="1989138"/>
                        <a:ext cx="2879725" cy="701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7" name="Rectangle 5"/>
          <p:cNvSpPr>
            <a:spLocks noChangeArrowheads="1"/>
          </p:cNvSpPr>
          <p:nvPr/>
        </p:nvSpPr>
        <p:spPr bwMode="auto">
          <a:xfrm>
            <a:off x="0" y="2708275"/>
            <a:ext cx="9144000" cy="1373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b="1">
                <a:ea typeface="楷体" panose="02010609060101010101" pitchFamily="49" charset="-122"/>
              </a:rPr>
              <a:t>出射的中子的能量远远高于</a:t>
            </a:r>
            <a:r>
              <a:rPr kumimoji="0" lang="en-US" altLang="zh-CN" sz="2400" b="1" baseline="30000"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ea typeface="楷体" panose="02010609060101010101" pitchFamily="49" charset="-122"/>
              </a:rPr>
              <a:t> Cooper </a:t>
            </a:r>
            <a:r>
              <a:rPr kumimoji="0" lang="zh-CN" altLang="en-US" sz="2400" b="1">
                <a:ea typeface="楷体" panose="02010609060101010101" pitchFamily="49" charset="-122"/>
              </a:rPr>
              <a:t>对</a:t>
            </a:r>
            <a:r>
              <a:rPr kumimoji="0" lang="zh-CN" altLang="en-US" b="1">
                <a:ea typeface="楷体" panose="02010609060101010101" pitchFamily="49" charset="-122"/>
              </a:rPr>
              <a:t>的结合能。 它们同</a:t>
            </a:r>
            <a:r>
              <a:rPr kumimoji="0" lang="en-US" altLang="zh-CN" b="1" baseline="30000">
                <a:ea typeface="楷体" panose="02010609060101010101" pitchFamily="49" charset="-122"/>
              </a:rPr>
              <a:t>3</a:t>
            </a:r>
            <a:r>
              <a:rPr kumimoji="0" lang="en-US" altLang="zh-CN" b="1">
                <a:ea typeface="楷体" panose="02010609060101010101" pitchFamily="49" charset="-122"/>
              </a:rPr>
              <a:t>P</a:t>
            </a:r>
            <a:r>
              <a:rPr kumimoji="0" lang="en-US" altLang="zh-CN" b="1" baseline="-25000">
                <a:ea typeface="楷体" panose="02010609060101010101" pitchFamily="49" charset="-122"/>
              </a:rPr>
              <a:t>2</a:t>
            </a:r>
            <a:r>
              <a:rPr kumimoji="0" lang="en-US" altLang="zh-CN" b="1">
                <a:ea typeface="楷体" panose="02010609060101010101" pitchFamily="49" charset="-122"/>
              </a:rPr>
              <a:t> Cooper </a:t>
            </a:r>
            <a:r>
              <a:rPr kumimoji="0" lang="zh-CN" altLang="en-US" b="1">
                <a:ea typeface="楷体" panose="02010609060101010101" pitchFamily="49" charset="-122"/>
              </a:rPr>
              <a:t>对的中子相互作用</a:t>
            </a:r>
            <a:r>
              <a:rPr kumimoji="0" lang="en-US" altLang="zh-CN" b="1">
                <a:ea typeface="楷体" panose="02010609060101010101" pitchFamily="49" charset="-122"/>
              </a:rPr>
              <a:t>, </a:t>
            </a:r>
            <a:r>
              <a:rPr kumimoji="0" lang="zh-CN" altLang="en-US" b="1">
                <a:ea typeface="楷体" panose="02010609060101010101" pitchFamily="49" charset="-122"/>
              </a:rPr>
              <a:t>拆散</a:t>
            </a:r>
            <a:r>
              <a:rPr kumimoji="0" lang="en-US" altLang="zh-CN" b="1">
                <a:ea typeface="楷体" panose="02010609060101010101" pitchFamily="49" charset="-122"/>
              </a:rPr>
              <a:t>Cooper</a:t>
            </a:r>
            <a:r>
              <a:rPr kumimoji="0" lang="zh-CN" altLang="en-US" b="1">
                <a:ea typeface="楷体" panose="02010609060101010101" pitchFamily="49" charset="-122"/>
              </a:rPr>
              <a:t>对。这导致</a:t>
            </a:r>
            <a:r>
              <a:rPr kumimoji="0" lang="en-US" altLang="zh-CN" b="1" baseline="30000">
                <a:ea typeface="楷体" panose="02010609060101010101" pitchFamily="49" charset="-122"/>
              </a:rPr>
              <a:t>3</a:t>
            </a:r>
            <a:r>
              <a:rPr kumimoji="0" lang="en-US" altLang="zh-CN" b="1">
                <a:ea typeface="楷体" panose="02010609060101010101" pitchFamily="49" charset="-122"/>
              </a:rPr>
              <a:t>P</a:t>
            </a:r>
            <a:r>
              <a:rPr kumimoji="0" lang="en-US" altLang="zh-CN" b="1" baseline="-25000">
                <a:ea typeface="楷体" panose="02010609060101010101" pitchFamily="49" charset="-122"/>
              </a:rPr>
              <a:t>2</a:t>
            </a:r>
            <a:r>
              <a:rPr kumimoji="0" lang="en-US" altLang="zh-CN" b="1">
                <a:ea typeface="楷体" panose="02010609060101010101" pitchFamily="49" charset="-122"/>
              </a:rPr>
              <a:t> Cooper</a:t>
            </a:r>
            <a:r>
              <a:rPr kumimoji="0" lang="zh-CN" altLang="en-US" b="1">
                <a:ea typeface="楷体" panose="02010609060101010101" pitchFamily="49" charset="-122"/>
              </a:rPr>
              <a:t>对产生的诱导磁场消失。</a:t>
            </a:r>
            <a:endParaRPr kumimoji="0" lang="zh-CN" altLang="en-US" b="1">
              <a:ea typeface="楷体" panose="02010609060101010101" pitchFamily="49" charset="-122"/>
            </a:endParaRPr>
          </a:p>
        </p:txBody>
      </p:sp>
      <p:graphicFrame>
        <p:nvGraphicFramePr>
          <p:cNvPr id="56323" name="Object 6"/>
          <p:cNvGraphicFramePr>
            <a:graphicFrameLocks noChangeAspect="1"/>
          </p:cNvGraphicFramePr>
          <p:nvPr/>
        </p:nvGraphicFramePr>
        <p:xfrm>
          <a:off x="2195513" y="4149725"/>
          <a:ext cx="45370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38100000" imgH="5486400" progId="Equation.DSMT4">
                  <p:embed/>
                </p:oleObj>
              </mc:Choice>
              <mc:Fallback>
                <p:oleObj name="Equation" r:id="rId3" imgW="38100000" imgH="5486400" progId="Equation.DSMT4">
                  <p:embed/>
                  <p:pic>
                    <p:nvPicPr>
                      <p:cNvPr id="0" name="Object 6" descr="image8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513" y="4149725"/>
                        <a:ext cx="4537075" cy="6524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8" name="Rectangle 7"/>
          <p:cNvSpPr>
            <a:spLocks noChangeArrowheads="1"/>
          </p:cNvSpPr>
          <p:nvPr/>
        </p:nvSpPr>
        <p:spPr bwMode="auto">
          <a:xfrm>
            <a:off x="0" y="4811713"/>
            <a:ext cx="9144000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ea typeface="楷体" panose="02010609060101010101" pitchFamily="49" charset="-122"/>
              </a:rPr>
              <a:t>每个</a:t>
            </a:r>
            <a:r>
              <a:rPr kumimoji="0" lang="en-US" altLang="zh-CN" sz="2400" b="1" baseline="30000"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ea typeface="楷体" panose="02010609060101010101" pitchFamily="49" charset="-122"/>
              </a:rPr>
              <a:t> Cooper </a:t>
            </a:r>
            <a:r>
              <a:rPr kumimoji="0" lang="zh-CN" altLang="en-US" sz="2400" b="1">
                <a:ea typeface="楷体" panose="02010609060101010101" pitchFamily="49" charset="-122"/>
              </a:rPr>
              <a:t>对被拆散的同时，组成</a:t>
            </a:r>
            <a:r>
              <a:rPr kumimoji="0" lang="en-US" altLang="zh-CN" sz="2400" b="1" baseline="30000"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ea typeface="楷体" panose="02010609060101010101" pitchFamily="49" charset="-122"/>
              </a:rPr>
              <a:t> Cooper </a:t>
            </a:r>
            <a:r>
              <a:rPr kumimoji="0" lang="zh-CN" altLang="en-US" sz="2400" b="1">
                <a:ea typeface="楷体" panose="02010609060101010101" pitchFamily="49" charset="-122"/>
              </a:rPr>
              <a:t>对两个中子自旋</a:t>
            </a:r>
            <a:endParaRPr kumimoji="0" lang="zh-CN" altLang="en-US" sz="2400" b="1">
              <a:ea typeface="楷体" panose="02010609060101010101" pitchFamily="49" charset="-122"/>
            </a:endParaRPr>
          </a:p>
          <a:p>
            <a:r>
              <a:rPr kumimoji="0" lang="zh-CN" altLang="en-US" sz="2400" b="1">
                <a:ea typeface="楷体" panose="02010609060101010101" pitchFamily="49" charset="-122"/>
              </a:rPr>
              <a:t>不再平行。它原有的的磁矩消失，它所对应磁矩的磁能</a:t>
            </a:r>
            <a:endParaRPr kumimoji="0" lang="zh-CN" altLang="en-US" sz="2400" b="1">
              <a:ea typeface="楷体" panose="02010609060101010101" pitchFamily="49" charset="-122"/>
            </a:endParaRPr>
          </a:p>
        </p:txBody>
      </p:sp>
      <p:sp>
        <p:nvSpPr>
          <p:cNvPr id="56329" name="Rectangle 8"/>
          <p:cNvSpPr>
            <a:spLocks noChangeArrowheads="1"/>
          </p:cNvSpPr>
          <p:nvPr/>
        </p:nvSpPr>
        <p:spPr bwMode="auto">
          <a:xfrm>
            <a:off x="0" y="6165850"/>
            <a:ext cx="477996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被释放出来，转化为热运动能量</a:t>
            </a:r>
            <a:r>
              <a:rPr kumimoji="0" lang="zh-CN" altLang="en-US" sz="2400" b="1">
                <a:latin typeface="Arial" panose="020B0604020202020204" pitchFamily="34" charset="0"/>
                <a:ea typeface="楷体_GB2312" pitchFamily="49" charset="-122"/>
              </a:rPr>
              <a:t>。</a:t>
            </a:r>
            <a:endParaRPr kumimoji="0" lang="zh-CN" altLang="en-US" sz="2400" b="1">
              <a:latin typeface="Arial" panose="020B0604020202020204" pitchFamily="34" charset="0"/>
              <a:ea typeface="楷体_GB2312" pitchFamily="49" charset="-122"/>
            </a:endParaRPr>
          </a:p>
        </p:txBody>
      </p:sp>
      <p:graphicFrame>
        <p:nvGraphicFramePr>
          <p:cNvPr id="56324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2843213" y="5516563"/>
          <a:ext cx="10795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公式" r:id="rId5" imgW="9144000" imgH="5791200" progId="Equation.3">
                  <p:embed/>
                </p:oleObj>
              </mc:Choice>
              <mc:Fallback>
                <p:oleObj name="公式" r:id="rId5" imgW="9144000" imgH="5791200" progId="Equation.3">
                  <p:embed/>
                  <p:pic>
                    <p:nvPicPr>
                      <p:cNvPr id="0" name="Object 9" descr="image88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43213" y="5516563"/>
                        <a:ext cx="1079500" cy="684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509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释放的总热能</a:t>
            </a:r>
            <a:endParaRPr lang="zh-CN" altLang="en-US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9144000" cy="10080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每个</a:t>
            </a:r>
            <a:r>
              <a:rPr lang="en-US" altLang="zh-CN" sz="2400" baseline="3000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  <a:r>
              <a:rPr lang="en-US" altLang="zh-CN" sz="2400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2 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中子</a:t>
            </a:r>
            <a:r>
              <a:rPr lang="zh-CN" altLang="en-US" sz="2400" baseline="-2500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40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Cooper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对崩溃瓦解时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它的磁矩能量</a:t>
            </a:r>
            <a:r>
              <a:rPr lang="en-US" altLang="zh-CN" sz="2400" i="1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l-GR" altLang="zh-CN" sz="2400" i="1" smtClean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μ</a:t>
            </a:r>
            <a:r>
              <a:rPr lang="en-US" altLang="zh-CN" sz="2400" i="1" baseline="-25000" smtClean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n</a:t>
            </a:r>
            <a:r>
              <a:rPr lang="en-US" altLang="zh-CN" sz="2400" i="1" smtClean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 B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被释放</a:t>
            </a:r>
            <a:endParaRPr lang="en-US" altLang="zh-CN" sz="2400" smtClean="0"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出来，转变为热能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。当热能转化为辐射能时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对应于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x-</a:t>
            </a:r>
            <a:r>
              <a:rPr lang="zh-CN"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射线辐射。</a:t>
            </a:r>
            <a:endParaRPr lang="zh-CN" altLang="en-US" sz="240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734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03350" y="2133600"/>
          <a:ext cx="33337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" name="公式" r:id="rId1" imgW="38100000" imgH="5486400" progId="Equation.3">
                  <p:embed/>
                </p:oleObj>
              </mc:Choice>
              <mc:Fallback>
                <p:oleObj name="公式" r:id="rId1" imgW="38100000" imgH="5486400" progId="Equation.3">
                  <p:embed/>
                  <p:pic>
                    <p:nvPicPr>
                      <p:cNvPr id="0" name="Object 4" descr="image89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03350" y="2133600"/>
                        <a:ext cx="3333750" cy="4619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Rectangle 5"/>
          <p:cNvSpPr>
            <a:spLocks noChangeArrowheads="1"/>
          </p:cNvSpPr>
          <p:nvPr/>
        </p:nvSpPr>
        <p:spPr bwMode="auto">
          <a:xfrm>
            <a:off x="0" y="278130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>
                <a:ea typeface="楷体" panose="02010609060101010101" pitchFamily="49" charset="-122"/>
              </a:rPr>
              <a:t>当所有</a:t>
            </a:r>
            <a:r>
              <a:rPr kumimoji="0" lang="en-US" altLang="zh-CN" sz="2400" b="1" baseline="30000"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ea typeface="楷体" panose="02010609060101010101" pitchFamily="49" charset="-122"/>
              </a:rPr>
              <a:t> Cooper</a:t>
            </a:r>
            <a:r>
              <a:rPr kumimoji="0" lang="en-US" altLang="zh-CN" sz="2400">
                <a:ea typeface="楷体" panose="02010609060101010101" pitchFamily="49" charset="-122"/>
              </a:rPr>
              <a:t> </a:t>
            </a:r>
            <a:r>
              <a:rPr kumimoji="0" lang="zh-CN" altLang="en-US" sz="2400">
                <a:ea typeface="楷体" panose="02010609060101010101" pitchFamily="49" charset="-122"/>
              </a:rPr>
              <a:t>对都被上述过程拆散时，总共释放的热能总量为</a:t>
            </a:r>
            <a:endParaRPr kumimoji="0" lang="zh-CN" altLang="en-US" sz="2400">
              <a:ea typeface="楷体" panose="02010609060101010101" pitchFamily="49" charset="-122"/>
            </a:endParaRPr>
          </a:p>
        </p:txBody>
      </p:sp>
      <p:graphicFrame>
        <p:nvGraphicFramePr>
          <p:cNvPr id="5734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00113" y="3708400"/>
          <a:ext cx="63912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公式" r:id="rId3" imgW="75590400" imgH="10972800" progId="Equation.3">
                  <p:embed/>
                </p:oleObj>
              </mc:Choice>
              <mc:Fallback>
                <p:oleObj name="公式" r:id="rId3" imgW="75590400" imgH="10972800" progId="Equation.3">
                  <p:embed/>
                  <p:pic>
                    <p:nvPicPr>
                      <p:cNvPr id="0" name="Object 6" descr="image90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3708400"/>
                        <a:ext cx="6391275" cy="892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0" y="4724400"/>
            <a:ext cx="2481263" cy="425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zh-CN" sz="2400" b="1" dirty="0" err="1">
                <a:latin typeface="+mn-lt"/>
                <a:ea typeface="楷体" panose="02010609060101010101" pitchFamily="49" charset="-122"/>
              </a:rPr>
              <a:t>AXPs</a:t>
            </a:r>
            <a:r>
              <a:rPr kumimoji="0" lang="en-US" altLang="zh-CN" sz="2400" b="1" dirty="0">
                <a:latin typeface="+mn-lt"/>
                <a:ea typeface="楷体" panose="02010609060101010101" pitchFamily="49" charset="-122"/>
              </a:rPr>
              <a:t> </a:t>
            </a:r>
            <a:r>
              <a:rPr kumimoji="0" lang="zh-CN" altLang="en-US" sz="2400" b="1" dirty="0">
                <a:latin typeface="+mn-lt"/>
                <a:ea typeface="楷体" panose="02010609060101010101" pitchFamily="49" charset="-122"/>
              </a:rPr>
              <a:t>的 </a:t>
            </a:r>
            <a:r>
              <a:rPr kumimoji="0" lang="en-US" altLang="zh-CN" sz="2400" b="1" dirty="0">
                <a:latin typeface="+mn-lt"/>
                <a:ea typeface="楷体" panose="02010609060101010101" pitchFamily="49" charset="-122"/>
              </a:rPr>
              <a:t>x – </a:t>
            </a:r>
            <a:r>
              <a:rPr kumimoji="0" lang="zh-CN" altLang="en-US" sz="2400" b="1" dirty="0">
                <a:latin typeface="+mn-lt"/>
                <a:ea typeface="楷体" panose="02010609060101010101" pitchFamily="49" charset="-122"/>
              </a:rPr>
              <a:t>光度</a:t>
            </a:r>
            <a:endParaRPr kumimoji="0" lang="zh-CN" altLang="en-US" sz="2400" b="1" dirty="0">
              <a:latin typeface="+mn-lt"/>
              <a:ea typeface="楷体" panose="02010609060101010101" pitchFamily="49" charset="-122"/>
            </a:endParaRPr>
          </a:p>
        </p:txBody>
      </p:sp>
      <p:graphicFrame>
        <p:nvGraphicFramePr>
          <p:cNvPr id="57348" name="Object 8"/>
          <p:cNvGraphicFramePr>
            <a:graphicFrameLocks noChangeAspect="1"/>
          </p:cNvGraphicFramePr>
          <p:nvPr/>
        </p:nvGraphicFramePr>
        <p:xfrm>
          <a:off x="3851275" y="4652963"/>
          <a:ext cx="385127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36880800" imgH="5791200" progId="Equation.DSMT4">
                  <p:embed/>
                </p:oleObj>
              </mc:Choice>
              <mc:Fallback>
                <p:oleObj name="Equation" r:id="rId5" imgW="36880800" imgH="5791200" progId="Equation.DSMT4">
                  <p:embed/>
                  <p:pic>
                    <p:nvPicPr>
                      <p:cNvPr id="0" name="Object 8" descr="image91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1275" y="4652963"/>
                        <a:ext cx="3851275" cy="6048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179388" y="5588000"/>
            <a:ext cx="59769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磁星的活动性持续时间可维持</a:t>
            </a:r>
            <a:r>
              <a:rPr kumimoji="0" lang="zh-CN" altLang="en-US" sz="2400" b="1">
                <a:latin typeface="Arial" panose="020B0604020202020204" pitchFamily="34" charset="0"/>
              </a:rPr>
              <a:t> </a:t>
            </a:r>
            <a:r>
              <a:rPr kumimoji="0" lang="en-US" altLang="zh-CN" sz="2400" b="1"/>
              <a:t>~ 10</a:t>
            </a:r>
            <a:r>
              <a:rPr kumimoji="0" lang="en-US" altLang="zh-CN" sz="2400" b="1" baseline="30000"/>
              <a:t>4</a:t>
            </a:r>
            <a:r>
              <a:rPr kumimoji="0" lang="en-US" altLang="zh-CN" sz="2400" b="1"/>
              <a:t> -10</a:t>
            </a:r>
            <a:r>
              <a:rPr kumimoji="0" lang="en-US" altLang="zh-CN" sz="2400" b="1" baseline="30000"/>
              <a:t>6</a:t>
            </a:r>
            <a:r>
              <a:rPr kumimoji="0" lang="en-US" altLang="zh-CN" sz="2400" b="1"/>
              <a:t> yr</a:t>
            </a:r>
            <a:endParaRPr kumimoji="0" lang="en-US" altLang="zh-CN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量子场论的计算结果及其同观测对比</a:t>
            </a:r>
            <a:endParaRPr lang="en-US" altLang="zh-CN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35" y="2842260"/>
            <a:ext cx="9032875" cy="3253740"/>
          </a:xfrm>
        </p:spPr>
        <p:txBody>
          <a:bodyPr/>
          <a:p>
            <a:pPr>
              <a:buFontTx/>
              <a:buNone/>
            </a:pPr>
            <a:r>
              <a:rPr lang="zh-CN" altLang="zh-CN" sz="2400" smtClean="0">
                <a:sym typeface="+mn-ea"/>
              </a:rPr>
              <a:t>Qiu-he Peng, Jie Zhang, Chih-kang Chou, Zhi-fu Gao</a:t>
            </a:r>
            <a:r>
              <a:rPr lang="en-US" altLang="zh-CN" sz="2400" smtClean="0">
                <a:sym typeface="+mn-ea"/>
              </a:rPr>
              <a:t> </a:t>
            </a:r>
            <a:endParaRPr lang="en-US" altLang="zh-CN" sz="2400" smtClean="0">
              <a:sym typeface="+mn-ea"/>
            </a:endParaRPr>
          </a:p>
          <a:p>
            <a:pPr>
              <a:buFontTx/>
              <a:buNone/>
            </a:pPr>
            <a:r>
              <a:rPr lang="en-US" altLang="zh-CN" sz="2400" smtClean="0"/>
              <a:t>(</a:t>
            </a:r>
            <a:r>
              <a:rPr lang="zh-CN" altLang="zh-CN" sz="2400" smtClean="0"/>
              <a:t>彭秋和、张洁、邹志刚、高志福</a:t>
            </a:r>
            <a:r>
              <a:rPr lang="en-US" altLang="zh-CN" sz="2400" smtClean="0"/>
              <a:t>)</a:t>
            </a:r>
            <a:r>
              <a:rPr lang="zh-CN" altLang="zh-CN" sz="2400" smtClean="0"/>
              <a:t>, 2016</a:t>
            </a:r>
            <a:endParaRPr lang="zh-CN" altLang="zh-CN" sz="2400" smtClean="0"/>
          </a:p>
          <a:p>
            <a:pPr>
              <a:buFontTx/>
              <a:buNone/>
            </a:pPr>
            <a:r>
              <a:rPr lang="en-US" altLang="zh-CN" sz="2400" smtClean="0">
                <a:sym typeface="+mn-ea"/>
              </a:rPr>
              <a:t> “The Physics of Magnetars II - The Electron Fermi Energy of and the Origin of High X-ray Luminosity of Magnetars”</a:t>
            </a:r>
            <a:endParaRPr lang="zh-CN" altLang="zh-CN" sz="2400" smtClean="0"/>
          </a:p>
          <a:p>
            <a:pPr>
              <a:buFontTx/>
              <a:buNone/>
            </a:pPr>
            <a:r>
              <a:rPr lang="en-US" altLang="zh-CN" sz="2400" smtClean="0">
                <a:sym typeface="+mn-ea"/>
              </a:rPr>
              <a:t>  Universal Journal of Physics and Application 10(3): 72-79, 2016 </a:t>
            </a:r>
            <a:endParaRPr lang="zh-CN" altLang="zh-CN" sz="2400" smtClean="0"/>
          </a:p>
          <a:p>
            <a:pPr marL="0" indent="0">
              <a:buNone/>
            </a:pPr>
            <a:endParaRPr lang="zh-CN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14800" cy="561975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电子俘获速率</a:t>
            </a:r>
            <a:endParaRPr lang="zh-CN" altLang="en-US" sz="40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83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5175"/>
            <a:ext cx="9144000" cy="936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秒钟內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一个能量为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E</a:t>
            </a:r>
            <a:r>
              <a:rPr lang="en-US" altLang="zh-CN" sz="2400" b="1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e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的电子被一个能量为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E</a:t>
            </a:r>
            <a:r>
              <a:rPr lang="en-US" altLang="zh-CN" sz="2400" b="1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的质子俘获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出射中</a:t>
            </a:r>
            <a:endParaRPr lang="zh-CN" altLang="en-US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微子的能量为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E</a:t>
            </a:r>
            <a:r>
              <a:rPr lang="el-GR" altLang="zh-CN" sz="2400" b="1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ν</a:t>
            </a:r>
            <a:r>
              <a:rPr lang="en-US" altLang="zh-CN" sz="2400" b="1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出射中子的能量为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E</a:t>
            </a:r>
            <a:r>
              <a:rPr lang="en-US" altLang="zh-CN" sz="2400" b="1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的事件的几率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即速率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837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35600" y="0"/>
          <a:ext cx="273526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5" name="公式" r:id="rId1" imgW="24384000" imgH="5791200" progId="Equation.3">
                  <p:embed/>
                </p:oleObj>
              </mc:Choice>
              <mc:Fallback>
                <p:oleObj name="公式" r:id="rId1" imgW="24384000" imgH="5791200" progId="Equation.3">
                  <p:embed/>
                  <p:pic>
                    <p:nvPicPr>
                      <p:cNvPr id="0" name="Object 4" descr="image92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35600" y="0"/>
                        <a:ext cx="2735263" cy="649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5"/>
          <p:cNvGraphicFramePr>
            <a:graphicFrameLocks noChangeAspect="1"/>
          </p:cNvGraphicFramePr>
          <p:nvPr/>
        </p:nvGraphicFramePr>
        <p:xfrm>
          <a:off x="971550" y="1700213"/>
          <a:ext cx="66246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公式" r:id="rId3" imgW="75895200" imgH="9448800" progId="Equation.3">
                  <p:embed/>
                </p:oleObj>
              </mc:Choice>
              <mc:Fallback>
                <p:oleObj name="公式" r:id="rId3" imgW="75895200" imgH="9448800" progId="Equation.3">
                  <p:embed/>
                  <p:pic>
                    <p:nvPicPr>
                      <p:cNvPr id="0" name="Object 5" descr="image9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700213"/>
                        <a:ext cx="6624638" cy="825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6"/>
          <p:cNvGraphicFramePr>
            <a:graphicFrameLocks noChangeAspect="1"/>
          </p:cNvGraphicFramePr>
          <p:nvPr/>
        </p:nvGraphicFramePr>
        <p:xfrm>
          <a:off x="1692275" y="3933825"/>
          <a:ext cx="35290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公式" r:id="rId5" imgW="53340000" imgH="11582400" progId="Equation.3">
                  <p:embed/>
                </p:oleObj>
              </mc:Choice>
              <mc:Fallback>
                <p:oleObj name="公式" r:id="rId5" imgW="53340000" imgH="11582400" progId="Equation.3">
                  <p:embed/>
                  <p:pic>
                    <p:nvPicPr>
                      <p:cNvPr id="0" name="Object 6" descr="image9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2275" y="3933825"/>
                        <a:ext cx="3529013" cy="771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7" name="Rectangle 7"/>
          <p:cNvSpPr>
            <a:spLocks noChangeArrowheads="1"/>
          </p:cNvSpPr>
          <p:nvPr/>
        </p:nvSpPr>
        <p:spPr bwMode="auto">
          <a:xfrm>
            <a:off x="0" y="2492375"/>
            <a:ext cx="8893175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ea typeface="楷体" panose="02010609060101010101" pitchFamily="49" charset="-122"/>
              </a:rPr>
              <a:t>其中，</a:t>
            </a:r>
            <a:r>
              <a:rPr kumimoji="0" lang="en-US" altLang="zh-CN" sz="2400" b="1" i="1">
                <a:ea typeface="楷体" panose="02010609060101010101" pitchFamily="49" charset="-122"/>
              </a:rPr>
              <a:t>f</a:t>
            </a:r>
            <a:r>
              <a:rPr kumimoji="0" lang="el-GR" altLang="zh-CN" sz="2400" b="1" baseline="-25000">
                <a:ea typeface="楷体" panose="02010609060101010101" pitchFamily="49" charset="-122"/>
              </a:rPr>
              <a:t>ν</a:t>
            </a:r>
            <a:r>
              <a:rPr kumimoji="0" lang="zh-CN" altLang="en-US" sz="2400" b="1">
                <a:ea typeface="楷体" panose="02010609060101010101" pitchFamily="49" charset="-122"/>
              </a:rPr>
              <a:t>为中微子的</a:t>
            </a:r>
            <a:r>
              <a:rPr kumimoji="0" lang="en-US" altLang="zh-CN" sz="2400" b="1">
                <a:ea typeface="楷体" panose="02010609060101010101" pitchFamily="49" charset="-122"/>
              </a:rPr>
              <a:t>Fermi</a:t>
            </a:r>
            <a:r>
              <a:rPr kumimoji="0" lang="zh-CN" altLang="en-US" sz="2400" b="1">
                <a:ea typeface="楷体" panose="02010609060101010101" pitchFamily="49" charset="-122"/>
              </a:rPr>
              <a:t>分布函数。</a:t>
            </a:r>
            <a:endParaRPr kumimoji="0" lang="zh-CN" altLang="en-US" sz="2400" b="1">
              <a:ea typeface="楷体" panose="02010609060101010101" pitchFamily="49" charset="-122"/>
            </a:endParaRPr>
          </a:p>
          <a:p>
            <a:r>
              <a:rPr kumimoji="0" lang="zh-CN" altLang="en-US" sz="2400" b="1">
                <a:ea typeface="楷体" panose="02010609060101010101" pitchFamily="49" charset="-122"/>
              </a:rPr>
              <a:t>电子俘获的能阈值</a:t>
            </a:r>
            <a:r>
              <a:rPr kumimoji="0" lang="en-US" altLang="zh-CN" sz="2400" b="1">
                <a:ea typeface="楷体" panose="02010609060101010101" pitchFamily="49" charset="-122"/>
              </a:rPr>
              <a:t>Q</a:t>
            </a:r>
            <a:r>
              <a:rPr kumimoji="0" lang="zh-CN" altLang="en-US" sz="2400" b="1">
                <a:ea typeface="楷体" panose="02010609060101010101" pitchFamily="49" charset="-122"/>
              </a:rPr>
              <a:t>和中微子的能级密度</a:t>
            </a:r>
            <a:r>
              <a:rPr kumimoji="0" lang="el-GR" altLang="zh-CN" sz="2400" b="1">
                <a:ea typeface="楷体" panose="02010609060101010101" pitchFamily="49" charset="-122"/>
                <a:cs typeface="Arial" panose="020B0604020202020204" pitchFamily="34" charset="0"/>
              </a:rPr>
              <a:t>ρ</a:t>
            </a:r>
            <a:r>
              <a:rPr kumimoji="0" lang="el-GR" altLang="zh-CN" sz="2400" b="1" baseline="-25000">
                <a:ea typeface="楷体" panose="02010609060101010101" pitchFamily="49" charset="-122"/>
                <a:cs typeface="Arial" panose="020B0604020202020204" pitchFamily="34" charset="0"/>
              </a:rPr>
              <a:t>ν</a:t>
            </a:r>
            <a:r>
              <a:rPr kumimoji="0" lang="zh-CN" altLang="en-US" sz="2400" b="1">
                <a:ea typeface="楷体" panose="02010609060101010101" pitchFamily="49" charset="-122"/>
                <a:cs typeface="Arial" panose="020B0604020202020204" pitchFamily="34" charset="0"/>
              </a:rPr>
              <a:t>分別</a:t>
            </a:r>
            <a:r>
              <a:rPr kumimoji="0" lang="zh-CN" altLang="en-US" sz="2400" b="1">
                <a:ea typeface="楷体" panose="02010609060101010101" pitchFamily="49" charset="-122"/>
              </a:rPr>
              <a:t>为</a:t>
            </a:r>
            <a:endParaRPr kumimoji="0" lang="zh-CN" altLang="en-US" sz="2400" b="1">
              <a:ea typeface="楷体" panose="02010609060101010101" pitchFamily="49" charset="-122"/>
            </a:endParaRPr>
          </a:p>
        </p:txBody>
      </p:sp>
      <p:graphicFrame>
        <p:nvGraphicFramePr>
          <p:cNvPr id="58373" name="Object 8"/>
          <p:cNvGraphicFramePr>
            <a:graphicFrameLocks noChangeAspect="1"/>
          </p:cNvGraphicFramePr>
          <p:nvPr/>
        </p:nvGraphicFramePr>
        <p:xfrm>
          <a:off x="1763713" y="3357563"/>
          <a:ext cx="36020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公式" r:id="rId7" imgW="39319200" imgH="6096000" progId="Equation.3">
                  <p:embed/>
                </p:oleObj>
              </mc:Choice>
              <mc:Fallback>
                <p:oleObj name="公式" r:id="rId7" imgW="39319200" imgH="6096000" progId="Equation.3">
                  <p:embed/>
                  <p:pic>
                    <p:nvPicPr>
                      <p:cNvPr id="0" name="Object 8" descr="image9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3713" y="3357563"/>
                        <a:ext cx="3602037" cy="4365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0" y="5661025"/>
            <a:ext cx="8893175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其中</a:t>
            </a:r>
            <a:r>
              <a:rPr kumimoji="0"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kumimoji="0" lang="en-US" altLang="zh-CN" sz="2400" b="1" baseline="-25000">
                <a:ea typeface="楷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kumimoji="0"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kumimoji="0" lang="en-US" altLang="zh-CN" sz="2400" b="1" baseline="-25000"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kumimoji="0"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分别为中子与质子的非相对论能量。</a:t>
            </a:r>
            <a:r>
              <a:rPr kumimoji="0"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kumimoji="0" lang="en-US" altLang="zh-CN" sz="2400" b="1" i="1" baseline="-25000">
                <a:ea typeface="楷体" panose="02010609060101010101" pitchFamily="49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, C</a:t>
            </a:r>
            <a:r>
              <a:rPr kumimoji="0" lang="en-US" altLang="zh-CN" sz="2400" b="1" i="1" baseline="-25000"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kumimoji="0"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分别是</a:t>
            </a:r>
            <a:r>
              <a:rPr kumimoji="0"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Wemberg-Salam </a:t>
            </a:r>
            <a:r>
              <a:rPr kumimoji="0"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弱电统一理论中的矢量耦合与轴矢量耦合系数</a:t>
            </a:r>
            <a:endParaRPr kumimoji="0" lang="zh-CN" altLang="en-US" sz="2400" b="1" i="1"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8374" name="Object 10"/>
          <p:cNvGraphicFramePr>
            <a:graphicFrameLocks noChangeAspect="1"/>
          </p:cNvGraphicFramePr>
          <p:nvPr/>
        </p:nvGraphicFramePr>
        <p:xfrm>
          <a:off x="1331913" y="4724400"/>
          <a:ext cx="31686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49377600" imgH="11582400" progId="Equation.DSMT4">
                  <p:embed/>
                </p:oleObj>
              </mc:Choice>
              <mc:Fallback>
                <p:oleObj name="Equation" r:id="rId9" imgW="49377600" imgH="11582400" progId="Equation.DSMT4">
                  <p:embed/>
                  <p:pic>
                    <p:nvPicPr>
                      <p:cNvPr id="0" name="Object 10" descr="image96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31913" y="4724400"/>
                        <a:ext cx="3168650" cy="7429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8509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电子俘获过程产生的</a:t>
            </a:r>
            <a:r>
              <a:rPr lang="en-US" altLang="zh-CN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x-</a:t>
            </a:r>
            <a:r>
              <a:rPr lang="zh-CN" altLang="en-US" sz="40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光度</a:t>
            </a:r>
            <a:endParaRPr lang="zh-CN" altLang="en-US" sz="40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9394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5456238" y="2924175"/>
          <a:ext cx="23812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公式" r:id="rId1" imgW="26517600" imgH="5486400" progId="Equation.3">
                  <p:embed/>
                </p:oleObj>
              </mc:Choice>
              <mc:Fallback>
                <p:oleObj name="公式" r:id="rId1" imgW="26517600" imgH="5486400" progId="Equation.3">
                  <p:embed/>
                  <p:pic>
                    <p:nvPicPr>
                      <p:cNvPr id="0" name="Object 3" descr="image97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56238" y="2924175"/>
                        <a:ext cx="2381250" cy="4746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0" y="981075"/>
            <a:ext cx="9144000" cy="1938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由于每一次电子俘获过程的出射自由中子能量明显超过了中子的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Fermi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能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(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它远远超过</a:t>
            </a:r>
            <a:r>
              <a:rPr kumimoji="0"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 Cooper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对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,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这个出射的高能中子立即摧毁一个</a:t>
            </a:r>
            <a:r>
              <a:rPr kumimoji="0"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 Cooper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对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(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几率为</a:t>
            </a:r>
            <a:r>
              <a:rPr kumimoji="0" lang="el-GR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η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, </a:t>
            </a:r>
            <a:r>
              <a:rPr kumimoji="0" lang="el-GR" altLang="zh-CN" sz="1800" b="1">
                <a:solidFill>
                  <a:schemeClr val="accent2"/>
                </a:solidFill>
                <a:ea typeface="楷体" panose="02010609060101010101" pitchFamily="49" charset="-122"/>
              </a:rPr>
              <a:t>η</a:t>
            </a:r>
            <a:r>
              <a:rPr kumimoji="0" lang="en-US" altLang="zh-CN" sz="1800">
                <a:ea typeface="楷体" panose="02010609060101010101" pitchFamily="49" charset="-122"/>
              </a:rPr>
              <a:t> 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&lt;&lt;1),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同时将这个</a:t>
            </a:r>
            <a:r>
              <a:rPr kumimoji="0"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</a:rPr>
              <a:t>3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 Cooper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对的磁矩能量释放出来，转化成热能，以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x-ray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形式发射出来。上述每一次电子俘获过程产生的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x-ray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光度为</a:t>
            </a:r>
            <a:endParaRPr kumimoji="0" lang="zh-CN" altLang="en-US" sz="2400" b="1">
              <a:solidFill>
                <a:schemeClr val="accent2"/>
              </a:solidFill>
              <a:ea typeface="楷体" panose="02010609060101010101" pitchFamily="49" charset="-122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0" y="3068638"/>
            <a:ext cx="235585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x-ray 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总光度为</a:t>
            </a:r>
            <a:r>
              <a:rPr kumimoji="0" lang="en-US" altLang="zh-CN" sz="2400" b="1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endParaRPr kumimoji="0" lang="en-US" altLang="zh-CN" sz="2400" b="1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59395" name="Object 6"/>
          <p:cNvGraphicFramePr>
            <a:graphicFrameLocks noChangeAspect="1"/>
          </p:cNvGraphicFramePr>
          <p:nvPr/>
        </p:nvGraphicFramePr>
        <p:xfrm>
          <a:off x="552450" y="5157788"/>
          <a:ext cx="14843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16764000" imgH="5181600" progId="Equation.DSMT4">
                  <p:embed/>
                </p:oleObj>
              </mc:Choice>
              <mc:Fallback>
                <p:oleObj name="Equation" r:id="rId3" imgW="16764000" imgH="5181600" progId="Equation.DSMT4">
                  <p:embed/>
                  <p:pic>
                    <p:nvPicPr>
                      <p:cNvPr id="0" name="Object 6" descr="image98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2450" y="5157788"/>
                        <a:ext cx="1484313" cy="4587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0" name="Rectangle 7"/>
          <p:cNvSpPr>
            <a:spLocks noChangeArrowheads="1"/>
          </p:cNvSpPr>
          <p:nvPr/>
        </p:nvSpPr>
        <p:spPr bwMode="auto">
          <a:xfrm>
            <a:off x="179388" y="5676900"/>
            <a:ext cx="8964612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其中，</a:t>
            </a:r>
            <a:r>
              <a:rPr kumimoji="0" lang="zh-CN" altLang="en-US" sz="2400" b="1" i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ε </a:t>
            </a:r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为热能转化为辐射能的效率 </a:t>
            </a:r>
            <a:r>
              <a:rPr kumimoji="0"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(</a:t>
            </a:r>
            <a:r>
              <a:rPr kumimoji="0" lang="zh-CN" altLang="en-US" sz="2400" b="1" i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ε</a:t>
            </a:r>
            <a:r>
              <a:rPr kumimoji="0" lang="en-US" altLang="zh-CN" sz="2400">
                <a:ea typeface="楷体" panose="02010609060101010101" pitchFamily="49" charset="-122"/>
                <a:sym typeface="Mathematica1" pitchFamily="2" charset="2"/>
              </a:rPr>
              <a:t>  &lt;&lt;1); &lt;</a:t>
            </a:r>
            <a:r>
              <a:rPr kumimoji="0" lang="el-GR" altLang="zh-CN" sz="2400" i="1">
                <a:ea typeface="楷体" panose="02010609060101010101" pitchFamily="49" charset="-122"/>
                <a:cs typeface="Arial" panose="020B0604020202020204" pitchFamily="34" charset="0"/>
                <a:sym typeface="Mathematica1" pitchFamily="2" charset="2"/>
              </a:rPr>
              <a:t>θ</a:t>
            </a:r>
            <a:r>
              <a:rPr kumimoji="0" lang="en-US" altLang="zh-CN" sz="2400" i="1">
                <a:ea typeface="楷体" panose="02010609060101010101" pitchFamily="49" charset="-122"/>
                <a:cs typeface="Arial" panose="020B0604020202020204" pitchFamily="34" charset="0"/>
                <a:sym typeface="Mathematica1" pitchFamily="2" charset="2"/>
              </a:rPr>
              <a:t>&gt;</a:t>
            </a:r>
            <a:r>
              <a:rPr kumimoji="0" lang="zh-CN" altLang="en-US" sz="2400">
                <a:ea typeface="楷体" panose="02010609060101010101" pitchFamily="49" charset="-122"/>
                <a:cs typeface="Arial" panose="020B0604020202020204" pitchFamily="34" charset="0"/>
                <a:sym typeface="Mathematica1" pitchFamily="2" charset="2"/>
              </a:rPr>
              <a:t>为</a:t>
            </a:r>
            <a:r>
              <a:rPr kumimoji="0" lang="en-US" altLang="zh-CN" sz="2400">
                <a:ea typeface="楷体" panose="02010609060101010101" pitchFamily="49" charset="-122"/>
                <a:cs typeface="Arial" panose="020B0604020202020204" pitchFamily="34" charset="0"/>
                <a:sym typeface="Mathematica1" pitchFamily="2" charset="2"/>
              </a:rPr>
              <a:t>x-ray</a:t>
            </a:r>
            <a:r>
              <a:rPr kumimoji="0" lang="zh-CN" altLang="en-US" sz="2400" b="1">
                <a:ea typeface="楷体" panose="02010609060101010101" pitchFamily="49" charset="-122"/>
                <a:cs typeface="Arial" panose="020B0604020202020204" pitchFamily="34" charset="0"/>
                <a:sym typeface="Mathematica1" pitchFamily="2" charset="2"/>
              </a:rPr>
              <a:t>从中子星内部转移到表面的辐射透射系数</a:t>
            </a:r>
            <a:r>
              <a:rPr kumimoji="0" lang="en-US" altLang="zh-CN" sz="2400" b="1">
                <a:ea typeface="楷体" panose="02010609060101010101" pitchFamily="49" charset="-122"/>
                <a:cs typeface="Arial" panose="020B0604020202020204" pitchFamily="34" charset="0"/>
                <a:sym typeface="Mathematica1" pitchFamily="2" charset="2"/>
              </a:rPr>
              <a:t>(</a:t>
            </a:r>
            <a:r>
              <a:rPr kumimoji="0" lang="en-US" altLang="zh-CN" sz="2400">
                <a:ea typeface="楷体" panose="02010609060101010101" pitchFamily="49" charset="-122"/>
                <a:sym typeface="Mathematica1" pitchFamily="2" charset="2"/>
              </a:rPr>
              <a:t>&lt;</a:t>
            </a:r>
            <a:r>
              <a:rPr kumimoji="0" lang="el-GR" altLang="zh-CN" sz="2400" i="1">
                <a:ea typeface="楷体" panose="02010609060101010101" pitchFamily="49" charset="-122"/>
                <a:sym typeface="Mathematica1" pitchFamily="2" charset="2"/>
              </a:rPr>
              <a:t>θ</a:t>
            </a:r>
            <a:r>
              <a:rPr kumimoji="0" lang="en-US" altLang="zh-CN" sz="2400" i="1">
                <a:ea typeface="楷体" panose="02010609060101010101" pitchFamily="49" charset="-122"/>
                <a:sym typeface="Mathematica1" pitchFamily="2" charset="2"/>
              </a:rPr>
              <a:t>&gt; </a:t>
            </a:r>
            <a:r>
              <a:rPr kumimoji="0" lang="en-US" altLang="zh-CN" sz="2400">
                <a:ea typeface="楷体" panose="02010609060101010101" pitchFamily="49" charset="-122"/>
                <a:sym typeface="Mathematica1" pitchFamily="2" charset="2"/>
              </a:rPr>
              <a:t>&lt;&lt;1)</a:t>
            </a:r>
            <a:endParaRPr kumimoji="0" lang="zh-CN" altLang="el-GR" sz="2400">
              <a:ea typeface="楷体" panose="02010609060101010101" pitchFamily="49" charset="-122"/>
              <a:sym typeface="Mathematica1" pitchFamily="2" charset="2"/>
            </a:endParaRPr>
          </a:p>
        </p:txBody>
      </p:sp>
      <p:graphicFrame>
        <p:nvGraphicFramePr>
          <p:cNvPr id="59396" name="Object 8"/>
          <p:cNvGraphicFramePr>
            <a:graphicFrameLocks noChangeAspect="1"/>
          </p:cNvGraphicFramePr>
          <p:nvPr/>
        </p:nvGraphicFramePr>
        <p:xfrm>
          <a:off x="323850" y="3573463"/>
          <a:ext cx="8208963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105460800" imgH="18288000" progId="Equation.DSMT4">
                  <p:embed/>
                </p:oleObj>
              </mc:Choice>
              <mc:Fallback>
                <p:oleObj name="Equation" r:id="rId5" imgW="105460800" imgH="18288000" progId="Equation.DSMT4">
                  <p:embed/>
                  <p:pic>
                    <p:nvPicPr>
                      <p:cNvPr id="0" name="Object 8" descr="image99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3573463"/>
                        <a:ext cx="8208963" cy="14239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25" y="0"/>
            <a:ext cx="1101725" cy="549275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续</a:t>
            </a:r>
            <a:endParaRPr lang="zh-CN" altLang="en-US" sz="4000" b="1" smtClean="0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04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60418" name="Object 4"/>
          <p:cNvGraphicFramePr>
            <a:graphicFrameLocks noChangeAspect="1"/>
          </p:cNvGraphicFramePr>
          <p:nvPr/>
        </p:nvGraphicFramePr>
        <p:xfrm>
          <a:off x="1619250" y="1052513"/>
          <a:ext cx="54721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3" name="Equation" r:id="rId1" imgW="60045600" imgH="5791200" progId="Equation.DSMT4">
                  <p:embed/>
                </p:oleObj>
              </mc:Choice>
              <mc:Fallback>
                <p:oleObj name="Equation" r:id="rId1" imgW="60045600" imgH="5791200" progId="Equation.DSMT4">
                  <p:embed/>
                  <p:pic>
                    <p:nvPicPr>
                      <p:cNvPr id="0" name="Object 4" descr="image10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19250" y="1052513"/>
                        <a:ext cx="5472113" cy="5286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5"/>
          <p:cNvGraphicFramePr>
            <a:graphicFrameLocks noChangeAspect="1"/>
          </p:cNvGraphicFramePr>
          <p:nvPr/>
        </p:nvGraphicFramePr>
        <p:xfrm>
          <a:off x="611188" y="1844675"/>
          <a:ext cx="32400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45415200" imgH="6096000" progId="Equation.DSMT4">
                  <p:embed/>
                </p:oleObj>
              </mc:Choice>
              <mc:Fallback>
                <p:oleObj name="Equation" r:id="rId3" imgW="45415200" imgH="6096000" progId="Equation.DSMT4">
                  <p:embed/>
                  <p:pic>
                    <p:nvPicPr>
                      <p:cNvPr id="0" name="Object 5" descr="image10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8" y="1844675"/>
                        <a:ext cx="3240087" cy="4349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8" name="Rectangle 6"/>
          <p:cNvSpPr>
            <a:spLocks noChangeArrowheads="1"/>
          </p:cNvSpPr>
          <p:nvPr/>
        </p:nvSpPr>
        <p:spPr bwMode="auto">
          <a:xfrm>
            <a:off x="4500563" y="1771650"/>
            <a:ext cx="3529012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zh-CN" altLang="en-US" sz="2400" b="1">
                <a:latin typeface="Arial" panose="020B0604020202020204" pitchFamily="34" charset="0"/>
              </a:rPr>
              <a:t>（</a:t>
            </a:r>
            <a:r>
              <a:rPr lang="el-GR" altLang="zh-CN" sz="2400" b="1">
                <a:ea typeface="楷体_GB2312" pitchFamily="49" charset="-122"/>
                <a:cs typeface="Times New Roman" panose="02020603050405020304" pitchFamily="18" charset="0"/>
                <a:sym typeface="Mathematica1" pitchFamily="2" charset="2"/>
              </a:rPr>
              <a:t> μ </a:t>
            </a:r>
            <a:r>
              <a:rPr kumimoji="0" lang="en-US" altLang="zh-CN" sz="2400" b="1" baseline="-25000">
                <a:cs typeface="Arial" panose="020B0604020202020204" pitchFamily="34" charset="0"/>
                <a:sym typeface="Mathematica1" pitchFamily="2" charset="2"/>
              </a:rPr>
              <a:t>j</a:t>
            </a:r>
            <a:r>
              <a:rPr kumimoji="0" lang="en-US" altLang="zh-CN" sz="2400" b="1" baseline="-25000">
                <a:latin typeface="Arial" panose="020B0604020202020204" pitchFamily="34" charset="0"/>
                <a:cs typeface="Arial" panose="020B0604020202020204" pitchFamily="34" charset="0"/>
                <a:sym typeface="Mathematica1" pitchFamily="2" charset="2"/>
              </a:rPr>
              <a:t> </a:t>
            </a:r>
            <a:r>
              <a:rPr kumimoji="0" lang="zh-CN" altLang="en-US" sz="2400" b="1">
                <a:latin typeface="楷体_GB2312" pitchFamily="49" charset="-122"/>
                <a:ea typeface="楷体_GB2312" pitchFamily="49" charset="-122"/>
                <a:sym typeface="Mathematica1" pitchFamily="2" charset="2"/>
              </a:rPr>
              <a:t>是粒子</a:t>
            </a:r>
            <a:r>
              <a:rPr kumimoji="0" lang="en-US" altLang="zh-CN" sz="2400" b="1" i="1">
                <a:latin typeface="楷体_GB2312" pitchFamily="49" charset="-122"/>
                <a:ea typeface="楷体_GB2312" pitchFamily="49" charset="-122"/>
                <a:sym typeface="Mathematica1" pitchFamily="2" charset="2"/>
              </a:rPr>
              <a:t>j </a:t>
            </a:r>
            <a:r>
              <a:rPr kumimoji="0" lang="zh-CN" altLang="en-US" sz="2400" b="1">
                <a:latin typeface="楷体_GB2312" pitchFamily="49" charset="-122"/>
                <a:ea typeface="楷体_GB2312" pitchFamily="49" charset="-122"/>
                <a:sym typeface="Mathematica1" pitchFamily="2" charset="2"/>
              </a:rPr>
              <a:t>的化学势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  <a:sym typeface="Mathematica1" pitchFamily="2" charset="2"/>
              </a:rPr>
              <a:t>)</a:t>
            </a:r>
            <a:endParaRPr kumimoji="0" lang="el-GR" altLang="zh-CN" sz="2400" b="1">
              <a:latin typeface="Arial" panose="020B0604020202020204" pitchFamily="34" charset="0"/>
              <a:cs typeface="Arial" panose="020B0604020202020204" pitchFamily="34" charset="0"/>
              <a:sym typeface="Mathematica1" pitchFamily="2" charset="2"/>
            </a:endParaRPr>
          </a:p>
        </p:txBody>
      </p:sp>
      <p:graphicFrame>
        <p:nvGraphicFramePr>
          <p:cNvPr id="60420" name="Object 7"/>
          <p:cNvGraphicFramePr>
            <a:graphicFrameLocks noChangeAspect="1"/>
          </p:cNvGraphicFramePr>
          <p:nvPr/>
        </p:nvGraphicFramePr>
        <p:xfrm>
          <a:off x="4089400" y="27051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2743200" imgH="4267200" progId="Equation.DSMT4">
                  <p:embed/>
                </p:oleObj>
              </mc:Choice>
              <mc:Fallback>
                <p:oleObj name="Equation" r:id="rId5" imgW="2743200" imgH="4267200" progId="Equation.DSMT4">
                  <p:embed/>
                  <p:pic>
                    <p:nvPicPr>
                      <p:cNvPr id="0" name="Object 7" descr="image69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89400" y="2705100"/>
                        <a:ext cx="914400" cy="1984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9" name="Rectangle 8"/>
          <p:cNvSpPr>
            <a:spLocks noChangeArrowheads="1"/>
          </p:cNvSpPr>
          <p:nvPr/>
        </p:nvSpPr>
        <p:spPr bwMode="auto">
          <a:xfrm>
            <a:off x="0" y="2708275"/>
            <a:ext cx="91567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在中子星内部，能量不太高的中微子几乎透明地不受任何阻拦而逸</a:t>
            </a:r>
            <a:endParaRPr kumimoji="0" lang="zh-CN" altLang="en-US" sz="2400" b="1">
              <a:latin typeface="楷体" panose="02010609060101010101" pitchFamily="49" charset="-122"/>
              <a:ea typeface="楷体" panose="02010609060101010101" pitchFamily="49" charset="-122"/>
              <a:sym typeface="Mathematica1" pitchFamily="2" charset="2"/>
            </a:endParaRPr>
          </a:p>
          <a:p>
            <a:r>
              <a:rPr kumimoji="0"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出，可近似取</a:t>
            </a:r>
            <a:r>
              <a:rPr kumimoji="0" lang="en-US" altLang="zh-CN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:</a:t>
            </a:r>
            <a:endParaRPr kumimoji="0" lang="en-US" altLang="zh-CN" sz="2400" b="1">
              <a:latin typeface="楷体" panose="02010609060101010101" pitchFamily="49" charset="-122"/>
              <a:ea typeface="楷体" panose="02010609060101010101" pitchFamily="49" charset="-122"/>
              <a:sym typeface="Mathematica1" pitchFamily="2" charset="2"/>
            </a:endParaRPr>
          </a:p>
        </p:txBody>
      </p:sp>
      <p:graphicFrame>
        <p:nvGraphicFramePr>
          <p:cNvPr id="60421" name="Object 9"/>
          <p:cNvGraphicFramePr>
            <a:graphicFrameLocks noChangeAspect="1"/>
          </p:cNvGraphicFramePr>
          <p:nvPr/>
        </p:nvGraphicFramePr>
        <p:xfrm>
          <a:off x="2268538" y="3213100"/>
          <a:ext cx="172878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7" imgW="20116800" imgH="5486400" progId="Equation.DSMT4">
                  <p:embed/>
                </p:oleObj>
              </mc:Choice>
              <mc:Fallback>
                <p:oleObj name="Equation" r:id="rId7" imgW="20116800" imgH="5486400" progId="Equation.DSMT4">
                  <p:embed/>
                  <p:pic>
                    <p:nvPicPr>
                      <p:cNvPr id="0" name="Object 9" descr="image102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68538" y="3213100"/>
                        <a:ext cx="1728787" cy="4714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10"/>
          <p:cNvGraphicFramePr>
            <a:graphicFrameLocks noChangeAspect="1"/>
          </p:cNvGraphicFramePr>
          <p:nvPr/>
        </p:nvGraphicFramePr>
        <p:xfrm>
          <a:off x="5364163" y="3357563"/>
          <a:ext cx="360045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9" imgW="50596800" imgH="10972800" progId="Equation.DSMT4">
                  <p:embed/>
                </p:oleObj>
              </mc:Choice>
              <mc:Fallback>
                <p:oleObj name="Equation" r:id="rId9" imgW="50596800" imgH="10972800" progId="Equation.DSMT4">
                  <p:embed/>
                  <p:pic>
                    <p:nvPicPr>
                      <p:cNvPr id="0" name="Object 10" descr="image103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64163" y="3357563"/>
                        <a:ext cx="3600450" cy="7810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ct 11"/>
          <p:cNvGraphicFramePr>
            <a:graphicFrameLocks noChangeAspect="1"/>
          </p:cNvGraphicFramePr>
          <p:nvPr/>
        </p:nvGraphicFramePr>
        <p:xfrm>
          <a:off x="0" y="4437063"/>
          <a:ext cx="41036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1" imgW="55778400" imgH="10972800" progId="Equation.DSMT4">
                  <p:embed/>
                </p:oleObj>
              </mc:Choice>
              <mc:Fallback>
                <p:oleObj name="Equation" r:id="rId11" imgW="55778400" imgH="10972800" progId="Equation.DSMT4">
                  <p:embed/>
                  <p:pic>
                    <p:nvPicPr>
                      <p:cNvPr id="0" name="Object 11" descr="image104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0" y="4437063"/>
                        <a:ext cx="4103688" cy="8064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4" name="Object 12"/>
          <p:cNvGraphicFramePr>
            <a:graphicFrameLocks noChangeAspect="1"/>
          </p:cNvGraphicFramePr>
          <p:nvPr/>
        </p:nvGraphicFramePr>
        <p:xfrm>
          <a:off x="5148263" y="4508500"/>
          <a:ext cx="35274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13" imgW="52730400" imgH="11582400" progId="Equation.DSMT4">
                  <p:embed/>
                </p:oleObj>
              </mc:Choice>
              <mc:Fallback>
                <p:oleObj name="Equation" r:id="rId13" imgW="52730400" imgH="11582400" progId="Equation.DSMT4">
                  <p:embed/>
                  <p:pic>
                    <p:nvPicPr>
                      <p:cNvPr id="0" name="Object 12" descr="image105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48263" y="4508500"/>
                        <a:ext cx="3527425" cy="7747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5" name="Object 13"/>
          <p:cNvGraphicFramePr>
            <a:graphicFrameLocks noChangeAspect="1"/>
          </p:cNvGraphicFramePr>
          <p:nvPr/>
        </p:nvGraphicFramePr>
        <p:xfrm>
          <a:off x="1835150" y="5661025"/>
          <a:ext cx="40640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15" imgW="44805600" imgH="7010400" progId="Equation.DSMT4">
                  <p:embed/>
                </p:oleObj>
              </mc:Choice>
              <mc:Fallback>
                <p:oleObj name="Equation" r:id="rId15" imgW="44805600" imgH="7010400" progId="Equation.DSMT4">
                  <p:embed/>
                  <p:pic>
                    <p:nvPicPr>
                      <p:cNvPr id="0" name="Object 13" descr="image106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35150" y="5661025"/>
                        <a:ext cx="4064000" cy="6365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2916237" cy="490538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能级状态数</a:t>
            </a:r>
            <a:endParaRPr lang="zh-CN" altLang="en-US" sz="40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14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692150"/>
            <a:ext cx="5903913" cy="504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smtClean="0"/>
              <a:t>d</a:t>
            </a:r>
            <a:r>
              <a:rPr lang="en-US" altLang="zh-CN" sz="2400" b="1" baseline="30000" smtClean="0"/>
              <a:t>3</a:t>
            </a:r>
            <a:r>
              <a:rPr lang="en-US" altLang="zh-CN" sz="2400" b="1" i="1" smtClean="0"/>
              <a:t>n</a:t>
            </a:r>
            <a:r>
              <a:rPr lang="en-US" altLang="zh-CN" sz="2400" b="1" i="1" baseline="-25000" smtClean="0"/>
              <a:t>j</a:t>
            </a:r>
            <a:r>
              <a:rPr lang="en-US" altLang="zh-CN" sz="2400" b="1" baseline="-25000" smtClean="0"/>
              <a:t> 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为单位体积内粒子 </a:t>
            </a:r>
            <a:r>
              <a:rPr lang="en-US" altLang="zh-CN" sz="2400" b="1" i="1" smtClean="0">
                <a:latin typeface="楷体" panose="02010609060101010101" pitchFamily="49" charset="-122"/>
                <a:ea typeface="楷体" panose="02010609060101010101" pitchFamily="49" charset="-122"/>
              </a:rPr>
              <a:t>j 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的微观状态数</a:t>
            </a:r>
            <a:r>
              <a:rPr lang="zh-CN" altLang="en-US" sz="2400" b="1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400" b="1" smtClean="0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61442" name="Object 4"/>
          <p:cNvGraphicFramePr>
            <a:graphicFrameLocks noChangeAspect="1"/>
          </p:cNvGraphicFramePr>
          <p:nvPr/>
        </p:nvGraphicFramePr>
        <p:xfrm>
          <a:off x="6227763" y="476250"/>
          <a:ext cx="26352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7" name="Equation" r:id="rId1" imgW="38404800" imgH="10363200" progId="Equation.DSMT4">
                  <p:embed/>
                </p:oleObj>
              </mc:Choice>
              <mc:Fallback>
                <p:oleObj name="Equation" r:id="rId1" imgW="38404800" imgH="10363200" progId="Equation.DSMT4">
                  <p:embed/>
                  <p:pic>
                    <p:nvPicPr>
                      <p:cNvPr id="0" name="Object 4" descr="image107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27763" y="476250"/>
                        <a:ext cx="2635250" cy="711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9" name="Rectangle 5"/>
          <p:cNvSpPr>
            <a:spLocks noChangeArrowheads="1"/>
          </p:cNvSpPr>
          <p:nvPr/>
        </p:nvSpPr>
        <p:spPr bwMode="auto">
          <a:xfrm>
            <a:off x="0" y="1916113"/>
            <a:ext cx="55467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在超强磁场下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电子气体的能级态密度为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61443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622425" y="2800350"/>
          <a:ext cx="48101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67970400" imgH="10363200" progId="Equation.DSMT4">
                  <p:embed/>
                </p:oleObj>
              </mc:Choice>
              <mc:Fallback>
                <p:oleObj name="Equation" r:id="rId3" imgW="67970400" imgH="10363200" progId="Equation.DSMT4">
                  <p:embed/>
                  <p:pic>
                    <p:nvPicPr>
                      <p:cNvPr id="0" name="Object 6" descr="image108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2425" y="2800350"/>
                        <a:ext cx="4810125" cy="7334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0" name="Rectangle 7"/>
          <p:cNvSpPr>
            <a:spLocks noChangeArrowheads="1"/>
          </p:cNvSpPr>
          <p:nvPr/>
        </p:nvSpPr>
        <p:spPr bwMode="auto">
          <a:xfrm>
            <a:off x="107950" y="1412875"/>
            <a:ext cx="51117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l-GR" altLang="zh-CN" sz="2400" b="1" i="1">
                <a:ea typeface="楷体_GB2312" pitchFamily="49" charset="-122"/>
              </a:rPr>
              <a:t>ρ</a:t>
            </a:r>
            <a:r>
              <a:rPr kumimoji="0" lang="en-US" altLang="zh-CN" sz="2400" b="1" i="1" baseline="-25000">
                <a:ea typeface="楷体_GB2312" pitchFamily="49" charset="-122"/>
              </a:rPr>
              <a:t>j</a:t>
            </a:r>
            <a:r>
              <a:rPr kumimoji="0" lang="en-US" altLang="zh-CN" sz="2400" b="1" i="1">
                <a:latin typeface="楷体_GB2312" pitchFamily="49" charset="-122"/>
                <a:ea typeface="楷体_GB2312" pitchFamily="49" charset="-122"/>
              </a:rPr>
              <a:t> </a:t>
            </a:r>
            <a:r>
              <a:rPr kumimoji="0" lang="zh-CN" altLang="en-US" sz="2400" b="1">
                <a:ea typeface="楷体" panose="02010609060101010101" pitchFamily="49" charset="-122"/>
              </a:rPr>
              <a:t>为第</a:t>
            </a:r>
            <a:r>
              <a:rPr kumimoji="0" lang="en-US" altLang="zh-CN" sz="2400" b="1" i="1">
                <a:ea typeface="楷体" panose="02010609060101010101" pitchFamily="49" charset="-122"/>
              </a:rPr>
              <a:t>j </a:t>
            </a:r>
            <a:r>
              <a:rPr kumimoji="0" lang="zh-CN" altLang="en-US" sz="2400" b="1">
                <a:ea typeface="楷体" panose="02010609060101010101" pitchFamily="49" charset="-122"/>
              </a:rPr>
              <a:t>种粒子的能级态密度</a:t>
            </a:r>
            <a:r>
              <a:rPr kumimoji="0" lang="zh-CN" altLang="en-US" sz="2400" b="1">
                <a:latin typeface="楷体_GB2312" pitchFamily="49" charset="-122"/>
                <a:ea typeface="楷体_GB2312" pitchFamily="49" charset="-122"/>
              </a:rPr>
              <a:t>。</a:t>
            </a:r>
            <a:endParaRPr kumimoji="0" lang="zh-CN" altLang="el-GR" sz="2400" b="1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61444" name="Object 8"/>
          <p:cNvGraphicFramePr>
            <a:graphicFrameLocks noChangeAspect="1"/>
          </p:cNvGraphicFramePr>
          <p:nvPr/>
        </p:nvGraphicFramePr>
        <p:xfrm>
          <a:off x="1042988" y="3429000"/>
          <a:ext cx="273526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35356800" imgH="10058400" progId="Equation.DSMT4">
                  <p:embed/>
                </p:oleObj>
              </mc:Choice>
              <mc:Fallback>
                <p:oleObj name="Equation" r:id="rId5" imgW="35356800" imgH="10058400" progId="Equation.DSMT4">
                  <p:embed/>
                  <p:pic>
                    <p:nvPicPr>
                      <p:cNvPr id="0" name="Object 8" descr="image109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2988" y="3429000"/>
                        <a:ext cx="2735262" cy="7778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9"/>
          <p:cNvGraphicFramePr>
            <a:graphicFrameLocks noChangeAspect="1"/>
          </p:cNvGraphicFramePr>
          <p:nvPr/>
        </p:nvGraphicFramePr>
        <p:xfrm>
          <a:off x="395288" y="4448175"/>
          <a:ext cx="58324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7" imgW="67970400" imgH="9448800" progId="Equation.DSMT4">
                  <p:embed/>
                </p:oleObj>
              </mc:Choice>
              <mc:Fallback>
                <p:oleObj name="Equation" r:id="rId7" imgW="67970400" imgH="9448800" progId="Equation.DSMT4">
                  <p:embed/>
                  <p:pic>
                    <p:nvPicPr>
                      <p:cNvPr id="0" name="Object 9" descr="image110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5288" y="4448175"/>
                        <a:ext cx="5832475" cy="811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10"/>
          <p:cNvGraphicFramePr>
            <a:graphicFrameLocks noChangeAspect="1"/>
          </p:cNvGraphicFramePr>
          <p:nvPr/>
        </p:nvGraphicFramePr>
        <p:xfrm>
          <a:off x="1116013" y="5578475"/>
          <a:ext cx="36004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9" imgW="39014400" imgH="6096000" progId="Equation.DSMT4">
                  <p:embed/>
                </p:oleObj>
              </mc:Choice>
              <mc:Fallback>
                <p:oleObj name="Equation" r:id="rId9" imgW="39014400" imgH="6096000" progId="Equation.DSMT4">
                  <p:embed/>
                  <p:pic>
                    <p:nvPicPr>
                      <p:cNvPr id="0" name="Object 10" descr="image111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16013" y="5578475"/>
                        <a:ext cx="3600450" cy="5619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115888"/>
            <a:ext cx="2736850" cy="504825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关于参量</a:t>
            </a:r>
            <a:r>
              <a:rPr lang="el-GR" altLang="zh-CN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ζ</a:t>
            </a:r>
            <a:endParaRPr lang="en-US" altLang="zh-CN" sz="4000" b="1" smtClean="0">
              <a:solidFill>
                <a:schemeClr val="accent2"/>
              </a:solidFill>
              <a:ea typeface="楷体" panose="02010609060101010101" pitchFamily="49" charset="-122"/>
            </a:endParaRPr>
          </a:p>
        </p:txBody>
      </p:sp>
      <p:sp>
        <p:nvSpPr>
          <p:cNvPr id="10342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0" y="908050"/>
            <a:ext cx="8964613" cy="1397000"/>
          </a:xfrm>
          <a:blipFill rotWithShape="1">
            <a:blip r:embed="rId1" cstate="print"/>
            <a:stretch>
              <a:fillRect l="-1020" t="-4803" r="-884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 dirty="0">
                <a:noFill/>
              </a:rPr>
              <a:t> </a:t>
            </a:r>
            <a:endParaRPr lang="zh-CN" altLang="en-US" dirty="0">
              <a:noFill/>
            </a:endParaRP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0" y="3644900"/>
            <a:ext cx="91440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ea typeface="楷体" panose="02010609060101010101" pitchFamily="49" charset="-122"/>
              </a:rPr>
              <a:t>在实际计算中，将</a:t>
            </a:r>
            <a:r>
              <a:rPr kumimoji="0" lang="el-GR" altLang="zh-CN" sz="2400" b="1">
                <a:ea typeface="楷体" panose="02010609060101010101" pitchFamily="49" charset="-122"/>
              </a:rPr>
              <a:t>ζ</a:t>
            </a:r>
            <a:r>
              <a:rPr kumimoji="0" lang="zh-CN" altLang="en-US" sz="2400" b="1">
                <a:ea typeface="楷体" panose="02010609060101010101" pitchFamily="49" charset="-122"/>
              </a:rPr>
              <a:t>当作待定参量，由对某个</a:t>
            </a:r>
            <a:r>
              <a:rPr kumimoji="0" lang="en-US" altLang="zh-CN" sz="2400" b="1">
                <a:ea typeface="楷体" panose="02010609060101010101" pitchFamily="49" charset="-122"/>
              </a:rPr>
              <a:t>B</a:t>
            </a:r>
            <a:r>
              <a:rPr kumimoji="0" lang="zh-CN" altLang="en-US" sz="2400" b="1">
                <a:ea typeface="楷体" panose="02010609060101010101" pitchFamily="49" charset="-122"/>
              </a:rPr>
              <a:t>值计算出的</a:t>
            </a:r>
            <a:r>
              <a:rPr kumimoji="0" lang="en-US" altLang="zh-CN" sz="2400" b="1">
                <a:ea typeface="楷体" panose="02010609060101010101" pitchFamily="49" charset="-122"/>
              </a:rPr>
              <a:t>L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X</a:t>
            </a:r>
            <a:r>
              <a:rPr kumimoji="0" lang="en-US" altLang="zh-CN" sz="2400" b="1">
                <a:ea typeface="楷体" panose="02010609060101010101" pitchFamily="49" charset="-122"/>
              </a:rPr>
              <a:t> </a:t>
            </a:r>
            <a:r>
              <a:rPr kumimoji="0" lang="zh-CN" altLang="en-US" sz="2400" b="1">
                <a:ea typeface="楷体" panose="02010609060101010101" pitchFamily="49" charset="-122"/>
              </a:rPr>
              <a:t>同观测值比较后来估计</a:t>
            </a:r>
            <a:r>
              <a:rPr kumimoji="0" lang="el-GR" altLang="zh-CN" sz="2400" b="1">
                <a:ea typeface="楷体" panose="02010609060101010101" pitchFamily="49" charset="-122"/>
              </a:rPr>
              <a:t>ζ</a:t>
            </a:r>
            <a:r>
              <a:rPr kumimoji="0" lang="en-US" altLang="zh-CN" sz="2400">
                <a:ea typeface="楷体" panose="02010609060101010101" pitchFamily="49" charset="-122"/>
              </a:rPr>
              <a:t> </a:t>
            </a:r>
            <a:r>
              <a:rPr kumimoji="0" lang="zh-CN" altLang="en-US" sz="2400" b="1">
                <a:ea typeface="楷体" panose="02010609060101010101" pitchFamily="49" charset="-122"/>
              </a:rPr>
              <a:t>的大小。再由此确定的</a:t>
            </a:r>
            <a:r>
              <a:rPr kumimoji="0" lang="el-GR" altLang="zh-CN" sz="2400" b="1">
                <a:ea typeface="楷体" panose="02010609060101010101" pitchFamily="49" charset="-122"/>
              </a:rPr>
              <a:t>ζ</a:t>
            </a:r>
            <a:r>
              <a:rPr kumimoji="0" lang="zh-CN" altLang="en-US" sz="2400" b="1">
                <a:ea typeface="楷体" panose="02010609060101010101" pitchFamily="49" charset="-122"/>
              </a:rPr>
              <a:t>值来计算其它</a:t>
            </a:r>
            <a:r>
              <a:rPr kumimoji="0" lang="en-US" altLang="zh-CN" sz="2400" b="1">
                <a:ea typeface="楷体" panose="02010609060101010101" pitchFamily="49" charset="-122"/>
              </a:rPr>
              <a:t>B</a:t>
            </a:r>
            <a:r>
              <a:rPr kumimoji="0" lang="zh-CN" altLang="en-US" sz="2400" b="1">
                <a:ea typeface="楷体" panose="02010609060101010101" pitchFamily="49" charset="-122"/>
              </a:rPr>
              <a:t>值对应的</a:t>
            </a:r>
            <a:r>
              <a:rPr kumimoji="0" lang="en-US" altLang="zh-CN" sz="2400" b="1">
                <a:ea typeface="楷体" panose="02010609060101010101" pitchFamily="49" charset="-122"/>
              </a:rPr>
              <a:t>L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X</a:t>
            </a:r>
            <a:r>
              <a:rPr kumimoji="0" lang="en-US" altLang="zh-CN" sz="2400" b="1">
                <a:ea typeface="楷体" panose="02010609060101010101" pitchFamily="49" charset="-122"/>
              </a:rPr>
              <a:t> ,</a:t>
            </a:r>
            <a:r>
              <a:rPr kumimoji="0" lang="zh-CN" altLang="en-US" sz="2400" b="1">
                <a:ea typeface="楷体" panose="02010609060101010101" pitchFamily="49" charset="-122"/>
              </a:rPr>
              <a:t>再去同观测对比。</a:t>
            </a:r>
            <a:endParaRPr kumimoji="0" lang="zh-CN" altLang="en-US" sz="2400" b="1">
              <a:ea typeface="楷体" panose="02010609060101010101" pitchFamily="49" charset="-122"/>
            </a:endParaRPr>
          </a:p>
        </p:txBody>
      </p:sp>
      <p:sp>
        <p:nvSpPr>
          <p:cNvPr id="150533" name="矩形 1"/>
          <p:cNvSpPr>
            <a:spLocks noChangeArrowheads="1"/>
          </p:cNvSpPr>
          <p:nvPr/>
        </p:nvSpPr>
        <p:spPr bwMode="auto">
          <a:xfrm>
            <a:off x="0" y="2112963"/>
            <a:ext cx="9385300" cy="9540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zh-CN" altLang="en-US" b="1">
                <a:ea typeface="楷体" panose="02010609060101010101" pitchFamily="49" charset="-122"/>
                <a:sym typeface="Mathematica1" pitchFamily="2" charset="2"/>
              </a:rPr>
              <a:t>参量ζ还包括在</a:t>
            </a:r>
            <a:r>
              <a:rPr kumimoji="0" lang="en-US" altLang="zh-CN" b="1">
                <a:ea typeface="楷体" panose="02010609060101010101" pitchFamily="49" charset="-122"/>
                <a:sym typeface="Mathematica1" pitchFamily="2" charset="2"/>
              </a:rPr>
              <a:t>Fermi面附近的电子数目占总的电子数目的</a:t>
            </a:r>
            <a:endParaRPr kumimoji="0" lang="en-US" altLang="zh-CN" b="1">
              <a:ea typeface="楷体" panose="02010609060101010101" pitchFamily="49" charset="-122"/>
              <a:sym typeface="Mathematica1" pitchFamily="2" charset="2"/>
            </a:endParaRPr>
          </a:p>
          <a:p>
            <a:r>
              <a:rPr kumimoji="0" lang="en-US" altLang="zh-CN" b="1">
                <a:ea typeface="楷体" panose="02010609060101010101" pitchFamily="49" charset="-122"/>
                <a:sym typeface="Mathematica1" pitchFamily="2" charset="2"/>
              </a:rPr>
              <a:t>百分比(&lt;&lt;1)。</a:t>
            </a:r>
            <a:endParaRPr lang="zh-CN" altLang="en-US"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349875" cy="549275"/>
          </a:xfrm>
        </p:spPr>
        <p:txBody>
          <a:bodyPr/>
          <a:lstStyle/>
          <a:p>
            <a:pPr eaLnBrk="1" hangingPunct="1"/>
            <a:r>
              <a:rPr lang="zh-CN" altLang="en-US" sz="32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理论计算结果与观测对比</a:t>
            </a:r>
            <a:endParaRPr lang="zh-CN" altLang="en-US" sz="32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81525"/>
            <a:ext cx="9036050" cy="996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000" smtClean="0">
                <a:ea typeface="楷体" panose="02010609060101010101" pitchFamily="49" charset="-122"/>
              </a:rPr>
              <a:t>红色圆圈代表</a:t>
            </a:r>
            <a:r>
              <a:rPr lang="en-US" altLang="zh-CN" sz="2000" smtClean="0">
                <a:ea typeface="楷体" panose="02010609060101010101" pitchFamily="49" charset="-122"/>
              </a:rPr>
              <a:t>SGR(</a:t>
            </a:r>
            <a:r>
              <a:rPr lang="zh-CN" altLang="en-US" sz="2000" smtClean="0">
                <a:ea typeface="楷体" panose="02010609060101010101" pitchFamily="49" charset="-122"/>
              </a:rPr>
              <a:t>软</a:t>
            </a:r>
            <a:r>
              <a:rPr lang="el-GR" altLang="zh-CN" sz="2000" smtClean="0">
                <a:ea typeface="楷体" panose="02010609060101010101" pitchFamily="49" charset="-122"/>
              </a:rPr>
              <a:t>γ</a:t>
            </a:r>
            <a:r>
              <a:rPr lang="zh-CN" altLang="en-US" sz="2000" smtClean="0">
                <a:ea typeface="楷体" panose="02010609060101010101" pitchFamily="49" charset="-122"/>
              </a:rPr>
              <a:t>重复暴</a:t>
            </a:r>
            <a:r>
              <a:rPr lang="en-US" altLang="zh-CN" sz="2000" smtClean="0">
                <a:ea typeface="楷体" panose="02010609060101010101" pitchFamily="49" charset="-122"/>
              </a:rPr>
              <a:t>), </a:t>
            </a:r>
            <a:r>
              <a:rPr lang="zh-CN" altLang="en-US" sz="2000" smtClean="0">
                <a:ea typeface="楷体" panose="02010609060101010101" pitchFamily="49" charset="-122"/>
              </a:rPr>
              <a:t>兰色方块代表</a:t>
            </a:r>
            <a:r>
              <a:rPr lang="en-US" altLang="zh-CN" sz="2000" smtClean="0">
                <a:ea typeface="楷体" panose="02010609060101010101" pitchFamily="49" charset="-122"/>
              </a:rPr>
              <a:t>AXP(</a:t>
            </a:r>
            <a:r>
              <a:rPr lang="zh-CN" altLang="en-US" sz="2000" smtClean="0">
                <a:ea typeface="楷体" panose="02010609060101010101" pitchFamily="49" charset="-122"/>
              </a:rPr>
              <a:t>反常</a:t>
            </a:r>
            <a:r>
              <a:rPr lang="en-US" altLang="zh-CN" sz="2000" smtClean="0">
                <a:ea typeface="楷体" panose="02010609060101010101" pitchFamily="49" charset="-122"/>
              </a:rPr>
              <a:t>X-ray</a:t>
            </a:r>
            <a:r>
              <a:rPr lang="zh-CN" altLang="en-US" sz="2000" smtClean="0">
                <a:ea typeface="楷体" panose="02010609060101010101" pitchFamily="49" charset="-122"/>
              </a:rPr>
              <a:t>脉</a:t>
            </a:r>
            <a:endParaRPr lang="zh-CN" altLang="en-US" sz="2000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000" smtClean="0">
                <a:ea typeface="楷体" panose="02010609060101010101" pitchFamily="49" charset="-122"/>
              </a:rPr>
              <a:t>冲星。最左边远高于理论曲线的</a:t>
            </a:r>
            <a:r>
              <a:rPr lang="en-US" altLang="zh-CN" sz="2000" smtClean="0">
                <a:ea typeface="楷体" panose="02010609060101010101" pitchFamily="49" charset="-122"/>
              </a:rPr>
              <a:t>3</a:t>
            </a:r>
            <a:r>
              <a:rPr lang="zh-CN" altLang="en-US" sz="2000" smtClean="0">
                <a:ea typeface="楷体" panose="02010609060101010101" pitchFamily="49" charset="-122"/>
              </a:rPr>
              <a:t>个</a:t>
            </a:r>
            <a:r>
              <a:rPr lang="en-US" altLang="zh-CN" sz="2000" smtClean="0">
                <a:ea typeface="楷体" panose="02010609060101010101" pitchFamily="49" charset="-122"/>
              </a:rPr>
              <a:t>AXP</a:t>
            </a:r>
            <a:r>
              <a:rPr lang="zh-CN" altLang="en-US" sz="2000" smtClean="0">
                <a:ea typeface="楷体" panose="02010609060101010101" pitchFamily="49" charset="-122"/>
              </a:rPr>
              <a:t>己发现有明显的吸积</a:t>
            </a:r>
            <a:r>
              <a:rPr lang="en-US" altLang="zh-CN" sz="2000" smtClean="0">
                <a:ea typeface="楷体" panose="02010609060101010101" pitchFamily="49" charset="-122"/>
              </a:rPr>
              <a:t>(</a:t>
            </a:r>
            <a:r>
              <a:rPr lang="zh-CN" altLang="en-US" sz="2000" smtClean="0">
                <a:ea typeface="楷体" panose="02010609060101010101" pitchFamily="49" charset="-122"/>
              </a:rPr>
              <a:t>可能是回落盘</a:t>
            </a:r>
            <a:r>
              <a:rPr lang="en-US" altLang="zh-CN" sz="2000" smtClean="0">
                <a:ea typeface="楷体" panose="02010609060101010101" pitchFamily="49" charset="-122"/>
              </a:rPr>
              <a:t>)</a:t>
            </a:r>
            <a:endParaRPr lang="en-US" altLang="zh-CN" sz="2000" smtClean="0">
              <a:ea typeface="楷体" panose="02010609060101010101" pitchFamily="49" charset="-122"/>
            </a:endParaRPr>
          </a:p>
        </p:txBody>
      </p:sp>
      <p:sp>
        <p:nvSpPr>
          <p:cNvPr id="151556" name="Rectangle 5"/>
          <p:cNvSpPr>
            <a:spLocks noChangeArrowheads="1"/>
          </p:cNvSpPr>
          <p:nvPr/>
        </p:nvSpPr>
        <p:spPr bwMode="auto">
          <a:xfrm>
            <a:off x="0" y="5603875"/>
            <a:ext cx="2878138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800">
                <a:latin typeface="Arial" panose="020B0604020202020204" pitchFamily="34" charset="0"/>
              </a:rPr>
              <a:t>(</a:t>
            </a:r>
            <a:r>
              <a:rPr kumimoji="0" lang="zh-CN" altLang="en-US" sz="1800">
                <a:ea typeface="楷体" panose="02010609060101010101" pitchFamily="49" charset="-122"/>
              </a:rPr>
              <a:t>计算中</a:t>
            </a:r>
            <a:r>
              <a:rPr kumimoji="0" lang="el-GR" altLang="zh-CN" sz="1800">
                <a:ea typeface="楷体" panose="02010609060101010101" pitchFamily="49" charset="-122"/>
              </a:rPr>
              <a:t>ξ</a:t>
            </a:r>
            <a:r>
              <a:rPr kumimoji="0" lang="zh-CN" altLang="en-US" sz="1800">
                <a:ea typeface="楷体" panose="02010609060101010101" pitchFamily="49" charset="-122"/>
              </a:rPr>
              <a:t>值选取为</a:t>
            </a:r>
            <a:r>
              <a:rPr kumimoji="0" lang="en-US" altLang="zh-CN" sz="1800">
                <a:ea typeface="楷体" panose="02010609060101010101" pitchFamily="49" charset="-122"/>
              </a:rPr>
              <a:t>3×10</a:t>
            </a:r>
            <a:r>
              <a:rPr kumimoji="0" lang="en-US" altLang="zh-CN" sz="1800" baseline="30000">
                <a:ea typeface="楷体" panose="02010609060101010101" pitchFamily="49" charset="-122"/>
              </a:rPr>
              <a:t>-17</a:t>
            </a:r>
            <a:r>
              <a:rPr kumimoji="0" lang="en-US" altLang="zh-CN" sz="1800">
                <a:latin typeface="宋体" panose="02010600030101010101" pitchFamily="2" charset="-122"/>
              </a:rPr>
              <a:t>)</a:t>
            </a:r>
            <a:endParaRPr kumimoji="0" lang="en-US" altLang="zh-CN" sz="1800">
              <a:latin typeface="宋体" panose="02010600030101010101" pitchFamily="2" charset="-122"/>
            </a:endParaRPr>
          </a:p>
        </p:txBody>
      </p:sp>
      <p:pic>
        <p:nvPicPr>
          <p:cNvPr id="151557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850" y="692150"/>
            <a:ext cx="8208963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759450" y="115888"/>
            <a:ext cx="3384550" cy="1066800"/>
          </a:xfrm>
        </p:spPr>
        <p:txBody>
          <a:bodyPr/>
          <a:lstStyle/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强磁场下垂直于磁场方向电子运动的</a:t>
            </a:r>
            <a:r>
              <a:rPr lang="en-US" altLang="zh-CN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Landau 能级量子化</a:t>
            </a:r>
            <a:endParaRPr lang="en-US" altLang="zh-CN" sz="2800" b="1" smtClean="0">
              <a:ea typeface="楷体" panose="02010609060101010101" pitchFamily="49" charset="-122"/>
            </a:endParaRPr>
          </a:p>
        </p:txBody>
      </p:sp>
      <p:graphicFrame>
        <p:nvGraphicFramePr>
          <p:cNvPr id="3277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1143" y="260350"/>
          <a:ext cx="3168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1" imgW="36271200" imgH="5791200" progId="Equation.DSMT4">
                  <p:embed/>
                </p:oleObj>
              </mc:Choice>
              <mc:Fallback>
                <p:oleObj name="Equation" r:id="rId1" imgW="36271200" imgH="5791200" progId="Equation.DSMT4">
                  <p:embed/>
                  <p:pic>
                    <p:nvPicPr>
                      <p:cNvPr id="0" name="Object 3" descr="image2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1143" y="260350"/>
                        <a:ext cx="3168650" cy="5064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67995" y="910273"/>
          <a:ext cx="27352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32918400" imgH="10363200" progId="Equation.DSMT4">
                  <p:embed/>
                </p:oleObj>
              </mc:Choice>
              <mc:Fallback>
                <p:oleObj name="Equation" r:id="rId3" imgW="32918400" imgH="10363200" progId="Equation.DSMT4">
                  <p:embed/>
                  <p:pic>
                    <p:nvPicPr>
                      <p:cNvPr id="0" name="Object 4" descr="image3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995" y="910273"/>
                        <a:ext cx="2735263" cy="8604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AutoShape 5"/>
          <p:cNvSpPr>
            <a:spLocks noChangeArrowheads="1"/>
          </p:cNvSpPr>
          <p:nvPr/>
        </p:nvSpPr>
        <p:spPr bwMode="auto">
          <a:xfrm>
            <a:off x="2484438" y="3429000"/>
            <a:ext cx="338455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5" name="AutoShape 6"/>
          <p:cNvSpPr>
            <a:spLocks noChangeArrowheads="1"/>
          </p:cNvSpPr>
          <p:nvPr/>
        </p:nvSpPr>
        <p:spPr bwMode="auto">
          <a:xfrm>
            <a:off x="1619250" y="2997200"/>
            <a:ext cx="5113338" cy="16573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6" name="AutoShape 7"/>
          <p:cNvSpPr>
            <a:spLocks noChangeArrowheads="1"/>
          </p:cNvSpPr>
          <p:nvPr/>
        </p:nvSpPr>
        <p:spPr bwMode="auto">
          <a:xfrm>
            <a:off x="935038" y="2784475"/>
            <a:ext cx="6481762" cy="20875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7" name="Oval 8"/>
          <p:cNvSpPr>
            <a:spLocks noChangeArrowheads="1"/>
          </p:cNvSpPr>
          <p:nvPr/>
        </p:nvSpPr>
        <p:spPr bwMode="auto">
          <a:xfrm flipV="1">
            <a:off x="3708400" y="3716338"/>
            <a:ext cx="936625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8" name="Oval 9"/>
          <p:cNvSpPr>
            <a:spLocks noChangeArrowheads="1"/>
          </p:cNvSpPr>
          <p:nvPr/>
        </p:nvSpPr>
        <p:spPr bwMode="auto">
          <a:xfrm>
            <a:off x="1979613" y="3068638"/>
            <a:ext cx="4608512" cy="14398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9" name="Rectangle 10"/>
          <p:cNvSpPr>
            <a:spLocks noChangeArrowheads="1"/>
          </p:cNvSpPr>
          <p:nvPr/>
        </p:nvSpPr>
        <p:spPr bwMode="auto">
          <a:xfrm>
            <a:off x="3779838" y="3716338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n=0</a:t>
            </a:r>
            <a:endParaRPr kumimoji="0" lang="en-US" altLang="zh-CN" sz="1600">
              <a:solidFill>
                <a:schemeClr val="tx2"/>
              </a:solidFill>
            </a:endParaRPr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4211638" y="3573463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=1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4067175" y="3644900"/>
            <a:ext cx="360363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n-US" altLang="zh-CN" sz="1800">
                <a:solidFill>
                  <a:schemeClr val="tx2"/>
                </a:solidFill>
                <a:latin typeface="Arial" panose="020B0604020202020204" pitchFamily="34" charset="0"/>
                <a:sym typeface="Mathematica1" pitchFamily="2" charset="2"/>
              </a:rPr>
              <a:t></a:t>
            </a:r>
            <a:endParaRPr kumimoji="0" lang="en-US" altLang="zh-CN" sz="1800">
              <a:solidFill>
                <a:schemeClr val="tx2"/>
              </a:solidFill>
              <a:latin typeface="Arial" panose="020B0604020202020204" pitchFamily="34" charset="0"/>
              <a:sym typeface="Mathematica1" pitchFamily="2" charset="2"/>
            </a:endParaRP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2124075" y="3716338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=4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32783" name="Rectangle 14"/>
          <p:cNvSpPr>
            <a:spLocks noChangeArrowheads="1"/>
          </p:cNvSpPr>
          <p:nvPr/>
        </p:nvSpPr>
        <p:spPr bwMode="auto">
          <a:xfrm>
            <a:off x="3059113" y="3429000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=3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32784" name="Rectangle 15"/>
          <p:cNvSpPr>
            <a:spLocks noChangeArrowheads="1"/>
          </p:cNvSpPr>
          <p:nvPr/>
        </p:nvSpPr>
        <p:spPr bwMode="auto">
          <a:xfrm>
            <a:off x="3492500" y="3429000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=2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32785" name="Rectangle 16"/>
          <p:cNvSpPr>
            <a:spLocks noChangeArrowheads="1"/>
          </p:cNvSpPr>
          <p:nvPr/>
        </p:nvSpPr>
        <p:spPr bwMode="auto">
          <a:xfrm>
            <a:off x="1692275" y="3284538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=5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468313" y="3429000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=6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 flipH="1">
            <a:off x="4211638" y="260350"/>
            <a:ext cx="73025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 rot="5400000">
            <a:off x="6407150" y="1593851"/>
            <a:ext cx="73025" cy="446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789" name="Rectangle 20"/>
          <p:cNvSpPr>
            <a:spLocks noChangeArrowheads="1"/>
          </p:cNvSpPr>
          <p:nvPr/>
        </p:nvSpPr>
        <p:spPr bwMode="auto">
          <a:xfrm>
            <a:off x="4356100" y="0"/>
            <a:ext cx="504825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n-US" altLang="zh-CN" sz="1800" b="1">
                <a:solidFill>
                  <a:schemeClr val="tx2"/>
                </a:solidFill>
                <a:latin typeface="Arial" panose="020B0604020202020204" pitchFamily="34" charset="0"/>
              </a:rPr>
              <a:t>p</a:t>
            </a:r>
            <a:r>
              <a:rPr kumimoji="0" lang="en-US" altLang="zh-CN" sz="1800" b="1" baseline="-25000">
                <a:solidFill>
                  <a:schemeClr val="tx2"/>
                </a:solidFill>
                <a:latin typeface="Arial" panose="020B0604020202020204" pitchFamily="34" charset="0"/>
              </a:rPr>
              <a:t>z</a:t>
            </a:r>
            <a:endParaRPr kumimoji="0" lang="en-US" altLang="zh-CN" sz="1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9478" name="Rectangle 21"/>
          <p:cNvSpPr>
            <a:spLocks noChangeArrowheads="1"/>
          </p:cNvSpPr>
          <p:nvPr/>
        </p:nvSpPr>
        <p:spPr bwMode="auto">
          <a:xfrm>
            <a:off x="8388350" y="3284538"/>
            <a:ext cx="504825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en-US" altLang="zh-CN" sz="1800" b="1" dirty="0">
                <a:solidFill>
                  <a:schemeClr val="tx2"/>
                </a:solidFill>
                <a:latin typeface="+mn-lt"/>
              </a:rPr>
              <a:t>p</a:t>
            </a:r>
            <a:r>
              <a:rPr kumimoji="0" lang="en-US" altLang="zh-CN" sz="1800" b="1" baseline="-250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⊥</a:t>
            </a:r>
            <a:endParaRPr kumimoji="0" lang="en-US" altLang="zh-CN" sz="1800" b="1" baseline="-25000" dirty="0">
              <a:solidFill>
                <a:schemeClr val="tx2"/>
              </a:solidFill>
              <a:latin typeface="+mn-lt"/>
              <a:sym typeface="Mathematica1" pitchFamily="2" charset="2"/>
            </a:endParaRPr>
          </a:p>
          <a:p>
            <a:pPr>
              <a:defRPr/>
            </a:pPr>
            <a:endParaRPr kumimoji="0" lang="en-US" altLang="zh-CN" sz="1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2772" name="Object 2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23850" y="2105025"/>
          <a:ext cx="1295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5240000" imgH="5486400" progId="Equation.DSMT4">
                  <p:embed/>
                </p:oleObj>
              </mc:Choice>
              <mc:Fallback>
                <p:oleObj name="Equation" r:id="rId5" imgW="15240000" imgH="5486400" progId="Equation.DSMT4">
                  <p:embed/>
                  <p:pic>
                    <p:nvPicPr>
                      <p:cNvPr id="0" name="Object 22" descr="image4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105025"/>
                        <a:ext cx="1295400" cy="466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1" name="Rectangle 24"/>
          <p:cNvSpPr>
            <a:spLocks noChangeArrowheads="1"/>
          </p:cNvSpPr>
          <p:nvPr/>
        </p:nvSpPr>
        <p:spPr bwMode="auto">
          <a:xfrm>
            <a:off x="5243513" y="1647508"/>
            <a:ext cx="34321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kumimoji="0" lang="en-US" altLang="zh-CN" sz="2400" b="1">
                <a:latin typeface="Arial" panose="020B0604020202020204" pitchFamily="34" charset="0"/>
              </a:rPr>
              <a:t>B</a:t>
            </a:r>
            <a:r>
              <a:rPr kumimoji="0" lang="en-US" altLang="zh-CN" sz="2400" b="1" baseline="-25000">
                <a:latin typeface="Arial" panose="020B0604020202020204" pitchFamily="34" charset="0"/>
              </a:rPr>
              <a:t>cr </a:t>
            </a:r>
            <a:r>
              <a:rPr kumimoji="0" lang="en-US" altLang="zh-CN" sz="2400" b="1">
                <a:latin typeface="Arial" panose="020B0604020202020204" pitchFamily="34" charset="0"/>
              </a:rPr>
              <a:t>=4.414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</a:rPr>
              <a:t>×10</a:t>
            </a:r>
            <a:r>
              <a:rPr kumimoji="0" lang="en-US" altLang="zh-CN" sz="2400" b="1" baseline="3000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</a:rPr>
              <a:t> guass</a:t>
            </a:r>
            <a:endParaRPr kumimoji="0" lang="en-US" altLang="zh-CN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6845" y="494601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电子处于能量 </a:t>
            </a:r>
            <a:r>
              <a:rPr lang="en-US" altLang="zh-CN" sz="2400" b="1" i="1" dirty="0" smtClean="0"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E</a:t>
            </a:r>
            <a:r>
              <a:rPr lang="en-US" altLang="zh-CN" sz="2400" b="1" i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的概率</a:t>
            </a:r>
            <a:r>
              <a:rPr lang="en-US" altLang="zh-CN" sz="2400" b="1" dirty="0" smtClean="0">
                <a:sym typeface="+mn-ea"/>
              </a:rPr>
              <a:t>:</a:t>
            </a:r>
            <a:endParaRPr lang="zh-CN" altLang="en-US" sz="2400" b="1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3993882" y="5011827"/>
          <a:ext cx="1512168" cy="394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公式" r:id="rId7" imgW="21031200" imgH="5486400" progId="Equation.KSEE3">
                  <p:embed/>
                </p:oleObj>
              </mc:Choice>
              <mc:Fallback>
                <p:oleObj name="公式" r:id="rId7" imgW="21031200" imgH="5486400" progId="Equation.KSEE3">
                  <p:embed/>
                  <p:pic>
                    <p:nvPicPr>
                      <p:cNvPr id="0" name="图片 512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93882" y="5011827"/>
                        <a:ext cx="1512168" cy="39447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67970" y="5546090"/>
            <a:ext cx="15608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超強磁场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: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1980099" y="5545842"/>
          <a:ext cx="1080121" cy="439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公式" r:id="rId9" imgW="15240000" imgH="5486400" progId="Equation.KSEE3">
                  <p:embed/>
                </p:oleObj>
              </mc:Choice>
              <mc:Fallback>
                <p:oleObj name="公式" r:id="rId9" imgW="15240000" imgH="5486400" progId="Equation.KSEE3">
                  <p:embed/>
                  <p:pic>
                    <p:nvPicPr>
                      <p:cNvPr id="0" name="图片 5126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80099" y="5545842"/>
                        <a:ext cx="1080121" cy="4393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3515995" y="5546090"/>
          <a:ext cx="506666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公式" r:id="rId11" imgW="53035200" imgH="5486400" progId="Equation.KSEE3">
                  <p:embed/>
                </p:oleObj>
              </mc:Choice>
              <mc:Fallback>
                <p:oleObj name="公式" r:id="rId11" imgW="53035200" imgH="5486400" progId="Equation.KSEE3">
                  <p:embed/>
                  <p:pic>
                    <p:nvPicPr>
                      <p:cNvPr id="0" name="图片 5125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15995" y="5546090"/>
                        <a:ext cx="5066665" cy="4603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74320" y="6006465"/>
            <a:ext cx="87401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None/>
            </a:pPr>
            <a:r>
              <a:rPr lang="en-US" altLang="zh-CN" sz="2400" b="1" smtClean="0">
                <a:solidFill>
                  <a:srgbClr val="0070C0"/>
                </a:solidFill>
                <a:ea typeface="楷体" panose="02010609060101010101" pitchFamily="49" charset="-122"/>
                <a:sym typeface="+mn-ea"/>
              </a:rPr>
              <a:t>Boltzmann</a:t>
            </a:r>
            <a:r>
              <a:rPr lang="zh-CN" altLang="zh-CN" sz="2400" b="1" smtClean="0">
                <a:solidFill>
                  <a:srgbClr val="0070C0"/>
                </a:solidFill>
                <a:ea typeface="楷体" panose="02010609060101010101" pitchFamily="49" charset="-122"/>
                <a:sym typeface="+mn-ea"/>
              </a:rPr>
              <a:t>电子气体</a:t>
            </a:r>
            <a:r>
              <a:rPr lang="en-US" altLang="zh-CN" sz="2400" b="1" smtClean="0">
                <a:solidFill>
                  <a:srgbClr val="0070C0"/>
                </a:solidFill>
                <a:ea typeface="楷体" panose="02010609060101010101" pitchFamily="49" charset="-122"/>
                <a:sym typeface="+mn-ea"/>
              </a:rPr>
              <a:t>: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沿垂直于磁场的方向运动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的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电子</a:t>
            </a:r>
            <a:endParaRPr lang="en-US" altLang="zh-CN" sz="2400" b="1" dirty="0" smtClean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>
              <a:buNone/>
            </a:pP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几乎完全集中在几个最低的朗道能量态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上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</a:t>
            </a:r>
            <a:r>
              <a:rPr lang="en-US" altLang="zh-CN" sz="2400" b="1" dirty="0" smtClean="0">
                <a:sym typeface="+mn-ea"/>
              </a:rPr>
              <a:t>n=0、1、2、3...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706438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solidFill>
                  <a:schemeClr val="accent2"/>
                </a:solidFill>
                <a:sym typeface="Mathematica1" pitchFamily="2" charset="2"/>
              </a:rPr>
              <a:t>Phase Oscillation</a:t>
            </a:r>
            <a:endParaRPr lang="en-US" altLang="zh-CN" sz="4000" b="1" smtClean="0">
              <a:solidFill>
                <a:schemeClr val="accent2"/>
              </a:solidFill>
              <a:sym typeface="Mathematica1" pitchFamily="2" charset="2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792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smtClean="0"/>
              <a:t>Afterwards</a:t>
            </a:r>
            <a:r>
              <a:rPr lang="en-US" altLang="zh-CN" smtClean="0"/>
              <a:t>, </a:t>
            </a:r>
            <a:endParaRPr lang="en-US" altLang="zh-CN" smtClean="0"/>
          </a:p>
        </p:txBody>
      </p:sp>
      <p:graphicFrame>
        <p:nvGraphicFramePr>
          <p:cNvPr id="62466" name="Object 4"/>
          <p:cNvGraphicFramePr>
            <a:graphicFrameLocks noChangeAspect="1"/>
          </p:cNvGraphicFramePr>
          <p:nvPr/>
        </p:nvGraphicFramePr>
        <p:xfrm>
          <a:off x="2771775" y="1484313"/>
          <a:ext cx="44291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" name="Equation" r:id="rId1" imgW="23774400" imgH="5791200" progId="Equation.DSMT4">
                  <p:embed/>
                </p:oleObj>
              </mc:Choice>
              <mc:Fallback>
                <p:oleObj name="Equation" r:id="rId1" imgW="23774400" imgH="5791200" progId="Equation.DSMT4">
                  <p:embed/>
                  <p:pic>
                    <p:nvPicPr>
                      <p:cNvPr id="0" name="Object 4" descr="image11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71775" y="1484313"/>
                        <a:ext cx="4429125" cy="1079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2781300"/>
            <a:ext cx="91440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n-US" altLang="zh-CN" sz="2400" b="1"/>
              <a:t>Revive to the previous state just before formation of the </a:t>
            </a:r>
            <a:r>
              <a:rPr kumimoji="0" lang="en-US" altLang="zh-CN" sz="2400" b="1" baseline="30000"/>
              <a:t>3</a:t>
            </a:r>
            <a:r>
              <a:rPr kumimoji="0" lang="en-US" altLang="zh-CN" sz="2400" b="1"/>
              <a:t>P</a:t>
            </a:r>
            <a:r>
              <a:rPr kumimoji="0" lang="en-US" altLang="zh-CN" sz="2400" b="1" baseline="-25000"/>
              <a:t>2</a:t>
            </a:r>
            <a:r>
              <a:rPr kumimoji="0" lang="en-US" altLang="zh-CN" sz="2400" b="1"/>
              <a:t> neutron  superfluid.</a:t>
            </a:r>
            <a:endParaRPr kumimoji="0" lang="en-US" altLang="zh-CN" sz="2400" b="1"/>
          </a:p>
          <a:p>
            <a:r>
              <a:rPr kumimoji="0" lang="en-US" altLang="zh-CN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→</a:t>
            </a:r>
            <a:r>
              <a:rPr kumimoji="0" lang="en-US" altLang="zh-CN" sz="2400" b="1">
                <a:sym typeface="Mathematica1" pitchFamily="2" charset="2"/>
              </a:rPr>
              <a:t> Phase Oscillation . </a:t>
            </a:r>
            <a:endParaRPr kumimoji="0" lang="en-US" altLang="zh-CN" sz="2400" b="1">
              <a:sym typeface="Mathematica1" pitchFamily="2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5940425" y="0"/>
            <a:ext cx="2757488" cy="633413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solidFill>
                  <a:schemeClr val="accent2"/>
                </a:solidFill>
              </a:rPr>
              <a:t>Questions?</a:t>
            </a:r>
            <a:endParaRPr lang="en-US" altLang="zh-CN" sz="4000" b="1" smtClean="0">
              <a:solidFill>
                <a:schemeClr val="accent2"/>
              </a:solidFill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92150"/>
            <a:ext cx="4284663" cy="10795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zh-CN" sz="2400" b="1" smtClean="0"/>
              <a:t>Detail process:</a:t>
            </a:r>
            <a:endParaRPr lang="en-US" altLang="zh-CN" sz="2400" b="1" smtClean="0"/>
          </a:p>
          <a:p>
            <a:pPr marL="609600" indent="-609600" eaLnBrk="1" hangingPunct="1">
              <a:buFontTx/>
              <a:buNone/>
            </a:pPr>
            <a:r>
              <a:rPr lang="en-US" altLang="zh-CN" sz="2400" b="1" smtClean="0"/>
              <a:t>   The rate of the process</a:t>
            </a:r>
            <a:endParaRPr lang="en-US" altLang="zh-CN" sz="2400" b="1" smtClean="0"/>
          </a:p>
        </p:txBody>
      </p:sp>
      <p:graphicFrame>
        <p:nvGraphicFramePr>
          <p:cNvPr id="6349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140200" y="981075"/>
          <a:ext cx="29527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5" name="Equation" r:id="rId1" imgW="23774400" imgH="5791200" progId="Equation.DSMT4">
                  <p:embed/>
                </p:oleObj>
              </mc:Choice>
              <mc:Fallback>
                <p:oleObj name="Equation" r:id="rId1" imgW="23774400" imgH="5791200" progId="Equation.DSMT4">
                  <p:embed/>
                  <p:pic>
                    <p:nvPicPr>
                      <p:cNvPr id="0" name="Object 4" descr="image86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40200" y="981075"/>
                        <a:ext cx="2952750" cy="7191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395288" y="1844675"/>
            <a:ext cx="2497137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→ </a:t>
            </a:r>
            <a:r>
              <a:rPr kumimoji="0" lang="en-US" altLang="zh-CN" sz="2400" b="1">
                <a:sym typeface="Mathematica1" pitchFamily="2" charset="2"/>
              </a:rPr>
              <a:t>Time scale ?? </a:t>
            </a:r>
            <a:endParaRPr kumimoji="0" lang="en-US" altLang="zh-CN" sz="2400" b="1">
              <a:sym typeface="Mathematica1" pitchFamily="2" charset="2"/>
            </a:endParaRP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79388" y="2565400"/>
            <a:ext cx="83597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>
                <a:sym typeface="Mathematica1" pitchFamily="2" charset="2"/>
              </a:rPr>
              <a:t>2. What is the real maximum magnetic field of the magnetars? </a:t>
            </a:r>
            <a:endParaRPr kumimoji="0" lang="en-US" altLang="zh-CN" sz="2400" b="1">
              <a:sym typeface="Mathematica1" pitchFamily="2" charset="2"/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79388" y="3357563"/>
            <a:ext cx="61722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 startAt="3"/>
            </a:pPr>
            <a:r>
              <a:rPr kumimoji="0" lang="en-US" altLang="zh-CN" sz="2400" b="1">
                <a:sym typeface="Mathematica1" pitchFamily="2" charset="2"/>
              </a:rPr>
              <a:t>How long is the period of oscillation above?</a:t>
            </a:r>
            <a:endParaRPr kumimoji="0" lang="en-US" altLang="zh-CN" sz="2400" b="1">
              <a:sym typeface="Mathematica1" pitchFamily="2" charset="2"/>
            </a:endParaRP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250825" y="4221163"/>
            <a:ext cx="57800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>
                <a:sym typeface="Mathematica1" pitchFamily="2" charset="2"/>
              </a:rPr>
              <a:t>4. How to compare with observational data</a:t>
            </a:r>
            <a:endParaRPr kumimoji="0" lang="en-US" altLang="zh-CN" sz="2400" b="1">
              <a:sym typeface="Mathematica1" pitchFamily="2" charset="2"/>
            </a:endParaRP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250825" y="5086350"/>
            <a:ext cx="78898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>
                <a:sym typeface="Mathematica1" pitchFamily="2" charset="2"/>
              </a:rPr>
              <a:t>5. Estimating the appearance frequency of AXP and SGR ?</a:t>
            </a:r>
            <a:endParaRPr kumimoji="0" lang="en-US" altLang="zh-CN" sz="2400" b="1">
              <a:sym typeface="Mathematica1" pitchFamily="2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chemeClr val="accent2"/>
                </a:solidFill>
                <a:ea typeface="楷体_GB2312" pitchFamily="49" charset="-122"/>
              </a:rPr>
              <a:t> </a:t>
            </a:r>
            <a:r>
              <a:rPr lang="zh-CN" altLang="en-US" b="1" smtClean="0">
                <a:solidFill>
                  <a:schemeClr val="accent2"/>
                </a:solidFill>
                <a:ea typeface="楷体" panose="02010609060101010101" pitchFamily="49" charset="-122"/>
              </a:rPr>
              <a:t>磁星</a:t>
            </a:r>
            <a:r>
              <a:rPr lang="en-US" altLang="zh-CN" b="1" smtClean="0">
                <a:solidFill>
                  <a:schemeClr val="accent2"/>
                </a:solidFill>
                <a:ea typeface="楷体" panose="02010609060101010101" pitchFamily="49" charset="-122"/>
              </a:rPr>
              <a:t>Flare</a:t>
            </a:r>
            <a:r>
              <a:rPr lang="zh-CN" altLang="en-US" b="1" smtClean="0">
                <a:solidFill>
                  <a:schemeClr val="accent2"/>
                </a:solidFill>
                <a:ea typeface="楷体" panose="02010609060101010101" pitchFamily="49" charset="-122"/>
              </a:rPr>
              <a:t>与</a:t>
            </a:r>
            <a:r>
              <a:rPr lang="en-US" altLang="zh-CN" b="1" smtClean="0">
                <a:solidFill>
                  <a:schemeClr val="accent2"/>
                </a:solidFill>
                <a:ea typeface="楷体" panose="02010609060101010101" pitchFamily="49" charset="-122"/>
              </a:rPr>
              <a:t>Burst</a:t>
            </a:r>
            <a:r>
              <a:rPr lang="zh-CN" altLang="en-US" b="1" smtClean="0">
                <a:solidFill>
                  <a:schemeClr val="accent2"/>
                </a:solidFill>
                <a:ea typeface="楷体" panose="02010609060101010101" pitchFamily="49" charset="-122"/>
              </a:rPr>
              <a:t>的活动性</a:t>
            </a:r>
            <a:endParaRPr lang="zh-CN" altLang="en-US" b="1" smtClean="0">
              <a:solidFill>
                <a:schemeClr val="accent2"/>
              </a:solidFill>
              <a:ea typeface="楷体" panose="02010609060101010101" pitchFamily="49" charset="-122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zh-CN" sz="2800" smtClean="0">
              <a:ea typeface="楷体" panose="02010609060101010101" pitchFamily="49" charset="-122"/>
            </a:endParaRPr>
          </a:p>
          <a:p>
            <a:pPr marL="609600" indent="-609600" eaLnBrk="1" hangingPunct="1">
              <a:buFontTx/>
              <a:buNone/>
            </a:pPr>
            <a:r>
              <a:rPr lang="zh-CN" altLang="en-US" sz="2800" smtClean="0">
                <a:ea typeface="楷体" panose="02010609060101010101" pitchFamily="49" charset="-122"/>
              </a:rPr>
              <a:t>内部超流体带动中子星壳层</a:t>
            </a:r>
            <a:r>
              <a:rPr lang="zh-CN" altLang="zh-CN" sz="2800" smtClean="0">
                <a:ea typeface="楷体" panose="02010609060101010101" pitchFamily="49" charset="-122"/>
              </a:rPr>
              <a:t>物质</a:t>
            </a:r>
            <a:r>
              <a:rPr lang="zh-CN" altLang="en-US" sz="2800" smtClean="0">
                <a:ea typeface="楷体" panose="02010609060101010101" pitchFamily="49" charset="-122"/>
              </a:rPr>
              <a:t>突然加快引起</a:t>
            </a:r>
            <a:r>
              <a:rPr lang="zh-CN" altLang="zh-CN" sz="2800" smtClean="0">
                <a:ea typeface="楷体" panose="02010609060101010101" pitchFamily="49" charset="-122"/>
              </a:rPr>
              <a:t>物质较差</a:t>
            </a:r>
            <a:endParaRPr lang="en-US" altLang="zh-CN" sz="2800" smtClean="0">
              <a:ea typeface="楷体" panose="02010609060101010101" pitchFamily="49" charset="-12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CN" sz="2800" smtClean="0">
                <a:ea typeface="楷体" panose="02010609060101010101" pitchFamily="49" charset="-122"/>
              </a:rPr>
              <a:t>   </a:t>
            </a:r>
            <a:r>
              <a:rPr lang="zh-CN" altLang="zh-CN" sz="2800" smtClean="0">
                <a:ea typeface="楷体" panose="02010609060101010101" pitchFamily="49" charset="-122"/>
              </a:rPr>
              <a:t>自转、导致</a:t>
            </a:r>
            <a:r>
              <a:rPr lang="zh-CN" altLang="en-US" sz="2800" smtClean="0">
                <a:ea typeface="楷体" panose="02010609060101010101" pitchFamily="49" charset="-122"/>
              </a:rPr>
              <a:t>磁力线扭曲和磁重联将磁能释放转化为突然</a:t>
            </a:r>
            <a:endParaRPr lang="en-US" altLang="zh-CN" sz="2800" smtClean="0">
              <a:ea typeface="楷体" panose="02010609060101010101" pitchFamily="49" charset="-12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CN" sz="2800" smtClean="0">
                <a:ea typeface="楷体" panose="02010609060101010101" pitchFamily="49" charset="-122"/>
              </a:rPr>
              <a:t>   </a:t>
            </a:r>
            <a:r>
              <a:rPr lang="zh-CN" altLang="en-US" sz="2800" smtClean="0">
                <a:ea typeface="楷体" panose="02010609060101010101" pitchFamily="49" charset="-122"/>
              </a:rPr>
              <a:t>能量释放引起</a:t>
            </a:r>
            <a:r>
              <a:rPr lang="zh-CN" altLang="en-US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磁星</a:t>
            </a:r>
            <a:r>
              <a:rPr lang="en-US" altLang="zh-CN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Flare</a:t>
            </a:r>
            <a:r>
              <a:rPr lang="zh-CN" altLang="en-US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与</a:t>
            </a:r>
            <a:r>
              <a:rPr lang="en-US" altLang="zh-CN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Burst</a:t>
            </a:r>
            <a:r>
              <a:rPr lang="zh-CN" altLang="en-US" sz="2800" b="1" smtClean="0">
                <a:solidFill>
                  <a:schemeClr val="accent2"/>
                </a:solidFill>
                <a:ea typeface="楷体" panose="02010609060101010101" pitchFamily="49" charset="-122"/>
              </a:rPr>
              <a:t>的活动性</a:t>
            </a:r>
            <a:r>
              <a:rPr lang="en-US" altLang="zh-CN" sz="2800" b="1" smtClean="0">
                <a:ea typeface="楷体" panose="02010609060101010101" pitchFamily="49" charset="-122"/>
              </a:rPr>
              <a:t>(</a:t>
            </a:r>
            <a:r>
              <a:rPr lang="zh-CN" altLang="en-US" sz="2800" b="1" smtClean="0">
                <a:ea typeface="楷体" panose="02010609060101010101" pitchFamily="49" charset="-122"/>
              </a:rPr>
              <a:t>正在探讨中</a:t>
            </a:r>
            <a:r>
              <a:rPr lang="en-US" altLang="zh-CN" sz="2800" b="1" smtClean="0">
                <a:ea typeface="楷体" panose="02010609060101010101" pitchFamily="49" charset="-122"/>
              </a:rPr>
              <a:t>)</a:t>
            </a:r>
            <a:endParaRPr lang="en-US" altLang="zh-CN" sz="2800" b="1" smtClean="0"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09867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accent2"/>
                </a:solidFill>
                <a:ea typeface="楷体_GB2312" pitchFamily="49" charset="-122"/>
              </a:rPr>
              <a:t>谢谢大家</a:t>
            </a:r>
            <a:endParaRPr lang="zh-CN" altLang="en-US" b="1" smtClean="0">
              <a:solidFill>
                <a:schemeClr val="accent2"/>
              </a:solidFill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现有流行的理论观念</a:t>
            </a:r>
            <a:r>
              <a:rPr lang="en-US" altLang="zh-CN" sz="36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br>
              <a:rPr lang="en-US" altLang="zh-CN" sz="36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3200" b="1" smtClean="0">
                <a:solidFill>
                  <a:schemeClr val="accent2"/>
                </a:solidFill>
                <a:ea typeface="楷体" panose="02010609060101010101" pitchFamily="49" charset="-122"/>
              </a:rPr>
              <a:t>磁场增强，电子的</a:t>
            </a:r>
            <a:r>
              <a:rPr lang="en-US" altLang="zh-CN" sz="3200" b="1" smtClean="0">
                <a:solidFill>
                  <a:schemeClr val="accent2"/>
                </a:solidFill>
                <a:ea typeface="楷体" panose="02010609060101010101" pitchFamily="49" charset="-122"/>
              </a:rPr>
              <a:t>Fermi</a:t>
            </a:r>
            <a:r>
              <a:rPr lang="zh-CN" altLang="en-US" sz="3200" b="1" smtClean="0">
                <a:solidFill>
                  <a:schemeClr val="accent2"/>
                </a:solidFill>
                <a:ea typeface="楷体" panose="02010609060101010101" pitchFamily="49" charset="-122"/>
              </a:rPr>
              <a:t>能降低。</a:t>
            </a:r>
            <a:endParaRPr lang="en-US" altLang="zh-CN" sz="32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smtClean="0">
                <a:ea typeface="楷体" panose="02010609060101010101" pitchFamily="49" charset="-122"/>
              </a:rPr>
              <a:t>(</a:t>
            </a:r>
            <a:r>
              <a:rPr lang="zh-CN" altLang="en-US" sz="2400" b="1" smtClean="0">
                <a:ea typeface="楷体" panose="02010609060101010101" pitchFamily="49" charset="-122"/>
              </a:rPr>
              <a:t>以下述</a:t>
            </a:r>
            <a:r>
              <a:rPr lang="en-US" altLang="zh-CN" sz="2400" b="1" smtClean="0">
                <a:ea typeface="楷体" panose="02010609060101010101" pitchFamily="49" charset="-122"/>
              </a:rPr>
              <a:t>3</a:t>
            </a:r>
            <a:r>
              <a:rPr lang="zh-CN" altLang="en-US" sz="2400" b="1" smtClean="0">
                <a:ea typeface="楷体" panose="02010609060101010101" pitchFamily="49" charset="-122"/>
              </a:rPr>
              <a:t>篇论文为典型代表</a:t>
            </a:r>
            <a:r>
              <a:rPr lang="en-US" altLang="zh-CN" sz="2400" b="1" smtClean="0">
                <a:ea typeface="楷体" panose="02010609060101010101" pitchFamily="49" charset="-122"/>
              </a:rPr>
              <a:t>)</a:t>
            </a:r>
            <a:endParaRPr lang="en-US" altLang="zh-CN" sz="2400" b="1" smtClean="0"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这几篇有关论文，影响很大、引用率很高。</a:t>
            </a:r>
            <a:endParaRPr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lang="en-US" altLang="zh-CN" sz="2000" b="1" smtClean="0">
                <a:ea typeface="楷体_GB2312" pitchFamily="49" charset="-122"/>
              </a:rPr>
              <a:t>a) </a:t>
            </a:r>
            <a:r>
              <a:rPr lang="en-US" altLang="zh-CN" sz="2000" smtClean="0">
                <a:ea typeface="楷体_GB2312" pitchFamily="49" charset="-122"/>
              </a:rPr>
              <a:t>Dong Lai, S.L. Shapiro, ApJ., 383(1991) 745-761 </a:t>
            </a:r>
            <a:endParaRPr lang="en-US" altLang="zh-CN" sz="2000" smtClean="0">
              <a:ea typeface="楷体_GB2312" pitchFamily="49" charset="-122"/>
            </a:endParaRPr>
          </a:p>
          <a:p>
            <a:pPr eaLnBrk="1" hangingPunct="1">
              <a:buFontTx/>
              <a:buNone/>
            </a:pPr>
            <a:r>
              <a:rPr lang="en-US" altLang="zh-CN" sz="2000" b="1" smtClean="0">
                <a:ea typeface="楷体_GB2312" pitchFamily="49" charset="-122"/>
              </a:rPr>
              <a:t>b): </a:t>
            </a:r>
            <a:r>
              <a:rPr lang="en-US" altLang="zh-CN" sz="2000" smtClean="0">
                <a:ea typeface="楷体_GB2312" pitchFamily="49" charset="-122"/>
              </a:rPr>
              <a:t>Dong Lai, Matter in Strong Magnetic Fields</a:t>
            </a:r>
            <a:br>
              <a:rPr lang="en-US" altLang="zh-CN" sz="2000" smtClean="0">
                <a:ea typeface="楷体_GB2312" pitchFamily="49" charset="-122"/>
              </a:rPr>
            </a:br>
            <a:r>
              <a:rPr lang="en-US" altLang="zh-CN" sz="2000" smtClean="0">
                <a:ea typeface="楷体_GB2312" pitchFamily="49" charset="-122"/>
              </a:rPr>
              <a:t> (Reviews of Modern Physics&gt;, 2001, 73:629-661)</a:t>
            </a:r>
            <a:endParaRPr lang="en-US" altLang="zh-CN" sz="2000" smtClean="0">
              <a:ea typeface="楷体_GB2312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smtClean="0">
                <a:sym typeface="Mathematica1" pitchFamily="2" charset="2"/>
              </a:rPr>
              <a:t>c) </a:t>
            </a:r>
            <a:r>
              <a:rPr lang="en-US" altLang="zh-CN" sz="2000" smtClean="0">
                <a:sym typeface="Mathematica1" pitchFamily="2" charset="2"/>
              </a:rPr>
              <a:t>Harding &amp;  Lai , Physics of Strongly Magnetized Neutron Stars.</a:t>
            </a:r>
            <a:endParaRPr lang="en-US" altLang="zh-CN" sz="2000" smtClean="0">
              <a:sym typeface="Mathematica1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smtClean="0">
                <a:sym typeface="Mathematica1" pitchFamily="2" charset="2"/>
              </a:rPr>
              <a:t>       (Rep. Prog. Phys. 69 (2006): 2631-2708)</a:t>
            </a:r>
            <a:endParaRPr lang="en-US" altLang="zh-CN" sz="2000" smtClean="0">
              <a:sym typeface="Mathematica1" pitchFamily="2" charset="2"/>
            </a:endParaRPr>
          </a:p>
          <a:p>
            <a:pPr eaLnBrk="1" hangingPunct="1">
              <a:buFontTx/>
              <a:buNone/>
            </a:pPr>
            <a:endParaRPr lang="en-US" altLang="zh-CN" sz="2000" smtClean="0">
              <a:ea typeface="楷体_GB2312" pitchFamily="49" charset="-122"/>
            </a:endParaRP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323850" y="4149725"/>
            <a:ext cx="2730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>
                <a:sym typeface="Mathematica1" pitchFamily="2" charset="2"/>
              </a:rPr>
              <a:t> </a:t>
            </a:r>
            <a:endParaRPr lang="en-US" altLang="zh-CN" sz="2400">
              <a:sym typeface="Mathematica1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5076825" y="0"/>
            <a:ext cx="3563938" cy="476250"/>
          </a:xfrm>
        </p:spPr>
        <p:txBody>
          <a:bodyPr/>
          <a:lstStyle/>
          <a:p>
            <a:pPr eaLnBrk="1" hangingPunct="1"/>
            <a:r>
              <a:rPr lang="zh-CN" altLang="en-US" sz="32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流行教科书中方法</a:t>
            </a:r>
            <a:endParaRPr lang="zh-CN" altLang="en-US" sz="32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5148263" cy="3357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在某些统计物理教科书中</a:t>
            </a:r>
            <a:r>
              <a:rPr lang="en-US" altLang="zh-CN" sz="2400" b="1" smtClean="0">
                <a:ea typeface="楷体" panose="02010609060101010101" pitchFamily="49" charset="-122"/>
              </a:rPr>
              <a:t>(</a:t>
            </a:r>
            <a:r>
              <a:rPr lang="zh-CN" altLang="en-US" sz="2400" b="1" smtClean="0">
                <a:ea typeface="楷体" panose="02010609060101010101" pitchFamily="49" charset="-122"/>
              </a:rPr>
              <a:t>例如</a:t>
            </a:r>
            <a:r>
              <a:rPr lang="en-US" altLang="zh-CN" sz="2400" b="1" smtClean="0">
                <a:ea typeface="楷体" panose="02010609060101010101" pitchFamily="49" charset="-122"/>
              </a:rPr>
              <a:t>: </a:t>
            </a:r>
            <a:endParaRPr lang="en-US" altLang="zh-CN" sz="2400" b="1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smtClean="0">
                <a:ea typeface="楷体" panose="02010609060101010101" pitchFamily="49" charset="-122"/>
              </a:rPr>
              <a:t>Pathria R.K., 2003, Statistical </a:t>
            </a:r>
            <a:endParaRPr lang="en-US" altLang="zh-CN" sz="2400" b="1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smtClean="0">
                <a:ea typeface="楷体" panose="02010609060101010101" pitchFamily="49" charset="-122"/>
              </a:rPr>
              <a:t>Mechanics, 2</a:t>
            </a:r>
            <a:r>
              <a:rPr lang="en-US" altLang="zh-CN" sz="2400" b="1" baseline="30000" smtClean="0">
                <a:ea typeface="楷体" panose="02010609060101010101" pitchFamily="49" charset="-122"/>
              </a:rPr>
              <a:t>nd</a:t>
            </a:r>
            <a:r>
              <a:rPr lang="en-US" altLang="zh-CN" sz="2400" b="1" smtClean="0">
                <a:ea typeface="楷体" panose="02010609060101010101" pitchFamily="49" charset="-122"/>
              </a:rPr>
              <a:t> edn. lsevier,Singapore),</a:t>
            </a:r>
            <a:endParaRPr lang="en-US" altLang="zh-CN" sz="2400" b="1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采用如下方法来计算统计权重</a:t>
            </a:r>
            <a:r>
              <a:rPr lang="en-US" altLang="zh-CN" sz="2400" b="1" smtClean="0">
                <a:ea typeface="楷体" panose="02010609060101010101" pitchFamily="49" charset="-122"/>
              </a:rPr>
              <a:t>:</a:t>
            </a:r>
            <a:endParaRPr lang="en-US" altLang="zh-CN" sz="2400" b="1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在沿磁场方向动量在 </a:t>
            </a:r>
            <a:r>
              <a:rPr lang="en-US" altLang="zh-CN" sz="2400" b="1" i="1" smtClean="0">
                <a:ea typeface="楷体" panose="02010609060101010101" pitchFamily="49" charset="-122"/>
              </a:rPr>
              <a:t>p</a:t>
            </a:r>
            <a:r>
              <a:rPr lang="en-US" altLang="zh-CN" sz="2400" b="1" baseline="-25000" smtClean="0">
                <a:ea typeface="楷体" panose="02010609060101010101" pitchFamily="49" charset="-122"/>
              </a:rPr>
              <a:t>z </a:t>
            </a:r>
            <a:r>
              <a:rPr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→</a:t>
            </a:r>
            <a:r>
              <a:rPr lang="en-US" altLang="zh-CN" sz="2400" b="1" i="1" smtClean="0">
                <a:ea typeface="楷体" panose="02010609060101010101" pitchFamily="49" charset="-122"/>
              </a:rPr>
              <a:t>p</a:t>
            </a:r>
            <a:r>
              <a:rPr lang="en-US" altLang="zh-CN" sz="2400" b="1" baseline="-25000" smtClean="0">
                <a:ea typeface="楷体" panose="02010609060101010101" pitchFamily="49" charset="-122"/>
              </a:rPr>
              <a:t>z</a:t>
            </a:r>
            <a:r>
              <a:rPr lang="en-US" altLang="zh-CN" sz="2400" b="1" smtClean="0">
                <a:ea typeface="楷体" panose="02010609060101010101" pitchFamily="49" charset="-122"/>
              </a:rPr>
              <a:t>+d</a:t>
            </a:r>
            <a:r>
              <a:rPr lang="en-US" altLang="zh-CN" sz="2400" b="1" i="1" smtClean="0">
                <a:ea typeface="楷体" panose="02010609060101010101" pitchFamily="49" charset="-122"/>
              </a:rPr>
              <a:t>p</a:t>
            </a:r>
            <a:r>
              <a:rPr lang="en-US" altLang="zh-CN" sz="2400" b="1" i="1" baseline="-25000" smtClean="0">
                <a:ea typeface="楷体" panose="02010609060101010101" pitchFamily="49" charset="-122"/>
              </a:rPr>
              <a:t>z</a:t>
            </a:r>
            <a:r>
              <a:rPr lang="en-US" altLang="zh-CN" sz="2400" b="1" i="1" smtClean="0">
                <a:ea typeface="楷体" panose="02010609060101010101" pitchFamily="49" charset="-122"/>
              </a:rPr>
              <a:t> </a:t>
            </a:r>
            <a:endParaRPr lang="en-US" altLang="zh-CN" sz="2400" b="1" i="1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间隔内、单位体积内电子气体可能</a:t>
            </a:r>
            <a:endParaRPr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的微观状态数目为</a:t>
            </a:r>
            <a:endParaRPr lang="zh-CN" altLang="en-US" sz="2400" b="1" smtClean="0">
              <a:ea typeface="楷体" panose="02010609060101010101" pitchFamily="49" charset="-122"/>
            </a:endParaRPr>
          </a:p>
        </p:txBody>
      </p:sp>
      <p:graphicFrame>
        <p:nvGraphicFramePr>
          <p:cNvPr id="46082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331913" y="5805488"/>
          <a:ext cx="18716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Equation" r:id="rId1" imgW="18897600" imgH="5791200" progId="Equation.DSMT4">
                  <p:embed/>
                </p:oleObj>
              </mc:Choice>
              <mc:Fallback>
                <p:oleObj name="Equation" r:id="rId1" imgW="18897600" imgH="5791200" progId="Equation.DSMT4">
                  <p:embed/>
                  <p:pic>
                    <p:nvPicPr>
                      <p:cNvPr id="0" name="Object 10" descr="image57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31913" y="5805488"/>
                        <a:ext cx="1871662" cy="574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4"/>
          <p:cNvGraphicFramePr>
            <a:graphicFrameLocks noChangeAspect="1"/>
          </p:cNvGraphicFramePr>
          <p:nvPr/>
        </p:nvGraphicFramePr>
        <p:xfrm>
          <a:off x="0" y="3068638"/>
          <a:ext cx="49323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53949600" imgH="9448800" progId="Equation.DSMT4">
                  <p:embed/>
                </p:oleObj>
              </mc:Choice>
              <mc:Fallback>
                <p:oleObj name="Equation" r:id="rId3" imgW="53949600" imgH="9448800" progId="Equation.DSMT4">
                  <p:embed/>
                  <p:pic>
                    <p:nvPicPr>
                      <p:cNvPr id="0" name="Object 4" descr="image60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068638"/>
                        <a:ext cx="4932363" cy="8636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5292725" y="908050"/>
            <a:ext cx="3527425" cy="115093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8" name="Oval 6"/>
          <p:cNvSpPr>
            <a:spLocks noChangeArrowheads="1"/>
          </p:cNvSpPr>
          <p:nvPr/>
        </p:nvSpPr>
        <p:spPr bwMode="auto">
          <a:xfrm>
            <a:off x="4967288" y="765175"/>
            <a:ext cx="4176712" cy="14398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kumimoji="0" lang="zh-CN" altLang="zh-CN" sz="1800" b="1" i="1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5940425" y="1700213"/>
            <a:ext cx="3111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800" b="1" i="1"/>
              <a:t>n</a:t>
            </a:r>
            <a:endParaRPr kumimoji="0" lang="en-US" altLang="zh-CN" sz="1800" b="1" i="1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8588375" y="765175"/>
            <a:ext cx="555625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800" b="1" i="1"/>
              <a:t>n+1</a:t>
            </a:r>
            <a:endParaRPr kumimoji="0" lang="en-US" altLang="zh-CN" sz="1800" b="1" i="1"/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0" y="4581525"/>
            <a:ext cx="8964613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ea typeface="楷体" panose="02010609060101010101" pitchFamily="49" charset="-122"/>
              </a:rPr>
              <a:t>这个结果同非相对论情形</a:t>
            </a:r>
            <a:r>
              <a:rPr kumimoji="0" lang="en-US" altLang="zh-CN" sz="2400" b="1">
                <a:ea typeface="楷体" panose="02010609060101010101" pitchFamily="49" charset="-122"/>
              </a:rPr>
              <a:t>Landau</a:t>
            </a:r>
            <a:r>
              <a:rPr kumimoji="0" lang="zh-CN" altLang="en-US" sz="2400" b="1">
                <a:ea typeface="楷体" panose="02010609060101010101" pitchFamily="49" charset="-122"/>
              </a:rPr>
              <a:t>的结论完全一样。它将导致在超强磁场下的推论</a:t>
            </a:r>
            <a:r>
              <a:rPr kumimoji="0" lang="en-US" altLang="zh-CN" sz="2400" b="1">
                <a:ea typeface="楷体" panose="02010609060101010101" pitchFamily="49" charset="-122"/>
              </a:rPr>
              <a:t>:</a:t>
            </a:r>
            <a:endParaRPr kumimoji="0" lang="en-US" altLang="zh-CN" sz="2400" b="1">
              <a:ea typeface="楷体" panose="02010609060101010101" pitchFamily="49" charset="-122"/>
            </a:endParaRPr>
          </a:p>
        </p:txBody>
      </p:sp>
      <p:graphicFrame>
        <p:nvGraphicFramePr>
          <p:cNvPr id="46084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11863" y="2997200"/>
          <a:ext cx="230505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公式" r:id="rId5" imgW="16764000" imgH="10363200" progId="Equation.3">
                  <p:embed/>
                </p:oleObj>
              </mc:Choice>
              <mc:Fallback>
                <p:oleObj name="公式" r:id="rId5" imgW="16764000" imgH="10363200" progId="Equation.3">
                  <p:embed/>
                  <p:pic>
                    <p:nvPicPr>
                      <p:cNvPr id="0" name="Object 12" descr="image61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1863" y="2997200"/>
                        <a:ext cx="2305050" cy="11239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15888"/>
            <a:ext cx="7772400" cy="503237"/>
          </a:xfrm>
        </p:spPr>
        <p:txBody>
          <a:bodyPr/>
          <a:lstStyle/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错误原因的分析</a:t>
            </a:r>
            <a:endParaRPr lang="zh-CN" altLang="en-US" sz="28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50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6613"/>
            <a:ext cx="9144000" cy="792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</a:rPr>
              <a:t>按照</a:t>
            </a:r>
            <a:r>
              <a:rPr lang="en-US" altLang="zh-CN" sz="2400" b="1" smtClean="0">
                <a:ea typeface="楷体" panose="02010609060101010101" pitchFamily="49" charset="-122"/>
              </a:rPr>
              <a:t>Pauli</a:t>
            </a:r>
            <a:r>
              <a:rPr lang="zh-CN" altLang="en-US" sz="2400" b="1" smtClean="0">
                <a:ea typeface="楷体" panose="02010609060101010101" pitchFamily="49" charset="-122"/>
              </a:rPr>
              <a:t>不相容原理</a:t>
            </a:r>
            <a:r>
              <a:rPr lang="en-US" altLang="zh-CN" sz="2400" b="1" smtClean="0">
                <a:ea typeface="楷体" panose="02010609060101010101" pitchFamily="49" charset="-122"/>
              </a:rPr>
              <a:t>, </a:t>
            </a:r>
            <a:r>
              <a:rPr lang="zh-CN" altLang="en-US" sz="2400" b="1" smtClean="0">
                <a:ea typeface="楷体" panose="02010609060101010101" pitchFamily="49" charset="-122"/>
              </a:rPr>
              <a:t>在完全简并的电子气体内</a:t>
            </a:r>
            <a:r>
              <a:rPr lang="en-US" altLang="zh-CN" sz="2400" b="1" smtClean="0">
                <a:ea typeface="楷体" panose="02010609060101010101" pitchFamily="49" charset="-122"/>
              </a:rPr>
              <a:t>,</a:t>
            </a:r>
            <a:r>
              <a:rPr lang="zh-CN" altLang="en-US" sz="2400" b="1" smtClean="0">
                <a:ea typeface="楷体" panose="02010609060101010101" pitchFamily="49" charset="-122"/>
              </a:rPr>
              <a:t>单位体积内电子可能的微观状态数目就等于电子的数密度</a:t>
            </a:r>
            <a:endParaRPr lang="zh-CN" altLang="en-US" sz="2400" b="1" smtClean="0">
              <a:ea typeface="楷体" panose="02010609060101010101" pitchFamily="49" charset="-122"/>
            </a:endParaRPr>
          </a:p>
        </p:txBody>
      </p:sp>
      <p:graphicFrame>
        <p:nvGraphicFramePr>
          <p:cNvPr id="4505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979613" y="1916113"/>
          <a:ext cx="39592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Equation" r:id="rId1" imgW="52120800" imgH="9753600" progId="Equation.DSMT4">
                  <p:embed/>
                </p:oleObj>
              </mc:Choice>
              <mc:Fallback>
                <p:oleObj name="Equation" r:id="rId1" imgW="52120800" imgH="9753600" progId="Equation.DSMT4">
                  <p:embed/>
                  <p:pic>
                    <p:nvPicPr>
                      <p:cNvPr id="0" name="Object 4" descr="image56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79613" y="1916113"/>
                        <a:ext cx="3959225" cy="7127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4" name="Rectangle 5"/>
          <p:cNvSpPr>
            <a:spLocks noChangeArrowheads="1"/>
          </p:cNvSpPr>
          <p:nvPr/>
        </p:nvSpPr>
        <p:spPr bwMode="auto">
          <a:xfrm>
            <a:off x="179388" y="2781300"/>
            <a:ext cx="792162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其中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Y</a:t>
            </a:r>
            <a:r>
              <a:rPr lang="en-US" altLang="zh-CN" sz="2400" b="1" baseline="-25000">
                <a:ea typeface="楷体" panose="02010609060101010101" pitchFamily="49" charset="-122"/>
                <a:sym typeface="Mathematica1" pitchFamily="2" charset="2"/>
              </a:rPr>
              <a:t>e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为电子丰度 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((5-8)%),</a:t>
            </a:r>
            <a:r>
              <a:rPr lang="el-GR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ρ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为物质质量密度。</a:t>
            </a:r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→ </a:t>
            </a:r>
            <a:endParaRPr lang="zh-CN" altLang="el-GR" b="1">
              <a:solidFill>
                <a:schemeClr val="accent2"/>
              </a:solidFill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</p:txBody>
      </p:sp>
      <p:graphicFrame>
        <p:nvGraphicFramePr>
          <p:cNvPr id="45059" name="Object 6"/>
          <p:cNvGraphicFramePr>
            <a:graphicFrameLocks noChangeAspect="1"/>
          </p:cNvGraphicFramePr>
          <p:nvPr/>
        </p:nvGraphicFramePr>
        <p:xfrm>
          <a:off x="7164388" y="2852738"/>
          <a:ext cx="172878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8897600" imgH="5791200" progId="Equation.DSMT4">
                  <p:embed/>
                </p:oleObj>
              </mc:Choice>
              <mc:Fallback>
                <p:oleObj name="Equation" r:id="rId3" imgW="18897600" imgH="5791200" progId="Equation.DSMT4">
                  <p:embed/>
                  <p:pic>
                    <p:nvPicPr>
                      <p:cNvPr id="0" name="Object 6" descr="image5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4388" y="2852738"/>
                        <a:ext cx="1728787" cy="5302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5" name="Rectangle 7"/>
          <p:cNvSpPr>
            <a:spLocks noChangeArrowheads="1"/>
          </p:cNvSpPr>
          <p:nvPr/>
        </p:nvSpPr>
        <p:spPr bwMode="auto">
          <a:xfrm>
            <a:off x="0" y="3573463"/>
            <a:ext cx="9144000" cy="1262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这个结论同前述 “磁场愈强、</a:t>
            </a:r>
            <a:r>
              <a:rPr lang="en-US" altLang="zh-CN" sz="2400" b="1">
                <a:ea typeface="楷体" panose="02010609060101010101" pitchFamily="49" charset="-122"/>
              </a:rPr>
              <a:t>Landau</a:t>
            </a:r>
            <a:r>
              <a:rPr lang="zh-CN" altLang="en-US" sz="2400" b="1">
                <a:ea typeface="楷体" panose="02010609060101010101" pitchFamily="49" charset="-122"/>
              </a:rPr>
              <a:t>柱面愈狭长。在确定的电子数密度条件下</a:t>
            </a:r>
            <a:r>
              <a:rPr lang="en-US" altLang="zh-CN" sz="2400" b="1">
                <a:ea typeface="楷体" panose="02010609060101010101" pitchFamily="49" charset="-122"/>
              </a:rPr>
              <a:t>, Fermi</a:t>
            </a:r>
            <a:r>
              <a:rPr lang="zh-CN" altLang="en-US" sz="2400" b="1">
                <a:ea typeface="楷体" panose="02010609060101010101" pitchFamily="49" charset="-122"/>
              </a:rPr>
              <a:t>能量</a:t>
            </a:r>
            <a:r>
              <a:rPr lang="en-US" altLang="zh-CN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沿磁场方向的动能</a:t>
            </a:r>
            <a:r>
              <a:rPr lang="en-US" altLang="zh-CN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愈高”合理分析图象完全相反。</a:t>
            </a:r>
            <a:endParaRPr lang="zh-CN" altLang="en-US" sz="2400" b="1">
              <a:ea typeface="楷体" panose="02010609060101010101" pitchFamily="49" charset="-122"/>
            </a:endParaRPr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0" y="5086350"/>
            <a:ext cx="250507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原因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:</a:t>
            </a:r>
            <a:r>
              <a:rPr lang="zh-CN" altLang="en-US" sz="2400" b="1">
                <a:ea typeface="楷体" panose="02010609060101010101" pitchFamily="49" charset="-122"/>
              </a:rPr>
              <a:t>当磁场强度</a:t>
            </a:r>
            <a:endParaRPr lang="zh-CN" altLang="en-US" sz="2400" b="1">
              <a:ea typeface="楷体" panose="02010609060101010101" pitchFamily="49" charset="-122"/>
            </a:endParaRPr>
          </a:p>
        </p:txBody>
      </p:sp>
      <p:graphicFrame>
        <p:nvGraphicFramePr>
          <p:cNvPr id="45060" name="Object 9"/>
          <p:cNvGraphicFramePr>
            <a:graphicFrameLocks noChangeAspect="1"/>
          </p:cNvGraphicFramePr>
          <p:nvPr/>
        </p:nvGraphicFramePr>
        <p:xfrm>
          <a:off x="2771775" y="5092700"/>
          <a:ext cx="11525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11582400" imgH="5486400" progId="Equation.DSMT4">
                  <p:embed/>
                </p:oleObj>
              </mc:Choice>
              <mc:Fallback>
                <p:oleObj name="Equation" r:id="rId5" imgW="11582400" imgH="5486400" progId="Equation.DSMT4">
                  <p:embed/>
                  <p:pic>
                    <p:nvPicPr>
                      <p:cNvPr id="0" name="Object 9" descr="image58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1775" y="5092700"/>
                        <a:ext cx="1152525" cy="546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4211638" y="5137150"/>
            <a:ext cx="4905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时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5061" name="Object 11"/>
          <p:cNvGraphicFramePr>
            <a:graphicFrameLocks noChangeAspect="1"/>
          </p:cNvGraphicFramePr>
          <p:nvPr/>
        </p:nvGraphicFramePr>
        <p:xfrm>
          <a:off x="5292725" y="4941888"/>
          <a:ext cx="194468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17983200" imgH="5791200" progId="Equation.DSMT4">
                  <p:embed/>
                </p:oleObj>
              </mc:Choice>
              <mc:Fallback>
                <p:oleObj name="Equation" r:id="rId7" imgW="17983200" imgH="5791200" progId="Equation.DSMT4">
                  <p:embed/>
                  <p:pic>
                    <p:nvPicPr>
                      <p:cNvPr id="0" name="Object 11" descr="image59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92725" y="4941888"/>
                        <a:ext cx="1944688" cy="6254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179388" y="5662613"/>
            <a:ext cx="8964612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利用非相对论电子回旋运动的解获得的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Landau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推论不再适用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需要重新讨论。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7772400" cy="731837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我的观点 </a:t>
            </a:r>
            <a:endParaRPr lang="zh-CN" altLang="en-US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5354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如果我们认真地推敲就会发现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: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上述方法实质上是把动量空间中位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于能级 </a:t>
            </a:r>
            <a:r>
              <a:rPr kumimoji="0" lang="en-US" altLang="zh-CN" sz="2400" b="1" i="1" smtClean="0">
                <a:ea typeface="楷体" panose="02010609060101010101" pitchFamily="49" charset="-122"/>
              </a:rPr>
              <a:t>n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 </a:t>
            </a:r>
            <a:r>
              <a:rPr kumimoji="0"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→</a:t>
            </a:r>
            <a:r>
              <a:rPr kumimoji="0" lang="en-US" altLang="zh-CN" sz="2400" b="1" i="1" smtClean="0">
                <a:ea typeface="楷体" panose="02010609060101010101" pitchFamily="49" charset="-122"/>
              </a:rPr>
              <a:t> n+1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之间的 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Landau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园环面全都归属于能于能级</a:t>
            </a:r>
            <a:r>
              <a:rPr kumimoji="0" lang="en-US" altLang="zh-CN" sz="2400" b="1" i="1" smtClean="0">
                <a:ea typeface="楷体" panose="02010609060101010101" pitchFamily="49" charset="-122"/>
              </a:rPr>
              <a:t>n+1 </a:t>
            </a:r>
            <a:r>
              <a:rPr kumimoji="0" lang="zh-CN" altLang="en-US" sz="2400" b="1" i="1" smtClean="0">
                <a:ea typeface="楷体" panose="02010609060101010101" pitchFamily="49" charset="-122"/>
              </a:rPr>
              <a:t>。</a:t>
            </a:r>
            <a:endParaRPr kumimoji="0" lang="zh-CN" altLang="en-US" sz="2400" b="1" i="1" smtClean="0"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这相应于垂直于磁场方向的动量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(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或能量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)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连续变化。在超强磁场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下，这同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Landau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能级量子化的观念是不一致、不自洽的。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按照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Landau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能级量子化的观念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,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在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p</a:t>
            </a:r>
            <a:r>
              <a:rPr kumimoji="0" lang="en-US" altLang="zh-CN" sz="2400" b="1" baseline="-25000" smtClean="0">
                <a:ea typeface="楷体" panose="02010609060101010101" pitchFamily="49" charset="-122"/>
                <a:sym typeface="Mathematica1" pitchFamily="2" charset="2"/>
              </a:rPr>
              <a:t>⊥</a:t>
            </a:r>
            <a:r>
              <a:rPr kumimoji="0"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(n)</a:t>
            </a:r>
            <a:r>
              <a:rPr kumimoji="0" lang="zh-CN" altLang="en-US" sz="2400" b="1" smtClean="0">
                <a:ea typeface="楷体" panose="02010609060101010101" pitchFamily="49" charset="-122"/>
                <a:sym typeface="Mathematica1" pitchFamily="2" charset="2"/>
              </a:rPr>
              <a:t>同</a:t>
            </a:r>
            <a:r>
              <a:rPr kumimoji="0"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p</a:t>
            </a:r>
            <a:r>
              <a:rPr kumimoji="0" lang="en-US" altLang="zh-CN" sz="2400" b="1" baseline="-25000" smtClean="0">
                <a:ea typeface="楷体" panose="02010609060101010101" pitchFamily="49" charset="-122"/>
                <a:sym typeface="Mathematica1" pitchFamily="2" charset="2"/>
              </a:rPr>
              <a:t>⊥</a:t>
            </a:r>
            <a:r>
              <a:rPr kumimoji="0"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(n+1)</a:t>
            </a:r>
            <a:r>
              <a:rPr kumimoji="0" lang="zh-CN" altLang="en-US" sz="2400" b="1" smtClean="0">
                <a:ea typeface="楷体" panose="02010609060101010101" pitchFamily="49" charset="-122"/>
                <a:sym typeface="Mathematica1" pitchFamily="2" charset="2"/>
              </a:rPr>
              <a:t>之间并没有量子</a:t>
            </a:r>
            <a:endParaRPr kumimoji="0" lang="zh-CN" altLang="en-US" sz="2400" b="1" smtClean="0">
              <a:ea typeface="楷体" panose="02010609060101010101" pitchFamily="49" charset="-122"/>
              <a:sym typeface="Mathematica1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  <a:sym typeface="Mathematica1" pitchFamily="2" charset="2"/>
              </a:rPr>
              <a:t>状态。上述方法的处理这是人为地假设</a:t>
            </a:r>
            <a:r>
              <a:rPr kumimoji="0"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, </a:t>
            </a:r>
            <a:r>
              <a:rPr kumimoji="0" lang="zh-CN" altLang="en-US" sz="2400" b="1" smtClean="0">
                <a:ea typeface="楷体" panose="02010609060101010101" pitchFamily="49" charset="-122"/>
                <a:sym typeface="Mathematica1" pitchFamily="2" charset="2"/>
              </a:rPr>
              <a:t>违背了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Landau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能级量子化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的观念。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我的观念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:</a:t>
            </a:r>
            <a:r>
              <a:rPr kumimoji="0"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</a:rPr>
              <a:t>上述统计物理教科书中计算的统计权重</a:t>
            </a:r>
            <a:r>
              <a:rPr kumimoji="0" lang="en-US" altLang="zh-CN" sz="2400" b="1" smtClean="0">
                <a:solidFill>
                  <a:schemeClr val="accent2"/>
                </a:solidFill>
                <a:ea typeface="楷体" panose="02010609060101010101" pitchFamily="49" charset="-122"/>
              </a:rPr>
              <a:t>(</a:t>
            </a: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</a:rPr>
              <a:t>电子气体的微</a:t>
            </a:r>
            <a:endParaRPr lang="zh-CN" altLang="en-US" sz="2400" b="1" smtClean="0">
              <a:solidFill>
                <a:schemeClr val="accent2"/>
              </a:solidFill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</a:rPr>
              <a:t>观状态数目</a:t>
            </a:r>
            <a:r>
              <a:rPr lang="en-US" altLang="zh-CN" sz="2400" b="1" smtClean="0">
                <a:solidFill>
                  <a:schemeClr val="accent2"/>
                </a:solidFill>
                <a:ea typeface="楷体" panose="02010609060101010101" pitchFamily="49" charset="-122"/>
              </a:rPr>
              <a:t>)</a:t>
            </a:r>
            <a:r>
              <a:rPr lang="zh-CN" altLang="en-US" sz="2400" b="1" smtClean="0">
                <a:solidFill>
                  <a:schemeClr val="accent2"/>
                </a:solidFill>
                <a:ea typeface="楷体" panose="02010609060101010101" pitchFamily="49" charset="-122"/>
              </a:rPr>
              <a:t>的结果是值得商榷的。实际上</a:t>
            </a:r>
            <a:r>
              <a:rPr lang="zh-CN" altLang="en-US" sz="2400" b="1" smtClean="0">
                <a:ea typeface="楷体" panose="02010609060101010101" pitchFamily="49" charset="-122"/>
              </a:rPr>
              <a:t>它并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不适用于超强磁场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kumimoji="0" lang="en-US" altLang="zh-CN" sz="2400" b="1" smtClean="0">
                <a:ea typeface="楷体" panose="02010609060101010101" pitchFamily="49" charset="-122"/>
              </a:rPr>
              <a:t>(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即相对论情形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)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。需要另外寻求方法。实际上，为了真实准确地反</a:t>
            </a:r>
            <a:endParaRPr kumimoji="0" lang="zh-CN" altLang="en-US" sz="2400" b="1" smtClean="0"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kumimoji="0" lang="zh-CN" altLang="en-US" sz="2400" b="1" smtClean="0">
                <a:ea typeface="楷体" panose="02010609060101010101" pitchFamily="49" charset="-122"/>
              </a:rPr>
              <a:t>映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Landau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能级量子化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,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我们应该引进</a:t>
            </a:r>
            <a:r>
              <a:rPr kumimoji="0" lang="en-US" altLang="zh-CN" sz="2400" b="1" smtClean="0">
                <a:ea typeface="楷体" panose="02010609060101010101" pitchFamily="49" charset="-122"/>
              </a:rPr>
              <a:t>Dirac </a:t>
            </a:r>
            <a:r>
              <a:rPr kumimoji="0" lang="zh-CN" altLang="en-US" sz="2400" b="1" smtClean="0">
                <a:ea typeface="楷体" panose="02010609060101010101" pitchFamily="49" charset="-122"/>
              </a:rPr>
              <a:t>的 </a:t>
            </a:r>
            <a:r>
              <a:rPr kumimoji="0" lang="zh-CN" altLang="en-US" sz="2400" b="1" smtClean="0">
                <a:ea typeface="楷体" panose="02010609060101010101" pitchFamily="49" charset="-122"/>
                <a:sym typeface="Mathematica1" pitchFamily="2" charset="2"/>
              </a:rPr>
              <a:t>δ </a:t>
            </a:r>
            <a:r>
              <a:rPr kumimoji="0" lang="en-US" altLang="zh-CN" sz="2400" b="1" smtClean="0">
                <a:ea typeface="楷体" panose="02010609060101010101" pitchFamily="49" charset="-122"/>
                <a:sym typeface="Mathematica1" pitchFamily="2" charset="2"/>
              </a:rPr>
              <a:t>- </a:t>
            </a:r>
            <a:r>
              <a:rPr kumimoji="0" lang="zh-CN" altLang="en-US" sz="2400" b="1" smtClean="0">
                <a:ea typeface="楷体" panose="02010609060101010101" pitchFamily="49" charset="-122"/>
                <a:sym typeface="Mathematica1" pitchFamily="2" charset="2"/>
              </a:rPr>
              <a:t>函数来描述。</a:t>
            </a:r>
            <a:endParaRPr kumimoji="0" lang="zh-CN" altLang="en-US" sz="2400" b="1" smtClean="0">
              <a:ea typeface="楷体" panose="02010609060101010101" pitchFamily="49" charset="-122"/>
              <a:sym typeface="Mathematica1" pitchFamily="2" charset="2"/>
            </a:endParaRPr>
          </a:p>
          <a:p>
            <a:pPr eaLnBrk="1" hangingPunct="1">
              <a:buFontTx/>
              <a:buNone/>
            </a:pPr>
            <a:endParaRPr lang="en-US" altLang="zh-CN" sz="2400" smtClean="0"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标题 1"/>
          <p:cNvSpPr>
            <a:spLocks noGrp="1"/>
          </p:cNvSpPr>
          <p:nvPr>
            <p:ph type="title"/>
          </p:nvPr>
        </p:nvSpPr>
        <p:spPr>
          <a:xfrm>
            <a:off x="4641850" y="170180"/>
            <a:ext cx="4107180" cy="609600"/>
          </a:xfrm>
        </p:spPr>
        <p:txBody>
          <a:bodyPr/>
          <a:lstStyle/>
          <a:p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强磁场下简并电子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</a:rPr>
              <a:t>(动量空间)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沿</a:t>
            </a:r>
            <a:r>
              <a:rPr lang="en-US" altLang="zh-CN" sz="2400" b="1" smtClean="0">
                <a:ea typeface="华文楷体" panose="02010600040101010101" pitchFamily="2" charset="-122"/>
              </a:rPr>
              <a:t>Landau 能级量子化的分布</a:t>
            </a:r>
            <a:endParaRPr lang="zh-CN" altLang="en-US" sz="2400" b="1" smtClean="0"/>
          </a:p>
        </p:txBody>
      </p:sp>
      <p:sp>
        <p:nvSpPr>
          <p:cNvPr id="11267" name="文本占位符 2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sz="half" idx="1"/>
          </p:nvPr>
        </p:nvSpPr>
        <p:spPr>
          <a:xfrm>
            <a:off x="2490872" y="64853"/>
            <a:ext cx="285551" cy="277329"/>
          </a:xfrm>
          <a:blipFill rotWithShape="1">
            <a:blip r:embed="rId1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grpSp>
        <p:nvGrpSpPr>
          <p:cNvPr id="143364" name="组合 4"/>
          <p:cNvGrpSpPr>
            <a:grpSpLocks noChangeAspect="1"/>
          </p:cNvGrpSpPr>
          <p:nvPr/>
        </p:nvGrpSpPr>
        <p:grpSpPr bwMode="auto">
          <a:xfrm>
            <a:off x="719455" y="176848"/>
            <a:ext cx="7959724" cy="4357119"/>
            <a:chOff x="827584" y="188640"/>
            <a:chExt cx="11094041" cy="6129971"/>
          </a:xfrm>
        </p:grpSpPr>
        <p:grpSp>
          <p:nvGrpSpPr>
            <p:cNvPr id="143366" name="组合 5"/>
            <p:cNvGrpSpPr/>
            <p:nvPr/>
          </p:nvGrpSpPr>
          <p:grpSpPr bwMode="auto">
            <a:xfrm>
              <a:off x="827584" y="578824"/>
              <a:ext cx="5832648" cy="5586480"/>
              <a:chOff x="1763688" y="434809"/>
              <a:chExt cx="5832648" cy="558648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1763688" y="5373594"/>
                <a:ext cx="5832449" cy="64769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3" name="圆柱形 22"/>
              <p:cNvSpPr/>
              <p:nvPr/>
            </p:nvSpPr>
            <p:spPr>
              <a:xfrm>
                <a:off x="1763688" y="4292613"/>
                <a:ext cx="5832449" cy="1728676"/>
              </a:xfrm>
              <a:prstGeom prst="can">
                <a:avLst>
                  <a:gd name="adj" fmla="val 39536"/>
                </a:avLst>
              </a:prstGeom>
              <a:noFill/>
              <a:ln w="12700" cap="flat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grpSp>
            <p:nvGrpSpPr>
              <p:cNvPr id="143384" name="组合 23"/>
              <p:cNvGrpSpPr/>
              <p:nvPr/>
            </p:nvGrpSpPr>
            <p:grpSpPr bwMode="auto">
              <a:xfrm>
                <a:off x="3266264" y="2356029"/>
                <a:ext cx="2821637" cy="3552054"/>
                <a:chOff x="3266264" y="2356029"/>
                <a:chExt cx="2821637" cy="3552054"/>
              </a:xfrm>
            </p:grpSpPr>
            <p:sp>
              <p:nvSpPr>
                <p:cNvPr id="43" name="圆柱形 42"/>
                <p:cNvSpPr/>
                <p:nvPr/>
              </p:nvSpPr>
              <p:spPr>
                <a:xfrm>
                  <a:off x="3272691" y="4569558"/>
                  <a:ext cx="2770191" cy="1331126"/>
                </a:xfrm>
                <a:prstGeom prst="can">
                  <a:avLst/>
                </a:prstGeom>
                <a:solidFill>
                  <a:schemeClr val="accent1">
                    <a:alpha val="32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dirty="0"/>
                </a:p>
              </p:txBody>
            </p:sp>
            <p:sp>
              <p:nvSpPr>
                <p:cNvPr id="44" name="圆柱形 43"/>
                <p:cNvSpPr/>
                <p:nvPr/>
              </p:nvSpPr>
              <p:spPr>
                <a:xfrm>
                  <a:off x="3272691" y="2356226"/>
                  <a:ext cx="2770191" cy="2555047"/>
                </a:xfrm>
                <a:prstGeom prst="can">
                  <a:avLst>
                    <a:gd name="adj" fmla="val 14780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dirty="0"/>
                </a:p>
              </p:txBody>
            </p:sp>
            <p:sp>
              <p:nvSpPr>
                <p:cNvPr id="45" name="椭圆 44"/>
                <p:cNvSpPr/>
                <p:nvPr/>
              </p:nvSpPr>
              <p:spPr>
                <a:xfrm>
                  <a:off x="3266054" y="5507600"/>
                  <a:ext cx="2807805" cy="399784"/>
                </a:xfrm>
                <a:prstGeom prst="ellipse">
                  <a:avLst/>
                </a:prstGeom>
                <a:solidFill>
                  <a:schemeClr val="accent1">
                    <a:alpha val="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3279329" y="4509255"/>
                  <a:ext cx="2807805" cy="397551"/>
                </a:xfrm>
                <a:prstGeom prst="ellipse">
                  <a:avLst/>
                </a:prstGeom>
                <a:solidFill>
                  <a:schemeClr val="accent1">
                    <a:alpha val="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  <p:grpSp>
            <p:nvGrpSpPr>
              <p:cNvPr id="143385" name="组合 24"/>
              <p:cNvGrpSpPr/>
              <p:nvPr/>
            </p:nvGrpSpPr>
            <p:grpSpPr bwMode="auto">
              <a:xfrm>
                <a:off x="4141385" y="2060848"/>
                <a:ext cx="1082311" cy="3761819"/>
                <a:chOff x="4141385" y="2060848"/>
                <a:chExt cx="1082311" cy="3761819"/>
              </a:xfrm>
            </p:grpSpPr>
            <p:grpSp>
              <p:nvGrpSpPr>
                <p:cNvPr id="143398" name="组合 37"/>
                <p:cNvGrpSpPr/>
                <p:nvPr/>
              </p:nvGrpSpPr>
              <p:grpSpPr bwMode="auto">
                <a:xfrm>
                  <a:off x="4141385" y="4548970"/>
                  <a:ext cx="1079903" cy="1273697"/>
                  <a:chOff x="4283968" y="4629116"/>
                  <a:chExt cx="792088" cy="1068137"/>
                </a:xfrm>
              </p:grpSpPr>
              <p:sp>
                <p:nvSpPr>
                  <p:cNvPr id="41" name="圆柱形 40"/>
                  <p:cNvSpPr/>
                  <p:nvPr/>
                </p:nvSpPr>
                <p:spPr>
                  <a:xfrm>
                    <a:off x="4284601" y="4629524"/>
                    <a:ext cx="791980" cy="1067600"/>
                  </a:xfrm>
                  <a:prstGeom prst="can">
                    <a:avLst/>
                  </a:prstGeom>
                  <a:solidFill>
                    <a:srgbClr val="00B050">
                      <a:alpha val="39000"/>
                    </a:srgbClr>
                  </a:solidFill>
                  <a:ln w="12700"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42" name="椭圆 41"/>
                  <p:cNvSpPr/>
                  <p:nvPr/>
                </p:nvSpPr>
                <p:spPr>
                  <a:xfrm>
                    <a:off x="4284601" y="5496716"/>
                    <a:ext cx="791980" cy="200409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accent1">
                        <a:shade val="50000"/>
                      </a:schemeClr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</p:grpSp>
            <p:sp>
              <p:nvSpPr>
                <p:cNvPr id="39" name="圆柱形 38"/>
                <p:cNvSpPr/>
                <p:nvPr/>
              </p:nvSpPr>
              <p:spPr>
                <a:xfrm>
                  <a:off x="4144460" y="2427696"/>
                  <a:ext cx="1079755" cy="2396474"/>
                </a:xfrm>
                <a:prstGeom prst="can">
                  <a:avLst>
                    <a:gd name="adj" fmla="val 20348"/>
                  </a:avLst>
                </a:prstGeom>
                <a:solidFill>
                  <a:srgbClr val="00B050">
                    <a:alpha val="39000"/>
                  </a:srgbClr>
                </a:solidFill>
                <a:ln w="12700"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40" name="圆柱形 39"/>
                <p:cNvSpPr/>
                <p:nvPr/>
              </p:nvSpPr>
              <p:spPr>
                <a:xfrm>
                  <a:off x="4144460" y="2061414"/>
                  <a:ext cx="1079755" cy="596327"/>
                </a:xfrm>
                <a:prstGeom prst="can">
                  <a:avLst>
                    <a:gd name="adj" fmla="val 33832"/>
                  </a:avLst>
                </a:prstGeom>
                <a:solidFill>
                  <a:srgbClr val="00B050">
                    <a:alpha val="73000"/>
                  </a:srgb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  <p:grpSp>
            <p:nvGrpSpPr>
              <p:cNvPr id="143386" name="组合 25"/>
              <p:cNvGrpSpPr/>
              <p:nvPr/>
            </p:nvGrpSpPr>
            <p:grpSpPr bwMode="auto">
              <a:xfrm>
                <a:off x="4449752" y="1226896"/>
                <a:ext cx="504559" cy="4510804"/>
                <a:chOff x="4449752" y="1226896"/>
                <a:chExt cx="504559" cy="4510804"/>
              </a:xfrm>
            </p:grpSpPr>
            <p:sp>
              <p:nvSpPr>
                <p:cNvPr id="34" name="圆柱形 33"/>
                <p:cNvSpPr/>
                <p:nvPr/>
              </p:nvSpPr>
              <p:spPr>
                <a:xfrm>
                  <a:off x="4449801" y="2217753"/>
                  <a:ext cx="504475" cy="3515422"/>
                </a:xfrm>
                <a:prstGeom prst="can">
                  <a:avLst>
                    <a:gd name="adj" fmla="val 19020"/>
                  </a:avLst>
                </a:prstGeom>
                <a:solidFill>
                  <a:schemeClr val="accent2">
                    <a:lumMod val="60000"/>
                    <a:lumOff val="40000"/>
                    <a:alpha val="59000"/>
                  </a:schemeClr>
                </a:solidFill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35" name="椭圆 34"/>
                <p:cNvSpPr/>
                <p:nvPr/>
              </p:nvSpPr>
              <p:spPr>
                <a:xfrm>
                  <a:off x="4449801" y="4647727"/>
                  <a:ext cx="504475" cy="8710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36" name="椭圆 35"/>
                <p:cNvSpPr/>
                <p:nvPr/>
              </p:nvSpPr>
              <p:spPr>
                <a:xfrm>
                  <a:off x="4463076" y="5639371"/>
                  <a:ext cx="480137" cy="98271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37" name="圆柱形 36"/>
                <p:cNvSpPr/>
                <p:nvPr/>
              </p:nvSpPr>
              <p:spPr>
                <a:xfrm>
                  <a:off x="4449801" y="1348949"/>
                  <a:ext cx="504475" cy="873271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2">
                    <a:lumMod val="75000"/>
                    <a:alpha val="61000"/>
                  </a:schemeClr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27" name="圆柱形 26"/>
              <p:cNvSpPr/>
              <p:nvPr/>
            </p:nvSpPr>
            <p:spPr>
              <a:xfrm>
                <a:off x="4615747" y="1266311"/>
                <a:ext cx="201347" cy="4451231"/>
              </a:xfrm>
              <a:prstGeom prst="can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4463076" y="2523734"/>
                <a:ext cx="491200" cy="692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9" name="圆柱形 28"/>
              <p:cNvSpPr/>
              <p:nvPr/>
            </p:nvSpPr>
            <p:spPr>
              <a:xfrm>
                <a:off x="4611322" y="435474"/>
                <a:ext cx="205772" cy="884439"/>
              </a:xfrm>
              <a:prstGeom prst="can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4615747" y="2148518"/>
                <a:ext cx="201347" cy="4690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4609109" y="2532668"/>
                <a:ext cx="201349" cy="4690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4611322" y="4658895"/>
                <a:ext cx="201347" cy="4690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4611322" y="5657239"/>
                <a:ext cx="203560" cy="4690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43367" name="组合 6"/>
            <p:cNvGrpSpPr/>
            <p:nvPr/>
          </p:nvGrpSpPr>
          <p:grpSpPr bwMode="auto">
            <a:xfrm>
              <a:off x="3480160" y="5455613"/>
              <a:ext cx="8406159" cy="862998"/>
              <a:chOff x="3643633" y="5370852"/>
              <a:chExt cx="8406159" cy="862998"/>
            </a:xfrm>
          </p:grpSpPr>
          <p:sp>
            <p:nvSpPr>
              <p:cNvPr id="143376" name="Line 8"/>
              <p:cNvSpPr>
                <a:spLocks noChangeShapeType="1"/>
              </p:cNvSpPr>
              <p:nvPr/>
            </p:nvSpPr>
            <p:spPr bwMode="auto">
              <a:xfrm flipV="1">
                <a:off x="3957638" y="5756276"/>
                <a:ext cx="4368800" cy="6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arrow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377" name="矩形 2"/>
              <p:cNvSpPr>
                <a:spLocks noChangeArrowheads="1"/>
              </p:cNvSpPr>
              <p:nvPr/>
            </p:nvSpPr>
            <p:spPr bwMode="auto">
              <a:xfrm>
                <a:off x="8304136" y="5539267"/>
                <a:ext cx="338137" cy="27781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>
                    <a:solidFill>
                      <a:srgbClr val="000000"/>
                    </a:solidFill>
                  </a:rPr>
                  <a:t>p</a:t>
                </a:r>
                <a:r>
                  <a:rPr lang="en-US" altLang="zh-CN" sz="1200" b="1" baseline="-25000">
                    <a:solidFill>
                      <a:srgbClr val="000000"/>
                    </a:solidFill>
                    <a:sym typeface="Symbol" panose="05050102010706020507" pitchFamily="18" charset="2"/>
                  </a:rPr>
                  <a:t></a:t>
                </a:r>
                <a:endParaRPr lang="en-US" altLang="zh-CN" sz="1200" b="1">
                  <a:solidFill>
                    <a:srgbClr val="000000"/>
                  </a:solidFill>
                  <a:sym typeface="Mathematica1" pitchFamily="2" charset="2"/>
                </a:endParaRPr>
              </a:p>
            </p:txBody>
          </p:sp>
          <p:sp>
            <p:nvSpPr>
              <p:cNvPr id="18" name="矩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633" y="5678586"/>
                <a:ext cx="864096" cy="24622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368" y="5370852"/>
                <a:ext cx="3407424" cy="86299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  <p:cxnSp>
            <p:nvCxnSpPr>
              <p:cNvPr id="143380" name="直接箭头连接符 40"/>
              <p:cNvCxnSpPr>
                <a:cxnSpLocks noChangeShapeType="1"/>
              </p:cNvCxnSpPr>
              <p:nvPr/>
            </p:nvCxnSpPr>
            <p:spPr bwMode="auto">
              <a:xfrm>
                <a:off x="7470775" y="5732463"/>
                <a:ext cx="0" cy="100012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tailEnd type="arrow" w="med" len="med"/>
              </a:ln>
            </p:spPr>
          </p:cxnSp>
          <p:sp>
            <p:nvSpPr>
              <p:cNvPr id="143381" name="矩形 70"/>
              <p:cNvSpPr>
                <a:spLocks noChangeArrowheads="1"/>
              </p:cNvSpPr>
              <p:nvPr/>
            </p:nvSpPr>
            <p:spPr bwMode="auto">
              <a:xfrm>
                <a:off x="7250229" y="5468621"/>
                <a:ext cx="614362" cy="2460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000" b="1" i="1">
                    <a:solidFill>
                      <a:srgbClr val="000000"/>
                    </a:solidFill>
                  </a:rPr>
                  <a:t>p</a:t>
                </a:r>
                <a:r>
                  <a:rPr lang="en-US" altLang="zh-CN" sz="1000" b="1" baseline="-25000">
                    <a:solidFill>
                      <a:srgbClr val="000000"/>
                    </a:solidFill>
                    <a:sym typeface="Symbol" panose="05050102010706020507" pitchFamily="18" charset="2"/>
                  </a:rPr>
                  <a:t></a:t>
                </a:r>
                <a:r>
                  <a:rPr lang="en-US" altLang="zh-CN" sz="10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altLang="zh-CN" sz="1000" b="1" i="1">
                    <a:solidFill>
                      <a:srgbClr val="000000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zh-CN" sz="1000" b="1" i="1" baseline="-25000">
                    <a:solidFill>
                      <a:srgbClr val="000000"/>
                    </a:solidFill>
                    <a:sym typeface="Symbol" panose="05050102010706020507" pitchFamily="18" charset="2"/>
                  </a:rPr>
                  <a:t>max</a:t>
                </a:r>
                <a:r>
                  <a:rPr lang="en-US" altLang="zh-CN" sz="10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)</a:t>
                </a:r>
                <a:endParaRPr lang="en-US" altLang="zh-CN" sz="1000" b="1">
                  <a:solidFill>
                    <a:srgbClr val="000000"/>
                  </a:solidFill>
                  <a:sym typeface="Mathematica1" pitchFamily="2" charset="2"/>
                </a:endParaRPr>
              </a:p>
            </p:txBody>
          </p:sp>
        </p:grpSp>
        <p:sp>
          <p:nvSpPr>
            <p:cNvPr id="143368" name="Line 8"/>
            <p:cNvSpPr>
              <a:spLocks noChangeShapeType="1"/>
            </p:cNvSpPr>
            <p:nvPr/>
          </p:nvSpPr>
          <p:spPr bwMode="auto">
            <a:xfrm flipV="1">
              <a:off x="3779912" y="4790483"/>
              <a:ext cx="2880320" cy="54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矩形 8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004997" y="3256482"/>
              <a:ext cx="6916628" cy="1253402"/>
            </a:xfrm>
            <a:prstGeom prst="rect">
              <a:avLst/>
            </a:prstGeom>
            <a:blipFill rotWithShape="1">
              <a:blip r:embed="rId4" cstate="print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zh-CN" altLang="en-US">
                  <a:noFill/>
                </a:rPr>
                <a:t> </a:t>
              </a:r>
              <a:endParaRPr lang="zh-CN" altLang="en-US">
                <a:noFill/>
              </a:endParaRPr>
            </a:p>
          </p:txBody>
        </p:sp>
        <p:cxnSp>
          <p:nvCxnSpPr>
            <p:cNvPr id="143370" name="直接箭头连接符 68"/>
            <p:cNvCxnSpPr>
              <a:cxnSpLocks noChangeShapeType="1"/>
            </p:cNvCxnSpPr>
            <p:nvPr/>
          </p:nvCxnSpPr>
          <p:spPr bwMode="auto">
            <a:xfrm>
              <a:off x="6295546" y="4409483"/>
              <a:ext cx="0" cy="3810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</p:spPr>
        </p:cxnSp>
        <p:cxnSp>
          <p:nvCxnSpPr>
            <p:cNvPr id="11" name="直接箭头连接符 10"/>
            <p:cNvCxnSpPr>
              <a:stCxn id="31" idx="6"/>
            </p:cNvCxnSpPr>
            <p:nvPr/>
          </p:nvCxnSpPr>
          <p:spPr>
            <a:xfrm>
              <a:off x="3874353" y="2699018"/>
              <a:ext cx="1130645" cy="513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>
            <a:xfrm flipV="1">
              <a:off x="3874353" y="2265732"/>
              <a:ext cx="411546" cy="4690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/>
            <p:cNvCxnSpPr/>
            <p:nvPr/>
          </p:nvCxnSpPr>
          <p:spPr>
            <a:xfrm flipV="1">
              <a:off x="3843376" y="1428194"/>
              <a:ext cx="174796" cy="178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374" name="直接连接符 14"/>
            <p:cNvCxnSpPr>
              <a:cxnSpLocks noChangeShapeType="1"/>
            </p:cNvCxnSpPr>
            <p:nvPr/>
          </p:nvCxnSpPr>
          <p:spPr bwMode="auto">
            <a:xfrm flipH="1" flipV="1">
              <a:off x="3765676" y="188640"/>
              <a:ext cx="14236" cy="561662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Dot"/>
              <a:round/>
              <a:tailEnd type="arrow" w="med" len="med"/>
            </a:ln>
          </p:spPr>
        </p:cxnSp>
        <p:cxnSp>
          <p:nvCxnSpPr>
            <p:cNvPr id="143375" name="直接箭头连接符 72"/>
            <p:cNvCxnSpPr>
              <a:cxnSpLocks noChangeShapeType="1"/>
            </p:cNvCxnSpPr>
            <p:nvPr/>
          </p:nvCxnSpPr>
          <p:spPr bwMode="auto">
            <a:xfrm flipH="1">
              <a:off x="3794165" y="404664"/>
              <a:ext cx="45243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tailEnd type="arrow" w="med" len="med"/>
            </a:ln>
          </p:spPr>
        </p:cxnSp>
      </p:grpSp>
      <p:sp>
        <p:nvSpPr>
          <p:cNvPr id="47" name="文本占位符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930525" y="177165"/>
            <a:ext cx="1881505" cy="499745"/>
          </a:xfrm>
          <a:prstGeom prst="rect">
            <a:avLst/>
          </a:prstGeom>
          <a:blipFill rotWithShape="1">
            <a:blip r:embed="rId5" cstate="print"/>
            <a:stretch>
              <a:fillRect/>
            </a:stretch>
          </a:blipFill>
          <a:ln>
            <a:noFill/>
          </a:ln>
          <a:effectLst/>
        </p:spPr>
        <p:txBody>
          <a:bodyPr/>
          <a:lstStyle/>
          <a:p>
            <a:pPr>
              <a:defRPr/>
            </a:pPr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4776470"/>
            <a:ext cx="9144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对于中子星内完会简并电子气体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: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由于电子数密度有限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, 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给定一个      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,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    </a:t>
            </a:r>
            <a:endParaRPr lang="zh-CN" altLang="en-US" sz="2400" b="1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  方向上的电子的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Landau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能级量子数有一个极大值</a:t>
            </a:r>
            <a:endParaRPr lang="zh-CN" altLang="en-US" sz="2400" b="1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磁场愈强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(b=B/B</a:t>
            </a:r>
            <a:r>
              <a:rPr lang="en-US" altLang="zh-CN" sz="2400" b="1" baseline="-2500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cr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),           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愈小。</a:t>
            </a:r>
            <a:r>
              <a:rPr lang="en-US" altLang="zh-CN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Landau</a:t>
            </a:r>
            <a:r>
              <a:rPr lang="zh-CN" altLang="en-US" sz="2400" b="1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柱面愈狭窄</a:t>
            </a:r>
            <a:endParaRPr lang="zh-CN" altLang="en-US" sz="2400" b="1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525510" y="4776470"/>
          <a:ext cx="40576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6" imgW="190500" imgH="215900" progId="Equation.KSEE3">
                  <p:embed/>
                </p:oleObj>
              </mc:Choice>
              <mc:Fallback>
                <p:oleObj name="" r:id="rId6" imgW="1905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525510" y="4776470"/>
                        <a:ext cx="40576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0" y="5113655"/>
          <a:ext cx="463550" cy="492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8" imgW="203200" imgH="215900" progId="Equation.KSEE3">
                  <p:embed/>
                </p:oleObj>
              </mc:Choice>
              <mc:Fallback>
                <p:oleObj name="" r:id="rId8" imgW="203200" imgH="2159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0" y="5113655"/>
                        <a:ext cx="463550" cy="492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91985" y="5163820"/>
          <a:ext cx="588645" cy="48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10" imgW="279400" imgH="228600" progId="Equation.KSEE3">
                  <p:embed/>
                </p:oleObj>
              </mc:Choice>
              <mc:Fallback>
                <p:oleObj name="" r:id="rId10" imgW="279400" imgH="2286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991985" y="5163820"/>
                        <a:ext cx="588645" cy="481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766060" y="5494020"/>
          <a:ext cx="588645" cy="48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2" imgW="279400" imgH="228600" progId="Equation.KSEE3">
                  <p:embed/>
                </p:oleObj>
              </mc:Choice>
              <mc:Fallback>
                <p:oleObj name="" r:id="rId12" imgW="279400" imgH="2286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66060" y="5494020"/>
                        <a:ext cx="588645" cy="481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514350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solidFill>
                  <a:schemeClr val="accent2"/>
                </a:solidFill>
                <a:ea typeface="楷体" panose="02010609060101010101" pitchFamily="49" charset="-122"/>
              </a:rPr>
              <a:t>磁场愈强, 电子 Fermi 能愈高</a:t>
            </a:r>
            <a:r>
              <a:rPr lang="en-US" altLang="zh-CN" sz="3200" b="1" smtClean="0">
                <a:ea typeface="楷体" panose="02010609060101010101" pitchFamily="49" charset="-122"/>
              </a:rPr>
              <a:t> </a:t>
            </a:r>
            <a:r>
              <a:rPr lang="en-US" altLang="zh-CN" sz="3200" smtClean="0">
                <a:ea typeface="楷体" panose="02010609060101010101" pitchFamily="49" charset="-122"/>
              </a:rPr>
              <a:t>  </a:t>
            </a:r>
            <a:endParaRPr lang="en-US" altLang="zh-CN" sz="3200" smtClean="0">
              <a:ea typeface="楷体" panose="02010609060101010101" pitchFamily="49" charset="-122"/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903605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在强磁场下, 沿磁场</a:t>
            </a:r>
            <a:r>
              <a:rPr lang="en-US" altLang="zh-CN" sz="2400" smtClean="0"/>
              <a:t>(z)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方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向上,</a:t>
            </a:r>
            <a:r>
              <a:rPr lang="en-US" altLang="zh-CN" sz="2400" i="1" smtClean="0"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  <a:r>
              <a:rPr lang="en-US" altLang="zh-CN" sz="2400" i="1" baseline="-25000" smtClean="0">
                <a:latin typeface="楷体" panose="02010609060101010101" pitchFamily="49" charset="-122"/>
                <a:ea typeface="楷体" panose="02010609060101010101" pitchFamily="49" charset="-122"/>
              </a:rPr>
              <a:t>z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 连续变化。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然而在</a:t>
            </a:r>
            <a:r>
              <a:rPr lang="en-US" altLang="zh-CN" sz="2400" b="1" smtClean="0"/>
              <a:t> x-y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平面上, 电子只能布居在有限的分立</a:t>
            </a:r>
            <a:r>
              <a:rPr lang="en-US" altLang="zh-CN" sz="2400" b="1" smtClean="0"/>
              <a:t> Landau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能级上: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i="1" smtClean="0"/>
              <a:t>n </a:t>
            </a:r>
            <a:r>
              <a:rPr lang="en-US" altLang="zh-CN" sz="2400" b="1" smtClean="0"/>
              <a:t>=0,1,2,3…</a:t>
            </a:r>
            <a:r>
              <a:rPr lang="en-US" altLang="zh-CN" sz="2400" b="1" i="1" smtClean="0"/>
              <a:t>n</a:t>
            </a:r>
            <a:r>
              <a:rPr lang="en-US" altLang="zh-CN" sz="2400" b="1" i="1" baseline="-25000" smtClean="0"/>
              <a:t>max</a:t>
            </a:r>
            <a:r>
              <a:rPr lang="en-US" altLang="zh-CN" sz="2400" b="1" smtClean="0"/>
              <a:t>(</a:t>
            </a:r>
            <a:r>
              <a:rPr lang="en-US" altLang="zh-CN" sz="2400" i="1" smtClean="0"/>
              <a:t>p</a:t>
            </a:r>
            <a:r>
              <a:rPr lang="en-US" altLang="zh-CN" sz="2400" i="1" baseline="-25000" smtClean="0"/>
              <a:t>z</a:t>
            </a:r>
            <a:r>
              <a:rPr lang="en-US" altLang="zh-CN" sz="2400" smtClean="0"/>
              <a:t>,</a:t>
            </a:r>
            <a:r>
              <a:rPr lang="en-US" altLang="zh-CN" sz="2400" i="1" smtClean="0"/>
              <a:t>b</a:t>
            </a:r>
            <a:r>
              <a:rPr lang="en-US" altLang="zh-CN" sz="2400" b="1" smtClean="0"/>
              <a:t>)</a:t>
            </a:r>
            <a:r>
              <a:rPr lang="en-US" altLang="zh-CN" sz="2400" b="1" baseline="-25000" smtClean="0"/>
              <a:t> </a:t>
            </a:r>
            <a:r>
              <a:rPr lang="en-US" altLang="zh-CN" sz="2400" b="1" smtClean="0"/>
              <a:t>. </a:t>
            </a:r>
            <a:endParaRPr lang="en-US" altLang="zh-CN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smtClean="0">
                <a:ea typeface="楷体" panose="02010609060101010101" pitchFamily="49" charset="-122"/>
              </a:rPr>
              <a:t> 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按照</a:t>
            </a:r>
            <a:r>
              <a:rPr lang="en-US" altLang="zh-CN" sz="2400" smtClean="0">
                <a:ea typeface="楷体" panose="02010609060101010101" pitchFamily="49" charset="-122"/>
              </a:rPr>
              <a:t>Pauli 原理, 每个状态最多也只有一个电子</a:t>
            </a:r>
            <a:r>
              <a:rPr lang="zh-CN" altLang="en-US" sz="2400" smtClean="0">
                <a:ea typeface="楷体" panose="02010609060101010101" pitchFamily="49" charset="-122"/>
              </a:rPr>
              <a:t>。</a:t>
            </a:r>
            <a:endParaRPr lang="en-US" altLang="zh-CN" sz="2400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smtClean="0">
                <a:ea typeface="楷体" panose="02010609060101010101" pitchFamily="49" charset="-122"/>
              </a:rPr>
              <a:t>由于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磁场愈强, </a:t>
            </a:r>
            <a:r>
              <a:rPr lang="en-US" altLang="zh-CN" sz="2400" b="1" i="1" smtClean="0">
                <a:ea typeface="楷体" panose="02010609060101010101" pitchFamily="49" charset="-122"/>
              </a:rPr>
              <a:t>n</a:t>
            </a:r>
            <a:r>
              <a:rPr lang="en-US" altLang="zh-CN" sz="2400" b="1" i="1" baseline="-25000" smtClean="0">
                <a:ea typeface="楷体" panose="02010609060101010101" pitchFamily="49" charset="-122"/>
              </a:rPr>
              <a:t>max</a:t>
            </a:r>
            <a:r>
              <a:rPr lang="en-US" altLang="zh-CN" sz="2400" b="1" smtClean="0">
                <a:ea typeface="楷体" panose="02010609060101010101" pitchFamily="49" charset="-122"/>
              </a:rPr>
              <a:t>(</a:t>
            </a:r>
            <a:r>
              <a:rPr lang="en-US" altLang="zh-CN" sz="2400" i="1" smtClean="0">
                <a:ea typeface="楷体" panose="02010609060101010101" pitchFamily="49" charset="-122"/>
              </a:rPr>
              <a:t>p</a:t>
            </a:r>
            <a:r>
              <a:rPr lang="en-US" altLang="zh-CN" sz="2400" i="1" baseline="-25000" smtClean="0">
                <a:ea typeface="楷体" panose="02010609060101010101" pitchFamily="49" charset="-122"/>
              </a:rPr>
              <a:t>z</a:t>
            </a:r>
            <a:r>
              <a:rPr lang="en-US" altLang="zh-CN" sz="2400" i="1" smtClean="0">
                <a:ea typeface="楷体" panose="02010609060101010101" pitchFamily="49" charset="-122"/>
              </a:rPr>
              <a:t>,b)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愈小,</a:t>
            </a:r>
            <a:r>
              <a:rPr lang="zh-CN" altLang="en-US" sz="2400" smtClean="0">
                <a:ea typeface="楷体" panose="02010609060101010101" pitchFamily="49" charset="-122"/>
              </a:rPr>
              <a:t>因而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en-US" altLang="zh-CN" sz="2400" b="1" smtClean="0"/>
              <a:t> x-y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平面上电子能够占据的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微观状态数目愈少。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对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于高度简并的中子星内部, 给定的电子数密度,垂直于磁场平面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上电子可能占据的微观状态数目的减少必然导致沿着磁场方向占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据的微观状态数目的增加，即(连续变化)</a:t>
            </a:r>
            <a:r>
              <a:rPr lang="en-US" altLang="zh-CN" sz="2400" b="1" i="1" smtClean="0">
                <a:ea typeface="楷体" panose="02010609060101010101" pitchFamily="49" charset="-122"/>
              </a:rPr>
              <a:t>p</a:t>
            </a:r>
            <a:r>
              <a:rPr lang="en-US" altLang="zh-CN" sz="2400" b="1" i="1" baseline="-25000" smtClean="0">
                <a:ea typeface="楷体" panose="02010609060101010101" pitchFamily="49" charset="-122"/>
              </a:rPr>
              <a:t>z</a:t>
            </a:r>
            <a:r>
              <a:rPr lang="en-US" altLang="zh-CN" sz="2400" b="1" smtClean="0">
                <a:ea typeface="楷体" panose="02010609060101010101" pitchFamily="49" charset="-122"/>
              </a:rPr>
              <a:t> 的最大值 </a:t>
            </a:r>
            <a:r>
              <a:rPr lang="en-US" altLang="zh-CN" sz="2400" b="1" i="1" smtClean="0">
                <a:ea typeface="楷体" panose="02010609060101010101" pitchFamily="49" charset="-122"/>
              </a:rPr>
              <a:t>p</a:t>
            </a:r>
            <a:r>
              <a:rPr lang="en-US" altLang="zh-CN" sz="2400" b="1" i="1" baseline="-25000" smtClean="0">
                <a:ea typeface="楷体" panose="02010609060101010101" pitchFamily="49" charset="-122"/>
              </a:rPr>
              <a:t>F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增长,对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应的 </a:t>
            </a:r>
            <a:r>
              <a:rPr lang="en-US" altLang="zh-CN" sz="2400" b="1" smtClean="0">
                <a:ea typeface="楷体" panose="02010609060101010101" pitchFamily="49" charset="-122"/>
              </a:rPr>
              <a:t>Fermi 能量增加。这意味着</a:t>
            </a:r>
            <a:r>
              <a:rPr lang="en-US" altLang="zh-CN" sz="2400" b="1" smtClean="0"/>
              <a:t> Fermi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球半径增加，</a:t>
            </a:r>
            <a:r>
              <a:rPr lang="en-US" altLang="zh-CN" sz="2400" b="1" smtClean="0"/>
              <a:t>Fermi 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球膨</a:t>
            </a:r>
            <a:endParaRPr lang="en-US" altLang="zh-CN" sz="2400" b="1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胀。磁场愈强,电子的</a:t>
            </a:r>
            <a:r>
              <a:rPr lang="en-US" altLang="zh-CN" sz="2400" b="1" smtClean="0">
                <a:ea typeface="楷体" panose="02010609060101010101" pitchFamily="49" charset="-122"/>
              </a:rPr>
              <a:t> Fermi 能量愈增加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 。</a:t>
            </a:r>
            <a:endParaRPr lang="en-US" altLang="zh-CN" sz="2400" b="1" smtClean="0"/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3132138" y="1341438"/>
          <a:ext cx="25923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1" imgW="34747200" imgH="5791200" progId="Equation.KSEE3">
                  <p:embed/>
                </p:oleObj>
              </mc:Choice>
              <mc:Fallback>
                <p:oleObj name="Equation" r:id="rId1" imgW="34747200" imgH="5791200" progId="Equation.KSEE3">
                  <p:embed/>
                  <p:pic>
                    <p:nvPicPr>
                      <p:cNvPr id="0" name="Object 4" descr="image2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32138" y="1341438"/>
                        <a:ext cx="2592387" cy="431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-92075" y="0"/>
            <a:ext cx="9269730" cy="476250"/>
          </a:xfrm>
        </p:spPr>
        <p:txBody>
          <a:bodyPr/>
          <a:lstStyle/>
          <a:p>
            <a:pPr eaLnBrk="1" hangingPunct="1"/>
            <a:r>
              <a:rPr lang="zh-CN" altLang="en-US" sz="3200" b="1" smtClean="0">
                <a:solidFill>
                  <a:srgbClr val="7878DE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强磁场下电子气体的微观相貌数的计算</a:t>
            </a:r>
            <a:endParaRPr lang="zh-CN" altLang="en-US" sz="3200" b="1" smtClean="0">
              <a:solidFill>
                <a:srgbClr val="7878DE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0178" name="Object 3"/>
          <p:cNvGraphicFramePr>
            <a:graphicFrameLocks noChangeAspect="1"/>
          </p:cNvGraphicFramePr>
          <p:nvPr/>
        </p:nvGraphicFramePr>
        <p:xfrm>
          <a:off x="2627313" y="1125538"/>
          <a:ext cx="40100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Equation" r:id="rId1" imgW="44500800" imgH="9448800" progId="Equation.DSMT4">
                  <p:embed/>
                </p:oleObj>
              </mc:Choice>
              <mc:Fallback>
                <p:oleObj name="Equation" r:id="rId1" imgW="44500800" imgH="9448800" progId="Equation.DSMT4">
                  <p:embed/>
                  <p:pic>
                    <p:nvPicPr>
                      <p:cNvPr id="0" name="Object 3" descr="image65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27313" y="1125538"/>
                        <a:ext cx="4010025" cy="8509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4"/>
          <p:cNvGraphicFramePr>
            <a:graphicFrameLocks noChangeAspect="1"/>
          </p:cNvGraphicFramePr>
          <p:nvPr/>
        </p:nvGraphicFramePr>
        <p:xfrm>
          <a:off x="166688" y="3381375"/>
          <a:ext cx="8685212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10337600" imgH="22555200" progId="Equation.DSMT4">
                  <p:embed/>
                </p:oleObj>
              </mc:Choice>
              <mc:Fallback>
                <p:oleObj name="Equation" r:id="rId3" imgW="110337600" imgH="22555200" progId="Equation.DSMT4">
                  <p:embed/>
                  <p:pic>
                    <p:nvPicPr>
                      <p:cNvPr id="0" name="Object 4" descr="image66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88" y="3381375"/>
                        <a:ext cx="8685212" cy="17764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9388" y="2133600"/>
            <a:ext cx="91440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</a:rPr>
              <a:t>单位体积内在强磁场下总的能级占有状态数目为</a:t>
            </a:r>
            <a:endParaRPr lang="zh-CN" altLang="en-US" sz="2400" b="1">
              <a:solidFill>
                <a:schemeClr val="tx2"/>
              </a:solidFill>
              <a:ea typeface="楷体" panose="02010609060101010101" pitchFamily="49" charset="-122"/>
            </a:endParaRPr>
          </a:p>
          <a:p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</a:rPr>
              <a:t>(</a:t>
            </a:r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</a:rPr>
              <a:t>我们引入</a:t>
            </a:r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</a:rPr>
              <a:t>Dirac</a:t>
            </a:r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</a:rPr>
              <a:t>的</a:t>
            </a:r>
            <a:r>
              <a:rPr lang="el-GR" altLang="zh-CN" sz="2400" b="1">
                <a:solidFill>
                  <a:schemeClr val="tx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δ</a:t>
            </a:r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-</a:t>
            </a:r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函数</a:t>
            </a:r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):</a:t>
            </a:r>
            <a:endParaRPr lang="el-GR" altLang="zh-CN" sz="2400" b="1">
              <a:solidFill>
                <a:schemeClr val="tx2"/>
              </a:solidFill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0638" y="692150"/>
            <a:ext cx="7456487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按照统计物理方法，在</a:t>
            </a:r>
            <a:r>
              <a:rPr lang="en-US" altLang="zh-CN" sz="2400" b="1">
                <a:ea typeface="楷体" panose="02010609060101010101" pitchFamily="49" charset="-122"/>
              </a:rPr>
              <a:t>6</a:t>
            </a:r>
            <a:r>
              <a:rPr lang="zh-CN" altLang="en-US" sz="2400" b="1">
                <a:ea typeface="楷体" panose="02010609060101010101" pitchFamily="49" charset="-122"/>
              </a:rPr>
              <a:t>维相空间中的微观状态数目为</a:t>
            </a:r>
            <a:endParaRPr lang="zh-CN" altLang="en-US" sz="2400" b="1">
              <a:ea typeface="楷体" panose="02010609060101010101" pitchFamily="49" charset="-122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0" y="5445125"/>
            <a:ext cx="3562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其中</a:t>
            </a:r>
            <a:r>
              <a:rPr lang="zh-CN" altLang="en-US" sz="2400" b="1">
                <a:solidFill>
                  <a:schemeClr val="tx2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2400" b="1" i="1">
                <a:solidFill>
                  <a:schemeClr val="tx2"/>
                </a:solidFill>
              </a:rPr>
              <a:t>g</a:t>
            </a:r>
            <a:r>
              <a:rPr lang="en-US" altLang="zh-CN" sz="2400" b="1" i="1" baseline="-25000">
                <a:solidFill>
                  <a:schemeClr val="tx2"/>
                </a:solidFill>
              </a:rPr>
              <a:t>0</a:t>
            </a:r>
            <a:r>
              <a:rPr lang="en-US" altLang="zh-CN" sz="2400" b="1">
                <a:solidFill>
                  <a:schemeClr val="tx2"/>
                </a:solidFill>
              </a:rPr>
              <a:t> </a:t>
            </a:r>
            <a:r>
              <a:rPr lang="zh-CN" altLang="en-US" sz="2400" b="1">
                <a:solidFill>
                  <a:schemeClr val="tx2"/>
                </a:solidFill>
                <a:ea typeface="楷体_GB2312" pitchFamily="49" charset="-122"/>
              </a:rPr>
              <a:t>为能级简并度。</a:t>
            </a:r>
            <a:endParaRPr lang="zh-CN" altLang="en-US" sz="2400" b="1">
              <a:solidFill>
                <a:schemeClr val="tx2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8578850" cy="417513"/>
          </a:xfrm>
        </p:spPr>
        <p:txBody>
          <a:bodyPr/>
          <a:lstStyle/>
          <a:p>
            <a:pPr eaLnBrk="1" hangingPunct="1"/>
            <a:r>
              <a:rPr lang="zh-CN" altLang="en-US" sz="32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超强磁场下单位体积内电子的能级状态总数量</a:t>
            </a:r>
            <a:endParaRPr lang="zh-CN" altLang="en-US" sz="32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2227" name="Object 4"/>
          <p:cNvGraphicFramePr>
            <a:graphicFrameLocks noChangeAspect="1"/>
          </p:cNvGraphicFramePr>
          <p:nvPr/>
        </p:nvGraphicFramePr>
        <p:xfrm>
          <a:off x="3429000" y="27051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4" descr="image69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29000" y="2705100"/>
                        <a:ext cx="914400" cy="1984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5"/>
          <p:cNvGraphicFramePr>
            <a:graphicFrameLocks noChangeAspect="1"/>
          </p:cNvGraphicFramePr>
          <p:nvPr/>
        </p:nvGraphicFramePr>
        <p:xfrm>
          <a:off x="354330" y="837565"/>
          <a:ext cx="440531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45720000" imgH="10363200" progId="Equation.DSMT4">
                  <p:embed/>
                </p:oleObj>
              </mc:Choice>
              <mc:Fallback>
                <p:oleObj name="Equation" r:id="rId3" imgW="45720000" imgH="10363200" progId="Equation.DSMT4">
                  <p:embed/>
                  <p:pic>
                    <p:nvPicPr>
                      <p:cNvPr id="0" name="Object 5" descr="image70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330" y="837565"/>
                        <a:ext cx="4405313" cy="9985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7"/>
          <p:cNvGraphicFramePr>
            <a:graphicFrameLocks noChangeAspect="1"/>
          </p:cNvGraphicFramePr>
          <p:nvPr/>
        </p:nvGraphicFramePr>
        <p:xfrm>
          <a:off x="6394768" y="1579245"/>
          <a:ext cx="17430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5" imgW="24079200" imgH="11277600" progId="Equation.DSMT4">
                  <p:embed/>
                </p:oleObj>
              </mc:Choice>
              <mc:Fallback>
                <p:oleObj name="Equation" r:id="rId5" imgW="24079200" imgH="11277600" progId="Equation.DSMT4">
                  <p:embed/>
                  <p:pic>
                    <p:nvPicPr>
                      <p:cNvPr id="0" name="Object 7" descr="image71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94768" y="1579245"/>
                        <a:ext cx="1743075" cy="8159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1" name="Object 11"/>
          <p:cNvGraphicFramePr>
            <a:graphicFrameLocks noChangeAspect="1"/>
          </p:cNvGraphicFramePr>
          <p:nvPr/>
        </p:nvGraphicFramePr>
        <p:xfrm>
          <a:off x="6272530" y="928688"/>
          <a:ext cx="10715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7" imgW="10363200" imgH="4876800" progId="Equation.KSEE3">
                  <p:embed/>
                </p:oleObj>
              </mc:Choice>
              <mc:Fallback>
                <p:oleObj name="Equation" r:id="rId7" imgW="10363200" imgH="4876800" progId="Equation.KSEE3">
                  <p:embed/>
                  <p:pic>
                    <p:nvPicPr>
                      <p:cNvPr id="0" name="Object 11" descr="image7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72530" y="928688"/>
                        <a:ext cx="1071563" cy="5032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7950" y="2279650"/>
            <a:ext cx="685292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按照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Pauli 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不相容原理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(一个电子最多占据一个状态</a:t>
            </a:r>
            <a:endParaRPr lang="en-US" altLang="zh-CN" sz="2400" b="1" smtClean="0">
              <a:ea typeface="楷体" panose="02010609060101010101" pitchFamily="49" charset="-122"/>
              <a:sym typeface="+mn-ea"/>
            </a:endParaRPr>
          </a:p>
          <a:p>
            <a:pPr algn="l"/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(不同自旋状态不同)):</a:t>
            </a:r>
            <a:endParaRPr lang="en-US" altLang="zh-CN" sz="2400" b="1" smtClean="0">
              <a:ea typeface="楷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3124200"/>
            <a:ext cx="9144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eaLnBrk="1" hangingPunct="1">
              <a:buFontTx/>
              <a:buNone/>
            </a:pP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在完全简并的电子气体中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, 在单位体积内电子占据的总状态数目应该等于电子的数密度。</a:t>
            </a:r>
            <a:endParaRPr lang="zh-CN" altLang="en-US" sz="2400"/>
          </a:p>
        </p:txBody>
      </p:sp>
      <p:graphicFrame>
        <p:nvGraphicFramePr>
          <p:cNvPr id="53250" name="Object 4"/>
          <p:cNvGraphicFramePr>
            <a:graphicFrameLocks noChangeAspect="1"/>
          </p:cNvGraphicFramePr>
          <p:nvPr/>
        </p:nvGraphicFramePr>
        <p:xfrm>
          <a:off x="2714625" y="4029710"/>
          <a:ext cx="2045335" cy="516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" name="Equation" r:id="rId9" imgW="22860000" imgH="5791200" progId="Equation.DSMT4">
                  <p:embed/>
                </p:oleObj>
              </mc:Choice>
              <mc:Fallback>
                <p:oleObj name="Equation" r:id="rId9" imgW="22860000" imgH="5791200" progId="Equation.DSMT4">
                  <p:embed/>
                  <p:pic>
                    <p:nvPicPr>
                      <p:cNvPr id="0" name="Object 4" descr="image74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14625" y="4029710"/>
                        <a:ext cx="2045335" cy="5168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99540" y="5057775"/>
            <a:ext cx="7493000" cy="842645"/>
          </a:xfrm>
          <a:prstGeom prst="rect">
            <a:avLst/>
          </a:prstGeom>
          <a:blipFill rotWithShape="1">
            <a:blip r:embed="rId11" cstate="print"/>
            <a:stretch>
              <a:fillRect r="-518" b="-1852"/>
            </a:stretch>
          </a:blipFill>
        </p:spPr>
        <p:txBody>
          <a:bodyPr/>
          <a:p>
            <a:pPr>
              <a:defRPr/>
            </a:pPr>
            <a:r>
              <a:rPr lang="zh-CN" altLang="en-US">
                <a:noFill/>
                <a:ea typeface="宋体" panose="02010600030101010101" pitchFamily="2" charset="-122"/>
              </a:rPr>
              <a:t> </a:t>
            </a:r>
            <a:endParaRPr lang="zh-CN" altLang="en-US">
              <a:noFill/>
              <a:ea typeface="宋体" panose="02010600030101010101" pitchFamily="2" charset="-122"/>
            </a:endParaRPr>
          </a:p>
        </p:txBody>
      </p:sp>
      <p:sp>
        <p:nvSpPr>
          <p:cNvPr id="54283" name="矩形 11"/>
          <p:cNvSpPr>
            <a:spLocks noChangeArrowheads="1"/>
          </p:cNvSpPr>
          <p:nvPr/>
        </p:nvSpPr>
        <p:spPr bwMode="auto">
          <a:xfrm>
            <a:off x="-317" y="5900420"/>
            <a:ext cx="9158287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p>
            <a:r>
              <a:rPr lang="en-US" altLang="zh-CN">
                <a:sym typeface="Symbol" panose="05050102010706020507" pitchFamily="18" charset="2"/>
              </a:rPr>
              <a:t></a:t>
            </a:r>
            <a:r>
              <a:rPr lang="en-US" altLang="zh-CN" sz="2400" b="1">
                <a:ea typeface="楷体" panose="02010609060101010101" pitchFamily="49" charset="-122"/>
                <a:sym typeface="Symbol" panose="05050102010706020507" pitchFamily="18" charset="2"/>
              </a:rPr>
              <a:t>随着磁场的增强，电子的Fermi能按照磁场强度的1/4次方而升高</a:t>
            </a:r>
            <a:endParaRPr lang="zh-CN" altLang="en-US" sz="2400" b="1"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4330" y="5142230"/>
            <a:ext cx="538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→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标题 1"/>
          <p:cNvSpPr>
            <a:spLocks noGrp="1"/>
          </p:cNvSpPr>
          <p:nvPr>
            <p:ph type="title"/>
          </p:nvPr>
        </p:nvSpPr>
        <p:spPr>
          <a:xfrm>
            <a:off x="73025" y="0"/>
            <a:ext cx="8958580" cy="765175"/>
          </a:xfrm>
        </p:spPr>
        <p:txBody>
          <a:bodyPr/>
          <a:lstStyle/>
          <a:p>
            <a:r>
              <a:rPr lang="en-US" altLang="zh-CN" sz="4000" b="1" smtClean="0">
                <a:ea typeface="楷体" panose="02010609060101010101" pitchFamily="49" charset="-122"/>
              </a:rPr>
              <a:t>E</a:t>
            </a:r>
            <a:r>
              <a:rPr lang="en-US" altLang="zh-CN" sz="4000" b="1" baseline="-25000" smtClean="0">
                <a:ea typeface="楷体" panose="02010609060101010101" pitchFamily="49" charset="-122"/>
              </a:rPr>
              <a:t>F</a:t>
            </a:r>
            <a:r>
              <a:rPr lang="en-US" altLang="zh-CN" sz="4000" b="1" smtClean="0">
                <a:ea typeface="楷体" panose="02010609060101010101" pitchFamily="49" charset="-122"/>
              </a:rPr>
              <a:t> (e) ≈42.9(B/B</a:t>
            </a:r>
            <a:r>
              <a:rPr lang="en-US" altLang="zh-CN" sz="4000" b="1" baseline="-25000" smtClean="0">
                <a:ea typeface="楷体" panose="02010609060101010101" pitchFamily="49" charset="-122"/>
              </a:rPr>
              <a:t>cr</a:t>
            </a:r>
            <a:r>
              <a:rPr lang="en-US" altLang="zh-CN" sz="4000" b="1" smtClean="0">
                <a:ea typeface="楷体" panose="02010609060101010101" pitchFamily="49" charset="-122"/>
              </a:rPr>
              <a:t> )</a:t>
            </a:r>
            <a:r>
              <a:rPr lang="en-US" altLang="zh-CN" sz="4000" b="1" baseline="30000" smtClean="0">
                <a:ea typeface="楷体" panose="02010609060101010101" pitchFamily="49" charset="-122"/>
              </a:rPr>
              <a:t>1/4 </a:t>
            </a:r>
            <a:r>
              <a:rPr lang="en-US" altLang="zh-CN" sz="4000" b="1" smtClean="0">
                <a:ea typeface="楷体" panose="02010609060101010101" pitchFamily="49" charset="-122"/>
              </a:rPr>
              <a:t>MeV</a:t>
            </a:r>
            <a:r>
              <a:rPr lang="en-US" altLang="zh-CN" sz="4000" b="1" smtClean="0">
                <a:ea typeface="楷体" panose="02010609060101010101" pitchFamily="49" charset="-122"/>
              </a:rPr>
              <a:t>的</a:t>
            </a:r>
            <a:r>
              <a:rPr lang="zh-CN" altLang="en-US" sz="4000" b="1" smtClean="0">
                <a:latin typeface="楷体" panose="02010609060101010101" pitchFamily="49" charset="-122"/>
                <a:ea typeface="楷体" panose="02010609060101010101" pitchFamily="49" charset="-122"/>
              </a:rPr>
              <a:t>重要推论</a:t>
            </a:r>
            <a:endParaRPr lang="zh-CN" altLang="en-US" sz="4000" smtClean="0"/>
          </a:p>
        </p:txBody>
      </p:sp>
      <p:sp>
        <p:nvSpPr>
          <p:cNvPr id="147459" name="内容占位符 5"/>
          <p:cNvSpPr>
            <a:spLocks noGrp="1"/>
          </p:cNvSpPr>
          <p:nvPr>
            <p:ph idx="1"/>
          </p:nvPr>
        </p:nvSpPr>
        <p:spPr>
          <a:xfrm>
            <a:off x="0" y="836930"/>
            <a:ext cx="9144000" cy="602107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上</a:t>
            </a:r>
            <a:r>
              <a:rPr lang="zh-CN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式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至少有两个</a:t>
            </a:r>
            <a:r>
              <a:rPr lang="zh-CN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重要</a:t>
            </a:r>
            <a:r>
              <a:rPr lang="zh-CN" altLang="en-US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推论</a:t>
            </a:r>
            <a:r>
              <a:rPr lang="en-US" altLang="zh-CN" sz="2400" b="1" smtClean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en-US" altLang="zh-CN" sz="2400" smtClean="0">
              <a:ea typeface="楷体" panose="02010609060101010101" pitchFamily="49" charset="-122"/>
            </a:endParaRPr>
          </a:p>
          <a:p>
            <a:pPr>
              <a:buFontTx/>
              <a:buNone/>
            </a:pPr>
            <a:r>
              <a:rPr lang="en-US" altLang="zh-CN" sz="2400" smtClean="0">
                <a:ea typeface="楷体" panose="02010609060101010101" pitchFamily="49" charset="-122"/>
              </a:rPr>
              <a:t>1. 直接 Urca </a:t>
            </a:r>
            <a:r>
              <a:rPr lang="zh-CN" altLang="zh-CN" sz="2400" smtClean="0">
                <a:ea typeface="楷体" panose="02010609060101010101" pitchFamily="49" charset="-122"/>
              </a:rPr>
              <a:t>过程</a:t>
            </a:r>
            <a:r>
              <a:rPr lang="zh-CN" altLang="en-US" sz="2400" smtClean="0">
                <a:ea typeface="楷体" panose="02010609060101010101" pitchFamily="49" charset="-122"/>
              </a:rPr>
              <a:t>可能发生</a:t>
            </a:r>
            <a:r>
              <a:rPr lang="en-US" altLang="zh-CN" sz="2400" smtClean="0">
                <a:ea typeface="楷体" panose="02010609060101010101" pitchFamily="49" charset="-122"/>
              </a:rPr>
              <a:t>。 </a:t>
            </a:r>
            <a:endParaRPr lang="en-US" altLang="zh-CN" sz="2400" smtClean="0">
              <a:ea typeface="楷体" panose="02010609060101010101" pitchFamily="49" charset="-122"/>
            </a:endParaRPr>
          </a:p>
          <a:p>
            <a:pPr>
              <a:buFontTx/>
              <a:buNone/>
            </a:pPr>
            <a:r>
              <a:rPr lang="zh-CN" altLang="en-US" sz="2400" smtClean="0">
                <a:ea typeface="楷体" panose="02010609060101010101" pitchFamily="49" charset="-122"/>
              </a:rPr>
              <a:t>效应</a:t>
            </a:r>
            <a:r>
              <a:rPr lang="en-US" altLang="zh-CN" sz="2400" smtClean="0">
                <a:ea typeface="楷体" panose="02010609060101010101" pitchFamily="49" charset="-122"/>
              </a:rPr>
              <a:t>: </a:t>
            </a:r>
            <a:endParaRPr lang="en-US" altLang="zh-CN" sz="2400" smtClean="0">
              <a:ea typeface="楷体" panose="02010609060101010101" pitchFamily="49" charset="-122"/>
            </a:endParaRPr>
          </a:p>
          <a:p>
            <a:pPr>
              <a:buFontTx/>
              <a:buNone/>
            </a:pPr>
            <a:r>
              <a:rPr lang="en-US" altLang="zh-CN" sz="2400" smtClean="0">
                <a:ea typeface="楷体" panose="02010609060101010101" pitchFamily="49" charset="-122"/>
              </a:rPr>
              <a:t>1)</a:t>
            </a:r>
            <a:r>
              <a:rPr lang="zh-CN" altLang="en-US" sz="2400" smtClean="0">
                <a:ea typeface="楷体" panose="02010609060101010101" pitchFamily="49" charset="-122"/>
              </a:rPr>
              <a:t>中子星形成的初期，当核心区域一旦温度降到                 </a:t>
            </a:r>
            <a:r>
              <a:rPr lang="en-US" altLang="zh-CN" sz="2400" smtClean="0">
                <a:ea typeface="楷体" panose="02010609060101010101" pitchFamily="49" charset="-122"/>
              </a:rPr>
              <a:t>, </a:t>
            </a:r>
            <a:r>
              <a:rPr lang="zh-CN" altLang="en-US" sz="2400" smtClean="0">
                <a:ea typeface="楷体" panose="02010609060101010101" pitchFamily="49" charset="-122"/>
              </a:rPr>
              <a:t>就立即</a:t>
            </a:r>
            <a:endParaRPr lang="zh-CN" altLang="en-US" sz="2400" smtClean="0">
              <a:ea typeface="楷体" panose="02010609060101010101" pitchFamily="49" charset="-122"/>
            </a:endParaRPr>
          </a:p>
          <a:p>
            <a:pPr>
              <a:buFontTx/>
              <a:buNone/>
            </a:pPr>
            <a:r>
              <a:rPr lang="zh-CN" altLang="en-US" sz="2400" smtClean="0">
                <a:ea typeface="楷体" panose="02010609060101010101" pitchFamily="49" charset="-122"/>
              </a:rPr>
              <a:t>呈现</a:t>
            </a:r>
            <a:r>
              <a:rPr lang="en-US" altLang="zh-CN" sz="2400" baseline="30000" smtClean="0">
                <a:ea typeface="楷体" panose="02010609060101010101" pitchFamily="49" charset="-122"/>
              </a:rPr>
              <a:t>2</a:t>
            </a:r>
            <a:r>
              <a:rPr lang="en-US" altLang="zh-CN" sz="2400" smtClean="0">
                <a:ea typeface="楷体" panose="02010609060101010101" pitchFamily="49" charset="-122"/>
              </a:rPr>
              <a:t>P</a:t>
            </a:r>
            <a:r>
              <a:rPr lang="en-US" altLang="zh-CN" sz="2400" baseline="-25000" smtClean="0">
                <a:ea typeface="楷体" panose="02010609060101010101" pitchFamily="49" charset="-122"/>
              </a:rPr>
              <a:t>3</a:t>
            </a:r>
            <a:r>
              <a:rPr lang="en-US" altLang="zh-CN" sz="2400" smtClean="0">
                <a:ea typeface="楷体" panose="02010609060101010101" pitchFamily="49" charset="-122"/>
              </a:rPr>
              <a:t> (</a:t>
            </a:r>
            <a:r>
              <a:rPr lang="zh-CN" altLang="en-US" sz="2400" smtClean="0">
                <a:ea typeface="楷体" panose="02010609060101010101" pitchFamily="49" charset="-122"/>
              </a:rPr>
              <a:t>各向异性中子超流体</a:t>
            </a:r>
            <a:r>
              <a:rPr lang="en-US" altLang="zh-CN" sz="2400" smtClean="0">
                <a:ea typeface="楷体" panose="02010609060101010101" pitchFamily="49" charset="-122"/>
              </a:rPr>
              <a:t>)</a:t>
            </a:r>
            <a:r>
              <a:rPr lang="zh-CN" altLang="en-US" sz="2400" smtClean="0">
                <a:ea typeface="楷体" panose="02010609060101010101" pitchFamily="49" charset="-122"/>
              </a:rPr>
              <a:t>状态。由于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各向异性中子超流体</a:t>
            </a:r>
            <a:r>
              <a:rPr lang="en-US" altLang="zh-CN" sz="2400" b="1" baseline="30000" smtClean="0">
                <a:ea typeface="楷体" panose="02010609060101010101" pitchFamily="49" charset="-122"/>
                <a:sym typeface="+mn-ea"/>
              </a:rPr>
              <a:t>3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P</a:t>
            </a:r>
            <a:r>
              <a:rPr lang="en-US" altLang="zh-CN" sz="2400" b="1" baseline="-25000" smtClean="0"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中子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Cooper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对的顺磁磁化现象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(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类似于温度低于居里温度以下会自发地出现磁畴现象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), 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出现超强磁场。这时，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直接 Urca </a:t>
            </a:r>
            <a:r>
              <a:rPr lang="zh-CN" altLang="zh-CN" sz="2400" smtClean="0">
                <a:ea typeface="楷体" panose="02010609060101010101" pitchFamily="49" charset="-122"/>
                <a:sym typeface="+mn-ea"/>
              </a:rPr>
              <a:t>过程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(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迅速降温机制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)</a:t>
            </a:r>
            <a:r>
              <a:rPr lang="zh-CN" altLang="zh-CN" sz="2400" smtClean="0">
                <a:ea typeface="楷体" panose="02010609060101010101" pitchFamily="49" charset="-122"/>
                <a:sym typeface="+mn-ea"/>
              </a:rPr>
              <a:t>就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可能发生。导致中子星迅速降温。</a:t>
            </a:r>
            <a:endParaRPr lang="zh-CN" altLang="en-US" sz="2400" smtClean="0">
              <a:ea typeface="楷体" panose="02010609060101010101" pitchFamily="49" charset="-122"/>
              <a:sym typeface="+mn-ea"/>
            </a:endParaRPr>
          </a:p>
          <a:p>
            <a:pPr>
              <a:buFontTx/>
              <a:buNone/>
            </a:pP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2)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当年轻中子星各向异性中子超流体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出现超强磁场时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, 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我们在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1982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年提出的</a:t>
            </a:r>
            <a:r>
              <a:rPr lang="en-US" altLang="zh-CN" sz="2400" b="1" baseline="30000" smtClean="0">
                <a:ea typeface="楷体" panose="02010609060101010101" pitchFamily="49" charset="-122"/>
                <a:sym typeface="+mn-ea"/>
              </a:rPr>
              <a:t>3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P</a:t>
            </a:r>
            <a:r>
              <a:rPr lang="en-US" altLang="zh-CN" sz="2400" b="1" baseline="-25000" smtClean="0"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中子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Cooper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对磁矩的磁偶极辐射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(</a:t>
            </a:r>
            <a:r>
              <a:rPr lang="en-US" altLang="zh-CN" sz="2400" b="1" baseline="30000" smtClean="0">
                <a:ea typeface="楷体" panose="02010609060101010101" pitchFamily="49" charset="-122"/>
                <a:sym typeface="+mn-ea"/>
              </a:rPr>
              <a:t>3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P</a:t>
            </a:r>
            <a:r>
              <a:rPr lang="en-US" altLang="zh-CN" sz="2400" b="1" baseline="-25000" smtClean="0">
                <a:ea typeface="楷体" panose="02010609060101010101" pitchFamily="49" charset="-122"/>
                <a:sym typeface="+mn-ea"/>
              </a:rPr>
              <a:t>2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 MDRA)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的加热机制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(A-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相弱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, B-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相强</a:t>
            </a:r>
            <a:r>
              <a:rPr lang="en-US" altLang="zh-CN" sz="2400" b="1" smtClean="0">
                <a:ea typeface="楷体" panose="02010609060101010101" pitchFamily="49" charset="-122"/>
                <a:sym typeface="+mn-ea"/>
              </a:rPr>
              <a:t>)</a:t>
            </a:r>
            <a:r>
              <a:rPr lang="zh-CN" altLang="en-US" sz="2400" b="1" smtClean="0">
                <a:ea typeface="楷体" panose="02010609060101010101" pitchFamily="49" charset="-122"/>
                <a:sym typeface="+mn-ea"/>
              </a:rPr>
              <a:t>同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直接 Urca </a:t>
            </a:r>
            <a:r>
              <a:rPr lang="zh-CN" altLang="zh-CN" sz="2400" smtClean="0">
                <a:ea typeface="楷体" panose="02010609060101010101" pitchFamily="49" charset="-122"/>
                <a:sym typeface="+mn-ea"/>
              </a:rPr>
              <a:t>过程的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迅速降温机制相竞争的同时，由于</a:t>
            </a:r>
            <a:r>
              <a:rPr lang="en-US" altLang="zh-CN" sz="2400" baseline="30000" smtClean="0">
                <a:ea typeface="楷体" panose="02010609060101010101" pitchFamily="49" charset="-122"/>
                <a:sym typeface="+mn-ea"/>
              </a:rPr>
              <a:t>2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P</a:t>
            </a:r>
            <a:r>
              <a:rPr lang="en-US" altLang="zh-CN" sz="2400" baseline="-25000" smtClean="0">
                <a:ea typeface="楷体" panose="02010609060101010101" pitchFamily="49" charset="-122"/>
                <a:sym typeface="+mn-ea"/>
              </a:rPr>
              <a:t>3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各向异性中子超流体的                相震荡导致年轻脉冲星的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Glitch</a:t>
            </a:r>
            <a:r>
              <a:rPr lang="zh-CN" altLang="en-US" sz="2400" smtClean="0">
                <a:ea typeface="楷体" panose="02010609060101010101" pitchFamily="49" charset="-122"/>
                <a:sym typeface="+mn-ea"/>
              </a:rPr>
              <a:t>现象。</a:t>
            </a:r>
            <a:endParaRPr lang="zh-CN" altLang="en-US" sz="2400" smtClean="0">
              <a:ea typeface="楷体" panose="02010609060101010101" pitchFamily="49" charset="-122"/>
              <a:sym typeface="+mn-ea"/>
            </a:endParaRPr>
          </a:p>
          <a:p>
            <a:pPr>
              <a:buFontTx/>
              <a:buNone/>
            </a:pP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2.</a:t>
            </a:r>
            <a:r>
              <a:rPr lang="zh-CN" altLang="zh-CN" sz="240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它可以自然地获得磁星高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X-</a:t>
            </a:r>
            <a:r>
              <a:rPr lang="zh-CN" altLang="zh-CN" sz="2400" smtClean="0">
                <a:ea typeface="楷体" panose="02010609060101010101" pitchFamily="49" charset="-122"/>
                <a:sym typeface="+mn-ea"/>
              </a:rPr>
              <a:t>光度产生的物理机制</a:t>
            </a:r>
            <a:r>
              <a:rPr lang="en-US" altLang="zh-CN" sz="2400" smtClean="0">
                <a:ea typeface="楷体" panose="02010609060101010101" pitchFamily="49" charset="-122"/>
                <a:sym typeface="+mn-ea"/>
              </a:rPr>
              <a:t>。</a:t>
            </a:r>
            <a:endParaRPr lang="zh-CN" altLang="en-US" sz="2400" b="1" smtClean="0">
              <a:ea typeface="楷体" panose="02010609060101010101" pitchFamily="49" charset="-122"/>
            </a:endParaRPr>
          </a:p>
          <a:p>
            <a:pPr>
              <a:buFontTx/>
              <a:buNone/>
            </a:pPr>
            <a:endParaRPr lang="en-US" altLang="zh-CN" sz="2400" smtClean="0">
              <a:ea typeface="楷体" panose="02010609060101010101" pitchFamily="49" charset="-122"/>
            </a:endParaRPr>
          </a:p>
          <a:p>
            <a:pPr>
              <a:buFontTx/>
              <a:buNone/>
            </a:pPr>
            <a:endParaRPr lang="zh-CN" altLang="en-US" smtClean="0"/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592570" y="2125980"/>
          <a:ext cx="1144270" cy="407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571500" imgH="203200" progId="Equation.KSEE3">
                  <p:embed/>
                </p:oleObj>
              </mc:Choice>
              <mc:Fallback>
                <p:oleObj name="" r:id="rId1" imgW="5715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592570" y="2125980"/>
                        <a:ext cx="1144270" cy="407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70400" y="3359150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3" imgW="203200" imgH="139700" progId="Equation.KSEE3">
                  <p:embed/>
                </p:oleObj>
              </mc:Choice>
              <mc:Fallback>
                <p:oleObj name="" r:id="rId3" imgW="203200" imgH="139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70400" y="3359150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208270" y="5266690"/>
          <a:ext cx="1059180" cy="389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5" imgW="482600" imgH="177165" progId="Equation.KSEE3">
                  <p:embed/>
                </p:oleObj>
              </mc:Choice>
              <mc:Fallback>
                <p:oleObj name="" r:id="rId5" imgW="482600" imgH="177165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8270" y="5266690"/>
                        <a:ext cx="1059180" cy="389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777875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II. </a:t>
            </a:r>
            <a:r>
              <a:rPr lang="zh-CN" altLang="en-US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磁星的高</a:t>
            </a:r>
            <a:r>
              <a:rPr lang="en-US" altLang="zh-CN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X-</a:t>
            </a:r>
            <a:r>
              <a:rPr lang="zh-CN" altLang="en-US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射线光度与活动性</a:t>
            </a:r>
            <a:r>
              <a:rPr lang="en-US" altLang="zh-CN" sz="4000" b="1" smtClean="0">
                <a:solidFill>
                  <a:schemeClr val="accent2"/>
                </a:solidFill>
                <a:ea typeface="楷体" panose="02010609060101010101" pitchFamily="49" charset="-122"/>
              </a:rPr>
              <a:t>.</a:t>
            </a:r>
            <a:endParaRPr lang="zh-CN" altLang="en-US" sz="4000" b="1" smtClean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8675688" cy="936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8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  <a:r>
              <a:rPr lang="en-US" altLang="zh-CN" sz="2800" b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en-US" altLang="zh-CN" sz="2800" b="1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smtClean="0">
                <a:ea typeface="楷体" panose="02010609060101010101" pitchFamily="49" charset="-122"/>
              </a:rPr>
              <a:t>1) </a:t>
            </a:r>
            <a:r>
              <a:rPr lang="zh-CN" altLang="en-US" sz="2400" b="1" smtClean="0">
                <a:ea typeface="楷体" panose="02010609060101010101" pitchFamily="49" charset="-122"/>
              </a:rPr>
              <a:t>磁星高</a:t>
            </a:r>
            <a:r>
              <a:rPr lang="en-US" altLang="zh-CN" sz="2400" b="1" smtClean="0">
                <a:ea typeface="楷体" panose="02010609060101010101" pitchFamily="49" charset="-122"/>
              </a:rPr>
              <a:t>X-</a:t>
            </a:r>
            <a:r>
              <a:rPr lang="zh-CN" altLang="en-US" sz="2400" b="1" smtClean="0">
                <a:ea typeface="楷体" panose="02010609060101010101" pitchFamily="49" charset="-122"/>
              </a:rPr>
              <a:t>射线光度</a:t>
            </a:r>
            <a:r>
              <a:rPr lang="en-US" altLang="zh-CN" sz="2400" b="1" smtClean="0">
                <a:ea typeface="楷体" panose="02010609060101010101" pitchFamily="49" charset="-122"/>
              </a:rPr>
              <a:t>? </a:t>
            </a:r>
            <a:endParaRPr lang="en-US" altLang="zh-CN" sz="2400" b="1" smtClean="0">
              <a:ea typeface="楷体" panose="02010609060101010101" pitchFamily="49" charset="-122"/>
            </a:endParaRPr>
          </a:p>
        </p:txBody>
      </p:sp>
      <p:sp>
        <p:nvSpPr>
          <p:cNvPr id="55302" name="Rectangle 4"/>
          <p:cNvSpPr>
            <a:spLocks noChangeArrowheads="1"/>
          </p:cNvSpPr>
          <p:nvPr/>
        </p:nvSpPr>
        <p:spPr bwMode="auto">
          <a:xfrm>
            <a:off x="250825" y="3357563"/>
            <a:ext cx="8424863" cy="10144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ea typeface="楷体" panose="02010609060101010101" pitchFamily="49" charset="-122"/>
              </a:rPr>
              <a:t>  2) </a:t>
            </a:r>
            <a:r>
              <a:rPr lang="zh-CN" altLang="en-US" sz="2400" b="1">
                <a:ea typeface="楷体" panose="02010609060101010101" pitchFamily="49" charset="-122"/>
              </a:rPr>
              <a:t>磁星的活动性 </a:t>
            </a:r>
            <a:r>
              <a:rPr lang="en-US" altLang="zh-CN" sz="2400" b="1">
                <a:ea typeface="楷体" panose="02010609060101010101" pitchFamily="49" charset="-122"/>
              </a:rPr>
              <a:t>:x-</a:t>
            </a:r>
            <a:r>
              <a:rPr lang="zh-CN" altLang="en-US" sz="2400" b="1">
                <a:ea typeface="楷体" panose="02010609060101010101" pitchFamily="49" charset="-122"/>
              </a:rPr>
              <a:t>射线耀斑</a:t>
            </a:r>
            <a:r>
              <a:rPr lang="en-US" altLang="zh-CN" sz="2400" b="1">
                <a:ea typeface="楷体" panose="02010609060101010101" pitchFamily="49" charset="-122"/>
              </a:rPr>
              <a:t>(Flare );</a:t>
            </a:r>
            <a:endParaRPr lang="en-US" altLang="zh-CN" sz="2400" b="1"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ea typeface="楷体" panose="02010609060101010101" pitchFamily="49" charset="-122"/>
              </a:rPr>
              <a:t>                                   x-</a:t>
            </a:r>
            <a:r>
              <a:rPr lang="zh-CN" altLang="en-US" sz="2400" b="1">
                <a:ea typeface="楷体" panose="02010609060101010101" pitchFamily="49" charset="-122"/>
              </a:rPr>
              <a:t>射线短爆发 </a:t>
            </a:r>
            <a:r>
              <a:rPr lang="en-US" altLang="zh-CN" sz="2400" b="1">
                <a:ea typeface="楷体" panose="02010609060101010101" pitchFamily="49" charset="-122"/>
              </a:rPr>
              <a:t>(Burst)?</a:t>
            </a:r>
            <a:endParaRPr kumimoji="0" lang="en-US" altLang="zh-CN" sz="2400">
              <a:ea typeface="楷体" panose="02010609060101010101" pitchFamily="49" charset="-122"/>
            </a:endParaRPr>
          </a:p>
        </p:txBody>
      </p:sp>
      <p:sp>
        <p:nvSpPr>
          <p:cNvPr id="55303" name="Rectangle 5"/>
          <p:cNvSpPr>
            <a:spLocks noChangeArrowheads="1"/>
          </p:cNvSpPr>
          <p:nvPr/>
        </p:nvSpPr>
        <p:spPr bwMode="auto">
          <a:xfrm>
            <a:off x="6011863" y="5151438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zh-CN" sz="2400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55304" name="Rectangle 6"/>
          <p:cNvSpPr>
            <a:spLocks noChangeArrowheads="1"/>
          </p:cNvSpPr>
          <p:nvPr/>
        </p:nvSpPr>
        <p:spPr bwMode="auto">
          <a:xfrm>
            <a:off x="5292725" y="5157788"/>
            <a:ext cx="14224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短时标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400" b="1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55298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71550" y="5084763"/>
          <a:ext cx="3929063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" name="公式" r:id="rId1" imgW="33528000" imgH="5791200" progId="Equation.3">
                  <p:embed/>
                </p:oleObj>
              </mc:Choice>
              <mc:Fallback>
                <p:oleObj name="公式" r:id="rId1" imgW="33528000" imgH="5791200" progId="Equation.3">
                  <p:embed/>
                  <p:pic>
                    <p:nvPicPr>
                      <p:cNvPr id="0" name="Object 7" descr="image83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1550" y="5084763"/>
                        <a:ext cx="3929063" cy="6778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8"/>
          <p:cNvGraphicFramePr>
            <a:graphicFrameLocks noChangeAspect="1"/>
          </p:cNvGraphicFramePr>
          <p:nvPr/>
        </p:nvGraphicFramePr>
        <p:xfrm>
          <a:off x="1403350" y="2276475"/>
          <a:ext cx="460851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公式" r:id="rId3" imgW="36576000" imgH="5791200" progId="Equation.3">
                  <p:embed/>
                </p:oleObj>
              </mc:Choice>
              <mc:Fallback>
                <p:oleObj name="公式" r:id="rId3" imgW="36576000" imgH="5791200" progId="Equation.3">
                  <p:embed/>
                  <p:pic>
                    <p:nvPicPr>
                      <p:cNvPr id="0" name="Object 8" descr="image8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350" y="2276475"/>
                        <a:ext cx="4608513" cy="7286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标题 1"/>
          <p:cNvSpPr>
            <a:spLocks noGrp="1"/>
          </p:cNvSpPr>
          <p:nvPr>
            <p:ph type="title"/>
          </p:nvPr>
        </p:nvSpPr>
        <p:spPr>
          <a:xfrm>
            <a:off x="539750" y="20638"/>
            <a:ext cx="7772400" cy="528637"/>
          </a:xfrm>
        </p:spPr>
        <p:txBody>
          <a:bodyPr/>
          <a:lstStyle/>
          <a:p>
            <a:r>
              <a:rPr lang="en-US" altLang="zh-CN" sz="4000" b="1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en-US" sz="4000" b="1" smtClean="0">
              <a:ea typeface="楷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0" y="764704"/>
            <a:ext cx="9144000" cy="5904656"/>
          </a:xfrm>
          <a:blipFill rotWithShape="1">
            <a:blip r:embed="rId1" cstate="print"/>
            <a:stretch>
              <a:fillRect l="-1333" t="-1032" r="-600"/>
            </a:stretch>
          </a:blipFill>
        </p:spPr>
        <p:txBody>
          <a:bodyPr/>
          <a:lstStyle/>
          <a:p>
            <a:pPr>
              <a:defRPr/>
            </a:pPr>
            <a:r>
              <a:rPr lang="zh-CN" altLang="en-US" dirty="0">
                <a:noFill/>
              </a:rPr>
              <a:t> </a:t>
            </a:r>
            <a:endParaRPr lang="zh-CN" altLang="en-US" dirty="0">
              <a:noFill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4708</Words>
  <Application>WPS 演示</Application>
  <PresentationFormat>全屏显示(4:3)</PresentationFormat>
  <Paragraphs>302</Paragraphs>
  <Slides>27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59</vt:i4>
      </vt:variant>
      <vt:variant>
        <vt:lpstr>幻灯片标题</vt:lpstr>
      </vt:variant>
      <vt:variant>
        <vt:i4>27</vt:i4>
      </vt:variant>
    </vt:vector>
  </HeadingPairs>
  <TitlesOfParts>
    <vt:vector size="101" baseType="lpstr">
      <vt:lpstr>Arial</vt:lpstr>
      <vt:lpstr>宋体</vt:lpstr>
      <vt:lpstr>Wingdings</vt:lpstr>
      <vt:lpstr>Times New Roman</vt:lpstr>
      <vt:lpstr>楷体</vt:lpstr>
      <vt:lpstr>Mathematica1</vt:lpstr>
      <vt:lpstr>Segoe Print</vt:lpstr>
      <vt:lpstr>华文楷体</vt:lpstr>
      <vt:lpstr>Symbol</vt:lpstr>
      <vt:lpstr>楷体_GB2312</vt:lpstr>
      <vt:lpstr>新宋体</vt:lpstr>
      <vt:lpstr>微软雅黑</vt:lpstr>
      <vt:lpstr>Arial Unicode MS</vt:lpstr>
      <vt:lpstr>Calibri</vt:lpstr>
      <vt:lpstr>默认设计模板</vt:lpstr>
      <vt:lpstr>Equation.DSMT4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Equation.KSEE3</vt:lpstr>
      <vt:lpstr>Equation.DSMT4</vt:lpstr>
      <vt:lpstr>Equation.KSEE3</vt:lpstr>
      <vt:lpstr>Equation.KSEE3</vt:lpstr>
      <vt:lpstr>Equation.3</vt:lpstr>
      <vt:lpstr>Equation.3</vt:lpstr>
      <vt:lpstr>Equation.DSMT4</vt:lpstr>
      <vt:lpstr>Equation.DSMT4</vt:lpstr>
      <vt:lpstr>Equation.3</vt:lpstr>
      <vt:lpstr>Equation.3</vt:lpstr>
      <vt:lpstr>Equation.3</vt:lpstr>
      <vt:lpstr>Equation.DSMT4</vt:lpstr>
      <vt:lpstr>Equation.DSMT4</vt:lpstr>
      <vt:lpstr>Equation.3</vt:lpstr>
      <vt:lpstr>Equation.3</vt:lpstr>
      <vt:lpstr>Equation.3</vt:lpstr>
      <vt:lpstr>Equation.3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Equation.KSEE3</vt:lpstr>
      <vt:lpstr>Equation.KSEE3</vt:lpstr>
      <vt:lpstr>Equation.KSEE3</vt:lpstr>
      <vt:lpstr>Equation.KSEE3</vt:lpstr>
      <vt:lpstr>磁星高X光度的物理机制 </vt:lpstr>
      <vt:lpstr>强磁场下垂直于磁场方向电子运动的Landau 能级量子化</vt:lpstr>
      <vt:lpstr>强磁场下简并电子(动量空间)沿Landau 能级量子化的分布</vt:lpstr>
      <vt:lpstr>磁场愈强, 电子 Fermi 能愈高   </vt:lpstr>
      <vt:lpstr>强磁场下电子气体的微观相貌数的计算</vt:lpstr>
      <vt:lpstr>超强磁场下单位体积内电子的能级状态总数量</vt:lpstr>
      <vt:lpstr>EF (e) ≈42.9(B/Bcr )1/4 的重要推论</vt:lpstr>
      <vt:lpstr>II. 磁星的高X-射线光度与活动性.</vt:lpstr>
      <vt:lpstr>.</vt:lpstr>
      <vt:lpstr>续</vt:lpstr>
      <vt:lpstr>续</vt:lpstr>
      <vt:lpstr>释放的总热能</vt:lpstr>
      <vt:lpstr>量子场论的计算结果及其同观测对比</vt:lpstr>
      <vt:lpstr>电子俘获速率</vt:lpstr>
      <vt:lpstr>电子俘获过程产生的x-光度</vt:lpstr>
      <vt:lpstr>续</vt:lpstr>
      <vt:lpstr>能级状态数</vt:lpstr>
      <vt:lpstr>关于参量ζ</vt:lpstr>
      <vt:lpstr>理论计算结果与观测对比</vt:lpstr>
      <vt:lpstr>Phase Oscillation</vt:lpstr>
      <vt:lpstr>Questions?</vt:lpstr>
      <vt:lpstr> 磁星Flare与Burst的活动性</vt:lpstr>
      <vt:lpstr>谢谢大家</vt:lpstr>
      <vt:lpstr>现有流行的理论观念: 磁场增强，电子的Fermi能降低。</vt:lpstr>
      <vt:lpstr>流行教科书中方法</vt:lpstr>
      <vt:lpstr>错误原因的分析</vt:lpstr>
      <vt:lpstr>我的观点 </vt:lpstr>
    </vt:vector>
  </TitlesOfParts>
  <Company>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毫秒脉冲星及X-射线双星某些重要性质的理论解释</dc:title>
  <dc:creator>qhpeng</dc:creator>
  <cp:lastModifiedBy>chins</cp:lastModifiedBy>
  <cp:revision>515</cp:revision>
  <dcterms:created xsi:type="dcterms:W3CDTF">2006-01-02T09:06:00Z</dcterms:created>
  <dcterms:modified xsi:type="dcterms:W3CDTF">2021-07-15T00:32:36Z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