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84" r:id="rId3"/>
    <p:sldMasterId id="2147483708" r:id="rId4"/>
    <p:sldMasterId id="2147483720" r:id="rId5"/>
    <p:sldMasterId id="2147483744" r:id="rId6"/>
    <p:sldMasterId id="2147483768" r:id="rId7"/>
    <p:sldMasterId id="2147483829" r:id="rId8"/>
    <p:sldMasterId id="2147483841" r:id="rId9"/>
  </p:sldMasterIdLst>
  <p:notesMasterIdLst>
    <p:notesMasterId r:id="rId48"/>
  </p:notesMasterIdLst>
  <p:sldIdLst>
    <p:sldId id="256" r:id="rId10"/>
    <p:sldId id="261" r:id="rId11"/>
    <p:sldId id="262" r:id="rId12"/>
    <p:sldId id="483" r:id="rId13"/>
    <p:sldId id="320" r:id="rId14"/>
    <p:sldId id="324" r:id="rId15"/>
    <p:sldId id="475" r:id="rId16"/>
    <p:sldId id="476" r:id="rId17"/>
    <p:sldId id="519" r:id="rId18"/>
    <p:sldId id="494" r:id="rId19"/>
    <p:sldId id="517" r:id="rId20"/>
    <p:sldId id="514" r:id="rId21"/>
    <p:sldId id="516" r:id="rId22"/>
    <p:sldId id="518" r:id="rId23"/>
    <p:sldId id="520" r:id="rId24"/>
    <p:sldId id="521" r:id="rId25"/>
    <p:sldId id="522" r:id="rId26"/>
    <p:sldId id="523" r:id="rId27"/>
    <p:sldId id="524" r:id="rId28"/>
    <p:sldId id="508" r:id="rId29"/>
    <p:sldId id="526" r:id="rId30"/>
    <p:sldId id="528" r:id="rId31"/>
    <p:sldId id="527" r:id="rId32"/>
    <p:sldId id="460" r:id="rId33"/>
    <p:sldId id="511" r:id="rId34"/>
    <p:sldId id="512" r:id="rId35"/>
    <p:sldId id="462" r:id="rId36"/>
    <p:sldId id="463" r:id="rId37"/>
    <p:sldId id="426" r:id="rId38"/>
    <p:sldId id="478" r:id="rId39"/>
    <p:sldId id="479" r:id="rId40"/>
    <p:sldId id="482" r:id="rId41"/>
    <p:sldId id="493" r:id="rId42"/>
    <p:sldId id="525" r:id="rId43"/>
    <p:sldId id="501" r:id="rId44"/>
    <p:sldId id="513" r:id="rId45"/>
    <p:sldId id="467" r:id="rId46"/>
    <p:sldId id="497" r:id="rId4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00FF00"/>
    <a:srgbClr val="FFFF99"/>
    <a:srgbClr val="FF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6" y="67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AFD44-3CF6-467F-997F-78433FC8287D}" type="datetimeFigureOut">
              <a:rPr lang="zh-CN" altLang="en-US" smtClean="0"/>
              <a:pPr/>
              <a:t>2021/7/15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B2CF2-91AA-4A74-949D-1F059EFBC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2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CF2-91AA-4A74-949D-1F059EFBCD3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204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B0EBB6-A6D5-449B-BA87-B7FE60C96ED7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808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5BD-7CA7-4EE7-A7CA-1812CF997F9E}" type="datetime1">
              <a:rPr lang="zh-CN" altLang="en-US" smtClean="0"/>
              <a:pPr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A5BD-0D1E-4D44-A6F2-096BDA0BF743}" type="datetime1">
              <a:rPr lang="zh-CN" altLang="en-US" smtClean="0"/>
              <a:pPr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9533-FE2B-4003-9508-01DA9854714B}" type="datetime1">
              <a:rPr lang="zh-CN" altLang="en-US" smtClean="0"/>
              <a:pPr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5BD-7CA7-4EE7-A7CA-1812CF997F9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05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86FD-BD8D-4DC2-9885-1A86B47184E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3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F047-C073-48B2-8A9B-3136CEF7227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48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E861-CB73-4F4A-B6CF-E1FF843A1E0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81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4DE1-AA90-4924-A7C6-5520CA8FCCF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27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1600-0C6F-4840-9212-062FC9CBCA4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11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F4B7-3434-4799-A0F0-D916CB9003D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79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AFEE1-36BA-4445-B5DC-B84884B4E3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7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86FD-BD8D-4DC2-9885-1A86B47184E6}" type="datetime1">
              <a:rPr lang="zh-CN" altLang="en-US" smtClean="0"/>
              <a:pPr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1F46-EE8D-4A75-9D31-AEAD2AA9A4F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1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A5BD-0D1E-4D44-A6F2-096BDA0BF74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46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9533-FE2B-4003-9508-01DA9854714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11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87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63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44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45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98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65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F047-C073-48B2-8A9B-3136CEF72273}" type="datetime1">
              <a:rPr lang="zh-CN" altLang="en-US" smtClean="0"/>
              <a:pPr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72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44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68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37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53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18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51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23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13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9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E861-CB73-4F4A-B6CF-E1FF843A1E0A}" type="datetime1">
              <a:rPr lang="zh-CN" altLang="en-US" smtClean="0"/>
              <a:pPr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5681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72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973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55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76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5BD-7CA7-4EE7-A7CA-1812CF997F9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8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86FD-BD8D-4DC2-9885-1A86B47184E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26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F047-C073-48B2-8A9B-3136CEF7227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61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E861-CB73-4F4A-B6CF-E1FF843A1E0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104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4DE1-AA90-4924-A7C6-5520CA8FCCF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95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4DE1-AA90-4924-A7C6-5520CA8FCCFB}" type="datetime1">
              <a:rPr lang="zh-CN" altLang="en-US" smtClean="0"/>
              <a:pPr/>
              <a:t>2021/7/15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1600-0C6F-4840-9212-062FC9CBCA4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49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F4B7-3434-4799-A0F0-D916CB9003D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612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AFEE1-36BA-4445-B5DC-B84884B4E3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19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1F46-EE8D-4A75-9D31-AEAD2AA9A4F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80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A5BD-0D1E-4D44-A6F2-096BDA0BF74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007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9533-FE2B-4003-9508-01DA9854714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39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5BD-7CA7-4EE7-A7CA-1812CF997F9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15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86FD-BD8D-4DC2-9885-1A86B47184E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026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F047-C073-48B2-8A9B-3136CEF7227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017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E861-CB73-4F4A-B6CF-E1FF843A1E0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0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1600-0C6F-4840-9212-062FC9CBCA46}" type="datetime1">
              <a:rPr lang="zh-CN" altLang="en-US" smtClean="0"/>
              <a:pPr/>
              <a:t>2021/7/15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4DE1-AA90-4924-A7C6-5520CA8FCCF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11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1600-0C6F-4840-9212-062FC9CBCA4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88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F4B7-3434-4799-A0F0-D916CB9003D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65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AFEE1-36BA-4445-B5DC-B84884B4E3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368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1F46-EE8D-4A75-9D31-AEAD2AA9A4F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568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A5BD-0D1E-4D44-A6F2-096BDA0BF74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751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9533-FE2B-4003-9508-01DA9854714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22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5BD-7CA7-4EE7-A7CA-1812CF997F9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328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86FD-BD8D-4DC2-9885-1A86B47184E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995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F047-C073-48B2-8A9B-3136CEF7227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46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F4B7-3434-4799-A0F0-D916CB9003D2}" type="datetime1">
              <a:rPr lang="zh-CN" altLang="en-US" smtClean="0"/>
              <a:pPr/>
              <a:t>2021/7/15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E861-CB73-4F4A-B6CF-E1FF843A1E0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351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4DE1-AA90-4924-A7C6-5520CA8FCCF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99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1600-0C6F-4840-9212-062FC9CBCA4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151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F4B7-3434-4799-A0F0-D916CB9003D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185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AFEE1-36BA-4445-B5DC-B84884B4E3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03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1F46-EE8D-4A75-9D31-AEAD2AA9A4F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322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A5BD-0D1E-4D44-A6F2-096BDA0BF74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044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9533-FE2B-4003-9508-01DA9854714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299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5BD-7CA7-4EE7-A7CA-1812CF997F9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666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86FD-BD8D-4DC2-9885-1A86B47184E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3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AFEE1-36BA-4445-B5DC-B84884B4E36A}" type="datetime1">
              <a:rPr lang="zh-CN" altLang="en-US" smtClean="0"/>
              <a:pPr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F047-C073-48B2-8A9B-3136CEF7227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715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E861-CB73-4F4A-B6CF-E1FF843A1E0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430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4DE1-AA90-4924-A7C6-5520CA8FCCF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455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1600-0C6F-4840-9212-062FC9CBCA4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281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F4B7-3434-4799-A0F0-D916CB9003D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8391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AFEE1-36BA-4445-B5DC-B84884B4E3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27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1F46-EE8D-4A75-9D31-AEAD2AA9A4F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98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A5BD-0D1E-4D44-A6F2-096BDA0BF74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530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9533-FE2B-4003-9508-01DA9854714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899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E4D3E75-400B-1C4D-B1CA-42CDE54CE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FC48665-634D-6443-B101-188541B10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FB36706-C132-454A-97FE-73E2FB6C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EC87-7D85-2248-804D-9A8FCF68730E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FCBBDFA-CEB8-D94A-BC6F-788D04FB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024980A-5743-3C42-8A44-EA32F4A6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4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1F46-EE8D-4A75-9D31-AEAD2AA9A4FD}" type="datetime1">
              <a:rPr lang="zh-CN" altLang="en-US" smtClean="0"/>
              <a:pPr/>
              <a:t>2021/7/15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FF2580-66B8-2A4F-9281-A407F913C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46063C4-4C2A-FE4D-858B-A3160FB02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94DCDB3-0EB0-D24E-9567-E6A16FDA8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EC87-7D85-2248-804D-9A8FCF68730E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3C1857-CDA6-C54A-B1E3-3584070B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9A31A36-2DB5-5C42-B83A-A11A7EDCD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075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5D37B6-58B9-4440-8F55-A79840F0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590F6E6-AD77-B14B-90AD-A7501CE39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0776FD8-0A1C-CF4F-888A-5C060E2DF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EC87-7D85-2248-804D-9A8FCF68730E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FC55722-70B3-CA4A-A17A-6234FF72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AC5A0A-FA1A-7F40-B42D-329CD192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394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BF6E63D-E4DB-4841-8F63-93D759C7E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DAC38B9-7ED9-8D46-9BCA-52C61F3C66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EE31C9F-9D6C-1440-87B8-302719C56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A5E55AC-B1D5-3145-BB6E-1AA7E10B5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EC87-7D85-2248-804D-9A8FCF68730E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9AD552E-5175-A444-9AAF-CF800B62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48DA5F0-DD0D-4C4D-B267-33A3D8C5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12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4E1D4DE-3C4D-524D-B3DF-7C4BE6C0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5159E26-47F2-674C-A72A-51FAD315E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B8B5374-955F-F447-84CB-1A6AE74A0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7F4FF32-C956-8048-8CF9-395565A035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90183FF-527A-EC4F-9D0C-E2174639BB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85CDB1BE-81A8-9F4E-B40C-604412E4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EC87-7D85-2248-804D-9A8FCF68730E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C026AE5-4949-964C-87DF-E0FC7D8D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ED158BBA-6919-1640-86A4-6E84F8C6C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85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1581AEE-7F86-4E42-970F-82ADEF0B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CCEE5CE-C3E1-5542-AF7D-7E887174E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EC87-7D85-2248-804D-9A8FCF68730E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ED298A5-649F-8F49-B6E2-B75889295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BA0DA43-5FAB-7649-8DDC-9C4DA582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575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7C9FBE3-1758-E848-A0E5-34BA24187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EC87-7D85-2248-804D-9A8FCF68730E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6CD3E59-E9A6-D348-A843-EDC9D80C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7B875CE-AE07-8745-AB92-752BE47AB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903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433A716-D8C8-F54F-88BA-4C5F9BB2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8DCD6-B913-AA40-8645-410045430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BC29E72-E318-BE49-9A28-B214F4417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519EEDA-9F59-4A4A-AF60-8578A80C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EC87-7D85-2248-804D-9A8FCF68730E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07AF06D-ADCD-B741-A2B3-7C2E16D2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C98C2FB-2B44-EF46-A167-8308AB28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378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C2A94F0-D699-8A4A-8F78-81D3182DA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17902560-7D32-A94A-8C88-5A6AC64233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AF8BB91-7B4B-5449-AE17-453C68F39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EF321D8-661F-9D43-83F8-8A2EE8F09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EC87-7D85-2248-804D-9A8FCF68730E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A2F3F2E-64C3-A24F-AEF8-BC3882A1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BA3443C-1CA3-BA43-834B-7B2065AC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526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5A5534-7F5C-274A-B9D1-142518F8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0B818C4-A801-AE47-96F5-D372862B2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728575A-02DE-0A4F-BD67-6CBEEC602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EC87-7D85-2248-804D-9A8FCF68730E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911CCE6-51DB-6740-B046-3C15CB34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2477A31-6CCA-224D-B12B-2BC6B066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308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7F045C2-9247-E442-9643-0F35AEED8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AA3A666-4EA9-0849-8727-BD58937C2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C90C1F6-DCE2-944F-9356-F941B37F2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EC87-7D85-2248-804D-9A8FCF68730E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531BE27-D15C-E242-841E-B6B095E0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10A640-1AA0-4541-9D51-4C7EEE5A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24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FC8FF-58CA-4195-81EB-3E727263FB03}" type="datetime1">
              <a:rPr lang="zh-CN" altLang="en-US" smtClean="0"/>
              <a:pPr/>
              <a:t>2021/7/15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FC8FF-58CA-4195-81EB-3E727263FB0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6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1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33E1-A1D1-4A84-9D40-F5C5E359795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8F754-C7AA-41C4-A755-DDA0B977B10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7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FC8FF-58CA-4195-81EB-3E727263FB0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8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FC8FF-58CA-4195-81EB-3E727263FB0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3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FC8FF-58CA-4195-81EB-3E727263FB0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FC8FF-58CA-4195-81EB-3E727263FB0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0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E6F979F2-38B6-BD4E-81AF-E84A17EF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5122B64-BE74-6149-937C-3713370A6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E71FC0-43E0-E64F-B577-A3A09321C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0EC87-7D85-2248-804D-9A8FCF68730E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904AF4D-676C-0D4D-9C7C-EF1840CCC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14D8D60-CA25-D044-B5CC-07EFB3EEF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3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80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9512" y="357505"/>
            <a:ext cx="8858280" cy="1102519"/>
          </a:xfrm>
          <a:noFill/>
        </p:spPr>
        <p:txBody>
          <a:bodyPr>
            <a:noAutofit/>
          </a:bodyPr>
          <a:lstStyle/>
          <a:p>
            <a:r>
              <a:rPr lang="zh-CN" altLang="en-US" sz="4800" b="1" dirty="0" smtClean="0">
                <a:solidFill>
                  <a:srgbClr val="FFFF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快速射电暴的研究进展</a:t>
            </a:r>
            <a:endParaRPr lang="zh-CN" altLang="en-US" sz="4800" b="1" dirty="0">
              <a:solidFill>
                <a:srgbClr val="FFFF99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1520" y="1437624"/>
            <a:ext cx="8572560" cy="3510390"/>
          </a:xfrm>
        </p:spPr>
        <p:txBody>
          <a:bodyPr>
            <a:normAutofit fontScale="62500" lnSpcReduction="20000"/>
          </a:bodyPr>
          <a:lstStyle/>
          <a:p>
            <a:endParaRPr lang="en-US" altLang="zh-CN" sz="4000" b="1" dirty="0" smtClean="0">
              <a:solidFill>
                <a:srgbClr val="FFFF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r>
              <a:rPr lang="zh-CN" altLang="en-US" sz="5800" b="1" dirty="0" smtClean="0">
                <a:solidFill>
                  <a:srgbClr val="00FF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王发印</a:t>
            </a:r>
            <a:endParaRPr lang="en-US" altLang="zh-CN" sz="5800" b="1" dirty="0" smtClean="0">
              <a:solidFill>
                <a:srgbClr val="00FF00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  <a:p>
            <a:endParaRPr lang="en-US" altLang="zh-CN" sz="36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r>
              <a:rPr lang="zh-CN" altLang="en-US" sz="38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南京大学</a:t>
            </a:r>
            <a:endParaRPr lang="en-US" altLang="zh-CN" sz="3800" b="1" dirty="0" smtClean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endParaRPr lang="en-US" altLang="zh-CN" sz="36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r>
              <a:rPr lang="en-US" altLang="zh-CN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Collaborators: </a:t>
            </a:r>
            <a:r>
              <a:rPr lang="en-US" altLang="zh-CN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G.Q. Zhang, </a:t>
            </a:r>
            <a:r>
              <a:rPr lang="en-US" altLang="zh-CN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Q</a:t>
            </a:r>
            <a:r>
              <a:rPr lang="en-US" altLang="zh-CN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. Wu</a:t>
            </a:r>
            <a:r>
              <a:rPr lang="en-US" altLang="zh-CN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, Z.Y. Zhao, </a:t>
            </a:r>
            <a:r>
              <a:rPr lang="en-US" altLang="zh-CN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Z.L.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Tu</a:t>
            </a:r>
            <a:r>
              <a:rPr lang="en-US" altLang="zh-CN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,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H.Yu</a:t>
            </a:r>
            <a:r>
              <a:rPr lang="en-US" altLang="zh-CN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, J.S. Wang, </a:t>
            </a:r>
            <a:r>
              <a:rPr lang="en-US" altLang="zh-CN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Y.P. Yang, </a:t>
            </a:r>
            <a:r>
              <a:rPr lang="en-US" altLang="zh-CN" sz="3600" b="1" dirty="0" err="1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Z.G.Dai</a:t>
            </a:r>
            <a:endParaRPr lang="en-US" altLang="zh-CN" sz="36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endParaRPr lang="en-US" altLang="zh-CN" sz="36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r>
              <a:rPr lang="en-US" altLang="zh-CN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Future 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Pulsar Symposium </a:t>
            </a:r>
            <a:r>
              <a:rPr lang="en-US" altLang="zh-CN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10 </a:t>
            </a:r>
            <a:r>
              <a:rPr lang="en-US" altLang="zh-CN" sz="36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@ </a:t>
            </a:r>
            <a:r>
              <a:rPr lang="zh-CN" altLang="en-US" sz="36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齐鲁</a:t>
            </a:r>
            <a:r>
              <a:rPr lang="zh-CN" altLang="en-US" sz="36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师范学院  </a:t>
            </a:r>
            <a:r>
              <a:rPr lang="en-US" altLang="zh-CN" sz="36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2021. 7. 15</a:t>
            </a:r>
          </a:p>
          <a:p>
            <a:endParaRPr lang="en-US" altLang="zh-CN" sz="36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endParaRPr lang="en-US" altLang="zh-CN" sz="330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46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2535" y="-13692"/>
            <a:ext cx="8229600" cy="641226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Period of SGR 1806-20 X-ray bursts?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55526"/>
            <a:ext cx="3672408" cy="45033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83968" y="4295423"/>
            <a:ext cx="4227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Zhang,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 FY</a:t>
            </a:r>
            <a:r>
              <a:rPr lang="zh-CN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2021,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909, 83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69017" y="771550"/>
            <a:ext cx="48749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&gt;3000 bursts observed by RXTE between 1996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2009.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Peaks at about 400 days from epoch folding and Lomb-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Scargle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methods.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observation windows are considered (dash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curve in the middle panel).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peaks in the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periodograms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C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unknown reasons.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9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51470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 of SGR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J1935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bursts?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31590"/>
            <a:ext cx="4074817" cy="28001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092163"/>
            <a:ext cx="4102886" cy="29591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23528" y="4113232"/>
            <a:ext cx="4532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P~237 day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255 bursts in 8.5-year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Fermi/GBM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34153" y="4299942"/>
            <a:ext cx="292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Zou et al. </a:t>
            </a:r>
            <a:r>
              <a:rPr lang="en-US" altLang="zh-CN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2107.03800 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0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 descr="https://3iom3142cnb81rlnt6w4mtlr-wpengine.netdna-ssl.com/wp-content/uploads/2021/03/M81-FRB-fig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8721"/>
            <a:ext cx="4968552" cy="234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059582"/>
            <a:ext cx="2685874" cy="23042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1520" y="3758647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such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globular clusters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 stellar populations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this association challenges FRB models that invoke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magnetars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formed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core-collapse supernova as powering FRB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emission, 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favors compact-binary-merger origin.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478358" y="123478"/>
            <a:ext cx="8229600" cy="5040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FRB 200120E from a globular cluster in M81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32774" y="3363837"/>
            <a:ext cx="1862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arXiv:2105.11445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1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718852"/>
            <a:ext cx="1584176" cy="1469607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8" y="300105"/>
            <a:ext cx="7704856" cy="133554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13375" y="1877417"/>
            <a:ext cx="6610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FRBs are produced by </a:t>
            </a:r>
            <a:r>
              <a:rPr lang="en-US" altLang="zh-CN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magnetar</a:t>
            </a: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activity formed by BNS mergers.</a:t>
            </a:r>
            <a:endParaRPr lang="da-DK" altLang="zh-C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745297"/>
            <a:ext cx="2955611" cy="1800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2416123"/>
            <a:ext cx="1862159" cy="207506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841149" y="4571760"/>
            <a:ext cx="2845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coherent curvature radiation 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271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7494"/>
            <a:ext cx="8111112" cy="416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74" y="2951528"/>
            <a:ext cx="3419128" cy="2191972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23528" y="14148"/>
            <a:ext cx="8435280" cy="529568"/>
          </a:xfrm>
        </p:spPr>
        <p:txBody>
          <a:bodyPr>
            <a:no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FRB 121102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DM increases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RM decreases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80" y="513238"/>
            <a:ext cx="3316102" cy="248654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825974" y="2267500"/>
            <a:ext cx="1641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Oostrum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+ 2020</a:t>
            </a:r>
          </a:p>
        </p:txBody>
      </p:sp>
      <p:sp>
        <p:nvSpPr>
          <p:cNvPr id="8" name="矩形 7"/>
          <p:cNvSpPr/>
          <p:nvPr/>
        </p:nvSpPr>
        <p:spPr>
          <a:xfrm>
            <a:off x="1763688" y="1822739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pc/cm^3 per year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192" y="513238"/>
            <a:ext cx="1758808" cy="17412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2344656"/>
            <a:ext cx="2412002" cy="233160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273945" y="4676258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&amp; Zhang 2017; </a:t>
            </a:r>
            <a:r>
              <a:rPr lang="en-US" altLang="zh-CN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Piro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</a:p>
          <a:p>
            <a:endParaRPr lang="en-US" altLang="zh-CN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0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26036"/>
            <a:ext cx="3384376" cy="3403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286" y="263944"/>
            <a:ext cx="3096344" cy="23842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48864"/>
            <a:ext cx="2736304" cy="241573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1277" y="411510"/>
            <a:ext cx="300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Binary neutron stars merger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55976" y="3441571"/>
            <a:ext cx="3537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=0.01 solar mass, </a:t>
            </a:r>
            <a:r>
              <a:rPr lang="en-US" altLang="zh-CN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=10^51 erg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79912" y="3979377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source age is  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9~10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when it was 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detected in 2012, and the 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ambient density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 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3 cm^-3.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69365" y="2877954"/>
            <a:ext cx="4532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Zhao, Zhang, Wang, </a:t>
            </a:r>
            <a:r>
              <a:rPr lang="en-US" altLang="zh-CN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 FY*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2021, </a:t>
            </a:r>
            <a:r>
              <a:rPr lang="en-US" altLang="zh-CN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ApJ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6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1955"/>
            <a:ext cx="5009762" cy="282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25" y="51470"/>
            <a:ext cx="5001447" cy="21799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210875" y="411510"/>
            <a:ext cx="1915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dN</a:t>
            </a:r>
            <a:r>
              <a:rPr lang="en-US" altLang="zh-CN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/dE~E</a:t>
            </a:r>
            <a:r>
              <a:rPr lang="en-US" altLang="zh-CN" sz="2800" baseline="30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-1.7</a:t>
            </a:r>
            <a:endParaRPr lang="zh-CN" altLang="en-US" sz="2800" baseline="30000" dirty="0">
              <a:solidFill>
                <a:prstClr val="black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10874" y="2633965"/>
            <a:ext cx="1915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dN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/dE~E</a:t>
            </a:r>
            <a:r>
              <a:rPr lang="en-US" altLang="zh-CN" sz="28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-2.7</a:t>
            </a:r>
            <a:endParaRPr lang="zh-CN" altLang="en-US" sz="2800" baseline="300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76189" y="1491630"/>
            <a:ext cx="2185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Law et al. 2017, </a:t>
            </a:r>
            <a:r>
              <a:rPr lang="en-US" altLang="zh-CN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ApJ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40366" y="3795886"/>
            <a:ext cx="2698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Gourdji</a:t>
            </a:r>
            <a:r>
              <a:rPr lang="en-US" altLang="zh-CN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et al. 2019, </a:t>
            </a:r>
            <a:r>
              <a:rPr lang="en-US" altLang="zh-CN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ApJL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7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51470"/>
            <a:ext cx="8435280" cy="529568"/>
          </a:xfrm>
        </p:spPr>
        <p:txBody>
          <a:bodyPr>
            <a:noAutofit/>
          </a:bodyPr>
          <a:lstStyle/>
          <a:p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FRB 121102: universal energy distribution</a:t>
            </a:r>
            <a:endParaRPr lang="zh-CN" alt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6446"/>
            <a:ext cx="4503029" cy="424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92" y="917140"/>
            <a:ext cx="3120703" cy="156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5148064" y="2881933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dN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/dE~E</a:t>
            </a:r>
            <a:r>
              <a:rPr lang="en-US" altLang="zh-CN" sz="28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-1.6~-1.7</a:t>
            </a:r>
          </a:p>
        </p:txBody>
      </p:sp>
      <p:sp>
        <p:nvSpPr>
          <p:cNvPr id="7" name="矩形 6"/>
          <p:cNvSpPr/>
          <p:nvPr/>
        </p:nvSpPr>
        <p:spPr>
          <a:xfrm>
            <a:off x="5375637" y="3817515"/>
            <a:ext cx="3311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Wang FY 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&amp; Zhang 2019, </a:t>
            </a:r>
            <a:r>
              <a:rPr lang="en-US" altLang="zh-C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ApJ</a:t>
            </a:r>
            <a:endParaRPr lang="zh-CN" altLang="en-US" sz="2000" baseline="30000" dirty="0">
              <a:solidFill>
                <a:prstClr val="black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668344" y="917140"/>
            <a:ext cx="1152128" cy="17266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724128" y="907630"/>
            <a:ext cx="1872208" cy="173612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3528" y="4094559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Confirmed by FAST at high-energy 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end.</a:t>
            </a:r>
          </a:p>
          <a:p>
            <a:r>
              <a:rPr lang="en-US" altLang="zh-C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Bimodal energy distribution is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 dependent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i.e. bright bursts only appear in first 20 days (Wang Pei’s talk).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9653"/>
            <a:ext cx="5705012" cy="39883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427734"/>
            <a:ext cx="1577477" cy="381033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2524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5192" y="60406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latin typeface="Times New Roman" pitchFamily="18" charset="0"/>
                <a:cs typeface="Times New Roman" pitchFamily="18" charset="0"/>
              </a:rPr>
              <a:t>Outline</a:t>
            </a:r>
            <a:endParaRPr lang="zh-CN" alt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005576"/>
            <a:ext cx="8219256" cy="3585846"/>
          </a:xfrm>
        </p:spPr>
        <p:txBody>
          <a:bodyPr>
            <a:normAutofit lnSpcReduction="10000"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What are FRBs?</a:t>
            </a:r>
          </a:p>
          <a:p>
            <a:endParaRPr lang="en-US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Observations and physical models</a:t>
            </a:r>
          </a:p>
          <a:p>
            <a:pPr marL="0" indent="0">
              <a:buNone/>
            </a:pPr>
            <a:endParaRPr lang="en-US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FRB cosmology</a:t>
            </a:r>
          </a:p>
          <a:p>
            <a:endParaRPr lang="en-US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Prospects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2653"/>
            <a:ext cx="8229600" cy="675758"/>
          </a:xfrm>
        </p:spPr>
        <p:txBody>
          <a:bodyPr>
            <a:normAutofit/>
          </a:bodyPr>
          <a:lstStyle/>
          <a:p>
            <a:r>
              <a:rPr kumimoji="1" lang="en-US" altLang="zh-CN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FRB properties</a:t>
            </a:r>
            <a:endParaRPr kumimoji="1" lang="zh-CN" altLang="en-US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3799" y="708410"/>
            <a:ext cx="8424936" cy="41259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n"/>
            </a:pP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Number: </a:t>
            </a:r>
            <a:r>
              <a:rPr lang="en-US" altLang="zh-CN" sz="1800" b="1" dirty="0" smtClean="0"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+ FRBs reported, 20+ repeaters, </a:t>
            </a:r>
            <a:r>
              <a:rPr lang="en-US" altLang="zh-CN" sz="1800" b="1" dirty="0" smtClean="0">
                <a:latin typeface="Times New Roman" pitchFamily="18" charset="0"/>
                <a:cs typeface="Times New Roman" pitchFamily="18" charset="0"/>
              </a:rPr>
              <a:t>14 localized (&gt;1000+ discovered)</a:t>
            </a:r>
            <a:endParaRPr lang="en-US" altLang="zh-CN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n"/>
            </a:pP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Intrinsic durations: a few </a:t>
            </a:r>
            <a:r>
              <a:rPr lang="en-US" altLang="zh-CN" sz="1800" b="1" dirty="0" err="1">
                <a:latin typeface="Times New Roman" pitchFamily="18" charset="0"/>
                <a:cs typeface="Times New Roman" pitchFamily="18" charset="0"/>
              </a:rPr>
              <a:t>ms</a:t>
            </a:r>
            <a:endParaRPr lang="en-US" altLang="zh-CN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n"/>
            </a:pP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Dispersion measure: 100-2600 pc cm</a:t>
            </a:r>
            <a:r>
              <a:rPr lang="en-US" altLang="zh-CN" sz="1800" b="1" baseline="30000" dirty="0">
                <a:latin typeface="Times New Roman" pitchFamily="18" charset="0"/>
                <a:cs typeface="Times New Roman" pitchFamily="18" charset="0"/>
              </a:rPr>
              <a:t>-3</a:t>
            </a: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n"/>
            </a:pPr>
            <a:r>
              <a:rPr kumimoji="1" lang="en-US" altLang="zh-CN" sz="1800" b="1" dirty="0">
                <a:latin typeface="Times New Roman" pitchFamily="18" charset="0"/>
                <a:cs typeface="Times New Roman" pitchFamily="18" charset="0"/>
              </a:rPr>
              <a:t>Frequency:  </a:t>
            </a:r>
            <a:r>
              <a:rPr kumimoji="1" lang="en-US" altLang="zh-CN" sz="1800" b="1" dirty="0" smtClean="0">
                <a:latin typeface="Times New Roman" pitchFamily="18" charset="0"/>
                <a:cs typeface="Times New Roman" pitchFamily="18" charset="0"/>
              </a:rPr>
              <a:t>150 </a:t>
            </a:r>
            <a:r>
              <a:rPr kumimoji="1" lang="en-US" altLang="zh-CN" sz="1800" b="1" dirty="0">
                <a:latin typeface="Times New Roman" pitchFamily="18" charset="0"/>
                <a:cs typeface="Times New Roman" pitchFamily="18" charset="0"/>
              </a:rPr>
              <a:t>MHz - 7 GHz</a:t>
            </a: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n"/>
            </a:pP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Brightness temperature:  10</a:t>
            </a:r>
            <a:r>
              <a:rPr lang="en-US" altLang="zh-CN" sz="1800" b="1" baseline="30000" dirty="0">
                <a:latin typeface="Times New Roman" pitchFamily="18" charset="0"/>
                <a:cs typeface="Times New Roman" pitchFamily="18" charset="0"/>
              </a:rPr>
              <a:t>37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K  (coherent emission)</a:t>
            </a: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n"/>
            </a:pP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Energy: 10</a:t>
            </a:r>
            <a:r>
              <a:rPr lang="en-US" altLang="zh-CN" sz="1800" b="1" baseline="30000" dirty="0"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 - 10</a:t>
            </a:r>
            <a:r>
              <a:rPr lang="en-US" altLang="zh-CN" sz="1800" b="1" baseline="30000" dirty="0"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erg        </a:t>
            </a: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n"/>
            </a:pP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Polarization: strong linear polarization, up to 100%</a:t>
            </a: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n"/>
            </a:pP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Time-frequency down-drifting      </a:t>
            </a: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n"/>
            </a:pP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Burst rate:  a few thousands /day/sky</a:t>
            </a:r>
          </a:p>
          <a:p>
            <a:pPr>
              <a:buFont typeface="Wingdings" pitchFamily="2" charset="2"/>
              <a:buChar char="Ø"/>
            </a:pPr>
            <a:endParaRPr kumimoji="1" lang="en-US" altLang="zh-CN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kumimoji="1" lang="zh-CN" alt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0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5552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Theoretical models 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016" y="483519"/>
            <a:ext cx="91450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Collapse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supra-massive neutron stars to black holes 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Falcke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Rezzolla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2013; Zhang 2014)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Magnetospheric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activity after NS-NS mergers (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Totani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2013)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Mergers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binary white dwarfs (Kashiyama et al. 2013)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Magnetar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radio bursts (Popov et al. 2007, 2013; Kulkarni et al. 2014; Pen &amp; 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Connor 2015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Cosmic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sparks from superconducting strings (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Vachaspati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2008; Yu et al. 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2014; </a:t>
            </a:r>
            <a:r>
              <a:rPr lang="en-US" altLang="zh-CN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 al. 2012)</a:t>
            </a:r>
            <a:endParaRPr lang="en-US" altLang="zh-CN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Evaporation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 primordial black holes 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(Keane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et al. 2012)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White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holes (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Barrau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 al. 2014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Flaring stars (Loeb et al. 2013;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Maoz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 al. 2015)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Supergiant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radio pulses (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Cordes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&amp; Wasserman 2015; Connor et al. 2015; Pen 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&amp; Connor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2015)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Axion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miniclusters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axion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stars (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Tkachev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2015;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Iwazaki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2015)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NS-Asteroid </a:t>
            </a:r>
            <a:r>
              <a:rPr lang="fr-FR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collisions (Geng &amp; Huang </a:t>
            </a:r>
            <a:r>
              <a:rPr lang="fr-FR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2015; Dai et al. 2016)</a:t>
            </a:r>
            <a:endParaRPr lang="fr-FR" altLang="zh-CN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Dark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matter-induced collapse of NSs (Fuller &amp;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Ott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2015)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Higgs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portals to pulsar collapse (Bramante &amp;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Elahi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2015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Soft gamma repeaters (Katz 2016, </a:t>
            </a:r>
            <a:r>
              <a:rPr lang="en-US" altLang="zh-CN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Beloborodov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2017, Metzger et al. 2019)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Giant pulse from rapid rotating pulsars (</a:t>
            </a:r>
            <a:r>
              <a:rPr lang="en-US" altLang="zh-CN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Lyutikov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 al. 2016)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Compact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binary 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model (</a:t>
            </a:r>
            <a:r>
              <a:rPr lang="en-US" altLang="zh-CN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Gu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 al. 2016)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BH binary (Zhang 2016; Liu et al. 2016)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Mergers of neutron stars</a:t>
            </a: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(Wang et al. 2016; Zhang 2016)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endParaRPr lang="en-US" altLang="zh-CN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/>
          <p:cNvSpPr>
            <a:spLocks noGrp="1"/>
          </p:cNvSpPr>
          <p:nvPr>
            <p:ph type="title"/>
          </p:nvPr>
        </p:nvSpPr>
        <p:spPr>
          <a:xfrm>
            <a:off x="467544" y="53593"/>
            <a:ext cx="8395398" cy="857250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Model for non-repeating FRBs:</a:t>
            </a:r>
            <a:br>
              <a:rPr lang="en-US" altLang="zh-C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Final </a:t>
            </a:r>
            <a:r>
              <a:rPr lang="en-US" altLang="zh-CN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inspiral</a:t>
            </a:r>
            <a:r>
              <a:rPr lang="en-US" altLang="zh-C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two neutron stars</a:t>
            </a:r>
            <a:endParaRPr lang="zh-CN" alt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3" y="1043677"/>
            <a:ext cx="7021513" cy="341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矩形 4"/>
          <p:cNvSpPr>
            <a:spLocks noChangeArrowheads="1"/>
          </p:cNvSpPr>
          <p:nvPr/>
        </p:nvSpPr>
        <p:spPr bwMode="auto">
          <a:xfrm>
            <a:off x="1834103" y="4539919"/>
            <a:ext cx="5510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Wang, Yang, Wu, Dai &amp; 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Wang </a:t>
            </a:r>
            <a:r>
              <a:rPr lang="en-US" altLang="zh-C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2016, </a:t>
            </a:r>
            <a:r>
              <a:rPr lang="en-US" altLang="zh-CN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ApJL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822, L7</a:t>
            </a:r>
            <a:endParaRPr lang="zh-CN" alt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7" descr="屏幕剪辑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2306" y="1491240"/>
            <a:ext cx="1484887" cy="29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0390" y="3564792"/>
            <a:ext cx="2790190" cy="32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74207" y="3028624"/>
            <a:ext cx="1875770" cy="484748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89436" y="1063230"/>
            <a:ext cx="2151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altLang="zh-CN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  </a:t>
            </a:r>
            <a:r>
              <a:rPr lang="en-US" altLang="zh-CN" sz="2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600" dirty="0" err="1" smtClean="0">
                <a:solidFill>
                  <a:prstClr val="black"/>
                </a:solidFill>
                <a:latin typeface="宋体"/>
                <a:cs typeface="Times New Roman" pitchFamily="18" charset="0"/>
                <a:sym typeface="Symbol"/>
              </a:rPr>
              <a:t></a:t>
            </a:r>
            <a:r>
              <a:rPr lang="en-US" altLang="zh-CN" sz="2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CN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2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18928" y="1245984"/>
            <a:ext cx="22860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7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89" y="97652"/>
            <a:ext cx="7309206" cy="480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接连接符 5"/>
          <p:cNvCxnSpPr/>
          <p:nvPr/>
        </p:nvCxnSpPr>
        <p:spPr>
          <a:xfrm>
            <a:off x="1043608" y="3075806"/>
            <a:ext cx="27363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995936" y="3071070"/>
            <a:ext cx="27363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094594" y="3291830"/>
            <a:ext cx="21267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043608" y="3291830"/>
            <a:ext cx="182535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580112" y="3291830"/>
            <a:ext cx="23762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054282" y="3435846"/>
            <a:ext cx="620732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21811" y="3795886"/>
            <a:ext cx="207278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211960" y="3795886"/>
            <a:ext cx="27363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553200" y="15636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1975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97652"/>
            <a:ext cx="1460168" cy="1707654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3419872" y="4155926"/>
            <a:ext cx="244827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42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863" y="179468"/>
            <a:ext cx="3651833" cy="676210"/>
          </a:xfrm>
          <a:ln w="31750">
            <a:solidFill>
              <a:srgbClr val="4239F7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engine models</a:t>
            </a:r>
            <a:endParaRPr lang="zh-C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3012831" y="855678"/>
            <a:ext cx="516839" cy="72986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4908412" y="855678"/>
            <a:ext cx="730388" cy="68297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 txBox="1">
            <a:spLocks/>
          </p:cNvSpPr>
          <p:nvPr/>
        </p:nvSpPr>
        <p:spPr>
          <a:xfrm>
            <a:off x="1471540" y="1578243"/>
            <a:ext cx="2453879" cy="525107"/>
          </a:xfrm>
          <a:prstGeom prst="rect">
            <a:avLst/>
          </a:prstGeom>
          <a:ln w="31750">
            <a:solidFill>
              <a:srgbClr val="4239F7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Repeating models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4908412" y="1554021"/>
            <a:ext cx="2893220" cy="511904"/>
          </a:xfrm>
          <a:prstGeom prst="rect">
            <a:avLst/>
          </a:prstGeom>
          <a:ln w="31750">
            <a:solidFill>
              <a:srgbClr val="4239F7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Non-repeating models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1576754" y="2103349"/>
            <a:ext cx="383301" cy="57229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标题 1"/>
          <p:cNvSpPr txBox="1">
            <a:spLocks/>
          </p:cNvSpPr>
          <p:nvPr/>
        </p:nvSpPr>
        <p:spPr>
          <a:xfrm>
            <a:off x="675705" y="2683987"/>
            <a:ext cx="1413266" cy="386360"/>
          </a:xfrm>
          <a:prstGeom prst="rect">
            <a:avLst/>
          </a:prstGeom>
          <a:ln w="31750">
            <a:solidFill>
              <a:srgbClr val="4239F7"/>
            </a:solidFill>
          </a:ln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magnetars</a:t>
            </a:r>
            <a:endParaRPr lang="zh-CN" alt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3158416" y="2103349"/>
            <a:ext cx="225669" cy="50253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/>
          <p:cNvSpPr txBox="1">
            <a:spLocks/>
          </p:cNvSpPr>
          <p:nvPr/>
        </p:nvSpPr>
        <p:spPr>
          <a:xfrm>
            <a:off x="2314682" y="2614568"/>
            <a:ext cx="2377480" cy="581193"/>
          </a:xfrm>
          <a:prstGeom prst="rect">
            <a:avLst/>
          </a:prstGeom>
          <a:ln w="31750">
            <a:solidFill>
              <a:srgbClr val="4239F7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models: pulsars, interaction models,…</a:t>
            </a:r>
            <a:endParaRPr lang="zh-CN" alt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6484879" y="2080812"/>
            <a:ext cx="15568" cy="39861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标题 1"/>
          <p:cNvSpPr txBox="1">
            <a:spLocks/>
          </p:cNvSpPr>
          <p:nvPr/>
        </p:nvSpPr>
        <p:spPr>
          <a:xfrm>
            <a:off x="5273606" y="2488519"/>
            <a:ext cx="2781824" cy="581828"/>
          </a:xfrm>
          <a:prstGeom prst="rect">
            <a:avLst/>
          </a:prstGeom>
          <a:ln w="31750">
            <a:solidFill>
              <a:srgbClr val="4239F7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Mergers of compact binaries, exotic models…</a:t>
            </a:r>
            <a:endParaRPr lang="zh-CN" alt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1318429" y="3070347"/>
            <a:ext cx="0" cy="47362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标题 1"/>
          <p:cNvSpPr txBox="1">
            <a:spLocks/>
          </p:cNvSpPr>
          <p:nvPr/>
        </p:nvSpPr>
        <p:spPr>
          <a:xfrm>
            <a:off x="424423" y="3543971"/>
            <a:ext cx="1632347" cy="731269"/>
          </a:xfrm>
          <a:prstGeom prst="rect">
            <a:avLst/>
          </a:prstGeom>
          <a:ln w="31750">
            <a:solidFill>
              <a:srgbClr val="4239F7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 collapse</a:t>
            </a:r>
          </a:p>
          <a:p>
            <a:pPr algn="ctr"/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NS+NS</a:t>
            </a:r>
          </a:p>
          <a:p>
            <a:pPr algn="ctr"/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AIC</a:t>
            </a:r>
            <a:endParaRPr lang="zh-CN" alt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17561" y="3782430"/>
            <a:ext cx="5827236" cy="369332"/>
          </a:xfrm>
          <a:prstGeom prst="rect">
            <a:avLst/>
          </a:prstGeom>
          <a:ln w="3175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Multi-messenger: GWs, FRBs, GRBs, </a:t>
            </a:r>
            <a:r>
              <a:rPr lang="en-US" altLang="zh-CN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kilonova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neutrinos?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接箭头连接符 12"/>
          <p:cNvCxnSpPr>
            <a:endCxn id="8" idx="1"/>
          </p:cNvCxnSpPr>
          <p:nvPr/>
        </p:nvCxnSpPr>
        <p:spPr>
          <a:xfrm flipV="1">
            <a:off x="1496514" y="3967096"/>
            <a:ext cx="1621047" cy="11294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5273606" y="2757381"/>
            <a:ext cx="315738" cy="1025049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63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7" grpId="0" animBg="1"/>
      <p:bldP spid="20" grpId="0" animBg="1"/>
      <p:bldP spid="2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51470"/>
            <a:ext cx="7886700" cy="713730"/>
          </a:xfrm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Population: Repeating vs non-repeating?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452" y="987574"/>
            <a:ext cx="4876811" cy="1991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075806"/>
            <a:ext cx="4752528" cy="20119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57143" y="4587974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CHIME/FRB 2021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76501" y="3939902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Bursts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repeating sources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average, have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widths </a:t>
            </a:r>
          </a:p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bursts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repeating sources,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average,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narrower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bandwidth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7494"/>
            <a:ext cx="8151406" cy="316835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79912" y="3435846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CHIME/FRB 2021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35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4608" y="50488"/>
            <a:ext cx="7886700" cy="663626"/>
          </a:xfrm>
        </p:spPr>
        <p:txBody>
          <a:bodyPr>
            <a:normAutofit/>
          </a:bodyPr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Mechanisms</a:t>
            </a:r>
            <a:endParaRPr lang="zh-C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44" y="1767751"/>
            <a:ext cx="3649211" cy="19765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005" y="1614802"/>
            <a:ext cx="4219483" cy="227933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0570" y="4437782"/>
            <a:ext cx="35581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bunch formation and maintenance? Melrose (</a:t>
            </a:r>
            <a:r>
              <a:rPr lang="en-US" altLang="zh-CN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2017) </a:t>
            </a:r>
            <a:endParaRPr lang="zh-CN" altLang="en-US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5479" y="650542"/>
            <a:ext cx="8443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two competing radiation mechanisms,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coherent curvature radiation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synchrotron maser radiation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They can explain most of FRB observations. However, they both face challenges.</a:t>
            </a:r>
          </a:p>
        </p:txBody>
      </p:sp>
      <p:sp>
        <p:nvSpPr>
          <p:cNvPr id="3" name="矩形 2"/>
          <p:cNvSpPr/>
          <p:nvPr/>
        </p:nvSpPr>
        <p:spPr>
          <a:xfrm>
            <a:off x="755576" y="3894141"/>
            <a:ext cx="1906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Kumar &amp; 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Bosnjak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  <a:endParaRPr lang="zh-CN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68144" y="3894141"/>
            <a:ext cx="176651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Metzger et al. 2019</a:t>
            </a:r>
            <a:endParaRPr lang="zh-CN" altLang="en-US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66270" y="4316675"/>
            <a:ext cx="519695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Swings of polarization angle of FRB 080301 (Luo et al. 2020)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baryon mass 10</a:t>
            </a:r>
            <a:r>
              <a:rPr lang="en-US" altLang="zh-CN" sz="15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altLang="zh-CN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solar mass (Wu, Zhang, Wang </a:t>
            </a:r>
            <a:r>
              <a:rPr lang="en-US" altLang="zh-CN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FY, Dai </a:t>
            </a:r>
            <a:r>
              <a:rPr lang="en-US" altLang="zh-CN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2020)</a:t>
            </a:r>
            <a:endParaRPr lang="zh-CN" altLang="en-US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8401" y="1499844"/>
            <a:ext cx="973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in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72200" y="1368741"/>
            <a:ext cx="1074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 away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2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4728" y="144081"/>
            <a:ext cx="8229600" cy="696503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FRB cosmology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4729" y="916698"/>
            <a:ext cx="8685752" cy="4367869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simultaneous measurement of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and dispersion measure of IGM (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IGM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– two important quantities to study the universe.</a:t>
            </a:r>
          </a:p>
          <a:p>
            <a:pPr marL="457189" indent="-457189">
              <a:buFont typeface="+mj-ea"/>
              <a:buAutoNum type="circleNumDbPlain"/>
            </a:pP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Baryon density 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100" dirty="0" err="1" smtClean="0">
                <a:latin typeface="Times New Roman" pitchFamily="18" charset="0"/>
                <a:cs typeface="Times New Roman" pitchFamily="18" charset="0"/>
              </a:rPr>
              <a:t>Macquart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et al. 2020;…)</a:t>
            </a:r>
          </a:p>
          <a:p>
            <a:pPr marL="457189" indent="-457189">
              <a:buFont typeface="+mj-ea"/>
              <a:buAutoNum type="circleNumDbPlain"/>
            </a:pP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Dark energy (Zhou et al. 2014; </a:t>
            </a:r>
            <a:r>
              <a:rPr lang="en-US" altLang="zh-CN" sz="2100" dirty="0" err="1">
                <a:latin typeface="Times New Roman" pitchFamily="18" charset="0"/>
                <a:cs typeface="Times New Roman" pitchFamily="18" charset="0"/>
              </a:rPr>
              <a:t>Gao</a:t>
            </a: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 et al. 2014; Walters et al. 2018;…)</a:t>
            </a:r>
          </a:p>
          <a:p>
            <a:pPr marL="457189" indent="-457189">
              <a:buFont typeface="+mj-ea"/>
              <a:buAutoNum type="circleNumDbPlain"/>
            </a:pP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Test Einstein’s Equivalent Principle (Wei et al. 2015;…)</a:t>
            </a:r>
          </a:p>
          <a:p>
            <a:pPr marL="457189" indent="-457189">
              <a:buFont typeface="+mj-ea"/>
              <a:buAutoNum type="circleNumDbPlain"/>
            </a:pP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Large scale structure (</a:t>
            </a:r>
            <a:r>
              <a:rPr lang="en-US" altLang="zh-CN" sz="2100" dirty="0" err="1">
                <a:latin typeface="Times New Roman" pitchFamily="18" charset="0"/>
                <a:cs typeface="Times New Roman" pitchFamily="18" charset="0"/>
              </a:rPr>
              <a:t>McQuinn</a:t>
            </a: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 2014; Masui &amp; </a:t>
            </a:r>
            <a:r>
              <a:rPr lang="en-US" altLang="zh-CN" sz="2100" dirty="0" err="1">
                <a:latin typeface="Times New Roman" pitchFamily="18" charset="0"/>
                <a:cs typeface="Times New Roman" pitchFamily="18" charset="0"/>
              </a:rPr>
              <a:t>Sigurdson</a:t>
            </a: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 2015)</a:t>
            </a:r>
          </a:p>
          <a:p>
            <a:pPr marL="457189" indent="-457189">
              <a:buFont typeface="+mj-ea"/>
              <a:buAutoNum type="circleNumDbPlain"/>
            </a:pP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Measure cosmic proper distance (Yu &amp; Wang FY 2017)</a:t>
            </a:r>
          </a:p>
          <a:p>
            <a:pPr marL="457189" indent="-457189">
              <a:buFont typeface="+mj-ea"/>
              <a:buAutoNum type="circleNumDbPlain"/>
            </a:pP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Measure Hubble parameter H(z) (Wu, Yu &amp; Wang FY 2020)</a:t>
            </a:r>
          </a:p>
          <a:p>
            <a:pPr marL="457189" indent="-457189">
              <a:buFont typeface="+mj-ea"/>
              <a:buAutoNum type="circleNumDbPlain"/>
            </a:pP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Dark matter (Munoz et al. 2016; Wang &amp; Wang FY 2018)</a:t>
            </a:r>
          </a:p>
          <a:p>
            <a:pPr marL="457189" indent="-457189">
              <a:buFont typeface="+mj-ea"/>
              <a:buAutoNum type="circleNumDbPlain"/>
            </a:pP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Hubble constant and curvature (Li et al. 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2018; Wu et al. 2021)</a:t>
            </a:r>
            <a:endParaRPr lang="en-US" altLang="zh-CN" sz="21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29</a:t>
            </a:fld>
            <a:endParaRPr lang="zh-CN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02398"/>
            <a:ext cx="5648325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79512" y="3759884"/>
            <a:ext cx="8724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The discovery of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FRBs at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cosmological distances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has opened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a powerful window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Universe, such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as baryon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contents, cosmological distance, intergalactic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medium,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Hubble constant and compact-object dark matter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models.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947"/>
            <a:ext cx="8928992" cy="28215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3528" y="51470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FF00"/>
                </a:solidFill>
              </a:rPr>
              <a:t>FRB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5576" y="69954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 galaxy</a:t>
            </a:r>
            <a:endParaRPr lang="zh-CN" alt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 rot="772367">
            <a:off x="3124015" y="622626"/>
            <a:ext cx="214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Intergalactic medium</a:t>
            </a:r>
            <a:endParaRPr lang="zh-CN" altLang="en-US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64288" y="1635646"/>
            <a:ext cx="1396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Milky Way</a:t>
            </a:r>
            <a:endParaRPr lang="zh-CN" alt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 rot="845712">
            <a:off x="2970057" y="1278935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 of sight</a:t>
            </a:r>
            <a:endParaRPr lang="zh-CN" alt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61892" y="2035756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halo</a:t>
            </a:r>
            <a:endParaRPr lang="zh-CN" altLang="en-US" sz="2000" b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2742" y="3043136"/>
            <a:ext cx="2951609" cy="680559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551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内容占位符 6" descr="Lorim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9244"/>
          <a:stretch/>
        </p:blipFill>
        <p:spPr>
          <a:xfrm>
            <a:off x="4436469" y="1270576"/>
            <a:ext cx="4681153" cy="2520280"/>
          </a:xfrm>
        </p:spPr>
      </p:pic>
      <p:sp>
        <p:nvSpPr>
          <p:cNvPr id="6" name="文本占位符 5"/>
          <p:cNvSpPr>
            <a:spLocks noGrp="1"/>
          </p:cNvSpPr>
          <p:nvPr>
            <p:ph type="body" sz="half" idx="2"/>
          </p:nvPr>
        </p:nvSpPr>
        <p:spPr>
          <a:xfrm>
            <a:off x="179512" y="1059582"/>
            <a:ext cx="4248472" cy="2304256"/>
          </a:xfrm>
        </p:spPr>
        <p:txBody>
          <a:bodyPr>
            <a:noAutofit/>
          </a:bodyPr>
          <a:lstStyle/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Fast radio burst (FRB) was first discovered by </a:t>
            </a:r>
            <a:r>
              <a:rPr lang="en-US" altLang="zh-CN" sz="2000" dirty="0" err="1" smtClean="0">
                <a:latin typeface="Times New Roman" pitchFamily="18" charset="0"/>
                <a:cs typeface="Times New Roman" pitchFamily="18" charset="0"/>
              </a:rPr>
              <a:t>Lorimer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et al. (2007).  FRB 010724;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FRBs are further confirmed with a large sample (Thornton et al. 2013; </a:t>
            </a:r>
            <a:r>
              <a:rPr lang="en-US" altLang="zh-CN" sz="2000" dirty="0" err="1" smtClean="0">
                <a:latin typeface="Times New Roman" pitchFamily="18" charset="0"/>
                <a:cs typeface="Times New Roman" pitchFamily="18" charset="0"/>
              </a:rPr>
              <a:t>Spitler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et al. 2014; Champion et al. 2015; </a:t>
            </a:r>
            <a:r>
              <a:rPr lang="en-US" altLang="zh-CN" sz="2000" dirty="0" err="1" smtClean="0">
                <a:latin typeface="Times New Roman" pitchFamily="18" charset="0"/>
                <a:cs typeface="Times New Roman" pitchFamily="18" charset="0"/>
              </a:rPr>
              <a:t>Spitler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et al. 2016…).</a:t>
            </a:r>
            <a:endParaRPr lang="zh-CN" alt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altLang="zh-CN" sz="2000" dirty="0" smtClean="0"/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zh-CN" altLang="en-US" sz="2000" b="1" dirty="0" smtClean="0"/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4788024" y="3939902"/>
            <a:ext cx="4240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Lorimer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2007, Science</a:t>
            </a:r>
            <a:endParaRPr lang="zh-CN" alt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32855"/>
            <a:ext cx="369288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380312" y="1491630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Parkes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3992" y="110710"/>
            <a:ext cx="8229600" cy="67575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Fast radio bursts</a:t>
            </a:r>
            <a:endParaRPr kumimoji="1" lang="zh-CN" alt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53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96208"/>
            <a:ext cx="8640960" cy="691586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Host galaxy and IGM DMs from cosmological simulations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693" y="660654"/>
            <a:ext cx="4940027" cy="5236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30" y="1131591"/>
            <a:ext cx="5652226" cy="238453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876256" y="2123779"/>
            <a:ext cx="1828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Illustris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TNG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499992" y="620556"/>
            <a:ext cx="918178" cy="559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2886" y="3496860"/>
            <a:ext cx="87129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IllustrisTNG</a:t>
            </a: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project is a suite of state-of-the-art cosmological galaxy formation simulations (</a:t>
            </a:r>
            <a:r>
              <a:rPr lang="en-US" altLang="zh-CN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Pillepich</a:t>
            </a: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al. </a:t>
            </a: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2018).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Each simulation in </a:t>
            </a:r>
            <a:r>
              <a:rPr lang="en-US" altLang="zh-CN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IllustrisTNG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evolves a large swath of a mock Universe </a:t>
            </a: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taking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into account a wide range of physical processes </a:t>
            </a: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that drive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galaxy formation. The simulations give detailed distributions of particles, dark matter, </a:t>
            </a: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SFR, </a:t>
            </a:r>
            <a:r>
              <a:rPr lang="en-US" altLang="zh-CN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metallicity</a:t>
            </a: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etc.</a:t>
            </a:r>
            <a:endParaRPr lang="zh-CN" alt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275856" y="642835"/>
            <a:ext cx="918178" cy="559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1470"/>
            <a:ext cx="7536452" cy="14003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8" y="1874575"/>
            <a:ext cx="3415982" cy="22738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4356853"/>
            <a:ext cx="3407259" cy="6381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1494206"/>
            <a:ext cx="2880320" cy="27396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347864" y="2067694"/>
            <a:ext cx="28083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We select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1000 galaxies similar to observed FRB galaxies, 500 FRBs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in each galaxies, each FRB has 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random directions.</a:t>
            </a:r>
            <a:endParaRPr lang="zh-CN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59029" y="420185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repeater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7380312" y="4224826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non-repeater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45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86837"/>
            <a:ext cx="5818148" cy="4154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2" y="123478"/>
            <a:ext cx="9073008" cy="6930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226" y="352697"/>
            <a:ext cx="3349272" cy="53414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706" y="1025350"/>
            <a:ext cx="2157094" cy="38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51470"/>
            <a:ext cx="8229600" cy="637579"/>
          </a:xfrm>
        </p:spPr>
        <p:txBody>
          <a:bodyPr>
            <a:noAutofit/>
          </a:bodyPr>
          <a:lstStyle/>
          <a:p>
            <a:r>
              <a:rPr lang="en-US" altLang="zh-CN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zh-CN" sz="3200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IGM</a:t>
            </a:r>
            <a:r>
              <a:rPr lang="en-US" altLang="zh-CN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-z relation</a:t>
            </a:r>
            <a:endParaRPr lang="zh-CN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897414"/>
            <a:ext cx="5437385" cy="386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23478"/>
            <a:ext cx="5184576" cy="14411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634455"/>
            <a:ext cx="5184576" cy="326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3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DC6607E-0C2D-E947-A81F-9767E8139CE9}"/>
              </a:ext>
            </a:extLst>
          </p:cNvPr>
          <p:cNvSpPr txBox="1"/>
          <p:nvPr/>
        </p:nvSpPr>
        <p:spPr>
          <a:xfrm>
            <a:off x="1995055" y="56025"/>
            <a:ext cx="5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 of Hubble Constant</a:t>
            </a:r>
            <a:endParaRPr kumimoji="1"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1F71706-84E5-4041-9414-D04D41538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1" y="1026577"/>
            <a:ext cx="4313697" cy="7513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D4E5E43-6292-4649-BC1D-13580F0C2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93" y="2277874"/>
            <a:ext cx="4446986" cy="5749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48E77B58-FBCD-FA4C-9DAD-F52E8D00A9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905"/>
          <a:stretch/>
        </p:blipFill>
        <p:spPr>
          <a:xfrm>
            <a:off x="216869" y="3713105"/>
            <a:ext cx="1778186" cy="62865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6EC773FF-59D2-E64D-B153-DC8E28A34F92}"/>
              </a:ext>
            </a:extLst>
          </p:cNvPr>
          <p:cNvSpPr/>
          <p:nvPr/>
        </p:nvSpPr>
        <p:spPr>
          <a:xfrm>
            <a:off x="98546" y="1900005"/>
            <a:ext cx="2962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Likelihood </a:t>
            </a:r>
            <a:r>
              <a:rPr lang="en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0A7B072F-2859-2E4E-85F6-23A17F5CD78E}"/>
              </a:ext>
            </a:extLst>
          </p:cNvPr>
          <p:cNvSpPr txBox="1"/>
          <p:nvPr/>
        </p:nvSpPr>
        <p:spPr>
          <a:xfrm>
            <a:off x="98546" y="577621"/>
            <a:ext cx="316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averaged DM</a:t>
            </a:r>
            <a:r>
              <a:rPr kumimoji="1" lang="en-US" altLang="zh-CN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IGM</a:t>
            </a:r>
            <a:endParaRPr kumimoji="1" lang="zh-CN" altLang="en-US" b="1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9BB64002-37BB-6246-AA20-19A7A61DF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93" y="2987044"/>
            <a:ext cx="4446986" cy="631856"/>
          </a:xfrm>
          <a:prstGeom prst="rect">
            <a:avLst/>
          </a:prstGeom>
        </p:spPr>
      </p:pic>
      <p:sp>
        <p:nvSpPr>
          <p:cNvPr id="24" name="左大括号 23">
            <a:extLst>
              <a:ext uri="{FF2B5EF4-FFF2-40B4-BE49-F238E27FC236}">
                <a16:creationId xmlns="" xmlns:a16="http://schemas.microsoft.com/office/drawing/2014/main" id="{02E7C14E-5FB7-7846-B37F-EA3602F7789D}"/>
              </a:ext>
            </a:extLst>
          </p:cNvPr>
          <p:cNvSpPr/>
          <p:nvPr/>
        </p:nvSpPr>
        <p:spPr>
          <a:xfrm>
            <a:off x="153036" y="2586711"/>
            <a:ext cx="202358" cy="751310"/>
          </a:xfrm>
          <a:prstGeom prst="lef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D4E3E66A-52C8-F849-ACF0-2F2202829872}"/>
              </a:ext>
            </a:extLst>
          </p:cNvPr>
          <p:cNvSpPr txBox="1"/>
          <p:nvPr/>
        </p:nvSpPr>
        <p:spPr>
          <a:xfrm>
            <a:off x="5724127" y="4359499"/>
            <a:ext cx="288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 </a:t>
            </a:r>
            <a:r>
              <a:rPr kumimoji="1"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&lt; </a:t>
            </a:r>
            <a:r>
              <a:rPr kumimoji="1"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kumimoji="1"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kumimoji="1"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100 localized FRBs, ~3% </a:t>
            </a:r>
            <a:endParaRPr kumimoji="1" lang="zh-CN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A80DAC1C-31A9-C946-9847-A92F956D5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85"/>
          <a:stretch/>
        </p:blipFill>
        <p:spPr>
          <a:xfrm>
            <a:off x="487884" y="4322905"/>
            <a:ext cx="4778639" cy="628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="" xmlns:a16="http://schemas.microsoft.com/office/drawing/2014/main" id="{7F3278F6-992B-B247-BE41-4A5E884B212C}"/>
                  </a:ext>
                </a:extLst>
              </p:cNvPr>
              <p:cNvSpPr txBox="1"/>
              <p:nvPr/>
            </p:nvSpPr>
            <p:spPr>
              <a:xfrm>
                <a:off x="5229050" y="3897586"/>
                <a:ext cx="3821431" cy="3858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b="1" dirty="0" smtClean="0">
                    <a:solidFill>
                      <a:prstClr val="black"/>
                    </a:solidFill>
                  </a:rPr>
                  <a:t>14 FRBs,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1" lang="en-US" altLang="zh-CN" b="1" i="1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zh-CN" b="1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kumimoji="1" lang="en-US" altLang="zh-CN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kumimoji="1" lang="en-US" altLang="zh-CN" b="1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69.99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zh-CN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1" lang="en-US" altLang="zh-CN" b="1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− 4.88</m:t>
                        </m:r>
                      </m:sub>
                      <m:sup>
                        <m:r>
                          <m:rPr>
                            <m:nor/>
                          </m:rPr>
                          <a:rPr kumimoji="1" lang="en-US" altLang="zh-CN" b="1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+6.42</m:t>
                        </m:r>
                      </m:sup>
                    </m:sSubSup>
                  </m:oMath>
                </a14:m>
                <a:r>
                  <a:rPr kumimoji="1" lang="en-US" altLang="zh-CN" sz="135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 s</a:t>
                </a:r>
                <a:r>
                  <a:rPr kumimoji="1" lang="en-US" altLang="zh-CN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kumimoji="1" lang="en-US" altLang="zh-CN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Mpc</a:t>
                </a:r>
                <a:r>
                  <a:rPr kumimoji="1" lang="en-US" altLang="zh-CN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kumimoji="1" lang="zh-CN" altLang="en-US" sz="1350" b="1" baseline="30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F3278F6-992B-B247-BE41-4A5E884B2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050" y="3897586"/>
                <a:ext cx="3821431" cy="385875"/>
              </a:xfrm>
              <a:prstGeom prst="rect">
                <a:avLst/>
              </a:prstGeom>
              <a:blipFill rotWithShape="0">
                <a:blip r:embed="rId6"/>
                <a:stretch>
                  <a:fillRect l="-3828" t="-4688" r="-1595" b="-29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849" y="923870"/>
            <a:ext cx="3912620" cy="289767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09342" y="583307"/>
            <a:ext cx="286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Wu, Zhang,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Wang FY </a:t>
            </a:r>
            <a:r>
              <a:rPr lang="en-US" altLang="zh-CN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2021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17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6" grpId="0"/>
      <p:bldP spid="28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 cross-correlations with large-scale structure</a:t>
            </a:r>
            <a:endParaRPr lang="zh-C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104" y="1016364"/>
            <a:ext cx="4522368" cy="34051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51083" y="4534853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CHIME/FRB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Project, arXiv:2106.04354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038607" y="1365250"/>
            <a:ext cx="864096" cy="100811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6" y="1135939"/>
            <a:ext cx="4250348" cy="316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1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4416"/>
            <a:ext cx="8229600" cy="571051"/>
          </a:xfrm>
        </p:spPr>
        <p:txBody>
          <a:bodyPr>
            <a:normAutofit/>
          </a:bodyPr>
          <a:lstStyle/>
          <a:p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Prospects</a:t>
            </a:r>
            <a:endParaRPr lang="zh-C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10492"/>
            <a:ext cx="8229600" cy="1677282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all FRBs repeating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One-off FRBs?</a:t>
            </a:r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coherent 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 (curvature or maser)?</a:t>
            </a: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FRBs have period? Physical mechanisms (precession or binary)?</a:t>
            </a:r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there engines other than </a:t>
            </a:r>
            <a:r>
              <a:rPr lang="en-US" altLang="zh-C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magnetars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power FRBs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FRB, GRB,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SLSNe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and GW associations?</a:t>
            </a:r>
          </a:p>
          <a:p>
            <a:pPr>
              <a:buFont typeface="Wingdings" panose="05000000000000000000" pitchFamily="2" charset="2"/>
              <a:buChar char="Ø"/>
            </a:pPr>
            <a:endParaRPr lang="zh-CN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8477" y="596666"/>
            <a:ext cx="19880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Questions:</a:t>
            </a:r>
            <a:endParaRPr lang="zh-CN" alt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5536" y="2712892"/>
            <a:ext cx="1721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Instruments:</a:t>
            </a:r>
            <a:endParaRPr lang="zh-CN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95536" y="3219822"/>
            <a:ext cx="8416983" cy="10484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Current: FAST, CHIME, ASKAP, VLA, EVN, </a:t>
            </a:r>
            <a:r>
              <a:rPr lang="en-US" altLang="zh-CN" sz="2000" strike="sngStrik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Arecibo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GBT, </a:t>
            </a:r>
            <a:r>
              <a:rPr lang="en-US" altLang="zh-CN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MeerKAT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DSA,…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Future: 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FASTA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SKA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QTT,…</a:t>
            </a:r>
            <a:endParaRPr lang="zh-CN" alt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5536" y="4332295"/>
            <a:ext cx="8219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FRBs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will become important cosmological probes (d,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0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baryon,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IGM, reionization, LSS…).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9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16" y="267494"/>
            <a:ext cx="851356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5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09721"/>
            <a:ext cx="7886700" cy="631764"/>
          </a:xfrm>
        </p:spPr>
        <p:txBody>
          <a:bodyPr>
            <a:norm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observation progress of FRBs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808893"/>
            <a:ext cx="8335838" cy="42027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2007: </a:t>
            </a: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(Lorimer et al. 2007, Science)</a:t>
            </a:r>
          </a:p>
          <a:p>
            <a:pPr>
              <a:lnSpc>
                <a:spcPct val="1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2016: </a:t>
            </a: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repeater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(FRB 121102, </a:t>
            </a:r>
            <a:r>
              <a:rPr lang="en-US" altLang="zh-CN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Spitler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altLang="zh-CN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2016)</a:t>
            </a:r>
            <a:endParaRPr lang="en-US" altLang="zh-CN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2017: </a:t>
            </a: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localization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(FRB 121102 at z=0.19; Chatterjee et al. 2017, Nature)</a:t>
            </a:r>
          </a:p>
          <a:p>
            <a:pPr>
              <a:lnSpc>
                <a:spcPct val="1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2018: </a:t>
            </a: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extreme large rotation measure~10^5 rad m</a:t>
            </a:r>
            <a:r>
              <a:rPr lang="en-US" altLang="zh-CN" sz="165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Michilli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2018, Nature)</a:t>
            </a:r>
          </a:p>
          <a:p>
            <a:pPr>
              <a:lnSpc>
                <a:spcPct val="1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localizations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(Bannister et al. 2019, Sci.; Ravi et al. 2019, Sci.;…)</a:t>
            </a:r>
          </a:p>
          <a:p>
            <a:pPr>
              <a:lnSpc>
                <a:spcPct val="1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2019: </a:t>
            </a: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16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1600 </a:t>
            </a: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bursts from FRB 121102 by FAST 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 et al. </a:t>
            </a:r>
            <a:r>
              <a:rPr lang="en-US" altLang="zh-CN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2021)</a:t>
            </a:r>
            <a:endParaRPr lang="en-US" altLang="zh-CN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2020: </a:t>
            </a: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periodicity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(16 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days for FRB 180916, CHIME/FRB 2019, Nature)</a:t>
            </a:r>
          </a:p>
          <a:p>
            <a:pPr>
              <a:lnSpc>
                <a:spcPct val="1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2020: </a:t>
            </a: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angle swings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(FRB 180301; FAST 2020, Nature)</a:t>
            </a:r>
          </a:p>
          <a:p>
            <a:pPr>
              <a:lnSpc>
                <a:spcPct val="1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2020: </a:t>
            </a: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FRB 200428 from a Galactic </a:t>
            </a:r>
            <a:r>
              <a:rPr lang="en-US" altLang="zh-CN" sz="16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magnetar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(CHIME/FRB </a:t>
            </a:r>
            <a:r>
              <a:rPr lang="en-US" altLang="zh-CN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2020; 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STARE2 </a:t>
            </a:r>
            <a:r>
              <a:rPr lang="en-US" altLang="zh-CN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2020; 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</a:t>
            </a:r>
            <a:r>
              <a:rPr lang="en-US" altLang="zh-CN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2020)</a:t>
            </a:r>
          </a:p>
          <a:p>
            <a:pPr>
              <a:lnSpc>
                <a:spcPct val="10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2021: </a:t>
            </a:r>
            <a:r>
              <a:rPr lang="en-US" altLang="zh-CN" sz="16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FRB 200120E from a globular cluster </a:t>
            </a:r>
            <a:r>
              <a:rPr lang="en-US" altLang="zh-CN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M81 </a:t>
            </a:r>
            <a:r>
              <a:rPr lang="en-US" altLang="zh-CN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Kirsten et al. 2021)</a:t>
            </a:r>
          </a:p>
          <a:p>
            <a:pPr marL="0" indent="0">
              <a:lnSpc>
                <a:spcPct val="100000"/>
              </a:lnSpc>
              <a:buClr>
                <a:srgbClr val="0000FF"/>
              </a:buClr>
              <a:buNone/>
            </a:pPr>
            <a:endParaRPr lang="en-US" altLang="zh-CN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0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3523348" y="2286000"/>
            <a:ext cx="390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Spitler</a:t>
            </a:r>
            <a:r>
              <a:rPr lang="en-US" altLang="zh-CN" b="1" dirty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et al. 2016, </a:t>
            </a:r>
            <a:r>
              <a:rPr lang="en-US" altLang="zh-CN" b="1" dirty="0" smtClean="0">
                <a:solidFill>
                  <a:prstClr val="black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Nature, 531, 202</a:t>
            </a:r>
            <a:endParaRPr lang="zh-CN" altLang="en-US" b="1" dirty="0">
              <a:solidFill>
                <a:prstClr val="black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23555" name="TextBox 6"/>
          <p:cNvSpPr txBox="1">
            <a:spLocks noChangeArrowheads="1"/>
          </p:cNvSpPr>
          <p:nvPr/>
        </p:nvSpPr>
        <p:spPr bwMode="auto">
          <a:xfrm>
            <a:off x="1475656" y="12155"/>
            <a:ext cx="67525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FRB 121102: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the first repeating FRB!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6" y="2971801"/>
            <a:ext cx="8574087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71501"/>
            <a:ext cx="2971800" cy="240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5787" y="793825"/>
            <a:ext cx="5627687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C7E1-9B42-6640-9AA0-D9D7565B955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4877" y="2732485"/>
            <a:ext cx="104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Arecibo</a:t>
            </a:r>
            <a:endParaRPr lang="zh-CN" altLang="en-US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39315" y="764441"/>
            <a:ext cx="3674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&gt;1600 bursts observed by FAST</a:t>
            </a:r>
            <a:endParaRPr lang="zh-CN" altLang="en-US" sz="20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3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53561"/>
            <a:ext cx="8229600" cy="544103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Cosmological FRB!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25"/>
            <a:ext cx="8286808" cy="151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96701"/>
            <a:ext cx="3214710" cy="266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303857"/>
            <a:ext cx="5286412" cy="20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3643309" y="1125131"/>
            <a:ext cx="1383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FRB 121102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57290" y="3268270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Arecibo</a:t>
            </a:r>
            <a:endParaRPr lang="zh-CN" alt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166" y="2464593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VLA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36099" y="3651870"/>
            <a:ext cx="226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latin typeface="Times New Roman" pitchFamily="18" charset="0"/>
                <a:cs typeface="Times New Roman" pitchFamily="18" charset="0"/>
              </a:rPr>
              <a:t>Tendulkar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et al. 2017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4879" y="3000378"/>
            <a:ext cx="3276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z=0.19, burst energy:10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38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erg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929074" y="44619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a low-mass,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low-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metallicity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dwarf galaxy, with high star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formation rate.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-38807"/>
            <a:ext cx="8229600" cy="781595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Period of FRB activity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71550"/>
            <a:ext cx="2936627" cy="201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843558"/>
            <a:ext cx="3356584" cy="213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381991" y="2629215"/>
            <a:ext cx="19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CHIME/FRB 2020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147814"/>
            <a:ext cx="4564586" cy="180484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99592" y="3363838"/>
            <a:ext cx="1641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Rajwade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+ 2020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FRB 121102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60885" y="3132339"/>
            <a:ext cx="40036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models: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orbital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Lyutikov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+ 20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Ioka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Zhang 20; Dai &amp;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Zhong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20;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+ 20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precession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Zanazzi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Lai 20; Yang &amp;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Zou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Levin+20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Sob’yanin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20; Tong+ 20;…</a:t>
            </a:r>
          </a:p>
          <a:p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7586193" y="1059582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FRB 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180916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2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00" y="765915"/>
            <a:ext cx="3240032" cy="19126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099469" y="1275606"/>
            <a:ext cx="47285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FRB 200428: two peaks, separation 28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Galactic SGR J1935+2154.</a:t>
            </a:r>
          </a:p>
          <a:p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two components of X-ray burst each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ccurred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within about 3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respective arrival times of the CHIME burst components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zh-CN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Radio: CHIME, STARE2, FAST, VLA, LOFAR</a:t>
            </a:r>
          </a:p>
          <a:p>
            <a:r>
              <a:rPr lang="en-US" altLang="zh-C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en-US" altLang="zh-C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INTEGRAL, </a:t>
            </a:r>
            <a:r>
              <a:rPr lang="en-US" altLang="zh-C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AGILE, NICER, Swift, HXMT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12" y="2937550"/>
            <a:ext cx="3238433" cy="1446984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584608" y="50487"/>
            <a:ext cx="7886700" cy="666772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FRB 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200428 associated with a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magnetar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burst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3427" y="2648887"/>
            <a:ext cx="28055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CHIME/FRB Collaboration, 2020</a:t>
            </a:r>
            <a:endParaRPr lang="zh-CN" altLang="en-US" sz="1500" dirty="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54818" y="4530092"/>
            <a:ext cx="224196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HXMT </a:t>
            </a:r>
            <a:r>
              <a:rPr lang="en-US" altLang="zh-CN" sz="15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2005.11071</a:t>
            </a:r>
          </a:p>
        </p:txBody>
      </p:sp>
    </p:spTree>
    <p:extLst>
      <p:ext uri="{BB962C8B-B14F-4D97-AF65-F5344CB8AC3E}">
        <p14:creationId xmlns:p14="http://schemas.microsoft.com/office/powerpoint/2010/main" val="15735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灯片编号占位符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557213" indent="-214313"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857250" indent="-171450"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171450"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543050" indent="-171450"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C2DA624-3071-476F-8D4C-4EE381976B6F}" type="slidenum">
              <a:rPr lang="en-US" altLang="zh-CN" sz="900">
                <a:solidFill>
                  <a:srgbClr val="898989"/>
                </a:solidFill>
              </a:rPr>
              <a:pPr/>
              <a:t>9</a:t>
            </a:fld>
            <a:endParaRPr lang="en-US" altLang="zh-CN" sz="900">
              <a:solidFill>
                <a:srgbClr val="898989"/>
              </a:solidFill>
            </a:endParaRPr>
          </a:p>
        </p:txBody>
      </p:sp>
      <p:sp>
        <p:nvSpPr>
          <p:cNvPr id="34821" name="AutoShape 5" descr="Artist's conception an X-ray binary system"/>
          <p:cNvSpPr>
            <a:spLocks noChangeAspect="1" noChangeArrowheads="1"/>
          </p:cNvSpPr>
          <p:nvPr/>
        </p:nvSpPr>
        <p:spPr bwMode="auto">
          <a:xfrm>
            <a:off x="1275160" y="-771525"/>
            <a:ext cx="1785938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350">
              <a:solidFill>
                <a:prstClr val="black"/>
              </a:solidFill>
            </a:endParaRPr>
          </a:p>
        </p:txBody>
      </p:sp>
      <p:pic>
        <p:nvPicPr>
          <p:cNvPr id="34823" name="Picture 3" descr="C:\Users\wfy\AppData\Roaming\Tencent\Users\114612268\QQ\WinTemp\RichOle\4KF}V(ML]N_]G81(NCBH7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8670"/>
            <a:ext cx="5832648" cy="10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4" descr="C:\Users\wfy\AppData\Roaming\Tencent\Users\114612268\QQ\WinTemp\RichOle\[7S8L6Z(GRMPDH[3C_E5~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8010"/>
            <a:ext cx="3960440" cy="159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5" descr="C:\Users\wfy\AppData\Roaming\Tencent\Users\114612268\QQ\WinTemp\RichOle\6J)}1D3FGJ4{SS_0DLC7CY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42262"/>
            <a:ext cx="4393705" cy="160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矩形 13"/>
          <p:cNvSpPr>
            <a:spLocks noChangeArrowheads="1"/>
          </p:cNvSpPr>
          <p:nvPr/>
        </p:nvSpPr>
        <p:spPr bwMode="auto">
          <a:xfrm>
            <a:off x="4562513" y="1398569"/>
            <a:ext cx="429247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我们研究了重复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FRB121102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的流量，持续时间和等待时间的分布，发现与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SGR bursts</a:t>
            </a:r>
            <a:r>
              <a:rPr lang="zh-CN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相似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，预示其中心能源可能是</a:t>
            </a:r>
            <a:r>
              <a:rPr lang="zh-CN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磁星</a:t>
            </a:r>
            <a:r>
              <a:rPr lang="zh-CN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dirty="0" smtClea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这些分布可以用</a:t>
            </a:r>
            <a:r>
              <a:rPr lang="zh-CN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自组织临界理论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(SOC)</a:t>
            </a:r>
            <a:r>
              <a:rPr lang="zh-CN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解释，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waiting time</a:t>
            </a:r>
            <a:r>
              <a:rPr lang="zh-CN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分布符合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non-stationary Poisson 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process</a:t>
            </a:r>
            <a:r>
              <a:rPr lang="zh-CN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（爆发率随时间变化）。</a:t>
            </a:r>
            <a:endParaRPr lang="en-US" altLang="zh-CN" sz="2000" dirty="0" smtClea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SOC</a:t>
            </a:r>
            <a:r>
              <a:rPr lang="zh-CN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广泛应用于地震、太阳耀斑、恒星耀斑、伽玛暴等。</a:t>
            </a:r>
            <a:endParaRPr lang="zh-CN" altLang="en-US" sz="20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827" name="矩形 6"/>
          <p:cNvSpPr>
            <a:spLocks noChangeArrowheads="1"/>
          </p:cNvSpPr>
          <p:nvPr/>
        </p:nvSpPr>
        <p:spPr bwMode="auto">
          <a:xfrm>
            <a:off x="395536" y="4698110"/>
            <a:ext cx="55078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Wang, F. Y.*</a:t>
            </a:r>
            <a:r>
              <a:rPr lang="en-US" altLang="zh-CN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&amp; Yu, H., 2017, </a:t>
            </a:r>
            <a:r>
              <a:rPr lang="en-US" altLang="zh-CN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JCAP</a:t>
            </a:r>
            <a:r>
              <a:rPr lang="en-US" altLang="zh-CN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03, 023</a:t>
            </a:r>
            <a:endParaRPr lang="zh-CN" altLang="en-US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41727"/>
      </p:ext>
    </p:extLst>
  </p:cSld>
  <p:clrMapOvr>
    <a:masterClrMapping/>
  </p:clrMapOvr>
  <p:transition advTm="967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6670</TotalTime>
  <Words>1813</Words>
  <Application>Microsoft Office PowerPoint</Application>
  <PresentationFormat>全屏显示(16:9)</PresentationFormat>
  <Paragraphs>236</Paragraphs>
  <Slides>38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38</vt:i4>
      </vt:variant>
    </vt:vector>
  </HeadingPairs>
  <TitlesOfParts>
    <vt:vector size="60" baseType="lpstr">
      <vt:lpstr>MS PGothic</vt:lpstr>
      <vt:lpstr>等线</vt:lpstr>
      <vt:lpstr>等线 Light</vt:lpstr>
      <vt:lpstr>黑体</vt:lpstr>
      <vt:lpstr>宋体</vt:lpstr>
      <vt:lpstr>微软雅黑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主题</vt:lpstr>
      <vt:lpstr>2_Office 主题</vt:lpstr>
      <vt:lpstr>3_Office 主题</vt:lpstr>
      <vt:lpstr>5_Office 主题</vt:lpstr>
      <vt:lpstr>6_Office 主题</vt:lpstr>
      <vt:lpstr>8_Office 主题</vt:lpstr>
      <vt:lpstr>10_Office 主题</vt:lpstr>
      <vt:lpstr>4_Office 主题</vt:lpstr>
      <vt:lpstr>Office 主题​​</vt:lpstr>
      <vt:lpstr>快速射电暴的研究进展</vt:lpstr>
      <vt:lpstr>Outline</vt:lpstr>
      <vt:lpstr>Fast radio bursts</vt:lpstr>
      <vt:lpstr>Main observation progress of FRBs</vt:lpstr>
      <vt:lpstr>PowerPoint 演示文稿</vt:lpstr>
      <vt:lpstr>Cosmological FRB!</vt:lpstr>
      <vt:lpstr>Period of FRB activity</vt:lpstr>
      <vt:lpstr>FRB 200428 associated with a magnetar burst</vt:lpstr>
      <vt:lpstr>PowerPoint 演示文稿</vt:lpstr>
      <vt:lpstr>Period of SGR 1806-20 X-ray bursts?</vt:lpstr>
      <vt:lpstr>Period of SGR J1935 X-ray bursts?</vt:lpstr>
      <vt:lpstr>PowerPoint 演示文稿</vt:lpstr>
      <vt:lpstr>PowerPoint 演示文稿</vt:lpstr>
      <vt:lpstr>PowerPoint 演示文稿</vt:lpstr>
      <vt:lpstr>FRB 121102: DM increases and RM decreases</vt:lpstr>
      <vt:lpstr>PowerPoint 演示文稿</vt:lpstr>
      <vt:lpstr>PowerPoint 演示文稿</vt:lpstr>
      <vt:lpstr>FRB 121102: universal energy distribution</vt:lpstr>
      <vt:lpstr>PowerPoint 演示文稿</vt:lpstr>
      <vt:lpstr>FRB properties</vt:lpstr>
      <vt:lpstr>Theoretical models </vt:lpstr>
      <vt:lpstr>Model for non-repeating FRBs: Final inspiral of two neutron stars</vt:lpstr>
      <vt:lpstr>PowerPoint 演示文稿</vt:lpstr>
      <vt:lpstr>Central engine models</vt:lpstr>
      <vt:lpstr>Population: Repeating vs non-repeating?</vt:lpstr>
      <vt:lpstr>PowerPoint 演示文稿</vt:lpstr>
      <vt:lpstr>Radiation Mechanisms</vt:lpstr>
      <vt:lpstr>3. FRB cosmology</vt:lpstr>
      <vt:lpstr>PowerPoint 演示文稿</vt:lpstr>
      <vt:lpstr>Host galaxy and IGM DMs from cosmological simulations</vt:lpstr>
      <vt:lpstr>PowerPoint 演示文稿</vt:lpstr>
      <vt:lpstr>PowerPoint 演示文稿</vt:lpstr>
      <vt:lpstr>DMIGM-z relation</vt:lpstr>
      <vt:lpstr>PowerPoint 演示文稿</vt:lpstr>
      <vt:lpstr>PowerPoint 演示文稿</vt:lpstr>
      <vt:lpstr>statistical cross-correlations with large-scale structure</vt:lpstr>
      <vt:lpstr>Prospects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 distance</dc:title>
  <dc:creator>ibm</dc:creator>
  <cp:lastModifiedBy>_____</cp:lastModifiedBy>
  <cp:revision>764</cp:revision>
  <dcterms:created xsi:type="dcterms:W3CDTF">2016-04-21T12:03:57Z</dcterms:created>
  <dcterms:modified xsi:type="dcterms:W3CDTF">2021-07-15T03:35:45Z</dcterms:modified>
</cp:coreProperties>
</file>