
<file path=[Content_Types].xml><?xml version="1.0" encoding="utf-8"?>
<Types xmlns="http://schemas.openxmlformats.org/package/2006/content-types">
  <Default Extension="xml" ContentType="application/xml"/>
  <Default Extension="vml" ContentType="application/vnd.openxmlformats-officedocument.vmlDrawing"/>
  <Default Extension="bin" ContentType="application/vnd.openxmlformats-officedocument.oleObject"/>
  <Default Extension="jpeg" ContentType="image/jpeg"/>
  <Default Extension="png" ContentType="image/png"/>
  <Default Extension="emf" ContentType="image/x-emf"/>
  <Default Extension="wmf" ContentType="image/x-wmf"/>
  <Default Extension="rels" ContentType="application/vnd.openxmlformats-package.relationshi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1" r:id="rId3"/>
  </p:sldMasterIdLst>
  <p:notesMasterIdLst>
    <p:notesMasterId r:id="rId5"/>
  </p:notesMasterIdLst>
  <p:handoutMasterIdLst>
    <p:handoutMasterId r:id="rId17"/>
  </p:handoutMasterIdLst>
  <p:sldIdLst>
    <p:sldId id="256" r:id="rId4"/>
    <p:sldId id="691" r:id="rId6"/>
    <p:sldId id="693" r:id="rId7"/>
    <p:sldId id="696" r:id="rId8"/>
    <p:sldId id="695" r:id="rId9"/>
    <p:sldId id="697" r:id="rId10"/>
    <p:sldId id="698" r:id="rId11"/>
    <p:sldId id="700" r:id="rId12"/>
    <p:sldId id="701" r:id="rId13"/>
    <p:sldId id="702" r:id="rId14"/>
    <p:sldId id="703" r:id="rId15"/>
    <p:sldId id="332" r:id="rId16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6EAC1C"/>
    <a:srgbClr val="0000FD"/>
    <a:srgbClr val="B2B2B2"/>
    <a:srgbClr val="F8F8F8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17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pos="399"/>
        <p:guide pos="5443"/>
        <p:guide orient="horz" pos="644"/>
        <p:guide pos="26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customXml" Target="../customXml/item1.xml"/><Relationship Id="rId21" Type="http://schemas.openxmlformats.org/officeDocument/2006/relationships/customXmlProps" Target="../customXml/itemProps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210467-D33D-41A0-9519-DC21859AE5A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6EC88F28-8C19-4EE7-8248-ACAA841E1B1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71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B2B47A-E877-4851-9C55-797514914009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717868"/>
            <a:ext cx="7543800" cy="1449387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 userDrawn="1"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 userDrawn="1"/>
        </p:nvSpPr>
        <p:spPr>
          <a:xfrm>
            <a:off x="20955" y="6451600"/>
            <a:ext cx="5242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r>
              <a:rPr lang="en-US" sz="1800" dirty="0" smtClean="0">
                <a:solidFill>
                  <a:schemeClr val="bg1"/>
                </a:solidFill>
                <a:sym typeface="+mn-ea"/>
              </a:rPr>
              <a:t>S</a:t>
            </a:r>
            <a:r>
              <a:rPr sz="1800" dirty="0" smtClean="0">
                <a:solidFill>
                  <a:schemeClr val="bg1"/>
                </a:solidFill>
                <a:sym typeface="+mn-ea"/>
              </a:rPr>
              <a:t>urface treatment of quark matter </a:t>
            </a:r>
            <a:r>
              <a:rPr lang="en-US" sz="1800" dirty="0" smtClean="0">
                <a:solidFill>
                  <a:schemeClr val="bg1"/>
                </a:solidFill>
                <a:sym typeface="+mn-ea"/>
              </a:rPr>
              <a:t>and quark stars</a:t>
            </a:r>
            <a:endParaRPr lang="en-US" sz="1800" dirty="0" smtClean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717868"/>
            <a:ext cx="7543800" cy="1449387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 userDrawn="1"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 userDrawn="1"/>
        </p:nvSpPr>
        <p:spPr>
          <a:xfrm>
            <a:off x="20955" y="6451600"/>
            <a:ext cx="5242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>
              <a:defRPr/>
            </a:pPr>
            <a:r>
              <a:rPr lang="en-US" sz="1800" dirty="0" smtClean="0">
                <a:solidFill>
                  <a:schemeClr val="bg1"/>
                </a:solidFill>
                <a:sym typeface="+mn-ea"/>
              </a:rPr>
              <a:t>S</a:t>
            </a:r>
            <a:r>
              <a:rPr sz="1800" dirty="0" smtClean="0">
                <a:solidFill>
                  <a:schemeClr val="bg1"/>
                </a:solidFill>
                <a:sym typeface="+mn-ea"/>
              </a:rPr>
              <a:t>urface treatment of quark matter </a:t>
            </a:r>
            <a:r>
              <a:rPr lang="en-US" sz="1800" dirty="0" smtClean="0">
                <a:solidFill>
                  <a:schemeClr val="bg1"/>
                </a:solidFill>
                <a:sym typeface="+mn-ea"/>
              </a:rPr>
              <a:t>and quark stars</a:t>
            </a:r>
            <a:endParaRPr lang="en-US" sz="1800" dirty="0" smtClean="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86137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2578735"/>
            <a:ext cx="7543800" cy="32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533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eaLnBrk="1" hangingPunct="1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350" y="259937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6"/>
          <p:cNvSpPr>
            <a:spLocks noGrp="1"/>
          </p:cNvSpPr>
          <p:nvPr userDrawn="1"/>
        </p:nvSpPr>
        <p:spPr>
          <a:xfrm>
            <a:off x="20955" y="6451600"/>
            <a:ext cx="3248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indent="0"/>
            <a:r>
              <a:rPr lang="en-US" sz="1800" b="1">
                <a:solidFill>
                  <a:schemeClr val="bg1"/>
                </a:solidFill>
                <a:ea typeface="Arial Unicode MS" panose="020B0604020202020204" charset="-122"/>
                <a:sym typeface="+mn-ea"/>
              </a:rPr>
              <a:t>Email</a:t>
            </a:r>
            <a:r>
              <a:rPr lang="en-US" sz="1800" b="1">
                <a:solidFill>
                  <a:schemeClr val="bg1"/>
                </a:solidFill>
                <a:cs typeface="Arial" panose="020B0604020202020204" pitchFamily="34" charset="0"/>
                <a:sym typeface="+mn-ea"/>
              </a:rPr>
              <a:t>: </a:t>
            </a:r>
            <a:r>
              <a:rPr lang="en-US" sz="1800">
                <a:solidFill>
                  <a:schemeClr val="bg1"/>
                </a:solidFill>
                <a:ea typeface="Arial Unicode MS" panose="020B0604020202020204" charset="-122"/>
                <a:sym typeface="+mn-ea"/>
              </a:rPr>
              <a:t>cjxia@nit.zju.edu.cn</a:t>
            </a:r>
            <a:endParaRPr lang="en-US" altLang="zh-CN" sz="1800" dirty="0">
              <a:solidFill>
                <a:schemeClr val="bg1"/>
              </a:solidFill>
              <a:ea typeface="Arial Unicode MS" panose="020B0604020202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 userDrawn="1"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86137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2578735"/>
            <a:ext cx="7543800" cy="32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533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 eaLnBrk="1" hangingPunct="1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350" y="259937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6"/>
          <p:cNvSpPr>
            <a:spLocks noGrp="1"/>
          </p:cNvSpPr>
          <p:nvPr userDrawn="1"/>
        </p:nvSpPr>
        <p:spPr>
          <a:xfrm>
            <a:off x="20955" y="6451600"/>
            <a:ext cx="3248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indent="0"/>
            <a:r>
              <a:rPr lang="en-US" sz="1800" b="1">
                <a:solidFill>
                  <a:schemeClr val="bg1"/>
                </a:solidFill>
                <a:ea typeface="Arial Unicode MS" panose="020B0604020202020204" charset="-122"/>
                <a:sym typeface="+mn-ea"/>
              </a:rPr>
              <a:t>Email</a:t>
            </a:r>
            <a:r>
              <a:rPr lang="en-US" sz="1800" b="1">
                <a:solidFill>
                  <a:schemeClr val="bg1"/>
                </a:solidFill>
                <a:cs typeface="Arial" panose="020B0604020202020204" pitchFamily="34" charset="0"/>
                <a:sym typeface="+mn-ea"/>
              </a:rPr>
              <a:t>: </a:t>
            </a:r>
            <a:r>
              <a:rPr lang="en-US" sz="1800">
                <a:solidFill>
                  <a:schemeClr val="bg1"/>
                </a:solidFill>
                <a:ea typeface="Arial Unicode MS" panose="020B0604020202020204" charset="-122"/>
                <a:sym typeface="+mn-ea"/>
              </a:rPr>
              <a:t>cjxia@nit.zju.edu.cn</a:t>
            </a:r>
            <a:endParaRPr lang="en-US" altLang="zh-CN" sz="1800" dirty="0">
              <a:solidFill>
                <a:schemeClr val="bg1"/>
              </a:solidFill>
              <a:ea typeface="Arial Unicode MS" panose="020B0604020202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wmf"/><Relationship Id="rId1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svg"/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wmf"/><Relationship Id="rId8" Type="http://schemas.openxmlformats.org/officeDocument/2006/relationships/oleObject" Target="../embeddings/oleObject1.bin"/><Relationship Id="rId7" Type="http://schemas.openxmlformats.org/officeDocument/2006/relationships/image" Target="../media/image23.emf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6" Type="http://schemas.openxmlformats.org/officeDocument/2006/relationships/notesSlide" Target="../notesSlides/notesSlide6.xml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7.emf"/><Relationship Id="rId12" Type="http://schemas.openxmlformats.org/officeDocument/2006/relationships/image" Target="../media/image26.png"/><Relationship Id="rId11" Type="http://schemas.openxmlformats.org/officeDocument/2006/relationships/image" Target="../media/image25.wmf"/><Relationship Id="rId10" Type="http://schemas.openxmlformats.org/officeDocument/2006/relationships/oleObject" Target="../embeddings/oleObject2.bin"/><Relationship Id="rId1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795020" y="1550035"/>
            <a:ext cx="7686675" cy="111315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the surface treatment of quark matter and quark stars</a:t>
            </a:r>
            <a:endParaRPr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3482340"/>
            <a:ext cx="8568055" cy="2381885"/>
          </a:xfrm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800" smtClean="0"/>
              <a:t>Xia</a:t>
            </a:r>
            <a:r>
              <a:rPr lang="en-US" altLang="zh-CN" sz="2800" smtClean="0"/>
              <a:t>,</a:t>
            </a:r>
            <a:r>
              <a:rPr lang="zh-CN" altLang="en-US" sz="2800" smtClean="0"/>
              <a:t> Cheng-Jun (夏铖君)</a:t>
            </a:r>
            <a:endParaRPr lang="zh-CN" altLang="en-US" sz="28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mtClean="0"/>
          </a:p>
          <a:p>
            <a:pPr marL="0" indent="0" algn="ctr" eaLnBrk="1" hangingPunct="1">
              <a:buNone/>
            </a:pPr>
            <a:r>
              <a:rPr lang="en-US" altLang="zh-CN" sz="2400" dirty="0">
                <a:sym typeface="+mn-ea"/>
              </a:rPr>
              <a:t> NingboTech University</a:t>
            </a:r>
            <a:endParaRPr lang="en-US" altLang="zh-CN" sz="2400" dirty="0" smtClean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17145" y="13970"/>
            <a:ext cx="60909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</a:rPr>
              <a:t>F</a:t>
            </a:r>
            <a:r>
              <a:rPr lang="zh-CN" altLang="en-US"/>
              <a:t>AST/</a:t>
            </a:r>
            <a:r>
              <a:rPr lang="zh-CN" altLang="en-US">
                <a:solidFill>
                  <a:srgbClr val="FF0000"/>
                </a:solidFill>
              </a:rPr>
              <a:t>F</a:t>
            </a:r>
            <a:r>
              <a:rPr lang="zh-CN" altLang="en-US"/>
              <a:t>uture </a:t>
            </a:r>
            <a:r>
              <a:rPr lang="zh-CN" altLang="en-US">
                <a:solidFill>
                  <a:srgbClr val="FF0000"/>
                </a:solidFill>
              </a:rPr>
              <a:t>P</a:t>
            </a:r>
            <a:r>
              <a:rPr lang="zh-CN" altLang="en-US"/>
              <a:t>ulsar </a:t>
            </a:r>
            <a:r>
              <a:rPr lang="zh-CN" altLang="en-US">
                <a:solidFill>
                  <a:srgbClr val="FF0000"/>
                </a:solidFill>
              </a:rPr>
              <a:t>S</a:t>
            </a:r>
            <a:r>
              <a:rPr lang="zh-CN" altLang="en-US"/>
              <a:t>ymposium 10</a:t>
            </a:r>
            <a:endParaRPr lang="zh-CN" altLang="en-US"/>
          </a:p>
          <a:p>
            <a:pPr algn="l"/>
            <a:r>
              <a:rPr lang="zh-CN" altLang="en-US"/>
              <a:t>Qilu Normal University (QNU), Jinan, Shandong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9770" y="1022985"/>
            <a:ext cx="75152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/>
              <a:t>Neglect </a:t>
            </a:r>
            <a:r>
              <a:rPr lang="en-US" altLang="zh-CN">
                <a:solidFill>
                  <a:srgbClr val="FF0000"/>
                </a:solidFill>
              </a:rPr>
              <a:t>charge screening</a:t>
            </a:r>
            <a:r>
              <a:rPr lang="en-US" altLang="zh-CN"/>
              <a:t> and assume </a:t>
            </a:r>
            <a:r>
              <a:rPr lang="en-US" altLang="zh-CN">
                <a:solidFill>
                  <a:srgbClr val="FF0000"/>
                </a:solidFill>
              </a:rPr>
              <a:t>vanishing surface tension</a:t>
            </a:r>
            <a:r>
              <a:rPr lang="en-US" altLang="zh-CN"/>
              <a:t>: 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19583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i="1" dirty="0"/>
              <a:t>ud</a:t>
            </a:r>
            <a:r>
              <a:rPr lang="en-US" altLang="zh-CN" sz="2800" dirty="0"/>
              <a:t>QM crusts</a:t>
            </a:r>
            <a:endParaRPr lang="en-US" altLang="zh-CN" sz="2800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2023428" y="1562100"/>
          <a:ext cx="5096510" cy="1725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2870200" imgH="965200" progId="Equation.3">
                  <p:embed/>
                </p:oleObj>
              </mc:Choice>
              <mc:Fallback>
                <p:oleObj name="" r:id="rId1" imgW="2870200" imgH="965200" progId="Equation.3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23428" y="1562100"/>
                        <a:ext cx="5096510" cy="172593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 descr="F:\Book\work\work(2021)\报告\FPS10\Data\EOS_C01D150CI40.jpgEOS_C01D150CI4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1850" y="490220"/>
            <a:ext cx="7123430" cy="5826125"/>
          </a:xfrm>
          <a:prstGeom prst="rect">
            <a:avLst/>
          </a:prstGeom>
        </p:spPr>
      </p:pic>
      <p:pic>
        <p:nvPicPr>
          <p:cNvPr id="8" name="图片 7" descr="F:\Book\work\work(2021)\报告\FPS10\Data\MR.jpgMR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9770" y="518795"/>
            <a:ext cx="7370445" cy="5831205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36664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dirty="0"/>
              <a:t>Full calculation</a:t>
            </a:r>
            <a:endParaRPr lang="en-US" altLang="zh-CN" sz="2800" dirty="0"/>
          </a:p>
        </p:txBody>
      </p:sp>
      <p:pic>
        <p:nvPicPr>
          <p:cNvPr id="4" name="图片 3" descr="F:\Book\work\work(2021)\报告\FPS10\Data\Drop.jpgDro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98195" y="536575"/>
            <a:ext cx="7235190" cy="5738495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6205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>
                <a:sym typeface="+mn-ea"/>
              </a:rPr>
              <a:t>Summary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340360" y="565785"/>
            <a:ext cx="8514080" cy="34766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>
                <a:sym typeface="+mn-ea"/>
              </a:rPr>
              <a:t>Adopting a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density derivative term</a:t>
            </a:r>
            <a:r>
              <a:rPr lang="en-US" altLang="zh-CN">
                <a:sym typeface="+mn-ea"/>
              </a:rPr>
              <a:t> and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Thomas-Fermi approximation</a:t>
            </a:r>
            <a:r>
              <a:rPr lang="en-US" altLang="zh-CN">
                <a:sym typeface="+mn-ea"/>
              </a:rPr>
              <a:t>, we investigate </a:t>
            </a:r>
            <a:r>
              <a:rPr lang="en-US" altLang="zh-CN">
                <a:sym typeface="+mn-ea"/>
              </a:rPr>
              <a:t>the interface effects of quark matter</a:t>
            </a:r>
            <a:r>
              <a:rPr lang="en-US" altLang="zh-CN">
                <a:sym typeface="+mn-ea"/>
              </a:rPr>
              <a:t>. It is found that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density derivative term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well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reproduces</a:t>
            </a:r>
            <a:r>
              <a:rPr lang="en-US" altLang="zh-CN">
                <a:sym typeface="+mn-ea"/>
              </a:rPr>
              <a:t> the results obtained by solving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Dirac equations</a:t>
            </a:r>
            <a:r>
              <a:rPr lang="en-US" altLang="zh-CN">
                <a:sym typeface="+mn-ea"/>
              </a:rPr>
              <a:t>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possible existence of 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ud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QM nuggets</a:t>
            </a:r>
            <a:r>
              <a:rPr lang="en-US" altLang="zh-CN">
                <a:sym typeface="+mn-ea"/>
              </a:rPr>
              <a:t> in the framework of 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equivparticle model</a:t>
            </a:r>
            <a:r>
              <a:rPr lang="en-US" altLang="zh-CN">
                <a:sym typeface="+mn-ea"/>
              </a:rPr>
              <a:t>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s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ymmetry energy</a:t>
            </a:r>
            <a:r>
              <a:rPr lang="en-US" altLang="zh-CN" dirty="0">
                <a:sym typeface="+mn-ea"/>
              </a:rPr>
              <a:t> of </a:t>
            </a:r>
            <a:r>
              <a:rPr lang="en-US" altLang="zh-CN" i="1" dirty="0">
                <a:sym typeface="+mn-ea"/>
              </a:rPr>
              <a:t>ud</a:t>
            </a:r>
            <a:r>
              <a:rPr lang="en-US" altLang="zh-CN" dirty="0">
                <a:sym typeface="+mn-ea"/>
              </a:rPr>
              <a:t>QM is smaller than NM, which can be increased by introducing an additional term in the quark mass scaling;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possible existence of </a:t>
            </a:r>
            <a:r>
              <a:rPr lang="en-US" altLang="zh-CN" i="1" dirty="0">
                <a:solidFill>
                  <a:srgbClr val="FF0000"/>
                </a:solidFill>
                <a:sym typeface="+mn-ea"/>
              </a:rPr>
              <a:t>ud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QM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nuggets</a:t>
            </a:r>
            <a:r>
              <a:rPr lang="en-US" altLang="zh-CN">
                <a:sym typeface="+mn-ea"/>
              </a:rPr>
              <a:t> (A </a:t>
            </a:r>
            <a:r>
              <a:rPr lang="en-US" altLang="zh-CN">
                <a:cs typeface="Arial" panose="020B0604020202020204" pitchFamily="34" charset="0"/>
                <a:sym typeface="+mn-ea"/>
              </a:rPr>
              <a:t>≈ 1000</a:t>
            </a:r>
            <a:r>
              <a:rPr lang="en-US" altLang="zh-CN">
                <a:sym typeface="+mn-ea"/>
              </a:rPr>
              <a:t>) that are more stable than others,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quark star crusts</a:t>
            </a:r>
            <a:r>
              <a:rPr lang="en-US" altLang="zh-CN">
                <a:sym typeface="+mn-ea"/>
              </a:rPr>
              <a:t> and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white dwarfs</a:t>
            </a:r>
            <a:r>
              <a:rPr lang="en-US" altLang="zh-CN">
                <a:sym typeface="+mn-ea"/>
              </a:rPr>
              <a:t> made of </a:t>
            </a:r>
            <a:r>
              <a:rPr lang="en-US" altLang="zh-CN" i="1" dirty="0">
                <a:sym typeface="+mn-ea"/>
              </a:rPr>
              <a:t>ud</a:t>
            </a:r>
            <a:r>
              <a:rPr lang="en-US" altLang="zh-CN" dirty="0">
                <a:sym typeface="+mn-ea"/>
              </a:rPr>
              <a:t>QM </a:t>
            </a:r>
            <a:r>
              <a:rPr lang="en-US" altLang="zh-CN">
                <a:sym typeface="+mn-ea"/>
              </a:rPr>
              <a:t>nuggets</a:t>
            </a:r>
            <a:r>
              <a:rPr lang="en-US" altLang="zh-CN">
                <a:sym typeface="+mn-ea"/>
              </a:rPr>
              <a:t>.</a:t>
            </a:r>
            <a:endParaRPr lang="en-US" altLang="zh-CN">
              <a:sym typeface="+mn-ea"/>
            </a:endParaRPr>
          </a:p>
        </p:txBody>
      </p:sp>
      <p:sp>
        <p:nvSpPr>
          <p:cNvPr id="8193" name="Rectangle 2"/>
          <p:cNvSpPr>
            <a:spLocks noGrp="1" noChangeArrowheads="1"/>
          </p:cNvSpPr>
          <p:nvPr/>
        </p:nvSpPr>
        <p:spPr>
          <a:xfrm>
            <a:off x="502285" y="4949825"/>
            <a:ext cx="7772400" cy="120904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r>
              <a:rPr lang="en-US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!!</a:t>
            </a:r>
            <a:endParaRPr lang="en-US" altLang="zh-CN" sz="6600" b="1" i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95605" y="4069715"/>
            <a:ext cx="81133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sym typeface="+mn-ea"/>
              </a:rPr>
              <a:t>Outlook: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strong interactions</a:t>
            </a:r>
            <a:r>
              <a:rPr lang="en-US" altLang="zh-CN">
                <a:sym typeface="+mn-ea"/>
              </a:rPr>
              <a:t> among quark clusters (s</a:t>
            </a:r>
            <a:r>
              <a:rPr lang="en-US" smtClean="0">
                <a:sym typeface="+mn-ea"/>
              </a:rPr>
              <a:t>trangeons</a:t>
            </a:r>
            <a:r>
              <a:rPr lang="en-US" altLang="zh-CN">
                <a:sym typeface="+mn-ea"/>
              </a:rPr>
              <a:t>), shell effects, one-gluon-exchange interactions, etc.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86905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Strange quark matter (SQM)</a:t>
            </a:r>
            <a:endParaRPr lang="en-US" sz="2500" noProof="1" smtClean="0"/>
          </a:p>
        </p:txBody>
      </p:sp>
      <p:pic>
        <p:nvPicPr>
          <p:cNvPr id="4" name="图片 3" descr="s_stabl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452" y="509685"/>
            <a:ext cx="4809576" cy="2880021"/>
          </a:xfrm>
          <a:prstGeom prst="rect">
            <a:avLst/>
          </a:prstGeom>
        </p:spPr>
      </p:pic>
      <p:pic>
        <p:nvPicPr>
          <p:cNvPr id="5" name="图片 4" descr="s_stabl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0" y="527685"/>
            <a:ext cx="4771681" cy="2844021"/>
          </a:xfrm>
          <a:prstGeom prst="rect">
            <a:avLst/>
          </a:prstGeom>
        </p:spPr>
      </p:pic>
      <p:pic>
        <p:nvPicPr>
          <p:cNvPr id="6" name="图片 5" descr="s_stabl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42" y="527685"/>
            <a:ext cx="4797597" cy="284402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994910" y="327025"/>
            <a:ext cx="4089400" cy="3004185"/>
            <a:chOff x="7866" y="402"/>
            <a:chExt cx="6440" cy="4731"/>
          </a:xfrm>
        </p:grpSpPr>
        <p:sp>
          <p:nvSpPr>
            <p:cNvPr id="8" name="文本框 7"/>
            <p:cNvSpPr txBox="1"/>
            <p:nvPr/>
          </p:nvSpPr>
          <p:spPr>
            <a:xfrm>
              <a:off x="7866" y="1030"/>
              <a:ext cx="6440" cy="40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1600"/>
                <a:t>Bodmer first suggested a low energy nuclear state called “</a:t>
              </a:r>
              <a:r>
                <a:rPr lang="zh-CN" altLang="en-US" sz="1600">
                  <a:solidFill>
                    <a:srgbClr val="FF0000"/>
                  </a:solidFill>
                </a:rPr>
                <a:t>collapsed nuclei</a:t>
              </a:r>
              <a:r>
                <a:rPr lang="zh-CN" altLang="en-US" sz="1600"/>
                <a:t>” </a:t>
              </a:r>
              <a:endParaRPr lang="zh-CN" altLang="en-US" sz="160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zh-CN" altLang="en-US" sz="1600"/>
                <a:t>      [Bodmer1971</a:t>
              </a:r>
              <a:r>
                <a:rPr lang="en-US" altLang="zh-CN" sz="1600"/>
                <a:t>_</a:t>
              </a:r>
              <a:r>
                <a:rPr lang="zh-CN" altLang="en-US" sz="1600"/>
                <a:t>PRD4-1601];</a:t>
              </a:r>
              <a:endParaRPr lang="zh-CN" altLang="en-US" sz="160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CN" altLang="en-US" sz="1600"/>
                <a:t>Witten reported on </a:t>
              </a:r>
              <a:r>
                <a:rPr lang="zh-CN" altLang="en-US" sz="1600">
                  <a:solidFill>
                    <a:srgbClr val="FF0000"/>
                  </a:solidFill>
                </a:rPr>
                <a:t>the stability of SQM</a:t>
              </a:r>
              <a:r>
                <a:rPr lang="zh-CN" altLang="en-US" sz="1600"/>
                <a:t> consisting of approximately equal numbers of </a:t>
              </a:r>
              <a:r>
                <a:rPr lang="zh-CN" altLang="en-US" sz="1600" i="1">
                  <a:latin typeface="Times New Roman" panose="02020603050405020304" charset="0"/>
                </a:rPr>
                <a:t>u</a:t>
              </a:r>
              <a:r>
                <a:rPr lang="zh-CN" altLang="en-US" sz="1600"/>
                <a:t>, </a:t>
              </a:r>
              <a:r>
                <a:rPr lang="zh-CN" altLang="en-US" sz="1600" i="1">
                  <a:latin typeface="Times New Roman" panose="02020603050405020304" charset="0"/>
                </a:rPr>
                <a:t>d</a:t>
              </a:r>
              <a:r>
                <a:rPr lang="zh-CN" altLang="en-US" sz="1600"/>
                <a:t> and </a:t>
              </a:r>
              <a:r>
                <a:rPr lang="zh-CN" altLang="en-US" sz="1600" i="1">
                  <a:latin typeface="Times New Roman" panose="02020603050405020304" charset="0"/>
                </a:rPr>
                <a:t>s</a:t>
              </a:r>
              <a:r>
                <a:rPr lang="zh-CN" altLang="en-US" sz="1600"/>
                <a:t> quarks, suggesting that SQM could indeed be stable even at zero external pressure </a:t>
              </a:r>
              <a:endParaRPr lang="zh-CN" altLang="en-US" sz="160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1600"/>
                <a:t>      [</a:t>
              </a:r>
              <a:r>
                <a:rPr lang="zh-CN" altLang="en-US" sz="1600"/>
                <a:t>Witten1984</a:t>
              </a:r>
              <a:r>
                <a:rPr lang="en-US" altLang="zh-CN" sz="1600"/>
                <a:t>_</a:t>
              </a:r>
              <a:r>
                <a:rPr lang="zh-CN" altLang="en-US" sz="1600"/>
                <a:t>PRD30-272].</a:t>
              </a:r>
              <a:endParaRPr lang="zh-CN" altLang="en-US" sz="160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867" y="402"/>
              <a:ext cx="6363" cy="4731"/>
            </a:xfrm>
            <a:prstGeom prst="roundRect">
              <a:avLst>
                <a:gd name="adj" fmla="val 745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952" y="402"/>
              <a:ext cx="4974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sym typeface="+mn-ea"/>
                </a:rPr>
                <a:t>Witten</a:t>
              </a:r>
              <a:r>
                <a:rPr lang="en-US" altLang="zh-CN">
                  <a:sym typeface="+mn-ea"/>
                </a:rPr>
                <a:t>-Bodmer hypothesis</a:t>
              </a:r>
              <a:endParaRPr lang="en-US" altLang="zh-CN">
                <a:sym typeface="+mn-ea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5759450" y="3418840"/>
            <a:ext cx="2794635" cy="2767965"/>
            <a:chOff x="8927" y="1116"/>
            <a:chExt cx="4198" cy="4212"/>
          </a:xfrm>
        </p:grpSpPr>
        <p:pic>
          <p:nvPicPr>
            <p:cNvPr id="37" name="图片 36" descr="Slet_schematic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7" y="1116"/>
              <a:ext cx="4198" cy="421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8964" y="4700"/>
              <a:ext cx="2676" cy="6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Strangelets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52755" y="3389630"/>
            <a:ext cx="4836160" cy="2825750"/>
            <a:chOff x="713" y="5338"/>
            <a:chExt cx="7616" cy="4450"/>
          </a:xfrm>
        </p:grpSpPr>
        <p:pic>
          <p:nvPicPr>
            <p:cNvPr id="15" name="图片 14" descr="sstar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" y="5338"/>
              <a:ext cx="7616" cy="445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486" y="9106"/>
              <a:ext cx="2805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Strange </a:t>
              </a:r>
              <a:r>
                <a:rPr lang="en-US" altLang="zh-CN">
                  <a:solidFill>
                    <a:schemeClr val="bg1"/>
                  </a:solidFill>
                </a:rPr>
                <a:t>stars</a:t>
              </a:r>
              <a:endParaRPr lang="en-US" altLang="zh-CN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346960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Strangelet crusts</a:t>
            </a:r>
            <a:endParaRPr lang="en-US" sz="2500" noProof="1" smtClean="0"/>
          </a:p>
        </p:txBody>
      </p:sp>
      <p:sp>
        <p:nvSpPr>
          <p:cNvPr id="3" name="文本框 2"/>
          <p:cNvSpPr txBox="1"/>
          <p:nvPr/>
        </p:nvSpPr>
        <p:spPr>
          <a:xfrm>
            <a:off x="38100" y="5604510"/>
            <a:ext cx="90189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The </a:t>
            </a:r>
            <a:r>
              <a:rPr lang="zh-CN" altLang="en-US">
                <a:solidFill>
                  <a:srgbClr val="FF0000"/>
                </a:solidFill>
              </a:rPr>
              <a:t>shaded region</a:t>
            </a:r>
            <a:r>
              <a:rPr lang="zh-CN" altLang="en-US"/>
              <a:t> correspond to the results obtained with B</a:t>
            </a:r>
            <a:r>
              <a:rPr lang="zh-CN" altLang="en-US" baseline="30000"/>
              <a:t>1/4</a:t>
            </a:r>
            <a:r>
              <a:rPr lang="zh-CN" altLang="en-US"/>
              <a:t>= 152 ± 7 MeV.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6510" y="5955030"/>
            <a:ext cx="531558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mtClean="0">
                <a:sym typeface="+mn-ea"/>
              </a:rPr>
              <a:t>[</a:t>
            </a:r>
            <a:r>
              <a:rPr lang="zh-CN" altLang="en-US">
                <a:sym typeface="+mn-ea"/>
              </a:rPr>
              <a:t>Xia</a:t>
            </a:r>
            <a:r>
              <a:rPr lang="en-US" altLang="zh-CN">
                <a:sym typeface="+mn-ea"/>
              </a:rPr>
              <a:t>_Peng_Zhao_Zhou</a:t>
            </a:r>
            <a:r>
              <a:rPr lang="zh-CN" altLang="en-US">
                <a:sym typeface="+mn-ea"/>
              </a:rPr>
              <a:t>2016_PRD93-085025</a:t>
            </a:r>
            <a:r>
              <a:rPr lang="en-US" smtClean="0">
                <a:sym typeface="+mn-ea"/>
              </a:rPr>
              <a:t>]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3905" y="490220"/>
            <a:ext cx="7317740" cy="5196205"/>
          </a:xfrm>
          <a:prstGeom prst="rect">
            <a:avLst/>
          </a:prstGeom>
        </p:spPr>
      </p:pic>
      <p:pic>
        <p:nvPicPr>
          <p:cNvPr id="8" name="图片 7" descr="Jaikum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35" y="490220"/>
            <a:ext cx="7796530" cy="583819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55955" y="482600"/>
            <a:ext cx="7749540" cy="5845810"/>
            <a:chOff x="683" y="760"/>
            <a:chExt cx="12204" cy="92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" y="760"/>
              <a:ext cx="12204" cy="920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754" y="8198"/>
              <a:ext cx="7676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800"/>
                <a:t>Alford</a:t>
              </a:r>
              <a:r>
                <a:rPr lang="en-US" altLang="zh-CN" sz="1800"/>
                <a:t>_Han_Reddy</a:t>
              </a:r>
              <a:r>
                <a:rPr lang="zh-CN" altLang="en-US" sz="1800"/>
                <a:t>2012_JPG39-065201</a:t>
              </a:r>
              <a:endParaRPr lang="zh-CN" altLang="en-US" sz="1800"/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rning - 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5190" y="603885"/>
            <a:ext cx="4416425" cy="46253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442531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Unstable SQM and stable </a:t>
            </a:r>
            <a:r>
              <a:rPr lang="en-US" sz="2500" i="1" noProof="1" smtClean="0"/>
              <a:t>ud</a:t>
            </a:r>
            <a:r>
              <a:rPr lang="en-US" sz="2500" noProof="1" smtClean="0"/>
              <a:t>QM</a:t>
            </a:r>
            <a:endParaRPr lang="en-US" sz="2500" noProof="1" smtClean="0"/>
          </a:p>
        </p:txBody>
      </p:sp>
      <p:grpSp>
        <p:nvGrpSpPr>
          <p:cNvPr id="26" name="组合 25"/>
          <p:cNvGrpSpPr/>
          <p:nvPr/>
        </p:nvGrpSpPr>
        <p:grpSpPr>
          <a:xfrm>
            <a:off x="116840" y="3931285"/>
            <a:ext cx="4909185" cy="2433955"/>
            <a:chOff x="1281" y="1238"/>
            <a:chExt cx="7731" cy="3833"/>
          </a:xfrm>
        </p:grpSpPr>
        <p:grpSp>
          <p:nvGrpSpPr>
            <p:cNvPr id="7" name="组合 6"/>
            <p:cNvGrpSpPr/>
            <p:nvPr/>
          </p:nvGrpSpPr>
          <p:grpSpPr>
            <a:xfrm>
              <a:off x="1281" y="1238"/>
              <a:ext cx="7731" cy="3833"/>
              <a:chOff x="1621" y="4119"/>
              <a:chExt cx="7731" cy="3833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1621" y="4119"/>
                <a:ext cx="7731" cy="373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1622" y="4550"/>
                <a:ext cx="3402" cy="3402"/>
                <a:chOff x="6806" y="5224"/>
                <a:chExt cx="3402" cy="3402"/>
              </a:xfrm>
            </p:grpSpPr>
            <p:sp>
              <p:nvSpPr>
                <p:cNvPr id="12" name="椭圆 11"/>
                <p:cNvSpPr/>
                <p:nvPr/>
              </p:nvSpPr>
              <p:spPr>
                <a:xfrm>
                  <a:off x="6806" y="5224"/>
                  <a:ext cx="3402" cy="34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/>
                    <a:t>Crust</a:t>
                  </a: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7176" y="5594"/>
                  <a:ext cx="2663" cy="26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600"/>
                    <a:t>NM</a:t>
                  </a: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7486" y="5904"/>
                  <a:ext cx="2040" cy="20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800"/>
                    <a:t>MP</a:t>
                  </a:r>
                  <a:endParaRPr lang="en-US" altLang="zh-CN" sz="1800"/>
                </a:p>
                <a:p>
                  <a:pPr algn="ctr">
                    <a:defRPr/>
                  </a:pPr>
                  <a:endParaRPr lang="en-US" altLang="zh-CN" sz="1800"/>
                </a:p>
                <a:p>
                  <a:pPr algn="ctr">
                    <a:defRPr/>
                  </a:pPr>
                  <a:endParaRPr lang="en-US" altLang="zh-CN" sz="1800"/>
                </a:p>
                <a:p>
                  <a:pPr algn="ctr">
                    <a:defRPr/>
                  </a:pPr>
                  <a:endParaRPr lang="en-US" altLang="zh-CN" sz="1800"/>
                </a:p>
                <a:p>
                  <a:pPr algn="ctr">
                    <a:defRPr/>
                  </a:pPr>
                  <a:endParaRPr lang="en-US" altLang="zh-CN" sz="1800"/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7796" y="6217"/>
                  <a:ext cx="1418" cy="141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600"/>
                    <a:t>QM</a:t>
                  </a:r>
                  <a:endParaRPr lang="en-US" altLang="zh-CN" sz="1600"/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>
                <a:off x="5950" y="4548"/>
                <a:ext cx="3402" cy="3402"/>
                <a:chOff x="4520" y="1356"/>
                <a:chExt cx="3402" cy="3402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4520" y="1356"/>
                  <a:ext cx="3402" cy="34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softEdge rad="1270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/>
                    <a:t>Crust</a:t>
                  </a: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  <a:p>
                  <a:pPr algn="ctr">
                    <a:defRPr/>
                  </a:pPr>
                  <a:endParaRPr lang="en-US" altLang="zh-CN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4890" y="1726"/>
                  <a:ext cx="2663" cy="266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600"/>
                    <a:t>NM</a:t>
                  </a: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  <a:p>
                  <a:pPr algn="ctr">
                    <a:defRPr/>
                  </a:pPr>
                  <a:endParaRPr lang="en-US" altLang="zh-CN" sz="1600"/>
                </a:p>
              </p:txBody>
            </p:sp>
            <p:sp>
              <p:nvSpPr>
                <p:cNvPr id="25" name="椭圆 24"/>
                <p:cNvSpPr>
                  <a:spLocks noChangeAspect="1"/>
                </p:cNvSpPr>
                <p:nvPr/>
              </p:nvSpPr>
              <p:spPr>
                <a:xfrm>
                  <a:off x="5413" y="2236"/>
                  <a:ext cx="1630" cy="16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algn="ctr">
                    <a:defRPr/>
                  </a:pPr>
                  <a:r>
                    <a:rPr lang="en-US" altLang="zh-CN" sz="1600"/>
                    <a:t>QM</a:t>
                  </a:r>
                  <a:endParaRPr lang="en-US" altLang="zh-CN" sz="1600"/>
                </a:p>
              </p:txBody>
            </p:sp>
          </p:grpSp>
        </p:grpSp>
        <p:sp>
          <p:nvSpPr>
            <p:cNvPr id="22" name="文本框 21"/>
            <p:cNvSpPr txBox="1"/>
            <p:nvPr/>
          </p:nvSpPr>
          <p:spPr>
            <a:xfrm>
              <a:off x="3955" y="1238"/>
              <a:ext cx="2420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mtClean="0">
                  <a:sym typeface="+mn-ea"/>
                </a:rPr>
                <a:t>Hybrid stars</a:t>
              </a:r>
              <a:endParaRPr lang="zh-CN" altLang="en-US"/>
            </a:p>
          </p:txBody>
        </p:sp>
      </p:grpSp>
      <p:pic>
        <p:nvPicPr>
          <p:cNvPr id="39" name="图片 38" descr="BMass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500380"/>
            <a:ext cx="4635500" cy="339344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09855" y="489585"/>
            <a:ext cx="4860925" cy="2814955"/>
            <a:chOff x="351" y="5295"/>
            <a:chExt cx="7655" cy="4433"/>
          </a:xfrm>
        </p:grpSpPr>
        <p:sp>
          <p:nvSpPr>
            <p:cNvPr id="30" name="圆角矩形 29"/>
            <p:cNvSpPr/>
            <p:nvPr/>
          </p:nvSpPr>
          <p:spPr>
            <a:xfrm>
              <a:off x="351" y="5295"/>
              <a:ext cx="7655" cy="443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351" y="5295"/>
              <a:ext cx="7464" cy="4433"/>
              <a:chOff x="4937" y="5464"/>
              <a:chExt cx="8170" cy="4965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4937" y="5464"/>
                <a:ext cx="8170" cy="4965"/>
                <a:chOff x="6018" y="4941"/>
                <a:chExt cx="8170" cy="4965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018" y="4941"/>
                  <a:ext cx="8170" cy="4965"/>
                </a:xfrm>
                <a:prstGeom prst="rect">
                  <a:avLst/>
                </a:prstGeom>
              </p:spPr>
            </p:pic>
            <p:sp>
              <p:nvSpPr>
                <p:cNvPr id="29" name="文本框 28"/>
                <p:cNvSpPr txBox="1"/>
                <p:nvPr/>
              </p:nvSpPr>
              <p:spPr>
                <a:xfrm>
                  <a:off x="7608" y="5179"/>
                  <a:ext cx="6259" cy="54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 anchor="t">
                  <a:spAutoFit/>
                </a:bodyPr>
                <a:p>
                  <a:r>
                    <a:rPr lang="zh-CN" altLang="en-US" sz="1400"/>
                    <a:t>Holdom</a:t>
                  </a:r>
                  <a:r>
                    <a:rPr lang="en-US" altLang="zh-CN" sz="1400"/>
                    <a:t>_Ren_Zhang</a:t>
                  </a:r>
                  <a:r>
                    <a:rPr lang="zh-CN" altLang="en-US" sz="1400"/>
                    <a:t>2018_PRL120-222001</a:t>
                  </a:r>
                  <a:endParaRPr lang="zh-CN" altLang="en-US" sz="1400"/>
                </a:p>
              </p:txBody>
            </p:sp>
          </p:grpSp>
          <p:sp>
            <p:nvSpPr>
              <p:cNvPr id="35" name="文本框 34"/>
              <p:cNvSpPr txBox="1"/>
              <p:nvPr/>
            </p:nvSpPr>
            <p:spPr>
              <a:xfrm>
                <a:off x="6056" y="8905"/>
                <a:ext cx="2908" cy="65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sz="1800" i="1" smtClean="0">
                    <a:solidFill>
                      <a:srgbClr val="FF0000"/>
                    </a:solidFill>
                    <a:sym typeface="+mn-ea"/>
                  </a:rPr>
                  <a:t>ud</a:t>
                </a:r>
                <a:r>
                  <a:rPr lang="en-US" sz="1800" smtClean="0">
                    <a:solidFill>
                      <a:srgbClr val="FF0000"/>
                    </a:solidFill>
                    <a:sym typeface="+mn-ea"/>
                  </a:rPr>
                  <a:t>QM nuggets</a:t>
                </a:r>
                <a:endParaRPr lang="en-US" altLang="en-US" sz="1800" smtClean="0">
                  <a:solidFill>
                    <a:srgbClr val="FF0000"/>
                  </a:solidFill>
                  <a:sym typeface="+mn-ea"/>
                </a:endParaRPr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219075" y="3467735"/>
            <a:ext cx="4836160" cy="2825750"/>
            <a:chOff x="193" y="4670"/>
            <a:chExt cx="7616" cy="4450"/>
          </a:xfrm>
        </p:grpSpPr>
        <p:grpSp>
          <p:nvGrpSpPr>
            <p:cNvPr id="41" name="组合 40"/>
            <p:cNvGrpSpPr/>
            <p:nvPr/>
          </p:nvGrpSpPr>
          <p:grpSpPr>
            <a:xfrm>
              <a:off x="193" y="4670"/>
              <a:ext cx="7616" cy="4450"/>
              <a:chOff x="713" y="5338"/>
              <a:chExt cx="7616" cy="4450"/>
            </a:xfrm>
          </p:grpSpPr>
          <p:pic>
            <p:nvPicPr>
              <p:cNvPr id="42" name="图片 41" descr="sstar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3" y="5338"/>
                <a:ext cx="7616" cy="4450"/>
              </a:xfrm>
              <a:prstGeom prst="rect">
                <a:avLst/>
              </a:prstGeom>
            </p:spPr>
          </p:pic>
          <p:sp>
            <p:nvSpPr>
              <p:cNvPr id="43" name="文本框 42"/>
              <p:cNvSpPr txBox="1"/>
              <p:nvPr/>
            </p:nvSpPr>
            <p:spPr>
              <a:xfrm>
                <a:off x="5839" y="9106"/>
                <a:ext cx="2382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i="1">
                    <a:solidFill>
                      <a:schemeClr val="bg1"/>
                    </a:solidFill>
                  </a:rPr>
                  <a:t>ud</a:t>
                </a:r>
                <a:r>
                  <a:rPr lang="zh-CN" altLang="en-US">
                    <a:solidFill>
                      <a:schemeClr val="bg1"/>
                    </a:solidFill>
                  </a:rPr>
                  <a:t>QM </a:t>
                </a:r>
                <a:r>
                  <a:rPr lang="en-US" altLang="zh-CN">
                    <a:solidFill>
                      <a:schemeClr val="bg1"/>
                    </a:solidFill>
                  </a:rPr>
                  <a:t>stars</a:t>
                </a:r>
                <a:endParaRPr lang="en-US" altLang="zh-CN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矩形 43"/>
            <p:cNvSpPr/>
            <p:nvPr/>
          </p:nvSpPr>
          <p:spPr>
            <a:xfrm>
              <a:off x="5726" y="5516"/>
              <a:ext cx="2041" cy="3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5664" y="6837"/>
              <a:ext cx="397" cy="397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6724" y="7105"/>
              <a:ext cx="397" cy="397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6244" y="6422"/>
              <a:ext cx="397" cy="397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6292" y="7539"/>
              <a:ext cx="397" cy="397"/>
            </a:xfrm>
            <a:prstGeom prst="ellipse">
              <a:avLst/>
            </a:prstGeom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0" name="灯片编号占位符 4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72740" y="243205"/>
            <a:ext cx="2712720" cy="2612390"/>
            <a:chOff x="4524" y="383"/>
            <a:chExt cx="4272" cy="4114"/>
          </a:xfrm>
        </p:grpSpPr>
        <p:grpSp>
          <p:nvGrpSpPr>
            <p:cNvPr id="6" name="组合 5"/>
            <p:cNvGrpSpPr/>
            <p:nvPr/>
          </p:nvGrpSpPr>
          <p:grpSpPr>
            <a:xfrm>
              <a:off x="5001" y="383"/>
              <a:ext cx="3795" cy="4114"/>
              <a:chOff x="6937" y="346"/>
              <a:chExt cx="3795" cy="4114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6937" y="3880"/>
                <a:ext cx="3795" cy="5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p>
                <a:r>
                  <a:rPr lang="en-US" altLang="zh-CN" sz="1800"/>
                  <a:t>Taken from </a:t>
                </a:r>
                <a:r>
                  <a:rPr lang="zh-CN" altLang="en-US" sz="1800"/>
                  <a:t>wikipedia</a:t>
                </a:r>
                <a:endParaRPr lang="zh-CN" altLang="en-US" sz="1800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7050" y="346"/>
                <a:ext cx="2701" cy="3308"/>
                <a:chOff x="7050" y="346"/>
                <a:chExt cx="2701" cy="3308"/>
              </a:xfrm>
            </p:grpSpPr>
            <p:pic>
              <p:nvPicPr>
                <p:cNvPr id="11" name="图片 10" descr="H_dibaryon"/>
                <p:cNvPicPr>
                  <a:picLocks noChangeAspect="1"/>
                </p:cNvPicPr>
                <p:nvPr/>
              </p:nvPicPr>
              <p:blipFill>
                <a:blip r:embed="rId1"/>
                <a:srcRect l="12936" t="10407" r="9535" b="12471"/>
                <a:stretch>
                  <a:fillRect/>
                </a:stretch>
              </p:blipFill>
              <p:spPr>
                <a:xfrm>
                  <a:off x="7050" y="1001"/>
                  <a:ext cx="2667" cy="2653"/>
                </a:xfrm>
                <a:prstGeom prst="ellipse">
                  <a:avLst/>
                </a:prstGeom>
              </p:spPr>
            </p:pic>
            <p:sp>
              <p:nvSpPr>
                <p:cNvPr id="12" name="文本框 11"/>
                <p:cNvSpPr txBox="1"/>
                <p:nvPr/>
              </p:nvSpPr>
              <p:spPr>
                <a:xfrm>
                  <a:off x="7263" y="346"/>
                  <a:ext cx="2488" cy="6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 anchor="t">
                  <a:spAutoFit/>
                </a:bodyPr>
                <a:p>
                  <a:pPr algn="l"/>
                  <a:r>
                    <a:rPr lang="en-US" altLang="zh-CN" i="1">
                      <a:solidFill>
                        <a:schemeClr val="tx1"/>
                      </a:solidFill>
                      <a:sym typeface="+mn-ea"/>
                    </a:rPr>
                    <a:t>A</a:t>
                  </a:r>
                  <a:r>
                    <a:rPr lang="en-US" altLang="zh-CN" i="1" baseline="-25000">
                      <a:solidFill>
                        <a:schemeClr val="tx1"/>
                      </a:solidFill>
                      <a:sym typeface="+mn-ea"/>
                    </a:rPr>
                    <a:t>q</a:t>
                  </a:r>
                  <a:r>
                    <a:rPr lang="en-US" altLang="zh-CN">
                      <a:solidFill>
                        <a:schemeClr val="tx1"/>
                      </a:solidFill>
                      <a:sym typeface="+mn-ea"/>
                    </a:rPr>
                    <a:t>= 2, 3, 4...</a:t>
                  </a:r>
                  <a:endParaRPr lang="en-US" altLang="zh-CN">
                    <a:solidFill>
                      <a:schemeClr val="tx1"/>
                    </a:solidFill>
                    <a:sym typeface="+mn-ea"/>
                  </a:endParaRPr>
                </a:p>
              </p:txBody>
            </p:sp>
          </p:grpSp>
        </p:grpSp>
        <p:sp>
          <p:nvSpPr>
            <p:cNvPr id="15" name="左箭头 14"/>
            <p:cNvSpPr/>
            <p:nvPr/>
          </p:nvSpPr>
          <p:spPr>
            <a:xfrm rot="720000" flipH="1">
              <a:off x="4524" y="2121"/>
              <a:ext cx="615" cy="183"/>
            </a:xfrm>
            <a:prstGeom prst="leftArrow">
              <a:avLst>
                <a:gd name="adj1" fmla="val 50000"/>
                <a:gd name="adj2" fmla="val 1696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048635" y="-14605"/>
            <a:ext cx="6105525" cy="4251960"/>
            <a:chOff x="1020" y="750"/>
            <a:chExt cx="12360" cy="93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0" y="750"/>
              <a:ext cx="12360" cy="930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500" y="1472"/>
              <a:ext cx="8322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/>
                <a:t>Sakai</a:t>
              </a:r>
              <a:r>
                <a:rPr lang="en-US" altLang="zh-CN" sz="1600"/>
                <a:t>_Shimizu_Yazaki</a:t>
              </a:r>
              <a:r>
                <a:rPr lang="zh-CN" altLang="en-US" sz="1600"/>
                <a:t>2000_PTPS137-121</a:t>
              </a:r>
              <a:endParaRPr lang="zh-CN" altLang="en-US" sz="160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0" y="14605"/>
            <a:ext cx="2477770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Strangeon matter</a:t>
            </a:r>
            <a:endParaRPr lang="en-US" sz="2500" noProof="1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5" name="图片 4" descr="Simple_cubic_crystal_lattic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4620" y="659130"/>
            <a:ext cx="3308350" cy="330835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65100" y="3428365"/>
            <a:ext cx="3599815" cy="1424305"/>
            <a:chOff x="260" y="5286"/>
            <a:chExt cx="5669" cy="2243"/>
          </a:xfrm>
        </p:grpSpPr>
        <p:sp>
          <p:nvSpPr>
            <p:cNvPr id="17" name="矩形 16"/>
            <p:cNvSpPr/>
            <p:nvPr/>
          </p:nvSpPr>
          <p:spPr>
            <a:xfrm>
              <a:off x="260" y="6250"/>
              <a:ext cx="5669" cy="1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334E55B0-647D-440b-865C-3EC943EB4CBC-1" descr="qt_temp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" y="6313"/>
              <a:ext cx="5476" cy="1135"/>
            </a:xfrm>
            <a:prstGeom prst="rect">
              <a:avLst/>
            </a:prstGeom>
          </p:spPr>
        </p:pic>
        <p:cxnSp>
          <p:nvCxnSpPr>
            <p:cNvPr id="16" name="直接箭头连接符 15"/>
            <p:cNvCxnSpPr>
              <a:stCxn id="5" idx="2"/>
            </p:cNvCxnSpPr>
            <p:nvPr/>
          </p:nvCxnSpPr>
          <p:spPr>
            <a:xfrm flipH="1" flipV="1">
              <a:off x="1589" y="5286"/>
              <a:ext cx="804" cy="96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71755" y="5926455"/>
            <a:ext cx="58794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cs typeface="Arial" panose="020B0604020202020204" pitchFamily="34" charset="0"/>
              </a:rPr>
              <a:t>ϵ </a:t>
            </a:r>
            <a:r>
              <a:rPr lang="zh-CN" altLang="en-US"/>
              <a:t>= 50 MeV, σ = 2.63 fm, </a:t>
            </a:r>
            <a:r>
              <a:rPr lang="zh-CN" altLang="en-US" i="1"/>
              <a:t>A</a:t>
            </a:r>
            <a:r>
              <a:rPr lang="zh-CN" altLang="en-US" i="1" baseline="-25000"/>
              <a:t>q</a:t>
            </a:r>
            <a:r>
              <a:rPr lang="zh-CN" altLang="en-US"/>
              <a:t> = 6, </a:t>
            </a:r>
            <a:r>
              <a:rPr lang="zh-CN" altLang="en-US" i="1"/>
              <a:t>M</a:t>
            </a:r>
            <a:r>
              <a:rPr lang="zh-CN" altLang="en-US" i="1" baseline="-25000"/>
              <a:t>q</a:t>
            </a:r>
            <a:r>
              <a:rPr lang="zh-CN" altLang="en-US"/>
              <a:t> = 975 </a:t>
            </a:r>
            <a:r>
              <a:rPr lang="zh-CN" altLang="en-US" i="1">
                <a:sym typeface="+mn-ea"/>
              </a:rPr>
              <a:t>A</a:t>
            </a:r>
            <a:r>
              <a:rPr lang="zh-CN" altLang="en-US" i="1" baseline="-25000">
                <a:sym typeface="+mn-ea"/>
              </a:rPr>
              <a:t>q</a:t>
            </a:r>
            <a:r>
              <a:rPr lang="zh-CN" altLang="en-US"/>
              <a:t> MeV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73990" y="4886960"/>
            <a:ext cx="34391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Lai</a:t>
            </a:r>
            <a:r>
              <a:rPr lang="en-US" altLang="zh-CN"/>
              <a:t>_</a:t>
            </a:r>
            <a:r>
              <a:rPr lang="zh-CN" altLang="en-US"/>
              <a:t>Xu</a:t>
            </a:r>
            <a:r>
              <a:rPr lang="en-US" altLang="zh-CN"/>
              <a:t>2009_</a:t>
            </a:r>
            <a:r>
              <a:rPr lang="zh-CN" altLang="en-US"/>
              <a:t>MNRS398</a:t>
            </a:r>
            <a:r>
              <a:rPr lang="en-US" altLang="zh-CN"/>
              <a:t>-</a:t>
            </a:r>
            <a:r>
              <a:rPr lang="zh-CN" altLang="en-US"/>
              <a:t>L31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2865" y="3609975"/>
            <a:ext cx="30880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Lennard-Jones potential</a:t>
            </a:r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" t="119" r="162" b="404"/>
          <a:stretch>
            <a:fillRect/>
          </a:stretch>
        </p:blipFill>
        <p:spPr>
          <a:xfrm>
            <a:off x="4535170" y="224155"/>
            <a:ext cx="4263390" cy="57956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文本框 6"/>
          <p:cNvSpPr txBox="1"/>
          <p:nvPr/>
        </p:nvSpPr>
        <p:spPr>
          <a:xfrm>
            <a:off x="419100" y="2187575"/>
            <a:ext cx="19424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olidFill>
                  <a:srgbClr val="FF0000"/>
                </a:solidFill>
                <a:sym typeface="+mn-ea"/>
              </a:rPr>
              <a:t>Yong Gao's talk</a:t>
            </a:r>
            <a:endParaRPr lang="en-US" altLang="zh-CN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21373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dirty="0"/>
              <a:t>Equivparticle model</a:t>
            </a:r>
            <a:endParaRPr lang="en-US" altLang="zh-CN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121285" y="525145"/>
            <a:ext cx="34620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The Lagrangian density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918845"/>
            <a:ext cx="7143115" cy="8763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1285" y="1861185"/>
            <a:ext cx="8906354" cy="267242"/>
            <a:chOff x="417" y="2931"/>
            <a:chExt cx="14026" cy="42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" y="2955"/>
              <a:ext cx="6830" cy="39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4" y="2931"/>
              <a:ext cx="7039" cy="39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576070" y="2193925"/>
            <a:ext cx="5383530" cy="384795"/>
            <a:chOff x="1022" y="5410"/>
            <a:chExt cx="9578" cy="73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" y="5410"/>
              <a:ext cx="4722" cy="73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1" y="5422"/>
              <a:ext cx="3559" cy="72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030" y="5434"/>
              <a:ext cx="1397" cy="7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800">
                  <a:sym typeface="+mn-ea"/>
                </a:rPr>
                <a:t>with</a:t>
              </a:r>
              <a:endParaRPr lang="en-US" altLang="zh-CN" sz="1800"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80340" y="2779395"/>
            <a:ext cx="8837930" cy="3416300"/>
            <a:chOff x="284" y="4377"/>
            <a:chExt cx="13918" cy="5380"/>
          </a:xfrm>
        </p:grpSpPr>
        <p:grpSp>
          <p:nvGrpSpPr>
            <p:cNvPr id="31" name="组合 30"/>
            <p:cNvGrpSpPr/>
            <p:nvPr/>
          </p:nvGrpSpPr>
          <p:grpSpPr>
            <a:xfrm>
              <a:off x="284" y="4377"/>
              <a:ext cx="13919" cy="5380"/>
              <a:chOff x="171" y="3586"/>
              <a:chExt cx="13919" cy="5380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171" y="3586"/>
                <a:ext cx="13833" cy="538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/>
              <a:srcRect r="2788"/>
              <a:stretch>
                <a:fillRect/>
              </a:stretch>
            </p:blipFill>
            <p:spPr>
              <a:xfrm>
                <a:off x="2252" y="4006"/>
                <a:ext cx="8960" cy="1261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393" y="3656"/>
                <a:ext cx="13697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/>
                  <a:t>Q</a:t>
                </a:r>
                <a:r>
                  <a:rPr lang="zh-CN" altLang="en-US"/>
                  <a:t>uark mass scaling </a:t>
                </a:r>
                <a:r>
                  <a:rPr lang="en-US" altLang="zh-CN"/>
                  <a:t>[</a:t>
                </a:r>
                <a:r>
                  <a:rPr lang="zh-CN" altLang="en-US">
                    <a:sym typeface="+mn-ea"/>
                  </a:rPr>
                  <a:t>Xia</a:t>
                </a:r>
                <a:r>
                  <a:rPr lang="en-US" altLang="zh-CN">
                    <a:sym typeface="+mn-ea"/>
                  </a:rPr>
                  <a:t>_Peng_Chen_Lu_Xu</a:t>
                </a:r>
                <a:r>
                  <a:rPr lang="zh-CN" altLang="en-US">
                    <a:sym typeface="+mn-ea"/>
                  </a:rPr>
                  <a:t>2014_PRD89-105027</a:t>
                </a:r>
                <a:r>
                  <a:rPr lang="en-US" altLang="zh-CN"/>
                  <a:t>]</a:t>
                </a:r>
                <a:endParaRPr lang="en-US" altLang="zh-CN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91" y="5243"/>
                <a:ext cx="13697" cy="188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 sz="1800"/>
                  <a:t>The </a:t>
                </a:r>
                <a:r>
                  <a:rPr lang="zh-CN" altLang="en-US" sz="1800">
                    <a:solidFill>
                      <a:srgbClr val="FF0000"/>
                    </a:solidFill>
                  </a:rPr>
                  <a:t>confinement </a:t>
                </a:r>
                <a:r>
                  <a:rPr lang="zh-CN" altLang="en-US" sz="1800"/>
                  <a:t>parameter is connected to the </a:t>
                </a:r>
                <a:r>
                  <a:rPr lang="zh-CN" altLang="en-US" sz="1800">
                    <a:solidFill>
                      <a:srgbClr val="FF0000"/>
                    </a:solidFill>
                  </a:rPr>
                  <a:t>string tension</a:t>
                </a:r>
                <a:r>
                  <a:rPr lang="zh-CN" altLang="en-US" sz="1800"/>
                  <a:t> σ</a:t>
                </a:r>
                <a:r>
                  <a:rPr lang="zh-CN" altLang="en-US" sz="1800" baseline="-25000"/>
                  <a:t>0</a:t>
                </a:r>
                <a:r>
                  <a:rPr lang="zh-CN" altLang="en-US" sz="1800"/>
                  <a:t>, the chiral restoration density </a:t>
                </a:r>
                <a:r>
                  <a:rPr lang="zh-CN" altLang="en-US" sz="1800" i="1"/>
                  <a:t>ρ</a:t>
                </a:r>
                <a:r>
                  <a:rPr lang="en-US" altLang="zh-CN" sz="1800" baseline="30000"/>
                  <a:t>*</a:t>
                </a:r>
                <a:r>
                  <a:rPr lang="zh-CN" altLang="en-US" sz="1800"/>
                  <a:t>, and the sum of the vacuum</a:t>
                </a:r>
                <a:r>
                  <a:rPr lang="zh-CN" altLang="en-US" sz="1800">
                    <a:solidFill>
                      <a:srgbClr val="FF0000"/>
                    </a:solidFill>
                  </a:rPr>
                  <a:t> chiral condensates</a:t>
                </a:r>
                <a:r>
                  <a:rPr lang="zh-CN" altLang="en-US" sz="1800"/>
                  <a:t> </a:t>
                </a:r>
                <a:r>
                  <a:rPr lang="en-US" altLang="zh-CN" sz="1800"/>
                  <a:t>[Peng_Chiang _Yang_Li_Liu1999_PRC61-015201]</a:t>
                </a:r>
                <a:r>
                  <a:rPr lang="zh-CN" altLang="en-US" sz="1800"/>
                  <a:t>. </a:t>
                </a:r>
                <a:r>
                  <a:rPr lang="en-US" altLang="zh-CN" sz="1800"/>
                  <a:t>T</a:t>
                </a:r>
                <a:r>
                  <a:rPr lang="zh-CN" altLang="en-US" sz="1800"/>
                  <a:t>he </a:t>
                </a:r>
                <a:r>
                  <a:rPr lang="zh-CN" altLang="en-US" sz="1800">
                    <a:solidFill>
                      <a:srgbClr val="FF0000"/>
                    </a:solidFill>
                  </a:rPr>
                  <a:t>perturbative </a:t>
                </a:r>
                <a:r>
                  <a:rPr lang="zh-CN" altLang="en-US" sz="1800"/>
                  <a:t>strength parameter </a:t>
                </a:r>
                <a:r>
                  <a:rPr lang="zh-CN" altLang="en-US" sz="1800" i="1"/>
                  <a:t>C</a:t>
                </a:r>
                <a:r>
                  <a:rPr lang="zh-CN" altLang="en-US" sz="1800"/>
                  <a:t> is linked to the </a:t>
                </a:r>
                <a:r>
                  <a:rPr lang="zh-CN" altLang="en-US" sz="1800">
                    <a:solidFill>
                      <a:srgbClr val="FF0000"/>
                    </a:solidFill>
                  </a:rPr>
                  <a:t>strong coupling</a:t>
                </a:r>
                <a:r>
                  <a:rPr lang="zh-CN" altLang="en-US" sz="1800"/>
                  <a:t> constant </a:t>
                </a:r>
                <a:r>
                  <a:rPr lang="zh-CN" altLang="en-US" sz="1800" i="1"/>
                  <a:t>α</a:t>
                </a:r>
                <a:r>
                  <a:rPr lang="zh-CN" altLang="en-US" sz="1800" baseline="-25000"/>
                  <a:t>s</a:t>
                </a:r>
                <a:r>
                  <a:rPr lang="zh-CN" altLang="en-US" sz="1800"/>
                  <a:t>.</a:t>
                </a:r>
                <a:endParaRPr lang="zh-CN" altLang="en-US" sz="1800"/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/>
            <a:srcRect r="2511"/>
            <a:stretch>
              <a:fillRect/>
            </a:stretch>
          </p:blipFill>
          <p:spPr>
            <a:xfrm>
              <a:off x="1877" y="7922"/>
              <a:ext cx="4348" cy="1559"/>
            </a:xfrm>
            <a:prstGeom prst="rect">
              <a:avLst/>
            </a:prstGeom>
          </p:spPr>
        </p:pic>
        <p:graphicFrame>
          <p:nvGraphicFramePr>
            <p:cNvPr id="39" name="对象 38"/>
            <p:cNvGraphicFramePr/>
            <p:nvPr/>
          </p:nvGraphicFramePr>
          <p:xfrm>
            <a:off x="7444" y="7449"/>
            <a:ext cx="3033" cy="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" name="" r:id="rId8" imgW="1924050" imgH="1133475" progId="Paint.Picture">
                    <p:embed/>
                  </p:oleObj>
                </mc:Choice>
                <mc:Fallback>
                  <p:oleObj name="" r:id="rId8" imgW="1924050" imgH="1133475" progId="Paint.Picture">
                    <p:embed/>
                    <p:pic>
                      <p:nvPicPr>
                        <p:cNvPr id="0" name="图片 3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44" y="7449"/>
                          <a:ext cx="3033" cy="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对象 40"/>
            <p:cNvGraphicFramePr/>
            <p:nvPr/>
          </p:nvGraphicFramePr>
          <p:xfrm>
            <a:off x="7444" y="8845"/>
            <a:ext cx="4249" cy="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" name="" r:id="rId10" imgW="2695575" imgH="514350" progId="Paint.Picture">
                    <p:embed/>
                  </p:oleObj>
                </mc:Choice>
                <mc:Fallback>
                  <p:oleObj name="" r:id="rId10" imgW="2695575" imgH="514350" progId="Paint.Picture">
                    <p:embed/>
                    <p:pic>
                      <p:nvPicPr>
                        <p:cNvPr id="0" name="图片 41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444" y="8845"/>
                          <a:ext cx="4249" cy="8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组合 19"/>
          <p:cNvGrpSpPr/>
          <p:nvPr/>
        </p:nvGrpSpPr>
        <p:grpSpPr>
          <a:xfrm>
            <a:off x="0" y="476250"/>
            <a:ext cx="6074410" cy="5889625"/>
            <a:chOff x="0" y="750"/>
            <a:chExt cx="9566" cy="9275"/>
          </a:xfrm>
        </p:grpSpPr>
        <p:grpSp>
          <p:nvGrpSpPr>
            <p:cNvPr id="17" name="组合 16"/>
            <p:cNvGrpSpPr/>
            <p:nvPr/>
          </p:nvGrpSpPr>
          <p:grpSpPr>
            <a:xfrm>
              <a:off x="0" y="750"/>
              <a:ext cx="9566" cy="9275"/>
              <a:chOff x="0" y="750"/>
              <a:chExt cx="9566" cy="927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750"/>
                <a:ext cx="7673" cy="9248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4972" y="9494"/>
                <a:ext cx="4594" cy="5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t">
                <a:spAutoFit/>
              </a:bodyPr>
              <a:p>
                <a:r>
                  <a:rPr lang="zh-CN" altLang="en-US" sz="1600"/>
                  <a:t>Xia2019_AIPCP2127-020029</a:t>
                </a:r>
                <a:endParaRPr lang="zh-CN" altLang="en-US" sz="1600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61" y="932"/>
              <a:ext cx="1917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800"/>
                <a:t>A = 1059</a:t>
              </a:r>
              <a:endParaRPr lang="zh-CN" altLang="en-US" sz="1800"/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rcRect t="2199"/>
          <a:stretch>
            <a:fillRect/>
          </a:stretch>
        </p:blipFill>
        <p:spPr>
          <a:xfrm>
            <a:off x="4205605" y="536575"/>
            <a:ext cx="4950460" cy="5507990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58394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dirty="0"/>
              <a:t>Density derivative term</a:t>
            </a:r>
            <a:endParaRPr lang="en-US" altLang="zh-CN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60960" y="536575"/>
            <a:ext cx="90214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In the framework of </a:t>
            </a:r>
            <a:r>
              <a:rPr lang="en-US" altLang="zh-CN">
                <a:solidFill>
                  <a:srgbClr val="FF0000"/>
                </a:solidFill>
              </a:rPr>
              <a:t>Thomas-Fermi approximation</a:t>
            </a:r>
            <a:r>
              <a:rPr lang="en-US" altLang="zh-CN"/>
              <a:t>, to account for the average </a:t>
            </a:r>
            <a:r>
              <a:rPr lang="en-US" altLang="zh-CN">
                <a:solidFill>
                  <a:srgbClr val="FF0000"/>
                </a:solidFill>
              </a:rPr>
              <a:t>interface effects</a:t>
            </a:r>
            <a:r>
              <a:rPr lang="en-US" altLang="zh-CN"/>
              <a:t>, we add</a:t>
            </a:r>
            <a:endParaRPr lang="en-US" altLang="zh-CN"/>
          </a:p>
        </p:txBody>
      </p:sp>
      <p:pic>
        <p:nvPicPr>
          <p:cNvPr id="9" name="334E55B0-647D-440b-865C-3EC943EB4CBC-2" descr="qt_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6070" y="1214120"/>
            <a:ext cx="6019800" cy="85788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51840" y="2341880"/>
            <a:ext cx="7509510" cy="1450340"/>
            <a:chOff x="732" y="3349"/>
            <a:chExt cx="11826" cy="2284"/>
          </a:xfrm>
        </p:grpSpPr>
        <p:pic>
          <p:nvPicPr>
            <p:cNvPr id="10" name="334E55B0-647D-440b-865C-3EC943EB4CBC-3" descr="C:/Users/CJXia/AppData/Local/Temp/qt_temp.k14408qt_tem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1" y="3426"/>
              <a:ext cx="11580" cy="1279"/>
            </a:xfrm>
            <a:prstGeom prst="rect">
              <a:avLst/>
            </a:prstGeom>
          </p:spPr>
        </p:pic>
        <p:pic>
          <p:nvPicPr>
            <p:cNvPr id="12" name="334E55B0-647D-440b-865C-3EC943EB4CBC-4" descr="qt_temp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1" y="4705"/>
              <a:ext cx="9794" cy="893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732" y="3349"/>
              <a:ext cx="11827" cy="228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37895" y="4298950"/>
            <a:ext cx="3243580" cy="1391920"/>
            <a:chOff x="9042" y="1471"/>
            <a:chExt cx="5108" cy="2192"/>
          </a:xfrm>
        </p:grpSpPr>
        <p:grpSp>
          <p:nvGrpSpPr>
            <p:cNvPr id="26" name="组合 25"/>
            <p:cNvGrpSpPr/>
            <p:nvPr/>
          </p:nvGrpSpPr>
          <p:grpSpPr>
            <a:xfrm>
              <a:off x="9042" y="1471"/>
              <a:ext cx="5109" cy="2192"/>
              <a:chOff x="7885" y="1186"/>
              <a:chExt cx="6266" cy="2925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5" y="3205"/>
                <a:ext cx="6262" cy="907"/>
              </a:xfrm>
              <a:prstGeom prst="rect">
                <a:avLst/>
              </a:prstGeom>
            </p:spPr>
          </p:pic>
          <p:pic>
            <p:nvPicPr>
              <p:cNvPr id="29" name="334E55B0-647D-440b-865C-3EC943EB4CBC-5" descr="qt_temp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20" y="2155"/>
                <a:ext cx="3669" cy="773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95" y="1186"/>
                <a:ext cx="4557" cy="802"/>
              </a:xfrm>
              <a:prstGeom prst="rect">
                <a:avLst/>
              </a:prstGeom>
            </p:spPr>
          </p:pic>
        </p:grpSp>
        <p:sp>
          <p:nvSpPr>
            <p:cNvPr id="33" name="矩形 32"/>
            <p:cNvSpPr/>
            <p:nvPr/>
          </p:nvSpPr>
          <p:spPr>
            <a:xfrm>
              <a:off x="11395" y="1658"/>
              <a:ext cx="227" cy="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1242" y="1501"/>
              <a:ext cx="621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600" i="1"/>
                <a:t>n</a:t>
              </a:r>
              <a:r>
                <a:rPr lang="en-US" altLang="zh-CN" sz="1600" baseline="-25000"/>
                <a:t>b</a:t>
              </a:r>
              <a:endParaRPr lang="en-US" altLang="zh-CN" sz="1600" baseline="-25000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5002530" y="4481830"/>
            <a:ext cx="27990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/>
              <a:t>The density profiles</a:t>
            </a:r>
            <a:r>
              <a:rPr lang="zh-CN" altLang="en-US" sz="1800"/>
              <a:t> are solved </a:t>
            </a:r>
            <a:r>
              <a:rPr lang="zh-CN" altLang="en-US" sz="1800">
                <a:solidFill>
                  <a:srgbClr val="FF0000"/>
                </a:solidFill>
              </a:rPr>
              <a:t>iteratively </a:t>
            </a:r>
            <a:r>
              <a:rPr lang="zh-CN" altLang="en-US" sz="1800"/>
              <a:t>inside a </a:t>
            </a:r>
            <a:r>
              <a:rPr lang="en-US" altLang="zh-CN" sz="1800"/>
              <a:t> spherically symmetric box</a:t>
            </a:r>
            <a:r>
              <a:rPr lang="zh-CN" altLang="en-US" sz="1800"/>
              <a:t> </a:t>
            </a:r>
            <a:r>
              <a:rPr lang="zh-CN" altLang="en-US" sz="1800">
                <a:sym typeface="+mn-ea"/>
              </a:rPr>
              <a:t> [Levit1984_PLB139-147]</a:t>
            </a:r>
            <a:r>
              <a:rPr lang="en-US" altLang="zh-CN" sz="1800">
                <a:sym typeface="+mn-ea"/>
              </a:rPr>
              <a:t>.</a:t>
            </a:r>
            <a:endParaRPr lang="en-US" altLang="zh-CN" sz="1800"/>
          </a:p>
        </p:txBody>
      </p:sp>
      <p:pic>
        <p:nvPicPr>
          <p:cNvPr id="36" name="图片 35" descr="F:\Book\work\work(2021)\报告\FPS10\Data\ni_Comp.jpgni_Comp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1130" y="536893"/>
            <a:ext cx="4852035" cy="5769610"/>
          </a:xfrm>
          <a:prstGeom prst="rect">
            <a:avLst/>
          </a:prstGeom>
        </p:spPr>
      </p:pic>
      <p:pic>
        <p:nvPicPr>
          <p:cNvPr id="37" name="图片 36" descr="F:\Book\work\work(2021)\报告\FPS10\Data\EpA_comp.jpgEpA_comp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823085" y="490220"/>
            <a:ext cx="7158355" cy="5612765"/>
          </a:xfrm>
          <a:prstGeom prst="rect">
            <a:avLst/>
          </a:prstGeom>
        </p:spPr>
      </p:pic>
      <p:pic>
        <p:nvPicPr>
          <p:cNvPr id="44" name="图片 43" descr="F:\Book\work\work(2021)\报告\FPS10\Data\frac_comp.jpgfrac_comp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960" y="495935"/>
            <a:ext cx="4817110" cy="584835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F:\Book\work\work(2021)\报告\FPS10\Data\EpA_comp.jpgEpA_comp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6528" y="537210"/>
            <a:ext cx="7303770" cy="57270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234251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i="1" dirty="0"/>
              <a:t>ud</a:t>
            </a:r>
            <a:r>
              <a:rPr lang="en-US" altLang="zh-CN" sz="2800" dirty="0"/>
              <a:t>QM nuggets</a:t>
            </a:r>
            <a:endParaRPr lang="en-US" altLang="zh-CN" sz="2800" dirty="0"/>
          </a:p>
        </p:txBody>
      </p:sp>
      <p:pic>
        <p:nvPicPr>
          <p:cNvPr id="4" name="图片 3" descr="F:\Book\work\work(2021)\报告\FPS10\Data\frac_comp.jpgfrac_co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537528"/>
            <a:ext cx="5139055" cy="57797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50360" y="76200"/>
            <a:ext cx="49491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dirty="0">
                <a:solidFill>
                  <a:srgbClr val="FF0000"/>
                </a:solidFill>
                <a:sym typeface="+mn-ea"/>
              </a:rPr>
              <a:t>Dashed</a:t>
            </a:r>
            <a:r>
              <a:rPr lang="en-US" altLang="zh-CN" dirty="0">
                <a:sym typeface="+mn-ea"/>
              </a:rPr>
              <a:t>: strangelets;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Solid</a:t>
            </a:r>
            <a:r>
              <a:rPr lang="en-US" altLang="zh-CN" dirty="0">
                <a:sym typeface="+mn-ea"/>
              </a:rPr>
              <a:t>: </a:t>
            </a:r>
            <a:r>
              <a:rPr lang="en-US" altLang="zh-CN" i="1" dirty="0">
                <a:sym typeface="+mn-ea"/>
              </a:rPr>
              <a:t>ud</a:t>
            </a:r>
            <a:r>
              <a:rPr lang="en-US" altLang="zh-CN" dirty="0">
                <a:sym typeface="+mn-ea"/>
              </a:rPr>
              <a:t>QM nuggets </a:t>
            </a:r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Esym_co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775" y="1400175"/>
            <a:ext cx="5428615" cy="44583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413194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dirty="0"/>
              <a:t>Symmetry energy of </a:t>
            </a:r>
            <a:r>
              <a:rPr lang="en-US" altLang="zh-CN" sz="2800" i="1" dirty="0">
                <a:sym typeface="+mn-ea"/>
              </a:rPr>
              <a:t>ud</a:t>
            </a:r>
            <a:r>
              <a:rPr lang="en-US" altLang="zh-CN" sz="2800" dirty="0">
                <a:sym typeface="+mn-ea"/>
              </a:rPr>
              <a:t>QM</a:t>
            </a:r>
            <a:endParaRPr lang="en-US" altLang="zh-CN" sz="2800" dirty="0"/>
          </a:p>
        </p:txBody>
      </p:sp>
      <p:pic>
        <p:nvPicPr>
          <p:cNvPr id="15" name="334E55B0-647D-440b-865C-3EC943EB4CBC-7" descr="C:/Users/CJXia/AppData/Local/Temp/qt_temp.j14408qt_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5" y="917575"/>
            <a:ext cx="3959225" cy="3232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334E55B0-647D-440b-865C-3EC943EB4CBC-8" descr="qt_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60" y="761365"/>
            <a:ext cx="1873885" cy="63627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091690" y="1456690"/>
            <a:ext cx="6677660" cy="4344670"/>
            <a:chOff x="-637" y="4329"/>
            <a:chExt cx="10516" cy="6842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-637" y="4329"/>
              <a:ext cx="10516" cy="6842"/>
              <a:chOff x="3564" y="2408"/>
              <a:chExt cx="10516" cy="6842"/>
            </a:xfrm>
          </p:grpSpPr>
          <p:pic>
            <p:nvPicPr>
              <p:cNvPr id="5" name="图片 4" descr="mI_all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4" y="2408"/>
                <a:ext cx="10516" cy="684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1295" y="2706"/>
                <a:ext cx="910" cy="628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  <a:prstDash val="solid"/>
              </a:ln>
            </p:spPr>
            <p:txBody>
              <a:bodyPr wrap="none" rtlCol="0" anchor="t">
                <a:spAutoFit/>
              </a:bodyPr>
              <a:p>
                <a:pPr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altLang="zh-CN" dirty="0">
                    <a:sym typeface="+mn-ea"/>
                  </a:rPr>
                  <a:t>NM</a:t>
                </a:r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298" y="4627"/>
              <a:ext cx="3296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i="1">
                  <a:solidFill>
                    <a:schemeClr val="bg1"/>
                  </a:solidFill>
                </a:rPr>
                <a:t>K</a:t>
              </a:r>
              <a:r>
                <a:rPr lang="zh-CN" altLang="en-US">
                  <a:solidFill>
                    <a:schemeClr val="bg1"/>
                  </a:solidFill>
                </a:rPr>
                <a:t> = 240 </a:t>
              </a:r>
              <a:r>
                <a:rPr lang="en-US" altLang="zh-CN">
                  <a:solidFill>
                    <a:schemeClr val="bg1"/>
                  </a:solidFill>
                </a:rPr>
                <a:t>MeV, </a:t>
              </a:r>
              <a:endParaRPr lang="en-US" altLang="zh-CN">
                <a:solidFill>
                  <a:schemeClr val="bg1"/>
                </a:solidFill>
              </a:endParaRPr>
            </a:p>
            <a:p>
              <a:r>
                <a:rPr lang="en-US" altLang="zh-CN" i="1">
                  <a:solidFill>
                    <a:schemeClr val="bg1"/>
                  </a:solidFill>
                </a:rPr>
                <a:t>E</a:t>
              </a:r>
              <a:r>
                <a:rPr lang="en-US" altLang="zh-CN" baseline="-25000">
                  <a:solidFill>
                    <a:schemeClr val="bg1"/>
                  </a:solidFill>
                </a:rPr>
                <a:t>sym</a:t>
              </a:r>
              <a:r>
                <a:rPr lang="en-US" altLang="zh-CN">
                  <a:solidFill>
                    <a:schemeClr val="bg1"/>
                  </a:solidFill>
                </a:rPr>
                <a:t> </a:t>
              </a:r>
              <a:r>
                <a:rPr lang="zh-CN" altLang="en-US">
                  <a:solidFill>
                    <a:schemeClr val="bg1"/>
                  </a:solidFill>
                </a:rPr>
                <a:t>= 31.6 </a:t>
              </a:r>
              <a:r>
                <a:rPr lang="en-US" altLang="zh-CN">
                  <a:solidFill>
                    <a:schemeClr val="bg1"/>
                  </a:solidFill>
                </a:rPr>
                <a:t>MeV,</a:t>
              </a:r>
              <a:r>
                <a:rPr lang="zh-CN" altLang="en-US">
                  <a:solidFill>
                    <a:schemeClr val="bg1"/>
                  </a:solidFill>
                </a:rPr>
                <a:t> </a:t>
              </a:r>
              <a:endParaRPr lang="zh-CN" altLang="en-US">
                <a:solidFill>
                  <a:schemeClr val="bg1"/>
                </a:solidFill>
              </a:endParaRPr>
            </a:p>
            <a:p>
              <a:r>
                <a:rPr lang="zh-CN" altLang="en-US" i="1">
                  <a:solidFill>
                    <a:schemeClr val="bg1"/>
                  </a:solidFill>
                </a:rPr>
                <a:t>L</a:t>
              </a:r>
              <a:r>
                <a:rPr lang="zh-CN" altLang="en-US">
                  <a:solidFill>
                    <a:schemeClr val="bg1"/>
                  </a:solidFill>
                </a:rPr>
                <a:t> </a:t>
              </a:r>
              <a:r>
                <a:rPr lang="en-US" altLang="zh-CN">
                  <a:solidFill>
                    <a:schemeClr val="bg1"/>
                  </a:solidFill>
                </a:rPr>
                <a:t>= </a:t>
              </a:r>
              <a:r>
                <a:rPr lang="zh-CN" altLang="en-US">
                  <a:solidFill>
                    <a:schemeClr val="bg1"/>
                  </a:solidFill>
                </a:rPr>
                <a:t>58.9 </a:t>
              </a:r>
              <a:r>
                <a:rPr lang="en-US" altLang="zh-CN">
                  <a:solidFill>
                    <a:schemeClr val="bg1"/>
                  </a:solidFill>
                </a:rPr>
                <a:t>MeV.</a:t>
              </a:r>
              <a:r>
                <a:rPr lang="en-US" altLang="zh-CN"/>
                <a:t> </a:t>
              </a:r>
              <a:endParaRPr lang="en-US" altLang="zh-CN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09295" y="5160010"/>
            <a:ext cx="6936105" cy="1079500"/>
            <a:chOff x="968" y="4245"/>
            <a:chExt cx="10923" cy="1700"/>
          </a:xfrm>
        </p:grpSpPr>
        <p:sp>
          <p:nvSpPr>
            <p:cNvPr id="19" name="矩形 18"/>
            <p:cNvSpPr/>
            <p:nvPr/>
          </p:nvSpPr>
          <p:spPr>
            <a:xfrm>
              <a:off x="1007" y="4245"/>
              <a:ext cx="10884" cy="17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968" y="4266"/>
              <a:ext cx="10697" cy="1491"/>
              <a:chOff x="453" y="8169"/>
              <a:chExt cx="10697" cy="1491"/>
            </a:xfrm>
          </p:grpSpPr>
          <p:pic>
            <p:nvPicPr>
              <p:cNvPr id="3" name="334E55B0-647D-440b-865C-3EC943EB4CBC-6" descr="qt_temp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5" y="8947"/>
                <a:ext cx="8015" cy="713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453" y="8169"/>
                <a:ext cx="9915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l"/>
                <a:r>
                  <a:rPr lang="en-US" dirty="0">
                    <a:sym typeface="+mn-ea"/>
                  </a:rPr>
                  <a:t>Adding a third term for quark matter </a:t>
                </a:r>
                <a:r>
                  <a:rPr lang="en-US" dirty="0">
                    <a:solidFill>
                      <a:srgbClr val="FF0000"/>
                    </a:solidFill>
                    <a:sym typeface="+mn-ea"/>
                  </a:rPr>
                  <a:t>symmetry energy</a:t>
                </a:r>
                <a:r>
                  <a:rPr lang="en-US" dirty="0">
                    <a:solidFill>
                      <a:schemeClr val="tx1"/>
                    </a:solidFill>
                    <a:sym typeface="+mn-ea"/>
                  </a:rPr>
                  <a:t>:</a:t>
                </a:r>
                <a:endParaRPr lang="en-US"/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4992370" y="2261870"/>
            <a:ext cx="2680970" cy="398780"/>
            <a:chOff x="8914" y="7662"/>
            <a:chExt cx="4222" cy="628"/>
          </a:xfrm>
        </p:grpSpPr>
        <p:sp>
          <p:nvSpPr>
            <p:cNvPr id="7" name="右箭头 6"/>
            <p:cNvSpPr/>
            <p:nvPr/>
          </p:nvSpPr>
          <p:spPr>
            <a:xfrm>
              <a:off x="8914" y="7863"/>
              <a:ext cx="862" cy="2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968" y="7662"/>
              <a:ext cx="316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i="1"/>
                <a:t>C</a:t>
              </a:r>
              <a:r>
                <a:rPr lang="en-US" altLang="zh-CN" i="1" baseline="-25000"/>
                <a:t>I</a:t>
              </a:r>
              <a:r>
                <a:rPr lang="en-US" altLang="zh-CN"/>
                <a:t> </a:t>
              </a:r>
              <a:r>
                <a:rPr lang="en-US" altLang="zh-CN">
                  <a:cs typeface="Arial" panose="020B0604020202020204" pitchFamily="34" charset="0"/>
                </a:rPr>
                <a:t>≈</a:t>
              </a:r>
              <a:r>
                <a:rPr lang="en-US" altLang="zh-CN"/>
                <a:t> 80 MeV/fm</a:t>
              </a:r>
              <a:r>
                <a:rPr lang="en-US" altLang="zh-CN" baseline="30000"/>
                <a:t>3</a:t>
              </a:r>
              <a:endParaRPr lang="en-US" altLang="zh-CN" baseline="30000"/>
            </a:p>
          </p:txBody>
        </p:sp>
      </p:grpSp>
      <p:pic>
        <p:nvPicPr>
          <p:cNvPr id="25" name="图片 24" descr="F:\Book\work\work(2021)\报告\FPS10\Data\Esym_C01D150.jpgEsym_C01D15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1495" y="1399858"/>
            <a:ext cx="5575935" cy="4491990"/>
          </a:xfrm>
          <a:prstGeom prst="rect">
            <a:avLst/>
          </a:prstGeom>
        </p:spPr>
      </p:pic>
      <p:pic>
        <p:nvPicPr>
          <p:cNvPr id="26" name="图片 25" descr="EpA_C01D1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10" y="536575"/>
            <a:ext cx="7244080" cy="5803900"/>
          </a:xfrm>
          <a:prstGeom prst="rect">
            <a:avLst/>
          </a:prstGeom>
        </p:spPr>
      </p:pic>
      <p:pic>
        <p:nvPicPr>
          <p:cNvPr id="27" name="图片 26" descr="F:\Book\work\work(2021)\报告\FPS10\Data\fz_C01D150.jpgfz_C01D15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2720" y="569913"/>
            <a:ext cx="7500620" cy="5770245"/>
          </a:xfrm>
          <a:prstGeom prst="rect">
            <a:avLst/>
          </a:prstGeom>
        </p:spPr>
      </p:pic>
      <p:pic>
        <p:nvPicPr>
          <p:cNvPr id="28" name="图片 27" descr="F:\Book\work\work(2021)\报告\FPS10\Data\r0_C01D150.jpgr0_C01D15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4475" y="536258"/>
            <a:ext cx="8538845" cy="5768340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334E55B0-647D-440b-865C-3EC943EB4CBC-1">
      <extobjdata type="334E55B0-647D-440b-865C-3EC943EB4CBC" data="ewogICAiSW1nU2V0dGluZ0pzb24iIDogIntcImRwaVwiOlwiNjAwXCIsXCJmb3JtYXRcIjpcIlBOR1wiLFwidHJhbnNwYXJlbnRcIjp0cnVlLFwiYXV0b1wiOmZhbHNlfSIsCiAgICJMYXRleCIgOiAiWEZzZ2RTaHlLU0E5SURRZ1hHVndjMmxzYjI0Z1hHeGxablJiSUZ4c1pXWjBLRnhtY21GamUxeHphV2R0WVgxN2NuMWNjbWxuYUhRcFhuc3hNbjB0WEd4bFpuUW9YR1p5WVdON1hITnBaMjFoZlh0eWZWeHlhV2RvZENsZWV6WjlYSEpwWjJoMFhTQmNYUT09IiwKICAgIkxhdGV4SW1nQmFzZTY0IiA6ICJpVkJPUncwS0dnb0FBQUFOU1VoRVVnQUFBOFVBQUFESUJBTUFBQUF6YWw0Y0FBQUFNRkJNVkVYLy8vOEFBQUFBQUFBQUFBQUFBQUFBQUFBQUFBQUFBQUFBQUFBQUFBQUFBQUFBQUFBQUFBQUFBQUFBQUFBQUFBQXYzYUI3QUFBQUQzUlNUbE1BWnJ2dnEwUXl6UkNaSWxUZGlYYjVwYUx4QUFBQUNYQklXWE1BQUE3RUFBQU94QUdWS3c0YkFBQWV5a2xFUVZSNEFlMWRYNGhreTFrL3MzZG1kM1oyZDNveEwvclVvMDhxaWIyNGtseVNTQTlFRUJXY01hQ1FFSm1HSVBGQjZDRUc3eVZFdXVOR0RmSGlESWdtdVZ6b3hsVVVOWmtsRCtxRE9BTTNtaEF2OUR6NEVBTTMzU2lSNE10czdrVHZ2Y2xzeWwrZFAzWHF6MWZuZk4xMXVtZjIzRDRQTS9YbnE2cXZ2bC9WVjE5OVZhZFBGRDJ0enhkZVZjL3UwOXFIK2ZHOXFZVHo2dW44V3BsM3pYdENQVTl4TCtZbHBkdEtPT0x4dk5xWWY3MUxqSXRrdk1TNFNEcjF5RnRpWEE4Y2kzcFJGNHovdDZpVHk3eEVBb09uZXoxZVlzd1l5RXVNR1VKYTcrbGJzN1hQdGk5K1YwOWcxTEFva28zL2ZQbjhwL3BXYTB1TUxZRlEwUStKU1o2ODBwWjdrdk92NXlsWEozU3JKMTUvdTNoaU1iVEUyQklJRWYyUzBERGVHRjE4NjI5K2ZTVEVYWUx5a3BNMld1TEZLUHJqOXJiSnh4SmpVeDVPN0RPLzhpZVl0aE9WM3Izb0lMd3B4SGRWMHBVSkhJdm5KUzhQdjJOeXRNVFlsSWNkV3dYQVg5WXczbWovZUV6U0ZXTGJwcjNzK0dZeTdxNzNYamM1V1dKc3lzT09yZDcvOG45ZjF6QytrY3B2VFFocnR0Z2xGeDgvUzRiZE0wS1liUzh4TnVWQnhYU01qOTlJS1hhRTZGUEVsNWUySmk3aXhxRmloZ1lYUzR3TmNaQVJIZVBXWVVweXBFMXVzdFRDRXgrSS80dmJCR2Q5by9FbHhvWTR5SWlHOGJvNFAwMW9iZ2h4UWxKZldtSkxiTVZ0cjRvM1RSNldHSnZ5b0dJYXhnaitJQ0c1STBTbXRxa3lpMDhEYTUyazFYKzJIRFJMak12UjBEQ0dxWlVhWFN0Q2ZLKzg2QUlwcnFYTHNkdmtFbU5YSm5hS2h2R0dFSzhsMmJlRXVGck84cTZ0b2xVM2xoZ3JVWGdER3NiUlNIdy9vY004VGt3Y2I3RUZad3k4WTI2SmNUa1VPc1ovZnBINk1PSHB1bHE2ZXVTMUQ1WVlUNGV4b3I0bXhEMFZ1UUtCZFlGVDRvMlh4RmYreDJGbWliRWpFaWRCbjhjcXN5SEVvWXBjZ1FEV2pudnJnNHNmRzRuZnNibFpZbXhMeEkyVEdKL1ozaVMzM0VKVHNKZmJmK0ZKUDlvWU9HTnZpWEU1RWlUR2JhOFpXMTdoUENod2VMTGY2NkRtVytMMXZ0bkFFbU5USGxTTXdsaXFSb3IyMHRKZ0g3d2pNZlRQVW4rWFlxWGVHUCtlMkZVOUxRcjAzbE9VUzJGOEpNNkhSV1dtelZ0dk1YZmJQbGJoV3gyZHhxM2V0aStDMUJyampiWjFBdU9UL0tEd1ZnZUZjYS9pM2ZGRDdrN014NnE4YVp0MER5cG1hSFMwMWhoLzJPc1dNR1FRUmRjeUw3U1Zua1FKakc4S3BvWWdLM1FUcjdlNTlmbFl4VHhPanlMZ2k5czJXcWd6eHNEbXJ0RlpSRDc1VWhzRFBuMytUZVgydE5zOEtqRUxFQmlmaVhkbXVaWDg3N28zRHRaLzVPV01UeUV1SHFsbVBLeGlQYzYwdlgxYVVtZU1IN3F6OC8yNTJCQTZWNEs3N1pLcXZNakZlRVZjOVBQODhCQVdsWWxWeTFyTFlQV2V5dmF3Q3JzNk93ZHJaLzdXdEV5Tk1ZYmdEcFZra3NCdkdYTExGakRrcmJmZEthL0t1aGczYmROVjBjNFdlSmpwV1ZYOCtzaGs5YkhLOGJDSzFTT2pHVm0xMVJqakI5a1JrUklQL0FURzgwVGxSRjFyN09jNWtUdVBWMnpMVmFlZUlRell0cXhpWTROUklVN3pmSnBWOU8xZVN0T3pPbDVqakh0aVB4ZU1ERzMwSUxqemVKVjcvVGs4SDN1VTUrTmd1SlBIekpBemo1dGNBOG1zeHh1N2tSMUtLNHEva2hDL3R5My9TazZmK3lXVkUwVTBxempyekRFMkwyYldGMk1zVUVOTk1nZytoTVQrRkk0Z3JIU0p0MERQSG90bjlhZ2V0akZlRVYvVHM4UERPL2JHQ2N1TWVITTNpbkI3bnhoNkpLdXdwaCtubk9CbENZT24rbUo4Wm10ZktiaUo3RHcya09sQnZ5WUtkeTZwVEJ2anM5ZjZNbS9sUlVVUkZ0Z1VRdE1vc2k2TXh1UktVVk00V2p5S2FGYmJ5dWJxV2ZmN2E0c3hOTnEyS1hvSUxwMS9PRS9vbUhteDFYVm9wNlZ4QytQTnRPTGIzL1BRVDV1OFoyRVNZVFJlRE9OYUFMK3JjckI4RTZ5MmxESjR5OWhjRDV6clRTT2x3bTRMUWtqSDlyeFhVRmtZbjZXbVdpUFRqWXB3dGdBZ096Rkxnci85Tk1YR0swNG1XVzJxMGRCV08rV2trdHJPNDVicWNpb3RlVENUQnFHc1Q5SmcvZytiajJFZTAwTW14cHZaTHF1YlZhZlR6aENHOTZKakZ0dFJvekZxT2tNVnBDU3JqVlM5UjFHK01pZlYxaFZqd0RneEJYZWNZd2o3SlBNWDVEU1lUaDdRVEl6UE1uZlNlRHN2SEJKcUtuRFNXbUFpcTJYZ1NGZ1g0aVVOeWVyTnpNZ0F1NGNHUDNYRitNZ2UvNUJML29JU3RjcGh5aVIyamlFZkdURXczandmSmdTL2J3K2lKSG5xdnhod0oyYWhCNW9QdHVGTWNrbExzWXA2K25FOTJDa25nVGlHUDNYRnVHZXRTVksvbldTZGhqYjd2Z3Fyd0kxOG9xdTBPQUR6YmFKU3pzUjkrY0JHcjJpVGpHWjNWZTF4WUtDTlQyRDh5TXlWTVpMVlpqcDlEN1RCbk5iMzJLM2lhVW5aczRGVWpFTlZiNnRJSERqUUpnY3d6dWUwSXNORTJGY1JQYkNwVmFhN3lvWTYwY3pocG0xVjQvWmR6aDB3dnV0V1RiSjZMWlZHeTFMVmRaM0hVSGNXQWdQdEJJS2V4OUZZazYyUzY2Yy84eHRqdkZEKzkzLzk2VGdKWWZVb21wQUExaEMxK0NiMVFPUGNVelhTODVobXRSY3JoRlY3ek5RVjQ0SHRVY2JreUZkYlRBTjMxeGxGejRqenZoSnVHb0NlenA0SmtyQTBxK2ZDcHAwcERrUlB6WUxRT0JPVmNrU3V4eVNyT0FYL2JpZjY1TWlaK1BWY2p3RkZQaFZpZVVGNTU5TUYyWGxFaVZQNnZ5eHhTK2Z3K2YxWHZ2S0pWN0FBUzhIRDVGVlBOVDhXMGRYMVM4eExVOWRCWFQxU3pHb1UvWk1ROTRYNFhFNldoT3FKTWJhY2Q4MmVJdVZFcFdDQmZhd2lXc0JSbTFyZXZJSXRaNEZvYVNaWGRLWWRnT29zMEt4KzRMZlB2L3pET2xrY3JpZkdlN3FZNG40MjlEa0tkNGcxelJPNU9PYVBJNjdLRTdBV25GaVZDbjJkMlhHbWVVSTlEYXYxeExqblRJNWpmWWZ5akdZbzZ3SkcrbENQTHlDTVhaQ2xjY3dYSXR1T0JaVXdOUTJydGNRWWs4T2VwMk5kNThHUWVVVGhod1Y1bTBxZlk5cWVNMCt4TzN1c0dvUjFTT3pra1QwTnE3WEVHRDc5VXlXbUpLRDdGYnlMWEpTZnoxbkY1eFlkNllvNWJzVncxdmdzaDJnYVZtdUo4Wjd0ell1aWxxN3pScGxyMTRadTdFamNwcWc0RG8zemhsVWxyTU50bFlUUnVxVWlSbUFLVm11SnNRRm9JcG1SdVQzT3poVU1zVVVSbEhqZlNwcHYxQUEwYVFxd1RsU2pZR2hYUll6QUZLeldFV1BLeGFGYllWanh0Z3g1cVFoRVBsR1JSUVNBVk1kcXg3REN4ajZOQTRjSG05VTZZb3dWYmQ4U0hIUjFicnNjZU0xbjdlS2JYY0Y4NG9QOHBEaHJBT0E5eXNMd3psSE9HcGs5QmF0MXhCZ1lLaWxsMGhwb3h4Y0RmVzNPQ0pML2JXZlRaZVpYSEFPRytkQkw2OFlJVmVvWjRXMWZrM3hXNjRqeG1iNVBTa1drWFkrQkt2K3FUM0JqeDNuaW82d2tuVEtiTVVIVkNNVXBlTi9YRUovVk9tSnMzeUdYVWpySWJTNG93NkZQY04yQ1BGK1pnSFNzdlZ0MmNjenRTWmFXMzhQTFV2TC9mRlpyaURIbWFYNyttc25rV202OERGejltRkhoUE1mWldhdThPUVNPSEM4WEdzbCtFekcrdDZXbXROTTZuMVVteHJmK3hXa2pUWGg0MTVjei8zVDZqZ0RNNWplY3RyRVI3U2VKOEJCTm5Pd3N3WEJBWklueit3L3ZXOStwZlUreFQxM3BVZVI4VnBrWUQ5NnQ2cllDdDkzcjZCYkYvS0kweGhqZ1cyNmJyUXhaYldWMnFUQVVxSk5sbDdDYWxIYXVYZklLMVJ2RytzcWNaMmNoUHFzOGpGZWRYVnpXVXJRK2VsNkZGeDJnTVlhWGk5QXREOUpkeUUxeDNpbmcwemowS2FDckpBc3d1YXVLdkhVNWpLc2ZGTC9rekdhVmgzSFJqMVU4dk9oWDB1RVpLcUV4SGxBS0VPOGV4TmhlNzRtZkxHckpkNVpYVkdibVBLamJONGpDRHhOc1B5SmVHeEs1S29uTktndmpHOVRFeU5xNjd0K0paQ1R6K2s5ajNIYjlDcEtCdnhOUGh0RWY5WVRYc29pNVBIWWRUL1BpWGw0dWNwMDFhRzFqSkw0UnJmK0R1Tmd0YkpyTktndmpuU2RGalIyYmI4a1ZrVmFjUjJJTXMvb0haRHR2RStjaklYNlV6Rk9KQi9ZRmRKVXpod0RNNmdsVjdVcGJ2QmZ2M1JFcmprN05acFdEOFIzS2hzbGJ1K1AzeGVSRTA0U3UwUmk1VlpBWXc2L2dNWnR3RStaajMzWnJNVkp3SW5CaUpNd3pjdVpUR3ZnVTNMdCt1Vi9TTkp0VkRzWjdoSUd2dHovaVlxSVhLZ2lQdWFZNmlURmNISThMS2kvSjhpeVJKYVZtekc0UkRqbCtWV3hXR1JpdnR3bmpUMmZseUc5MTYyVGM4SFY2UFNXS2t4ZzM2RVdPS0U0bFlmZnNlSkFwdWtyUzFJL2F6MVFibTFVR3hqZEl3MEJqYTdOYTlYWTdER05zblE0MTVxWU1ZalYvYzhvaU01Tmo2eFRTRnB0VkJzWk52M3MzN1Y2NzBDYWJWZ2JqTUl6SG1rOS8ycVpCMzE3Y3FRUWNja0U2Zzh0cU9jYnI1WU90V2FXeXh2RGtHdXFrcmg2RkhTdnNrTHZyR1FaTGVSRVlUZDhycC9KVGNGa3R4M2lWM0tjYkxkOHUwK1lHZFVrRVp6RkJHSXNnUTBiZTUzdFV3bUZWMlEwUlloMUdiRmJMTWU2V0wyKzN3blNPS1RNSU9RUmp2T2ZDTmN2TmR0TlkySEpPVnVsTDdKS09kUisxbTg1bHRSempWc25PU2JZOXluK1YwR1ZsdWhTbzZpQ01ZVzBHV1FkSGk5c2dOd01QTXJtc2xtSjh2WHc1bGxwak1oMlNmdW9iM3czREdMdkdJRU9tRWFoQS9UMXpjZ2FCeXdLWDFWS01yL204UmpyTEI4NTdDWHJ1Vk9IbTE4SXd4bkpPK2ZuWlBLQzh4MDNHcm9KTDJBczA3N2lzbG1KOHdObjhyb2JOSFUwbzYrSTN3ekRtRG02dFRTTVlxZ2VNeW9valdKV0tDVXB5dWF5V1luekd1Znl5eGw1Q1M5aU9ycjJKKzB3aE5oZDNrZkl4QW5kMzBIcnVxOWROaCtWeDRhWk9rY0psdFJUalVha0hSSElWdGlmVit0VzhGNGp4Y2FDeEN1ZFRrRjJ1OWFVa2lHc2VZUzF4V1MzRG1PazhibkZtZTBtZlpmWjZlemNRNDNHUUt4T0h0Nkd6aTlITGhBUnVyaEJYSnAvVk1veHY4alJYazdOcU0zcC83YzBvRU9PZHdBMEpWRkxZS3Nub1pVS0NOOTBEVndVbXEyVVlON1QzQ3dxNFA2cklHRDErTmhUakhubWJxNEIxT3d1QzY5aHBjNG5ETEM0NTBDdHJsc2xxR2NaN1BIZWI1eU1IWlV6YStldnRSNkVZdDdWWFNlenFXZkZSNEs2VjFZZ2t3azBmeit1VDNDcVlySlpoUE9hNW9sY0R6WWUwVjZ2NHJaeEFYWTJ4UGVUS2lLUnJlUzdna01RaGlZM0FJd2w1MjU3bGU4b3cvcUgyeit4U0RQZE1ZK3BMOTM5aUtNbldYbXJydjlRdmY3cUFLajF0MnQ2em9SaGpoQVJ5TWdoZDBMbWRQaEE4SGVtdmo4bHFpdkZIOE1OTytlOU52UzMvS3FPcHVHNkNUTm9KYXoxeElWNGY1cTNqSktDVHgyWU9RVlZUODNqdDN6OGh4THZjV29telJUQVM2RHMvRTJMYmJXb09LVjMzVjB1bWJJWEphb0x4bW5neHluNVNNMzYxTmJ0SmdTMVlSMnQ0OEsvUldCNUREVjcvUitDTVNhZWVVRXNucnVpbTNDKzZ1bHArVlFGUFh6V1dCUWlNc2Vua2VsQ3lXcXovemNBTnRsV2RQM29jZENsSjFzdGtOY0c0Q3pkK1E1bkdNUGkyVTlhd2gwdEQ4dC9hZVIrV3duZWkxWFBvOWIvUUpqNU9ubFFSalg3YTRKNzBORHNZNDlmanhFYy8vL2x2dWJVUkdHUFJDSE1zUkJEOWlkdlVIRktZQ0JXMHpHUTF4bmk5ZlRlS2JpdmhZS0ZBUEg2dUdlNjIyeGdLMTZBTFc4L0xIeGswbE9KT0ZhY1NJOW1zamZHSDRDcm9KTnpZZndtTU1TanpOY2VtWjhYM2dsVW9xNWtJR2pGMFhqQlpqVEZlbFVPL29UREQ4T2lrZkQ2amdKY0p4eWZ4KzVJZnVFRDRnVEMwWjZJUEpOSHNUNnlxYll3QjJwTytwMDRDWXpnVzN2UlFNNU94VEQ1bWtvYVI3UVI2NUNKOGVJekZhb3hOVjE0ck9sS1lEWElGM1RBazFwcEVFWVE0a2dzeEJvS3V4cytvcTBsLzhLdSs1NE9VZUdJMkxJelhlMEl1RFBSRFlJemIxWUVZUXc1eXlaai8wd3JHbU1scWpISHJGRDBDYUdtLzhnK29BSGp0ZnZ5R05IdXdXTWUvVnpFMkY3NWpZaitQRi9DOHp5UnRTLzgzaWhOTlhmMkNFTy9XYVl3d2dUSFllMkxRVEIwNVdOUUJjaTk0azhaa1ZXSjhQVFpaQjVtdWhwQ1ZtUFowZDl1bVZPbnd6c1FUNWRqY3dSTWZkNVZMdHZmWmNtVi9KekdJVFl4NyticmhscGdMeG8ybkIyTW1xeExqWkIxc1owc3Z0aC9LeDliTWc1akMwcjE2bEtxeVZYSFIwYVIrbEkrTFBQVjlYb2lwVi9JU1ZXM3FhcWplQXA4dWdUSHVzMnFhSjJlRkg0TGdWUGY1cFdhZ0hQRzhWQVUxTTFtVkdEZGdMc3RKSi8vaGdaV2pqSTZ4MmxBaG95R1g3ZU5Ndy94dEJ6SDFORUxOV1d5L0puRnR4ancrSzl4RDBoZ1hEQXJGYmtHQUtiaUNHcGhad1BndWs5UkR4bVJWWXR5VmtNS1dTcEhGa3JhZlZUclFUYW05ZTBnZXFHVTdvNG4vTjBKZEQ5R210TmJ4NkJnanJFejhKTmY0UzJDTXBTUVFZOVNRRG5hanJlb2o3V0NNbWF4S2pNZUg2QURHaFB5WGhFNlRVQlR0NkRibVdDWjdmazgwSE9PajlLcWNqakVHWHBIWGlzQVkzUWhFaUNtNFRFS3ovOGY0ZlRSN2FWbVN5YXJFK1AxRDBCK3JNN2s5RmJJd2xuUkFnRnp2R29hekJQVk4vZlRTZ2FWajNDMUdiRjRZQjJvQ1p0Y3J3WmpEcXNRNGZ2SmZseGlyamJJOHZiTDJpakRJeUt1cCtLWUtzMnNlc2t4Vkc3cDZvQllRc2hTTk1XRXhZWFo3SHJkZVdHMGN3YmtGa2ZLWHREL2cxL29VTlRqYWRkTTlmSktDWUxLcU1NNTlCejFOUC9heUlaQXhnL3VlNmFESVVwTC93UmhucXRyQXVDM0V6NzRhUDkvc20rM0ZzWGxoVEdvcW9uMDdDVEtuSDJMWXlYdU9GV0RNWVRYRFdOc3dhZHZqeU1FWTNkaTN1eWJqU0tlUytXbXR3NVJXMDlYNkJudENWRVZnZkVEcW1Tbm5NVWR3QkR2U3BxRWZxa0wwazdJbjZRcVFTa3d0Q0oycTJXWXR3eGdiMFh0SkhnU2JEenNIWThqdzFLNUR4a1BuOFlwUzlSckdVQnJaODY0aDBTcUJNY1JNckNWZTRSTURreWs0Z3Azb3ppaGoxL3gvL25HS0dqUWROOTBzcWNYQ01RWjJoMG1EK3ZiWVhZK1BTUVVqTVU2M1BpN1hySlFETmE0MGpMR0xVOUJUdGRBWXE1cW9JdVZwTUZablhvL0xhOWNvZ04rdUZwMGh5R1ExbThkTk5hajA3Ykc1ZDVKY0REdzZPUlJqcGFyMTlSalRUN3BQdmM4U1k5Wnd6REJ1cVJrRHdlYmEyTmdmUzFscjV4V0c2QVAzeDdmTysxbDEyandHSzhwem5tWHIvK2VDTVJvTjNHSHJMQmFFdytjeGs5VU00OXlzM3ROVmlPSG5BcjhBZ0paNm8zakdGWFExem9LenczNlFmbENpTm1tTUF4R0M0QUsxZlZsbjAzeDArQkdUMUVQR1pEWEZHRmZkTXRHTWRXMDh0dnFybWQ5bXV3ZVV2L282dlYxRTZnZk4wdEtUYWorZ0FNWVpWeFo5RWlVd1pycCt5T3FTUktiZ0NtcGdaclVYakRGZWdjdWNIZnIyR040dlU4aXdkRE02c3lmVXVkTVU1OGNybjFmUFN6QzBaQVQxUTl5RWtadzNQQmVNTWJBS0c4MmJEd3lGWTh4a05aM0gyRHFkcEN3bjJuZ3pzYkx0WTJIZjlqamFJMVovZlh0cno5SXRyNEF3akRJZk5TYWxQT3J5UGdUR1lERFFLbVlLenNzVU8yTVVmQ2JCWkRYRkdLTFpUcGhMdDhjSDkrTG9nYlg4b3RiY0lOTjdjMndwOVRqdmZUYXlLazZkSDZmVmFSakR4SjhXWXhUaHVBVjAxcTN3VVVtakZ2bnMwWjRRazlsTHk1Sk1WbE9NTVdOUzdGS3RmYndWTjIvZTU0b3dYVDE3T3ZJK1YxekZ0SDgwakxGVkwxU2J4RHlHUXFLTlFqWWJUTUd4Ni9NU3RwVE12U1FsR1V4V1U0d2JTbStrV25zd2lldTNmOWR3TEVTZmJEaXRoOHliTGxIRE9OVXAzdklFeGpEZUF1L3NkUVhsTnZUeU1Idkdqbkk3elZvSGs5VWM0MGRKUzBCN0c2RlJKNDdLMjlUNll4aGtla1pMcmVkNjZpeGhEZU9vWGF4NENZd3g5UVB2VjBOd3lUbzFDL1BUbE1GODJaNkczcVZsc3BwaURGMjltOVJ4SEs4U0d5bTAwTng5dlc2dkpteG5ybENkZXFhd2p2RzRlTmROWUF5R0MxMWo1U3hoT1RvcHA2cUE0a3lJcmJCcW1LeW1HTU5VU2VmeEtBN2RTU2VEOWE2YVYzbkNONUtXRCtNYXBhRnRNN3RhYnBEN0JSVVNHT05kR0ZXNm9HUkJWak5ZOUFXVjYxbG9hRitQVHg5bXNwcGlEQlUzaWR1UXpvZ09qaGd5VjQ5YXArTmNrTkhiWTR5RllVd1IvZ2NjcU9NTnpNcEpRWTBFeG5EU21LdExRWEU2YXh5OFROTDFPcW5Id1lzQ2s5VVVZMkMwRlRQUmZEbWVPdkgxUEpuUU10WU00N3dpcGsvL3JJUktOcThNYmVRbzdhak4wOW93SjhsQ0JNYm9DSEZlbUJYZy9OOEpObmM1cllDbUswS05PeWFyS2NiWkllS0srR0k4STN1VGxOR3hZWUEwZlAxZkRiVjBjcm1jQWFXdloxRmwxMi8wRHJPMC9EK0JzYnhkMGM4cFpnajFUTlUxUXczTUloQW1yUlNaNWFPSXlXcUc4VkVDMHVDZFdGbnZxbnV3Y2tPc2V5RzZ5alN6K0pCdnJGYndyUHpIejRGdlBCLzloVzhtMWJYRXgyVmdZNUFmVE9YdFVCaTMxU0ZwVGpkVmFPVHI0MVMxTUloaDV4YnUvc3VyWUxLYVlYeTlMWDR4V3Yrdjh5RlEvV3AwcGhwdmlPOXJiVFY5azZRYk9pU1RScVExa0Q2cDVRUUw0TStpNkpQMDczOVJHUGRDclQrMDM5RzZQTDhnRmlWZHRqTTB4R1Exd3pqNmxKRGZGSnJnaFltMkdHVWJLV25sNnR2TlBaOFQ2U3pVUkV4NnVDcnV2L2VWNTU3N3hDdjMyNWwxREw0dVJ1TGlHNVFJS0l4M2lzMDBxaG9qRFhvc1VOa2IxUlZFTUtCL1VKQmRuc1ZsVldFY2ZmSG4yei85YlZueHl0c3ZQcWNhV05NTUlMd21jLzlVNVJpQlZ1aHJIVVp0UnVUV1owZm43K2dZU1ZtRXduZ2NhQmJEYU10TnZxeWh1ZnlIaWdwenlYRlp6VEgyOUtPZHoya1BCWkl4b3ZyKzNMbmxVQmczc3gzQ2pLMWk4eFhvUk9FMkhQeXpGbHhXU3pFZUc1c25ELytiZ1NQU1UyMVpNb1V4ek1LVHNuSkYrZGlTUHluS3J5NFAwMUE1QW1hcWxjdHFLY1lIbkUzYzdWQUxjYVkrd2p6TVhEVjUrWWJnTUp6VDJ5Rm8wRUJMeUs3Ukc4Zks3ODNqWkhCWkxjV1k5ZlBqUjlXWVhKeU82VFFVeGpnSlY1c0NuWllieHJtYnZsdmtGcHVGRGx1ZnppemxzakpjVmtzeDN1RDRmd2VjUlR0anJici9GTVk0MGdpYWg5aTFQcTZPdzhLYUJvSGJQQzZycFJoSGcvTEJ0cjRvTThVU0dZVXhMSm1nOWZRbytLVEFZdElmaFhubzJhYjR5K2c1WEZiTE1UNG9Qd0c3RTZZZWRiNm5DbE1ZdzVJSnNvdVBCY2ZJbklwTkgzRTNjQXZBWmJVY1l3YUFCd3NUaXlrdUNtTTRySVAydCtOQUg0ckpZV0dzRVhqd3hHVzFIT05vcEh1NlNLYkhsN0k3bHM1MDE2Nk9lbUY3ZFJUdmtKMnNQaEhPektCRENTNnJESXozeWd5cWpXb09KS1lYSW9ueElNeVNDVlFEMDNRaTFEemtzc3JBK0taeHZFaDBvdlFEeVVTWlNwSklqUGVDTEJsOE1xUlViVlhDT3lwWkN6TVAyYXd5TUk1R0pXN1ZKblh1VjVVZ2l1b2hNY1lxdDE5VXFEZ1Avc0ZLVGttTFcwbHp3KzRsc1ZubFlGenlMZnAxYWxWazlUR1VpTVFZbm9HQURTNzBaOUFhT1ZXWFdrR09MamFySEl4djRVUzU0TGttVHlRdjVTRXhoaGVYc01TNC9NRU9PdUhTQnRPZEJWMUhZTFBLd1RnNnl3NXp5VjROU2xRNVdhaVNSQkpqTEZNQng3SUhnVWVUVS9YcktHaWZ4bWFWaGZHZG92M3Zacm1QWktxT1QwRk1ZdXg5RFo1VmNUTm9hckdheUltOGJ3am1KQVVoTnFzc2pLTnhnWHZ3ZUdGMnFOTmZHbU5zbnZvT0tUZWhGYlJFY2x0SjZkZ3JLbGt2bTFVZXhwditheDdYSzN0Qmd1eElZU0tOTVRaUGp3cUxGV1V1Y091ay93NXRFVXUrUERhclBJeWpZKzk1M1VIQTR1ZmpucHRPWTR6am1HMXVEVFlkOWlNQkJwdGRXMm04SGJBWjU3UEt4SGpqUlIrL254cjZjdWFmVG1PTW8zUFA1c24zQmJLY1U5eWp1NWZINWg0YWUxZUdLbGxsWWp6MzNzN1VBSTB4REd0NkxucS9RSlkzRGgxd21NZm1Ib0podlVzMlVpbXJOY1FZcHhMMGJzNy9CVElsWjZ6bEhSV1pmd0JiWEhwSVZjcHFIVEZ1MHFlTEJWOGdVMmdPeElVS0x5Q0FDdzNrMGxBdHEzWEV1RUViMWdWZklGTnd0aGZvclphTmVpNG1WY3RxSFRHRzRiU3ZVTXNEeHlmZUw1QmxSSmhYajdQd1F2N3YwTGZscW1XMWpoakQ2S0t1VnJZbTNpK1FaWGpDOFhTYWhSZnlIMGJYa0dpb1dsYnJpREYreVpYd3l4VjlnU3dUY3pmRVJaWlZNczEvcUJ4aVVGWE1haTB4N2xKR1Y5RVh5REpZZGdKOEVsa2RVLzNIRGNON2JvR0tXYTBseGpoQ2Z1UklydWdMWkNreFh0dnkrdk9jK3FwSmFBbmlObmpGck5ZU1k4eU9Fd2VDb2krUXBjVHdrRzA1NWVhYjBLVTJheFd6V2t1TTRRVnhaOGVlVklvNGt5ckFERjZ1VGtIMlBMTGdCWEZWVHNXczFoUGpQV0oyakUrQmtlY0xaQ2w2elVVdngvSFIwNGt6ZGlwbXRaNFlVN1BqL1VQL0Y4aFNLYmZKUFpjRFFhVUpsTXFwbU5WNllvd2Q4Z21GQk03akNvd3FMTWVIVkttNXBoMFJLa2MyV0NHcjljUTRHaE1MTWdTSGl4ZVAvWWdkaVV1NFJJeUI1UzdJMWJKYVU0dzluNXNxdmtDMXMyQm5kVExhMnRRT09mNG8ycjUvT0U3RmFrMHhocVk3SlNSMFFDY25sTmh4RlVpVnFLMmFwR1BLS1JkL1M0UHF3U3lzMWhSai9HNGd0ZkFlKzg3a3BlaGdxSFVTRVM3MEx4dzJWTE1Wc2xwWGpJL0lBNTNDN2JGblFzMGJjTmlIbFBxb2tOVzZZb3kzSmU2NjZQaStRQ1lwMTl1MExlN1dVbkhLR1drR1ZNaHFYVEdHc243V3dRTCthT0pBS2lXRHpodzZKUmFSZ04vNjd6dnRWTWxxYlRGK1FQeGtST0YxVlhvNk9jS3ZQZ0VLWk11cHRVcFdhNHN4ck9TSkxibWk5eEpBNzByYXJtQSs4Uzd4Z2xhVnJOWVc0NmpwV3RaRjIrUGJIbi9UZkdBMWFzVU5vNDZSZ0VpVnJOWVg0NXN1YUVYYjQ0RjR0eTNuaGNVSHJyVlhKYXYxeFJnSGpGc1dTbnYrN1RIV3YxMkxlbkhSRzY3dFVDV3JOY2I0QmNlSUh2dXZhMUhmaTF3WXlPc2p4eXRYSmFzMXhoajJxclZGOW42QkxJSWpZckl3U04yR0hqaGI1Q3BaclRIRzBVUDd2U2YvOXZpQk0rZGRJT2FZc3RHMlY0b3FXYTB6eHZoR2hySEc0cmVTNkpmZElpakx3emxDV0Y3MWh5M09LbVcxemhoakloc0hFemlxZllNVzk0M0xuY2I0N2szYjNENVZ5bXF0TWNiMEhHcWc0bUJwWDR0cXdaMUxYWTBsSXkrWTE0d3FaYlhXR0VkL2FDanJodmYwZVBRZURmQkxDYTczakdXa1VsYnJqYkVKVi9jeTk4QW1LMld4U2xsOUsySGM5RytQeTJTKzZQeEtXWDByWWJ4MzJaWVZmNlJVeXVwYkNXUHZGOGo0c2w4VVphV3N2cFV3WGhSQVY2MmRKY1pYRFpIcStWbGlYTDFNcjFxTlM0eXZHaUxWODdQRXVIcVpYclVhbHhoZk5VU3E1MmVKY2ZVeXZXbzFMakcrYW9oVXo4OFM0K3BsZXRWcVhHSjgxUkNwbnA4bHh0WEw5S3JWdU1UNHFpRlNQVDlMakt1WDZWV3JjWW54VlVPa2VuNldHRmN2MDZ0VzR4TGpxNFpJOWZ3ODVSaUw3RG10WGpSUGU0MTQ5VEY3SGorOWZkbkwrdUM5Y1BuMDlpMmM4eVhHNFRLODZqVXNNYjdxQ0lYelZ3K012L0NxZW5iRFpWSzNHamFWY0Y0OS9YOUhzZ2s5dGs1aUV3QUFBQUJKUlU1RXJrSmdnZz09Igp9Cg=="/>
    </extobj>
    <extobj name="334E55B0-647D-440b-865C-3EC943EB4CBC-2">
      <extobjdata type="334E55B0-647D-440b-865C-3EC943EB4CBC" data="ewogICAiSW1nU2V0dGluZ0pzb24iIDogIntcImRwaVwiOlwiNjAwXCIsXCJmb3JtYXRcIjpcIlBOR1wiLFwidHJhbnNwYXJlbnRcIjp0cnVlLFwiYXV0b1wiOmZhbHNlfSIsCiAgICJMYXRleCIgOiAiWEZzZ1hHMWhkR2hqWVd4N1RIMWZYRzFoZEdoeWJYdGtaWEo5SUQwZ0xTQmNjM1Z0WDN0cExHcDlJRnhtY21GamV6Rjlleko5SUZ4a1pXeDBZVjlXSUZ4d1lYSjBhV0ZzWDF4dGRTQWdYR3hsWm5Rb1hHSmhjbnRjVUhOcGZWOXBJRnhuWVcxdFlWOWNiblVnWEZCemFWOXBYSEpwWjJoMEtTQmNjR0Z5ZEdsaGJGNWNiWFVnSUZ4c1pXWjBLRnhpWVhKN1hGQnphWDFmYWlCY1oyRnRiV0ZlWEc1MUlGeFFjMmxmYWx4eWFXZG9kQ2tnWEYwPSIsCiAgICJMYXRleEltZ0Jhc2U2NCIgOiAiaVZCT1J3MEtHZ29BQUFBTlNVaEVVZ0FBQmc4QUFBRGRCQU1BQUFCK3UvOGVBQUFBTUZCTVZFWC8vLzhBQUFBQUFBQUFBQUFBQUFBQUFBQUFBQUFBQUFBQUFBQUFBQUFBQUFBQUFBQUFBQUFBQUFBQUFBQUFBQUF2M2FCN0FBQUFEM1JTVGxNQU1uYTczZStyUkZRaXpSQm1pWmxJM0pOa0FBQUFDWEJJV1hNQUFBN0VBQUFPeEFHVkt3NGJBQUFnQUVsRVFWUjRBZTE5RFl4a1dYWGU2NTZlNmVtdS9rUEJLRVloMWZZaUZBZEZQUTRMaWNGSmRieTdpbGtRTmNDTzBXTE02d2loSkp1SWFnZHZzQzNGVlNIWUlpR2kyb0VOSkNSVUMxaE1JS1lhMkxFU1pGTmxmcXpFUXVsMmpPTVFDNm9WaXcyMllicGhwOWU3dlR2ejhwMzdmOSs3NzlWNzlUTmQzWDJ2WnZyZGUrNjU1OTV6N2puM252dnpYZ1hCT1E1VDE3Yk9NZmVlZFM4QklZRjYxUEN5OEJJNDl4TDRRdVFONGR3cmdSZEE4Tm5RRzRKWGczTXZnYmt2UlFpTmN5OEhMNER6TElITE4rNG1NL0NHY0o2VndQTWVCRXV3Z2FPdnQ3MGhlR1U0M3hKWWV1RCs3NndFM2hET3R4WjQ3b1VFdkNGNFZmQVNnQVM4SVhnMThCTHdodUIxd0V1QVM4RFBDRjRUdkFRZ0FXOElYZzI4Qkx3aGVCM3dFdUFTOERPQzF3UXZBVWpBRzRKWEF5OEJid2hlQjd3RXVBVDhqT0Exd1VzQUV2Q0c0TlhBUzhBYmd0Y0JMd0V1QVQ4amVFM3dFb0FFdkNGNE5mQVM4SWJnZGNCTGdFdkF6d2hlRTd3RUlBRnZDRjROdkFTOElYZ2Q4QkxnRXZBemd0Y0VMd0ZJd0J1Q1Z3TXZBVzhJWGdlOEJMZ0UvSXpnTmNGTEFCTHdodURWd0V2QUc0TFhnVk1yZ2JtUVB0TllLS3hrTU90bmhBemgrS3dKbHNCc0lSdGd5QnNaN0hoRHlCQ096NXBnQ1Z3dWJnalBaTERqRFNGRE9ENXJnaVV3VmR3UXZwL0JqamVFRE9INHJFbVdRSTlid2taS0cwdi85ZC85L0JlL0tiNzR6bEdQVWxBSjdBMGhRemcrYTVJbE1NKzErOW5zTnBiKzR1K0hIQkYvRyttNDNoRFNaZU56SmxvQ0phSGdmWDhNcy9UZXFqQ0Y3WFNHdkNHa3k4Ym5UTFlFbWx5OTEvdTNzdlJDanZxOWRGUnZDT215OFRtVExRSDZxUnVFMjNsYStZS1FVSjlNUi9XR2tDNGJuelBoRXFpU2NtZDYvcHFCNlpCUWR6UWdGcHNBUS9qQ2c3cE5kV3F0RGhzNjU0N0U1dDQ4em1vTVJtT25RUmtqMVRnYlJMUWYyUjkzRGVPajMrS2E4blN1R2hZSmVTOFY5ZVFOb1ZSZDE2MnJjOWJrM3cyZGMyZGk0YWZHVjQvSjZPUVl3c1hqOUZGeWZMSVlEZVVGcmlmSCthamhKOFdqcTZtb0oyOElqeHdaUGZIaEcxYm9wclo3VEJubG0wWmpSbHlIeWVpY3hlYU43NHk0cWdMa3BxSlhGY0NlTU5RYXQ0UzlmTTE2T0lxZVNzVThjVU1vaFJsTCtkUm1qeXRqZG54cU1WbU1hZ0hXeDJqN3VwYnh4R2E0SWZ4NVB1cWxkcFErZVp5NElUeVdkY3FSajhGUllxMmxpMnJJYWlhTVVjWE5kTFN0NHFjdElxNVptRDVGRmd1WG9tZ2xMZitrRGFGVXZaWFd0Qk9CTDBWWHhsUHZwREdxdVR4NFFzZFBXMnlOVHdsNSs2d1hiYVJ4ZU5LR2NHSFN4cVBxbUhad0pvNVJwUkV6NmRxaGNDWTFjb0ViUXRadE9yUHBsNkxVQzZnd2hLNkplcWZqdldqclRsZVpYVjg1V3MxR0dEQjM0aGhWZkV4RmVmVklGWm1ZaUx4bWtlcnh4RnBhU2ZVL3F0R1lPajdXZ3BUazdNUjF3bUkwbHNYNzVER3FlNlNYN2pscnBBbU4xZm1VOE5NNW16ZVRlZ0VWZFBaekVoa0gydlZKODR5Q29IcnpuRENxMkp5SjFsWDh0RVhZTVZubTNRbUxvN2swLytjdndCQ2UzYkZ3NzJpaVBXbWVVUkNVTTQ0ZlUyVHp3amVJalArU09rV1BnZEhTT3grL085d1ROWC81VFNsdHl3R2VpbElkaGh5bFR4Z0Z2ajJGYnM1bTlOWVRpS1Z2M0hqTFN4bVJteTk3MjNjZGhFb3Z1aTk2L2Y5Tzdkb0V3ZURmUEJRZTNmTWpTWGc2WkNIZmphbDBBbVBJdVJSbGIwdlB2ZWpSNklHL3ZtWFVQQnVKQ1hjMnRlZzRHR1gzOGZkNU8rYWl5R2hRMFdndDJrd3JNblhYZlVkL1B5MXpFdUF0cHNKUnZtc1dRWEF4NmZpV09BWHg5MHFTcVI3UCt2R2RaSllUOHJzYy85WE9URGZ3ZXZvcTNsM2dEa0RucEZxNzYxcmdROUROcnM2K0ZBbHZhaWJWcnNmQjZQVGRvYnB3dHBqZGFOMVdaNnlWZXZYZ242S0thRnc3eXM2MkZBV0tWNWZ6K3JQVHlVM0JVblR0M2sveThMSDd3cVFoekVmMzhBbmp3WHh0ZTI3MFUvOTlaKzZYd3VqdjVzTW5ySVA0QXFWejlNRDlhTlBMOFIrTk9zeFBxUSttWVBhanhPKzkxN0pIejRPczdZT3A2dEUvL2xEd2dXOUZOemRWbGN0Uy96dFIydXRTNDJFVUIwUmlsTHBvM3pBdUtNYWx0QzJMZDVFWlJORkVIelFjOERidXErN0lqcndqTzl1UlcvdFBRZkE4cWlTdGMrMHlpOUd2TWNCQ0dGZHVHODlNNFdCUWRLU0VkamhYNHU4b0RjRWlMS3R6UGx0WjAxVHZtQnZBVjZUeWcwUlpYbUZwcHMzUVkySjBYazVGUVYwMmdYTlVVSXh3ckdMOXdNbThUd3F0d2RNVCtWZGNzMGkvUlRSa3E2ZllaUE56RUVXMnl5eXJPWkQyOHZuOEE4Z0ZRNXM0bmFVYmo3ODhaT0svK2RHMzNkaVh4SWQvM3JqeGxrY1ozZWorbDkyNGtVbnZVc2JhY1VtdXluQnY1WXFrc2liMS95QktNZDB4TWJxczVvR2E3ZHdVRldQTnVVRXd6UVdHdjl1UzFRbDh3b3BaMkJwVDJ5NXh4ZjVLVGlrc0hxM0loclJ6eTYwc05VZ1daYys1SGhpN3RXUEJScEw0anlTd1ArcExLamw4NnlLOTE4cjR2TDdBVlpGYVdOWEdJZEg0YzB5TTF0VnM3ZGdFTHlMR3Ntc1NoSzMvNStmOHM1Q0VsbUxmTnBNbmxkcWxGdVpVMHdIYUtKYlhwYS9sZTFlbHJwZnQxek5HVkxzaEZiZmkwTG41aG8wNW1sUWwzNFp6TzlXNW05Vzd2VGpUM0JPdENrVnJzZjJ3Nm03b21CaFZVeEYyMDdjU05SY1E0M3hpYWdhMUgyQkF0amVsT3pkUnk4a0RzRktpTUs0dDRPVjhIcEdRUXluY1ZCTEJPbDRuRk5RUndkRGJjSUFET2lSWmRXVU1DK3RGYWF0Q2kvS2FhM3hrR05jTm9UU2x6d2cydWl3WGpLOVloR1JpWEl5cXFhampVdVFDWW9RVHRDTWJLNTk0ZDJpRDRpRjZ3MkJiWmsvT1UxNnp5S2QwaGR2ZEtXUmhpOUhOVlZWRlZib0tDdUtPd0pTZEdlU2JkcDA1UXdMWDhxMzhPNm1qU3kvNkNkV0VHYmxqaWZla3RoZ1VMNU9yWENzeUxrYlZ4Tmx6bVc0Qk1XSXUyN05hakVSVHJNVEo4NWhvUThCbUJRdDVyMW5FR2UyVFhrNjlsZUVxMkRISDJ0MklyeTljaUNiTU9ZNEJvVUFQbXVUNngzTWF3Z1dwNG5HS2RQU3lLb0hRL3k2TFg1TG9NMm5iQkdOaVZFMUZXQy95cHNpMnNXY1JNYXE1UlZIQWhQQTBTNkJyeDNQOVNsVTFiSVFZUlJqVEp1K003dkljRGNXd2NhelFPbXBYVDRHY2tiVVVBUmZwUVNmaE5HQk9RNENMMDNDU29IZGt0MlVPckdLZHhTL0tMdWlrT1Y1alloUnk0bE9Sc1hDWHJjT3ppQmliOXZZclNqOGliWjYySnc4TnNoTVliWk1keVBhT3VuMFhvaUpUVGNWY2hrSjBtM21haytaQ0ZlbkJQUFVvbkp5R0FCVy9vc3FZRVh2NVdSVWVRMHZxZnozRnNJTXhNYXBtcmpWblh4VVJZMGNhczJLM0trY3pXaTF2S1BCRVJxNlRHWXhyM2xwTWRaUmRzb0JOYW5jSXZuSWV5V0ZtTjlBKzg1d2YzQkdVclI0RTNGVmhibGpwT2MvNWtFUTJEUUh3TFFtUFA5dkNLNGpEU1NlNkNuZ2dkdkYzcGY3M1VrYk9jVEVxanhIZ3hheklWZzBvUm5CbVN3TXJiWEZFaGF4SmY2c1pBcUNROTVxRmxGVytKL3hPV3pTWnhRNE1uNEhtNUt1WjJEd1Q5dEpWYUZDVzZMakJrNFloekZVQTMxZFlBMFRLSVBBSlVjNHdCRG8wdloxR2JrMk84VEVFdEZnN2dNR2FXQnZVcFA2bkhhQ01pOUd5R0h4YVVtZURZRkF4UXVTckZyTXQ2ZmdGRjRmc0FJdnNtQkpRUHdvYll5RmZGUzV3THVLZlYyZWNRSWNyemRkWjJVVWg0UjJOOFMwd0lqYXFERU1vQS9ya2lzWXFIbHNLUVdLUGw5T0dRQW9UL2IwMGFpMVQzdzBrSERGdDZPU3VHQ3BDdVc1UTlXZ2NGaHNYbzJJcUtsV05BV1ZBTVdMWTI3WmEzVmFqMUhMMFkxYk9KQ1pvcWtaNGRpeHQ2MG05ekVYOUF3WVdGcHQ1bXRTeTU3S0h3Y2ttbzJJWVF0VmNleGhWRklqT2htcjdUeHNDclFBM1Vva3NXeVpxb00zeEJuSklrK3NLZElqYkdTWm9NMXNYR3hlallpcDZ6SkwyZ0dLTTdBMVlkS0hjTlZ4OGorWmtVbVBvQXhhMnh0SEFUbHEvOXEwTUdwSHFkUmlGMTJ3c2N2VFdXYlkyQkd1YnhpaGFLRnBYM3FNMmhGM0x5WW1UdzZLNEVZY2wwNkM3RHlqYXlQVWZidlZPTVBXVFNjUnhNUnF5TmYxY2FEVjJRREZXdEh0RkRHQ2dPRlV2TXFNL0thd25oVDg4Qko1dGtYMGpvMElNSjhsYjMwYStpTVprVDc5Wnd0K2EwSVpBVTk1S3NtUXhpQ2FpRFVIVjVTUUZsZDV3WmxqQUpzZkNhUmtmaU5oZDBFV3h4RFF4eDhRb2hzRlZWUE53cE80L3NVb1ZhNFhFMkxPN0RMdzlZN0l3NlhGeHpTTFArRnVZRmNqWldCa1dLWTRleUhPNEVWOUo3TXFKUlBkZ1J3M21SZXFQNGRLMHNzOWdhOUpubzVPeDlSaWFrWVFsWHpXU0tWRlF1NElzREo0Y2dSMmJ6VGowWjB5TWdpOE1Fb3ZSa3p0V0F3Y1RZMU81UW94WVc0ck1JajNCaVNwNkZLRXhqaWJXQmhVR0J0UWNPMW1Zd3crdFpwZWw1V2xEcUV2YnNCQUxKbWhodk0zS3JFbERJUDloUDUwTTdDVEhhci9IamFrakRhRkd2bnFMMTJUU0hoZWo3T0xHWFB1b2ExWkdiMGVJQWF5UUdNSEZscVpEOG9HUm5hSUFyaWtNNk1Oa005cUtJc2M4bjEyRzVjS3BraXV0REd6MDA3cVZ2U3lMNlI1VW1tc2hGazFBUUZkWkdVVk8xK0NtRmViaC9JQ1RiUW9Wd2dDTkt6bHIzUVRGY1RGS056cEtCM0pIVEZXN1BKQVlzYlBWVUNRQzJGaU9IdFQ0SngrakhrVVkwSWZKYmorV2pIay9Lc2tJemY3eGZVZXZhU0NhVDR6QTJtRGw1Qi8wSU45UDFXb0tYVXUrYkMzeGN6OUJsenNzYTNKR2dLbG1qbmh0ZXgxdjFmUkxkNGNQZkpzZ05XNElhR09Ya2swMmpWUXBhb2R4TVlvYkhhVS9pUDZSWFZrUUxBOGtSaXlrOWpXbGp0cksxckFKajFYQU5zTGVHSm9KVDFtNEZMbUlmd2wyZzNQNVJoQkFxRGxjSTR4QnF4WmhBT0tHQUYzakttd2hpc1JmZnZUb05adXVqRGdzbEZUV3BDRkFOODB6akhnQnZFdWROclFzVktMb2dTaWl2YUUybjlLcS9MRVFQUjlHZTlteFhCdWFVZFExOWFmaEEvOHYxc3htZEtzUy9Va01pTzgwU043MGVKSXBSazRBUThPMkpnVkJqV0FBMHZUdVFFeGNzeGpEUGRuZlJFY1gyRVA3U2hUOVhoQjhwbmFMalVrNUZzc2R1ZTBvcFVSNysxdVUwRDFZa1Nvc2NZem52d0o2ZE13S01PaDlScDRkaGFweWx4LzlDemNlZ1M0TjdkaElWZ3FJVmxvbEZzTG8xa3BRZWg2TlBLQnhKUWhvM2YwRXRrM2JyNXpGTkZKMjJHMW5TRVpSK1dYcWl3Z3ZrWXN3Y3hXUkE3RGZrQkQ5TENoR1VSQXlQOVEwcXRLWjFLQkpqOUd5QnFHUUQ1T0xKL3krU0FXRWQzSWhCOEh6STc1b20ydnYwM0l0eC9acDNWcWVvUnJTemhXcVRoc0MrdC9vSHFzcG53YzJnbHJGT0w3VElmRXJjbnhiazRhQU9TdEYwM21aWnJ4dGd0UlVPM29UaS83NzIrdzJ3d1owTklxK0ZSMi9KY1MyZXpQNnFPdElyUjRuVm94UjFJY1RiUllhckc3OFdkdkFuOXJOYjd0NnB6QjFSaFJzNlAwQk9wL2FZK0JUOUtmSFpYUmx4RTJHTXI2WUhJaU5mSFN4VW53Rng1eC9LdGpOdGRjRHJiVDdrYXJiSkNMYUVLcXBoakFiY3I2akJxODJ1S2o3VVVEVW95YVBsbEVsbnhGbzFGVFpqa2c1UG9nTG5GMGEvRmxvTjhTdUxIeUs0RmNlUGZvSTRLV3ZIZjFEQjdIaEdDV0NkRnBNUVZsOXVBVm9TVFFsVm1VaE1hcXkyRnJUWGdXMi9US1hVS3JVSkVWb2NFTVk4VG5nWEJXck1Cb1kwdFhMRWtJdGdrdkVRdW1JNXV3Y3pRR1dSU0tnRld5RFFIa01vVWxNVTVDK2JHK0Rpam9EYXVJcXRKYlhFRHJ4OVF1bkN4M2JFelYwcmxKelYra1lJVzA1SWRzeUhLT2dRb3MxSGxZNHpjV3NDYmVRR0dVYnljUFRmWVp4NHBSdEdvRVAwbFlLUWthS3MrRWlEN09oRTEwbzlUdWJIS2JqVllteDFxMmFvNHNFSjU2MStJcmEwWU5oMm93Z1BFTHdMWmJsSlhNYlBGWVgySWdaQWkwb1kwaFdjam1LOWkwQVQxUzBza3cvUzdQS1poQjArb3BvS0VhcDRqcHE0bUdkdDZPVE5Ud1ZFU01ueC82YXMzZ3JsMjlyRk80Zi9jdzcwc0l2OUMrY0Q2TnB5U2hmbVg1WW1QYlJ4d0VFa210a2dBK3J4NmpPTmhwMDJLOEcyblNKRGFVMElYZXBuSjRSQUZrblNDS1UwVlg0cnQ1N1ExRWtXTXhZbnZma1JMQW1JMUQwekgwdEdNcVZSSjBCbGlVYkVsbzZCZzB5SnZVT3Y4eEpQSWRpRk5Ub1FCQmYxL3ZndDJUcmc1NmpjYXJhSW1KVWhlZ2RmUzFCeUVsNVlRYktFTkVTT2lvdHJBNUIxeXhLSXdDQzFrUXpjOEI0ay92U3RPNGlnK2dYNEo1dEs1d0xUNkhVdWtxbVJzSjRrOGtEV0NWMFpRaTBJK1B1ODZwWXRNSmkxNmxJME5FZUxrdWJmNXB5MmtjSDh6VkNwODhsRUl6MjZ5WUZIcmMwdWdLcVpFeTl2a1kvRktPb0FWOEo2TElHN0FyckxXVjJTaEV4TXJMOEQzYStWYXFhc1ZtbmtBcEY5QXlPTG8wRmR3OFhJcytSMFd3SzNRR0twaFJCc3pjb2k4YWlmWXIwQ1RWejNUdDlqRkliZlVvZzI1eUxHYmFxVFJtQ2dzU3BMVVczQmVneDZmV3N4M0YwdWl5cldwT0dvQ0FheVlwaEJMaHFBU2lCRllLeE9iclc1b05QMnRzNHVyaXNYVUVVVy8wWnBUTHF1Nmw0OGFCQmdHbXRzcFNNaFlMVVplbUtudnpKMjE2WDhPU3o5TVhIWDM1Zkl3blBoTHdWTk4zQitJaHNKb1grbVMxZVFaYmYySitJaGRHU28wTm9EdlVXaXBuQVpLd1hXZ0V6L2xVejN4bUh0Ry9GTXNBSEd4MlVmdERnMW8waHNXUmRnVXR0N21DRkRSY2VoeTNMOFY4WlFsTmFSRW9oNlB4aElxdG5MSVM0NDA1YzYvVnpvZ0FIRE1Vb1NNeUtXUXpSei9PSjkySzIzNUpmakdhTGEzclZSUExmTS9Qc09GdTdOMnpZUktSb0h3OGhjNWdvMXRDMjNJczU0QW94RmVMRDJmZzZ0VkwzM2FNSFB2bXhjRnRRTFZ2ako0MUlPWmJ1UUZQa0JKMjJvS01NZ2R6ZEhWZlQyOXpEb2F6cmJKVzhrTFdXZ2VmR3M5ZWsvdmVzd1QxWkE5ek5oQ0dnd1dZbFpiUU5PMVl3Kzgxa2VSTXlGS01nTksrTVBpaUZiTFRidldyU1Q4VHppOUVzaXE2V3lUNGU4ZFRId0hwRElrL1NzNGFHSWV5UHFrMVF4QTFPcThrVlFucDRTbk43ck1KdFVXSFZHa0JvWWpVMVJpREZIdzc5V0JQcXFRd0JHbXliOS9QNU52NnN3ZXNDVzFmTXFLYkY2MEdhNkRGN1FnWGNndHF4dVgrcS9RcXJIQXlCcVp3SnhMckJuTUphSUFxRmhLMmFTSTc0UUl5Q3pzSjllNHhhWFhxQlNPMHlOcXVyTENQdFQzOHhvcVNrcm9nYzZHTy9aYkNtNEs0SUpzeUdDMzdTc0ZGZnMwQWZiM0dlSUpKbktGYjZZQmhGci90QnhXanBYZEFLK1FwZmJOd21RekQ2VHBXSlJXQmNlbGpuZWFpWGdaUWhvSHBUOTJpcmVJTlFMNWptVWQwR3BINUk4SlJBTGVwUzNwcXNFd0N1WmFKRUs3WndCMHNKUStqWnN3Z2FTK2JvL3FTUUlNc2VnekJLQmRmRUNWZGxuWkZoZjJiSUQ1ek4xbExhNjhzV0k1R1MxQmxaK2dQMlJLY0haZWxLcXN4WUJBSnR4RUFUa2NTWVEyRmsxeXdxU2kyd2pTZ1VBanBrOGo1cnZBN1NzZVZHMDBmR0ZvNlVtRU0vTU9heXZTOWxDSFY5WHNhS1lhQytRcEdPYVVKTk10VzJwZGNNMmZoVEZRWWtEWUdhdUdMa1l6MnE5dzRKRGtPUUIzVVNMYjZEaGJhUlU3U2NjUEJrQWZrY2hGRXFHM0oxTG5FYjV0UXUwOHcyYncwT3Nocjk3Q3RHUWhYVWRhbWVGZ21pV1JNc3l0aktvSW1NS1BZQjk1bkR6NEw1N0lBT3ByQ2RqV1htOGdLeHZ3SUI5aTYxQUw0Sm14SFkyckJoRUZnd1J0U2VIR2Q1UHEybHJocW9LVkdneGRkOFpBQ0VyUXloRnVNSnptdVhFQ3duK1NJNmJjNjlsQ0JjQ3BEUG9YZ3lFOExVVGtPckRoV3VkQXFBRmtnUlNCak5lMTJad0xQSkhjQmxLU0FqeTQ0T3dpaFJFR09RdmZvSlYzRzZJN3JFcmthbitvcVJVTlVJSjh0QlJpc2kzazV5TDdIRWM3eUdBRXQyaDc3aks2MXVFUHJpYVhaNGdkaGZrUTAxV1JkUkVHWWFoRUhZZGlabWpHT0wwQllxYWN5K0tKL3hjT2dIaGltbWE5SVFhQkJ1bUNUb2ZpZUYzVlgyNEgrV01KZ3ZHYzB4c21RVUV4c3pBSFEyZTNiaVJsaVB0Umd0aUFzVE5KVHZRSFI3M0FGY3VMZEJxWXd3Q0tORTdvRHp2bUFOemdkWGtMR1JVUnRsaFgzRVNEaUNPa1Y1Z0d3MmVZekVmbFdDM2M5WXY3aVJCb1l1b3dIT1lJbkNSYjRVc25MeEVkYUZLbURPZWtSZVIyOFQ2dDBUNkFINlFJWGV1b3FTbjZGVDdHMEVLVktGNDRoZ3J5dlJYblFHVVpLR0FKT3lCKzdnZzF0SlNyTlltUy9IeDI4YkRRVFpxa0lhUWk4MjB3UnovekpSSUc0STlkakN2WjIwRlp1R1RBM0VLQXJQeWpXWUpFVFBPalJVamR4bWhobnZLMFlnSjZpajBDWW5Bc3VOalFzbWNSWWZyeUVzVnRFQ1J6alM5OUFUTFJLQU9pdTJrWmFkaER1cVVUc0Z1M3JvZ3lGQThoUXdONGdZcGFhTXdSRTRocC9FM2tiSXNXbEVYMEZKR0FJOE1ScXhwU0cwN0ttR0tuWUZ1RVc3VjF3Wkd0Ym1ZeVE2bStqVDRubExaenBpYUVIY3RBNWlDM2ZRTUFUaW9DRkJvMk1VRkplZkNSYnM1WXlzeG5nT0pFYklab1hUZ0VjZ2JjSWdha1hIYXdoV1ZjVVM1STdFUjg5aUZBeHM0NUlZWkNKVURPcHV1S2JtYmlWNWRFS0VqRWhaK0I4R1JWZlU1VEVJRFpXR0lOVFhWZHFFdFJzQi9tV0dGamNwWVFoQ1VUSktPQXloYXRzR2JWQjBNeWpvck5FeENwcTQ1STUvZmNKQVl0U0dnTW0vMzBnMnNZWkFydzFHcitvam43elpvZDc5aE1yczhXSVkxd3hub2JldGlYVlF0VTR4NS9tcW1VNkpReitZdjI1bE41blBJZ3dCdHRmWEthVFNCM3RUL1RvT2xaR1RoYzZtT2crMDcwZmxIUUVEeTlNMm1Cem5Rd01Fakg2VkN1elJNUXFDUzdlQ2NuL3BEaUxHbnBvbHkvMjN2eWZYRUZyb2x5MmpuNGFJWWp4Ull3NEdoMDFPQ2lPZzFsdlRNd3Jxc2Jtb3Fvd25zeEZPL1FBUUU3OHdCSFROWGlZSmtibTdBZlhvRTZBYVY2UWhRSWY3NFNjTmdWWkMyMFlsbUFmN0VSSFlvMk1VQkJlZWhOMGJ6WEJIQnhFanBMM0ZxYTBsUm9GRUxaTnJDSERoalFFNzBmQWlBSFM1R2cwNytvcURPVXpNYUp0ZzJtV2VuOUc4dkpPalBzZjJPa3JoWGF4UENVUDREZFAwc2dqV3Q1ZFZnOVB3WnNQb2VJZlBDS1ZhZjZjR2htQTRna1NVakhQZm9ONUtZQmlaVm5SMGpJTHM3SEVnOWRXcUpKWVlRSXc5MVczdEtOcUkwWXNuaXh2Q2xQdG9BTkJmaUJNZktnMDJ1a01SMElYaEJCM0tWRjFmY2FnYWF4RGF4RlBod0ZaWTZKQnBGd290SHNFVTQzQjhTRXRYMll5d0FOVVZRMVM4YUN4ZFh1KzNWa1lCbU5YM3VTRjh4WHdMUGtaS0p1R1ZLUmx3R0cwSmRHVTJuaEQ0dnBITWlJNk9VVlF5ZGJQL1dobG9BNGdSM2NpWlFIdXROWitMdGNLR1VBcEJOU1dzdW1vWUVJYTVNT2RFM2I4Q3FPRzZ4T3BwWllXR1NxanhJNnNBSWNNY2tPRk5tVWxaSnZHRTArMXE4bXc3T25vY0VzUC9tOTFFSVNlZ2ZGaHRPRE1zNEM5RzBadlIxTnY0LzJvcnc1WEFKa0hNRUFDeGh1TFFUcnFJQ05qb0dBWEJxV2hHK2EwWmRRYkZ4YWo2RnlZZjI3UTJLcHI5UDlVSC9zR09lYkk4aXcvTi9QZ09RMW40YTIvNUdQcitybXVmTUVyd0tIbVdhZUZLQW50d1FMbi9iSmFiT0F4Qk5hMmlQWVExM2ZNWFRjK0lETUZVbWwzdDJVL2Z0OGxyTGYxelIrMHBNOGZjZ1JCWTRtY1Izbjd0SXc0eU9HbjljN0ZzTGIzejhidkRQWUh6NVRmRmtEOHNPeUwrc3dpekwzM2phZ3pYM2l5bVRESUVBd25UcHN1TURRd2RMY3dvUnZTL2V1M1RPNXFDanMxRjlhczZsUkZMRjJNSzlZcGMvSGZzN1RGV3g5UmRXK3c1SFViM1BJVEJVYzhJbUxqdmVWVGN0MmxCUms4SHYzeGsvWXFFYU9OYmtlY09vM3NmQVJ2amNDTXloRklzQzMyOElVc1lDOFNtWnQ3eWpHZ1B4dXlicWhRb1hjc1FHWFc1NUpaMDZXbmZVREp5L2hJSjdUVy9iVUJZOUhQUko2Tlh4b0dVN2p3aGRCSjdYTXBod1ZJbGpqdjFPeUdtbWUrc3hPQ2x5bkg3SnU5bmxRTksyeXJCSWhnbnpWMGlySlZOcG0zY1dLb29veWkrZHZSeVkyL0NvRmVLS250R01pdWFJc1kwNnVyMXV6V2ovd1g5dVFwZjlsME9vei9DdHdTcXIxUzZNRldOWGh3RXY4Z1hxSit2d2hBdTMyelVSN1plemVMUGxmZllLTDkrQ2pkclExU0NhRVBXMTFKN2pyUDI3VDRJYmxzaXNTOHVxTG03Sm4yc3FzdWZOaGNkdWp6RjJCckJCbUVZcTI0RTRpV2NXTmF5OU1XbTc0YW1OM2p1b3FXM29nU2FhazFtRFB6WWs3aEN1aTB3eEFQKzNZWU5RWnZNc2FhcEtyTFJYS21DaklMRWhhTk5MRUkyWGNUMHZPekt0V0JPTWFaU0QrVk5TOGh3eDZKRCt5SDhFSytIblF5RXhTUEZmWk9QVFRYUjJGNzBkUDBLaHNiY3MyV3NvbUdUN1FMaTZWc1h4dElOZ1hSQnI1WHBrNW9DZkYxcE9rTXJHNjRVdlNjajBXak0zMmNZOEpLN0xHTDlxUmpFclF5M0lWeUFjQk1YWkZpNVpXbHZ6SUVSblhoUjlxdEoybWtJR0dLWElwc2xZalkyOEdJSmFaem9ZdTJYZmJ2SnJMVWdveWhLYjBlMDNGTk9xdERNR25rOHpSRGMxS1d2aDhFdnZva0JSNUdkc3k5SkVVQ09EVmJIckxqeVBCODl3OUlZays2bGpZUTRCZDZnc2YrRi96cXF2Vk5xYTZqR3g0NmhJUEFXMWprbnRTdjhLZjVDYWJZMTRFQ1B4TkNkQnN1QWJMYzBob3dabUJJa25zNGUzRjBQZ2twY1BWbUI1V2hWRk1UUUx0OVVxQnRObDdueVFFMmxLYktBRWhmaVF4aDQ2bHBZWk5YR2pBQkg2V29zUHoxWmtGR1lNNWxjUjg1ek51RUNPdVlVWXlwMU9WbkM2YnY5MEVmZjl0czd1bDdvL1Q2bGVwSnBLRnlEQUxCV1BvSk1pWEZoSnJvRlRidytucSt6c3hvei82Q2gzVXlFWXBrSGF2RjdZS2c0K3Y2UTBZbDVSdlJkTHEwVTJCMVFsM1RRRVZ1c0JEQWNMZGhOVHNFQ3k5bURWZEFLeFJSalUrdm9xVnorNENydFplbEdLWFFJNmxtVkVKRVo3SE5jak8vNHdnOXN4QkF0ZGE3MzMySFV4UXN5aXJVVjNSRm9PUWUza2hoNk5mWDBtRk9NYWRUaEIzQ2Rob3hZdVBtSE81SjB5TWQ5REd4ZERrSXZOMWhNZmJtZ3lyc2FWclFOTC9hcnFpakh2ME4vTWVDTzFDZHJTVjJHUzdPaWVNQWFtcXQ0ekRPaUsyelFKUkd3V21uSXVQbzliUHFRZnpLa0s1T3JCMm43SERWMWszU0NsaDZxNjByUnhTQm1vN3NNZ2M0Z1dxcVl3RWZidHV5aXdORWdmRTZDYTAwTXg1MHN4aWowS0NTcE53MnBhcnB6eHRDa29lNllTNHlwMUtIYnJCY2hZeG1PLzVEVGhYNDlTTEY1TmRuTHVSNkZ1aHhIL0V3RDNJWUdCNXpFMzdMbHBBL2Zna3R5ZkZ3eTlRUE04OUcwdGhHcm9tTFlZZHVZdXBXYjNqR0F1bXdyVldnNGs5UGVqaWhBMitlQXg5V1Rjc3Q2bEYrVDJ1Tkc3U1g5MzRET0lMREdFOVdJQnl6R0JyRHJ0M3NTaHY1ZWxmSCt6MktNZ2syMi9ORHpzbG5EbE5ROEU1Z1NkNGt4bFRxczVwRG9nRFVkam4rSVFQaXVFaE43WGVvRlRqTzR2Z041aHpCb2czQ2JIaHBBcVRzY1JycDNTbTB2aFVMZm1ucmRDNmlZZHk3YmUwYkE3K2lYUkMrWUdsS1dkdFNVVTR3bEdlek1yRm9BbFFDVmhBL1V1VW9lakd0bUNlclBxSklWNlJCMVZLZXBQRVFxeVMxOWZLcVZYSzRySmhxdHloTTFnZitmbGtnVnAyWEwzUGl6R0tOZ2sxbGwxVG4yejByTmkxZmlTTHZFbUVvZDdpdVR3WUUyQTRvZGYrZG5mN1VTL1IxR3ZhYW1RV2tJNkhsUmIwZWFrUVE0MmpOdTBFajNUbGxqaFhuUFJkcm5BRHpreW5FOXNTN1hCdytsaXRSOW9yTXJ4MW4zNElaKzJpZTBSQ2oxMEFQZjM3TGg3MStsWWNmcGtQUmdJeUpFMG5SN2tiWU9tUm44Rm5YdGo2Z2tpOHo5QkwwTnp3YzRuV05PY2hLNnF6YUtQcWM4QXBtWCtTekdLSmJ2RFpDRDNlMDVxQzdtVnpTbkdGT3BvNUZVSDl5Z1Qzeng5ME1TbEE1aWd5eFU0NWswQkh3Y1hMUlJ2TEhhLzFNR0RwNUdCZG5sNXlZQUFCRlZTVVJCVktxWW52eElpQzd3ajUvL3N0UXFUclRDelQvaEdkRTI4MjJPOG5DRURYQVYxSHExR2g5d0dRb200MjJGS3lPTDMzejhKVlhXQlRkZjhyYnZ4bFJCL01DMnhKWFA5b2FNb1lPNkxKNWNUWHpqeGx2dTVsMTd6OHR1ZkVNVzRFOXNndGdBR0gzUzVORGVmWVkyRzBadmlPRm5Kb3N6Q25MUVNFT1VpdjU4dmwzYlRERTZxV1BhYWlDanpnYS8wcStFWEZiOEwyV3dGWm9jWEtRaDlLS2JQOHlEOEVubjFXREJpdHpSUDVqVEVtUDBzQTE0T0hyZFR2QmhxZDZDV284NWhFblBpUG51UDBwSWI0K3NYL1NTRGdjR3QxVkJ3M3hnSEQ0MDB5emVNVHNnbGc4Nkc0a0NBR2pxVUxrdGhwRVltVkRXRERhWlRxTDd6UFcvd3UxRlQ2d2dNVnN4dnVDaE1qTWloUmtsV3U2ZHRtQTUzdzU5eDJRMkprWTM5V1VtT21qNFB1VUhjNzhUS2hKL3hpQzBNSkQ5SlEyaHBuREUzdnA4VEdkNHlUdnpkMDJPZ3FPc3JoY2QzUmM5d1pWSzBtMnlNU3JwR1NILzUzQWw0cSs4ODYyWVZpVXluaGlWVjFrU2lrQUtGQS9RemRnU0ZSaWRvd2Z1L3lRUCtMS2VGRHd2Q2hkc00wNEU2VmtOVmZ0VWE5cWY1eVZLRWI3Vko4SzkxMklUd0c1OEtFR0xyeVpybXNWM2N2L3Z1MThVUnNlTlpHWUdwRENqUkN2bFp4ZnErUWE5TERHNnFkZlpmSDh4K2pYSnlOeVh1Q2tjZlYxQU1FZkovcENHa1BBZzU0MTlFMG5vRGozUnZOdGpxQXEvQWZQcEZadHVpeWwyWmQrRzh0UUwrZER3Tjh3ODZDMm5nTjBMRTY3aWJYTkJvYURwRWIxOVorRXM2YTBrZVl5UVlucFdNU1BSanF1OThvSU1KRVNucTR6Tkp6WnRjTjlVVVVhSm9IdW5MVGhJamgxOXEzY2dKS2x6OS9aaHN3ZW4vc2ZkNGMxZlY4dzZaNFNZN3AyZ0laUkh2SGZxa0pvQUxaTm5ZbjlsUnlPLzRLSHdnYit0Wk1iZ3l2Tk8rQ21pbUZwYWFES1pzWlo3dUpuUlppYjNxZVNCWnlZNWxZbXBhMDhsV0FRcng0WU40YW1wLy9YbzBUM3hIN2QwSWRxd29veFNhZmRPVzFBOXRFa1BtRXBTcnpoV1JUWnhpRWxXTG1lRVh0eW5QRGxEd0ZhbnZGUmdOenRmNmplaHZ4OS9UejVjN0JGdlovNE1RWXpNUmJucHRPeFc0S0FzRVdJRjA1S0ozWDZPMk5GN1c3dDhYd1BuWGQwMElnNTQ4c3dCSzhjZEIrS2dvS0tNVWozdWpZR1NZMzloa0ZZbHFZZXViVGFidEhabHBTSHN4bnZ3NUF4aHh0amR0cHVkSjRYVkxZVlg1OEdsRy9tSGdkc3pjcFpYQTNqYXJWeW9tN05nR2xBdXZtUDV1M29qUmZUdlk4VjhydVR4UkN2ZXdiRXFDeWFMTWtyazNjd3V1TGNMQ3JiSFFSM0QvWFkvS2pXMWxKS0dvTThSUk5tVE00U0tkTVQ3Y2VISy83ZFI5UEUvYnNNU1h1ZktqY1BnT0Q5Tk45VHlCclVFWlh2NnoyMGt5bUZqSkFsTVlDa0FISCtndjJ0TEFVU2s5cXlDY08zQkNTTVE4d2QyUEhIWmZOVmh0OUNCV2QrYUNqSks5TlJPZzAzOFVxR3B6aTVycEpMVXNhQmJOUkNjMGFhU2lqUUV1SkFyQW5XdVFaRVRNd1NJK0NuUmt1S1BxZkJtRjZWK0Y1YndpaHlsb1loUHRkU051djRGYW5KVHFFM1hWbnVOUkFrUTNFZ0Ewd0dYMkw0RzNiMnpRNmpXajZKL0g0NWVhMlAwU2JIekRycDdwNEx4WXA2Q0RSRXB5Q2pWcEhZYTdHb3Y2bzBCTzZOWUtra2RLcjNUajRiZXlKS0dnT2VlS0RYekRFVk96QkRXY2hoeUtuOU5NYnlBeUpFMDdGUmtmc2VpSXZuT3dKTlpWYkcyd3U3aGZoQlVIWEt1eG5kclpGSG5rOTJhbUVwTVNWT2FDTy9meFlMYi9MeDk1WFdqMGxGdlFCUmpsQnFpZGhxTVZpRmF6bit3YkJlMFUwbnF5K3FNMk1ZMFU5aWdGR29DNTZETGNtcHFaZEhjSnNCSkdRS0dtdGorRld0ZXZqOVRjdUFFRlg2OXNFKzVNQ3F5TUlkK0hUS0NrSG8zbU5NcldsM0xtanF6MTdEMEdOdnB1S1Q5SUlFNXJZK3RXZi9PdFkrNjZVUWNPYngvYTBZaFFCb094TUZCeFJpbGVwTHJGbGI3bXJ6U01IaGIzTlNiZVR5TG1oUjFTeHJDWTNMYnFCUTJpRERlUjZESEhRL2xZWWF1NitxTFlFMU1DWTRCTzg1T1JWN0VqbWM0MDlBbTdtM3Mwam5ZZEVLQlVhaFRTR3pzdFpETzFYaGw4OXE1cGV2ZUpYRWhPSTZXbm1ZdmRiSzdkeEtITzJFeU5ZSm5NVWFwd3BieXg2M3EyL2tPbHEweWprU1NPbk1QSFpnV1NJNzMrRFY2NFJMTmhTSnlnVnVvdW5Cc2xSdDdndlpPY3lod1NqdHE2cEFTSTJrZWI3MG4yVThoYUlPeGZHSEtENE9BWXp2RFp3Y2JwWmpDcmRHK1JxVnJrNkJ2RHE5SUVJNkpTbjlnM2ZLUU9WblBhZG9pdW1BYWF0cCtieGFWekx4aWpCSXBzUkVjcDFwb0NvMFgxdWtrOVZ4ZGk1L1QzaU1pUDREZlRYMlFVM3MvOTBQbjJ0dElsejV6RUVXLzk2SEJWWkxUTFA0WGU2ZWlQWDNMbHY1bkhHV0tQSGNlNE1Xb25URUpjenpsei93NnNod2dOSTc1ODd2ZmEwTlZtL3NPRkt5MU5oM2dGRkFaRS9OMDBzTXE2ejNZWm5TckV2MUpTdkZVOEJTNXgydmJSdjZ1OG53TjRERFJZb3hTVGNtTmZvSk9xU010U2cwZUV0U3h1c3Fqdmt2UmNTTUluaGY5RUJUbWZtWVRhT2pQYkFXWGEyeENhQUdNY0RoNHd3WXNXVkdybDc0RStNc2VKdG9GZzNVWWNsTERUR1FXTHd0Zko1SGhCSFFna2xjRXdmTnZidFdqL1Ntak1nUGI5UUVjSTl1T1hzQ3ErSUJlWXJTRDRUWVRHdzA3TjArcWNoUXNXVE5yVzQ4UmVjcm53Q25FS05Iakc4Rnh5c1o2S0o1VktKMmdudmV5M1B1aW80OC9HdjBvREZzNjVWT1ZLTG9XSFRXby9oWXVpdDBidnlGV3FHR0RJUmZaTyswb1Awald0YXpQb1lJeStOcVNHYWxQNHlYNVZCeWQwWXh1aDlISFh3b1AvbkowWEVsVXp4RExSWWJlVXZXNGNwd2N0MnJhYmE3ZC9IWXlYN2NvTGZaWTlGSCttUktCZ0c0ZWhFd2FlWUlYWWhUNHlZMStSdjJTWGcreDlJQi9rdFJ6dCs4LzNCM2U4L1ZnNnVqK2wzMjN3V3N2ZmVtK28wOXZEdGlTMFJUYkxiQjMybHVQMTltTWpsY2xERWVmT1VTODlHYUpuK2Q1RUIxZWZpaDg0NHVCKzF2Vm45cHlGa2w4UGNLSkpZSFRMMzE5UThiMU0rUkxjZ0tVQnRUZnU2NzlUVTJQWHNxOGJTWkhFUy9HNkowL1JxaU1mQTRjaGRSeTBzQ3VwekdvWnhlYVMrcTU2UTdoT0lWV29pTU43bGNON1Nvd05ObUFBVkowV2pmYVVNd0Z6RlYzVVVaVFZ0ZkxpVk9VWExYSGtSTFVNUWU2UjZwNHlZbE10d29vNzB4eXNxOUErYnVDTVhyTiszQzBUR0lCdnRlZllpMXBvUDBMV1JoVFExT3d5RkdpbHFmbGlWTFpnSUtNTHJzbnBiSjJBN09yeTg1TlVMOVVhQjg3bS9nZHp5MjBkM3FRUElocFEvbXZpRlpqMDZDSXQ1NkhWK3lhYnZiSDY4UmZvT2xmSklaaC9XWkpMRyt3NUZ5Ulk4TzhWUlJrdE9uZXhTdHJOekJ2eFM2OEJQWFc2S2RWVjczamdlRldkTjY5MDJEYWNXNUlockF0bWtaNy9hT1JzZUkxN1cwY2hjQWlDOE1QUmQrMktRNmZ1dVJXd3VFSTUyYjBjblVETlZYY21yblVHSzRWK0g2dms3cjhkT21RMUUrbWVDMy8zaW1PWjVLT0Q4cXJVelF5aEFMWDZmSXduUFkyVHF4c1pmS2MwN0lTUzZ5dFF5WHpNdHFrWTBqNDdEbW0wd0hhNDZZdVA5ZzRBTUdUTDRJUjk2bThyY0FkcWYwRWJoM0tMNlU5QnRjbzUrbnNkZVdlSlJwNFVvQnFudXNtaFJ1WGwxSDJoYlFaOXhLaGNLV0pBbTdxTTBNN3FJbUs3aHhnTjlkaWxMZkhPWG5nRkVJdHZjYXdXRTU3R3ljbW9jdTZFYkdjazBvdWpucHU1SXprWlpUNXFMMXhEUTl1NmoxOVMrV2twRDV3dlVYMlRwL3J2alg2Z3IrMUphdW43ZE9yTWpHYVo4L2hqYmtvSDB5YWIxUldlMm11NWc0T3k4bG9HN3RnK0s3VTRQVmtsblJTbitLWHdqSUxUbXhtUzY5MCs3V1JobnMxOXJ1UjZVQnQzNTAxS0ZSOUo3a1BnY1J2ZFBUQkgzdDJOZmZoVExHbTVHUzBkN1JWL0FKdDdwWTRxYytNWlZHVXUwMURJZUwxZE90MlRBYXh5MVZvK1RNWkNNZ3FBNldSalZJME44OVJOYU5adlZXVTlGanhsOVJXMnFpcnljZm9oZWlKU3ZSam82NWIwbk5TUDhoeHowd1NtTFJuL3IxVFpnZjlYTTRlWGtnWU1ZdTU3K3RjSDdVSkRzZkk3dGkwSWllai82TDZ4cThQeDBKV2FRZjFoYkdaZmxaRFJwU0g1YS9jOGNtbStOa1FnMzNmNFI1STJMUWJhZmp5VCtZa054ZU9lT00yWjcxdXROa29lYi9WalZrWU9sbU02dWJYOC9vV3VzakV4T0QyNTFMYzBwZVlHZlFiN3VrWVlmM0VtSHZrU0MzYVQ2d05xdUxXR0xWaW9oaFZITStOei9SVkhXT0w1TnM3blhzdkxROG8zTTV1Q2Q2aE9jRU50TGx3UGJ0NWR6QzNWUDNVK0dxYkpFWTFsNDg1cnJicjNNbU81ZGs3L2N3LytWTm1BK3hQSCtjRGR0Vm5XMm1zOHZpTkI4ZEt2Z2p4dVo4cGdsMFVkNElZMVUxL1pFL0hUMXZza1NoNjdYUFN3anZlL2RVZi91WkRvYllDeE5Zek9jVDF2Vk84Z1piSm1zODh5eExBM21uQnNKb3BEcnk3UDdhdGtzeUtmYWFYd0RBU3dONXB3YkNUV1YwOU9zM3JwVXpXZk9aWmxrQ3RvQm4wZVpHdHdPSGNXWmFxNSsyMFNZQ3VUQlFMN2pmbkpkKzRhRFRHclJKWmkzOTZDWXhZQXMxaVZnRHNxNWt0NkVXbmVBTXRrek9mZVpZbFFGL2pLaGd5Tjhod21uYmxMTXZMODNaR0pZRFBUUllOVzFtaUtQZFpRbVNWOVhsZUFtZEZBckNyekFuanJQRHArZkFTeUpUQTlYeTNsakpwK0V3dmdkTXVBZXlkTms0N0Q3NzlYZ0pEUzJCZS9sckkwSlE4QVMrQlV5eUJ5aVRkZ1Q3RmN2Uk5QOTBTV0ZLWEsyYmZjN281OGEzM0VoaENBajMxSHNweW45ZWFoNmpFRi9VU21IQUpMT2pMRmEyckU5NVczend2Z2JGSm9La3ZWL0NmQngxYlRaNndsOERrU21EVytINUJiMzl5MitsYjVpVXdWZ21ValErcXRWZkhXcFVuN2lVd3NSS1lDL1Z0dTFMT3o4Tk1MRE8rWVY0Q2cwcmdNZVBqaHRQSm45UVpsS3d2NXlWd3VpVFFmdE83V2ZqWFgvM2lOOXZELzVqWjZXTGV0OVpMUUVpQVBvR3RnMzk5M3l2R09aV0EvZXF6NFNhZFUzbDR0cytuQkdLdlBwL2tGNzdPWndkNHJpZERBckZYbjdOZjhKK01KdnRXZUFtTVhnSnR2VDZnMk5PanI4RlQ5Qkk0QlJLbzJvWndlQXFhN0p2b0plQWw0Q1hnSmVBbDRDWGdKZEJYQXM5L1lzZU44K1d4ZnVQY1hhZUhlZ21ja0FUbTByN3BqcDhaM3p5aE52bHF2UVR1dUFUd3crSDY3cHhaTzM0enRtdW1mZHhMNEN4TEFEY2x1azcrbHFOSit5MXZaek05MEV0Z0pCS1lUZnVGdEtYb3FaRlU0SWw0Q1p3S0NYeHdLNldaUDUreWlFNUI5MkF2QVM4Qkx3RXZBUzhCTHdFdkFTOEJMd0V2QVM4Qkx3RXZBUzhCTHdFdkFTOEJMd0V2QVM4Qkx3RXZnVE1tZ2JkZis0aVRvODgrK3NZL2MyWjRvSmZBR1pUQTU2SlBScTkwOERVZHZiNmRjdlBDZ2UxQlhnS25Xd0tsNmtiUWRuMklwZktHWURIeXJ5R2Y3dDcxcmM4dGdRdTNndURBOFNObzgzaEZZUzQ2eWszSEkzb0puR29KN0s0SFFjWHg4N0ExWE16R0Q1T25YVUk2MVR6N3huc0pKQ1JRaGFxSDBYNGNQa3UvZzRNWGRqYmpHVDd0SlhBV0piQ0F6N3BEMzd0eDNxNS9ENURMZmthSXk4V256NmdFWnZEQ0FUNVlsL0NBZWh0Z0dHK3VuVkcyUFZ0ZUFyWUVPbGVENEdKay9OcUh5QTdKTkdZaTEzYVNUY0NudkFUT2dnVGV2eG9FZGNkN2FQK05tT3RFMkZMeXdVdmduRWlnRmgyNk9XMzZjd1MzWUR6MExFb0FtNlFiYnI0TzBpekVqZTZoWGdLbldRSUxxWnVrVmVNbk0wOHpoNzd0WGdJNUpEQ2ZkbjZNcVdJMVIzbVA0aVZ3SmlUUVNsc1M0eGhoNVV4dzZKbndFc2doZ1Y3YUR4dGM4c2NJT2NUblVjNktCTUtVN3owNnp4Zk9DdE9lRHkrQm1BUm1JN3A3K2k0NlFJdUZWdVIvRlMwbUVwODh1eEs0eE5iS2RQY3VIbllqdW5Ea2c1ZkF1WkJBaHo1OE9uV1Q4WHI1aHJrNlRqMW9PeGR5OFV5ZU13azBhZHkvOUN6anVtWWRKYWN1SHM2WmhEeTc1MElDdmVncWJoWGhQK2FGeUR4U3dPM3MxWE1oQWMra2x3QWtzRWJIeDVVdXlRSS9rR084dElrVFo5TlJJZ1FmdkFUT3JBVEsyRDJkNXRldGNZSm1YRHZ5eHdobnRzODlZdzRKWElCcmRQQXFub0VmVHQ1V0tLN1hGRlNtajNnSm5ERUpsS3JIbGVNZHp0VDdybjF0WGJIbmp4R1VLSHprUEVoZytxV3ZieWcrWjdaVjFCOGpLRkg0eUxtVHdNVXJpdVVhYlNmNTRDVndMaVhRMmxOc1I4bVB2S2c4SC9FU09Oc1MyTjJVL0dFTFNjVWx6RCs5Qk02SkJDckU1N3VleEo4TEViOTJjVTRZOTJ4NkNSZ1NtS1hQVm1BdTZBWkIyYnB1WWVENHFKZkFtWmZBL0ROZ2NaN2RyYWo2SmNLWjcyN1BZSm9FRGxhUnMweGZ2bHQwZlBVcnJaU0hld21jTFFsTXMwL2V6ZE1MT2J0cDc2MmRMWTQ5TjE0Q0RnblUxd200R0QwWWZDSHRqWDVIS1EveUVqaGpFcmhyaHpGVWlWNFNQYkYxeG5qejdIZ0pGSlhBNWJ1UGZ0M2JRVkdwZVh5U3dQOEgrak5tUlBGb1RFWUFBQUFBU1VWT1JLNUNZSUk9Igp9Cg=="/>
    </extobj>
    <extobj name="334E55B0-647D-440b-865C-3EC943EB4CBC-3">
      <extobjdata type="334E55B0-647D-440b-865C-3EC943EB4CBC" data="ewogICAiSW1nU2V0dGluZ0pzb24iIDogIntcImRwaVwiOlwiNjAwXCIsXCJmb3JtYXRcIjpcIlBOR1wiLFwidHJhbnNwYXJlbnRcIjp0cnVlLFwiYXV0b1wiOmZhbHNlfSIsCiAgICJMYXRleCIgOiAiWEZzZ1ZsOVRJRDBnYlY5Y2JXRjBhSEp0ZTBsOUtHNWZYRzFoZEdoeWJYdGlmU2tzSUZaZmFTQTlJRnhtY21GamUxeHRZbTk0ZTJSOUlHMWZYRzFoZEdoeWJYdEpmWDE3WEcxaWIzaDdaSDBnYmw5cGZWeHpkVzFmZTJrOWRTeGtMSE45SUNCdVgybGVYRzFoZEdoeWJYdHpmU0FySUdVZ2NWOXBJRUZmTUNBcklETmNaR1ZzZEdGZlZpQmNibUZpYkdGZU1pQnVYMXh0WVhSb2NtMTdZbjBvWEhabFkzdHlmU2t1SUZ4ZCIsCiAgICJMYXRleEltZ0Jhc2U2NCIgOiAiaVZCT1J3MEtHZ29BQUFBTlNVaEVVZ0FBQi9VQUFBRGhCQU1BQUFETDQvdFlBQUFBTUZCTVZFWC8vLzhBQUFBQUFBQUFBQUFBQUFBQUFBQUFBQUFBQUFBQUFBQUFBQUFBQUFBQUFBQUFBQUFBQUFBQUFBQUFBQUF2M2FCN0FBQUFEM1JTVGxNQUVOM3Z6WFpFbWF1SnV5Sm1WREw4WnBwV0FBQUFDWEJJV1hNQUFBN0VBQUFPeEFHVkt3NGJBQUFnQUVsRVFWUjRBZTE5RFpCc1dWM2Y3WGt6OCtaN3hsMk10V3h3eG4ycnJER2gzKzViQ2NzcWQ5amxRekhZSTFoUnFkTHVzRVlqVkdwZVVBTktpaDRJWmFWVTBpUEVTRUVsUGZBMnNrWk5qNkNTcUZTM0Zha1lMV3VlbUFvUmxHN1JRRWtGK3pIelpOKysvVGo1L2M4OW4vZjc5dGZyWHM2cDZyN25uby8vK1ovZk9mOXovdWZ6ZXA0emswRGd6aTkrL0wyUGxudVRTTXFsNFJCd0NFd1JBaTFHcGpkRkhEbFdIQUlPZ1VrZzRHUi9FaWk3TkJ3QzA0ZkFuNzdGZC8zKzlCV0w0OGdoTUFFRUZwM3NUd0JsbDRSRFlBb1JhTHJ4L2hTV2ltUEpJVEIrQkU2YzdJOGZaSmVDUTJBS0VkaDNzaitGcGVKWWNnaU1Id0VuKytQSDJLWGdFSmhHQlBxdTM1L0dZbkU4T1FUR2pvQ1QvYkZEN0JKd0NFd2xBazcycDdKWUhGTU9nYkVqNEdSLzdCQzdCQndDVTRtQWsvMnBMQmJIbEVOZzdBZzQyUjg3eEM0Qmg4QlVJdUJrZnlxTHhUSGxFQmc3QWs3Mnh3NnhTOEFoTUpVSU9ObWZ5bUp4VERrRXhvNkFrLzJ4USt3U2NBaE1KUUpPOXFleVdCeFREb0d4SStCa2Yrd1F1d1FjQWxPRndNYjdIajc5VU0vekRObGZ2M0wvMnppUHBVOCt6TzdwY0t1MzlpYi92cC9kQ3V6dTN5SGdFSmg1QkQ2S3k3b3VzTk9PS2Z2MU01OGRJR2VsT21ObHh2WW9rMS9EMkNsamYwdFdaeHdDRG9IWlIrQU94bDU5N0MwMmJtN3Bmdi84YVcrWjNVVGVxbWZvL2gvaDFqWDIrRjk0Nno0N212MHN1eHc0QkJ3Q25yZm9zMjhnSEZZckQyclo3OTdyZVQ1Nit5WGU0Njh5ZHRuejZyekhiN1BISFdvT0FZZkFzd0dCS3UvVWtaUGxzeE4xZnI5ODFmTmE3SnJYK2c2ZXhRWjcwbHU1Zmt6MkZjYjRrN3U3UDRlQVEyQm1FVGpQK0xpZStNZlFYbnliWS8yVXZ6NDFUMm8vVEJlZGZldUlXOWU1RHNDdDdzOGg0QkNZWVFTcTdMcmtIbDI2a1AxNVV1OGI3UEhHVWVEWFo2Zm5SVE93d2RoRkdjRTlIUUlPZ1psRkFIZnlQeW1aTHluWmIzOEpiaFdtbW9WdHhrNTJnbUFZKzVPbk13NEJoOEJzSXdDcFBsQTVhTWgrdjNvRU4xODNDMjJtUnZubzkxVmpvU0k2aTBQQUlUQnJDTlNsdUJQalRmbFM2V0RlSC9LT0J6ZjdlbGtmNDMzWDd3dFkzTU1oTUxzSVFNRFZjQitMK1ZMMmFTb2ZRcTY4c0FDd0l6SzV3REQ5VDJiejdOSmRMM3ZaWFpmODRGVjR1NGREd0NFd0V3Z3NNZmFFWmxUSy91SVozTEFBOEl6MHFqTjJWZGdSWTRkYk42RVhjT05rWDhMa25nNkIyVUVBQXZ4bHpXMVY5UHZMMUI3TU1iWXJ2Y3FNV2dOdTRIekVMYVU3djloaTdPWm5mbTByOEhEL0RnR0h3QXdoc0crTjNxWHNMLzR5c3JETjJLSElDUllBMUdZK3c5azc1OWI3WnFpc0hhc09BUk9CdWh5OWMwY3ArL3lseTFoTkJNVkM0TlBDaW0wK3l0bWJOMVFENmUrZURnR0h3Q3dnVUphamQ4NnNKZnQxeG1RT2xnM3R3SEFtMlQrU1lYSTlQOEtLR2pYbGtJdStDK1FRY0Fqa1JNQzNldTZxbk9lbjJHVTl6UThaMzVFRWZibjlIdzZGWlI5RGpJTG1oa3pYUFIwQ0RvRlJJZ0JKUE5MMHFvYnNZNHl2VmdBMjlSNStMQXJxQS95RlpiOWJVUElSM00wazZ2SnhOb2ZBeUJDZy9UdEhtbHJWa0gwczc2c1ZBSFRYVjBVb3FQOWFEUzhzKy8zaXNyK24yWE0yaDRCRFlGUUlwTWcrbHZldnlXVFFKc2p1RjB0OE85SzV1TTZQbG9OTW9pTC9WYi85bTMvMmZUOVpEa0lGL3hkVmFzN2lFSEFJakE0QnlOZVJwbFkxK24xemViL0Y2RXd2TitpNUQ2Vzl1T3pUK1NBeUhVVWkxdksxZjNvbENJZC90Y0FRRzlJNVRnU0J4Ui96VDcrOU5wR2tYQ0tUUWdEQ2RhVFRxaHF5djIwSXViRzgzMVNIZWhDdHNNN3YzWTRFWWJKUEF6M3ZUVUZJUGVHbzJYUzJDU093NWxOaG5QM2NoSk4xeVkwVkFhalhPenFCcWlIN1hiMk9qNk43VDhsQXZsWUJCcEY5ekNLUVVXcUVKQnZ6L0dxaCt2ZGkvSnpUSkJGWUxaLys0OS8rRVJSSFo1S3B1clRHakVERDJwbFhOV1MvcnBmM2NYeEhkdFJvQnZRMC93RDl2Z2V5WkM3bnlOZkdlM2pRZ3h4QlhaQnhJdEEvN1lFOGFrSGlQTTA0VTNlMHg0UkExNWpSTTg3eEliV0sxclp4bjQrY2NjTU1JRFVEaTIvbi9CVFgrZW1VQUpsOG8valhVbEIzWW5oTVpaK1g3S3IvQVI2MHo5aEIzamd1M1BRanNHMHUyZWt6dkxpWDMxN2VsNFdPSGZ5N3lOVmNzTTQzZ096VHlnS1o0MXpZTkJGUzdUTElGY01GR2prQzgrSW9OM1oycTZIZnlCTnhCQ2VPQUtUWDBPR3JXdWRIUWF2bGZUVDRIY0haZnZDWmpuYWdCd3dnKzk0SnhCbG1OMWRXUzNWTU1lVUs2UUtORFlHdTFMd2FlcWwzYklrNXdoTkRBQ0p1RE9LYVd2Yk5MZnhWM1UxREZyZkFYUE9BY3ppSTdPUDhQNW1jdlRrK0hxQzJGVTBNRkplUWhVRHJzbmh0aSs4eldiN3VaV1lScUpodGVWM0xQc1I2UjJhcXBmdGVzWnUvWE9OK2c4Zyt6Z2x3RTFDUVNTUStuNU5YUlVpazREeUdRNkRFemc0RENtYWRHSTZtaXowTkNQVE50dHpYc3I5cHpNVnIzUUNqZFJyeThYdDk4QnhJOXBFaW1YdHo1cjVoN0NIT0djVUZHeVVDZW1uSDFBVkhtWUtqZFdzUVFIa0dZM2NrVHp0dWE0S05mYTFyRzh2N0dDTFE0RzllelBrTUpQdFlLeUp6VXlTVTlWZzJCeVZaZ1ozLzZCRkFtWXZKdmpXOTFqdjZaQnpGeVNQUTBsZnlkQ0dTVndVSFRUMFdnTERLNVgzVUEyb3A5a1Z6TVpEczQxdGYzT3psekd0RG5TWElHY0VGR3lrQzBQVkVPMjBlN3hwcEVyTk5iSjEvenJKUUhsYS9wVkR3Y1FXK1RjbjdLdlAxUHQ2SzNudG5MTzlEQmRnRkkvUzFQaktEeWI3WTF4c3NFd2FFMHY1WGpBTUVhZUdjMzVnUUtET3hHd1A5ZnQ1Q1MyRGxFN1VFanlrUmhnVHUwcDNyRDZiN3gvbVdqK0pjSisxV3FzaFYyMGNlUjJmL0VwRytzWVVmYS9vSGtpdWZyUEx6WEFQS1BwUUhNbWRia21qR3N5eTBqSXhneWQ2Lzh3Ny92bC9xTGUwa2gzQStLUWo4MW1rbjhEVVV3SlRnS1Y3bno0NlRmS2RER0pLNFMzTmZZcjAwNzNpLzI2N25yZjN4OFVma2lrVzNReUsxekM1WElaTFAvNG1yZUVFSHI1YjMyM3A1MzJ2UzBaL20xMUY0bU1INmZSRGg1b0RUeVA1cmk5bUY3SkR4SWY0cnUrZkh2NmQxbzNJdDNudHlycC9uT0U4dXZWR25aQ2lBZzVGdUpLc05VeUlNQStTcnBRU2xRT1JWWDhwUWdVaGpDUHA2ZHZaK3ovczhlNkZYNVRKNWhEU2czc2tkSFhRNzU1Wk1kZzVhM3hkVWp6Mmc3Q01hbWJ3aXZaem41STlrTVBwY1pQOEZqcVdHdm80Z0dtWWlMcXU2T1oxRWVsLzlEdi9zbHo0enlwVE10WjlCNks2d1drSzAxMTZlRm1GSVlERFplVjd0ZTBzT0UrUFRQMVV5RmVNN09hZlg0R0Nkeng3WU1tUWZlcm5xcFBwNk50RERDS0hNZ3MzODRHOUEyUysycnhjZkJ1d05nMFU3Mkx5MGZNdGxmeVYzYXpkTWRtVmNXclNCdWZtNzBtSDRaMVh2OFJxSVdDV3h0ZmVmOU9LRjRUWjIzOTB2dzllZkx2aHNUNlZaWmZSRnFBdStzU05WK1UzYzBzaTVTeTNFMkhyV3p0Wko1ZnczSHZYdmV4ZVllKzNkai8zOEg3MlJOMGp2ZVVBeHUzRHBzcko3NjFmT2ZrcTlEU2o3cEVtUTJWR0UwaTNWZzNUL2ROK1dVR0RLMTlMRGpkMjNtM2N6NDBnNHFaeitaNTlBVGg1aTgyUXdtWk5pN1AzVXZ0RUpETURqa3U1T3dySExOL0FKdU4yd0s5NngxQ3lOcm9SbDRXVHNTSTJKT2htblpmUCtpeUpKTmpPNG4vYWNEeXI3T0ExSVJuM3ZJd096eFZwR2dGUnYyY1JVYjdYcys1UGNxYkIwL2RqYmFCREtuVlIweExsS0NoaGoxQWNaaVFiR2dSZFRhV1Y0TnBPM2REUnh0aXRXR0JaKzRaMEJXNC85K0pZaS84TVY3dmFxdHlxWFcyZloxK1BoWWt6TUdZcE1YTXhwei9tZ3NpLzM5VjZOeS9TSTNUWmtoVzNmWXRtSEVwNWMrUWZQZE9tVEQyRVY0NC9EQlBvN2NGbWtIcklXOXJMZXhXVXFNWEpQVG1KeEw0alJ6dEloTE1LUmwwVTlneFR4MjBhbm55UU10Q1I4V3JPaVlQS0duWTV3TUdNUkwvUlM4aFBITVJsMFZyUFhTNmM2NXdQTGZwc3FsdDR5bEFIVFVON3I4cURpNWkyVy9YYSs2NG9LWm5heHhaRmtlaUFXRUdoMDZJbkx0cXl1Ty9Dei9xbDVTRFE3WnRCS2RtMDFnNGZ0dDZkb0lHdnMrbkdTTUdCbFVlMHRrelEzelozbzB2RldQT2RqUnlxNU9LbG1UbUZQZWM0SEhPMUFmU1NUVlM5ellaZ1JDTE9XLzRJSFdldGtoQnl6TjRUVUhqNlBJcjNWQ3Z2MnovejJQNjB3OXAwMk9URS9lc2VGeTdaNzVPMGtLSXI0ZjFNeHcwQ3RGb2xkd0tGaWx2WjZPWnpnbDcwRVlhRHRJT0ZtZTM2eVN5Ykp1VHpKZVJGRkRJVnp5ZE1mSXZSVTUzemdmdDlyQkVWL0dJUEpxSjJRMHN0N295WmFuQjRWcFBySVdmSG9DVEZPMk0rUno3b2Y3Z2h6eTJuYWdOL3FtYXBxMzFjQ0wrbk9hMWJuSFUzMUpyN3NHbHNkYUZYb1N5SGFtMnJ2ZWNoandxK2wzSE5XVWNiV010V29hYzc1b0d0OHdFSHM2eDFrVzBRVXhYU1hLdW9PZS80ZnBnY2F2eSt2N1ZzalRtZEI2RFJlT3pSeldvcVhvNWprU1FWTEdMTTJ6ZUgrR2h0dVJYcmJ1cU5SM09KQVJTUE1FNWhMak4vNmd3QmhqK3BVTE85NTNsS2tWWXBCT01tcGJDcENzWUdtT09kRHlENzJEWkpSdTRSaXN6NGFSK3hHSS9QTm81YTdndHhWaVlsZXdVaFp3YnRTT21uS2JzOE1MV2M0VGJkNE83VHYrTEZJU2E2UThIZ25Bdzd2WktLaEkxbS8rZWVtS2JPenF6Z21FaThNZm1qT0VSdTEvRjFKOXRZKysxYURWcENYYnFieU1zVTVKOWtmdEJDcXFLd3dSd1h4R2lSNGs2ZUViWXRwWm0zTUMwWWw5bU5nbzViR1FxeGZLbDhsWDhrN0pOaFNvc3E1ZThZVDhOV0pTM3Zackp0clEyNU8yRWpUanFFRlhBWUhDY0pRc2U2VkkwN1BEejdLanN2bzRHNnRRVmY0S01tNXpQWjVpbk9PRVZvbSswbTRvdGtnazd1R0p0SEo0UjRzY3lkVWNCbS9QNDcxTjBrY3p5WDJYR1MzWTdqa3M2Ynl0Y0RPL3EwZzB3eXRJTFp5cTFTMHUrZGlIRFBiNW5EL1pJQjJ5eVM2a3FZZE40SjJLMEVZR3FIeGpPZjFKMUZ0VE80VDdLa05Xa0ljN2J5UVdmdW5OdWVsT3ovV3dvMCtiL3kxTFoyZC9MYVNqeW9IMDhzZlplQ1FwUis1UWttRkI0MFd2YTVaMFMyZjBienNQMFVibWc0TEUwdmxpK1lRYWdISlBxekhCdlZtN3JRU0Ivem1jSCtOZlpOQmZBQnJtbmFNSm95em5pQU16VkN6aHNIQnpnQWNqQ0hLU25xZHlrZ1JsNkZsaEpqYW5HK2l0bkZ6TFNNSDhkNzdRZVNkZU45UnUzN3NSek5XMTAreXltRklqc283dE1IK2NtRXFxWHh0ZytST1FKS3NIWU42MjVwV056eWlWajkrd0c4Tjk2czN0eWhpNmdna1N0bHdhYVcwOHR0Q2hCS0U0U1JjZEFzcHRJd2t4Mi9kbHVnUGxsVERIRlRGa1pqYW5HL2lSTVhkRDkxMUtiTDRHcGVMcUp2WTEzc2o2ak5pbHo4TzZMMCtYY2RJbGJIaE9VSjFwZjcxcURDbFZMNzZJQ21XdnpaaFBUU296N0hjaWd4cW1OVnNDQ3JMaHVNQ08rQ3VjMDhhU1JTeGx0TFkyWmZLUzd3dzdJTS9LNjEyM3MzZ1Zxd3h2RlF0eUFzbnNKODFXemE5T1MrY1Z6dENCVVVLMDdGZFIvNjJMaXRLeTU0SUR5V1VLbU9oc0FPOGJ0L3dhSUYvdDNEVVZMNzZJR25JdnFsVlFNc3dtNEswZEJNRy9OdEc0MUY5SWlBdzhON0lCU1lveERHeTlLM0NOVjRZMnNnbDF6cGszTmE5MG5hTG4yVnJtRldZbWMwczNXeDZjMTQ0cjNZRXloak1vRDJKVFN6NWJVMHE4L1lDY3poQ3FveUZBeGQvYjN5SnJrT0puMU5McFpiSzE2WW11UTJyS2V6NHJwSTE3NStTU01LQXYvbVVpck1nVytqK3JuSXJacG5MVmM3eHdrQzU3Qm5KcldlcHlrYllzVm8zaHR5WXVwTFdJQkxuVTV2ellXR2xLZ2RqOUM3RFVveU52eVlWeXZSNy8xSmxMSlp3RWNjTjZCeVF4Z0dHUjZsODBiaHBMK0NEVklDT3lWSTkvK1lKUDI3QWJ3NzNxN0laYVI2WVNSU3c5M09wUFBIQ1FIckpWU090MjhlOEpHTWtsVzQ5bnlXNzZkR3htU21qOGs5dHpqTXlsdTNkUUpuQ1hNNE9PVXlJTlRGVXhhSndKNFZPcW95bHhNdm5OVStGakx3S0JUMWZKQjRxbmErR3FuMzdvTjR6NmJiemp6Qk9FTGRqeGlXN01keGZrSGNBL0IzWjBvUURaNzdYTGFVa0tYaThNTkJ5c0dqaGVNVDZ1RlhGSlBiQzdwdTVWYXR3ek9BZGUzWjc4VDdDZFdwem5zcDFIaysreXpXeVp5dFB6Q0poMW1RQnphY096dEpsckVpQ2NXRlBxT1AwQnhuZ3BQTzErciszUkhMVmNOK04vVEp5cGlPT0k5T051cGNkMDRIczUrUllpVDdQZklrTStKYzZWRGh3NW51K21QSENRUHQvalE2Q2RLanBNUHNENkhFVzUrV01yRXh0enExY0RQSXltWDI5YTNJVnRaKzZwSkF1WTROa3o0aFQ4Zy93VnM0L0JOZHg4L0xWQ24vaWtBNkNYTlYwMG15eEEvNnFHdTZMMjc5QXo5NUNrRVl5NUlkNXpwQkwvR3VzTUZENlJ6cjhYSWFpckVPTzI5Yk1OWkJKNGFKaDVpc20zTlRtUEliWGdrNVZxazM1VmRPQzFFVndWT3lYa3JWVWZqQ05RRjRaUzZPUjZIZWV6MU5EUEpVOEpRWU5lK1RsQ3ppR0JoUklMdTk4dUI4ejdlSmZsS3cwUVZzYTZWYnd1Wnh6Vml4V0dLaHAydEVKcXNrSDdUUUMyL3FWKzkvR3laUSsrVEM3cHhOUVhIdVRmOS9QYmlWU3I5Z0RtVTlkZW1XUGgzM2VqeUZhWWl6RDR5UkRjWmhJemcxK0ptZ1ZwMnllR0ZHU1p2R2R5ZUxEaE1yTnN3NVMrTzludmJSMDhzalk2dmMrZlBiOG1rVmwvUjMrUFVSMzhSV1djK2dsMklQYUdHUUxjeDYra0JxZDVUbTBVKzNtdngraGl0Z2RPN2FhMnVmckUvRG5SbmU1eFNyNnZKcVg0S21zWDNueFc3bmxoeTljcDNzaWxZa1ZCbG9jdmFhQ3JMSURaUitocFg3bWM4S2xPc050dElFdS9qVm9FdFBLekZhc2x2QnBHejdLeW9xbXVlNkxUVTNheGJaTkpPZDJrcE42ay90NmE2TkpzSEVXakF2TjRxTmI1bW9uN0ZVL1hkRzNDOGVtbGtQRzdrQ2RLTE5UazlzN2ZIYUowVmppNU9sWXFzS3hza09XWnY0UnVJaUhSdzYrS0REbVR1eERjS1hmZzhSa0RDZFZLakVEZmozY04yLzFVc09tZ2hWOWsxbjRrS0JSUy9XREJPaDNLRGF3VVQ5T0dPeGo3Q3U1RHlvWWRET3Q1MDk3eS94S3Rlb1p1djlIdUhXTlBmNFhkRFBDVVVKc1NHYlA4R3E4QUNXTXNBdnNIL1k4ZkRzZTFpeXptYUVJVGlMbldUeU95MytmNm1kKzFUU2RqYVdZNGtPTURYd3Q3US9LWi9kOFYzcnNiQmxEYy80cng5NXZtTVdGUzVYZTc2MlhYNHB1OTBzcDVNVXlZMVYvenpnbGNNZ3JteThlQVVoYVF4cTBmemVCYkJwWFJrTEloeTJjbU45TEg1NFVyT2o3bGt4elFVTVhlWjY5ZXN2N1FWT1c0NFVCM0QyanVPMm1NNmJDRmJOMDc2VzUyRDBjdWRwRFJNamNaYytyOHhORDdjUXBVNHpHalVUV2tJOXpkRHFua1JITmlEUEgrdzNESVd5ZFFNN0RTVTdxWGN3aTNSeEplaWN4eFplZmNLYU1nZGZ2SkhLMzZjYSsxT0tkMXZ3TlhDVzlrNUxVN1VGMzJRMzN6U2xSbEZjbVh6emtxaCs2UjdQSy9uYXJrYit0OFNNRGZqM2NWNndZbHFJVnZXa283Ymg0bTVkVXgydThFR0xXTUhYNGVHRUFkMXB0OEhjTlBrWm1wUzlNdHNCa0s5QkNHdGlLdElLYmptRXdNT1hQYUZJcjF2TDhPYkNJc0RJYXB1aDcwU2dobHlVNUR4MXlWNjhUeUxsS2E5S1dDdU5tYnhUcCt1SGkwMzFGRHZKWk1vYVBrdkQySE1QZlhVa3VVQTNSWWZ5RmJ5NUNTVy8xRkF2Uy9ZaUFxUkRKbGl5K2dwaFErYTF6ZGg5bU43YThOckJOcUxiaDlLb0lDdmkwMGNOOTdXYllpbGIwbHRVMkJvSjJjWVcrU1FlRjVhSW1IQzhNcUNWcVRtZzhSL2ZYYVNLanpwNmFGOTFRRjUxOTY0anpoU0hQWmMyZ2FUdkhSd2JTcGJ0RGlneTdXam5pTG9oMndDMXBmd2lmNXUxNTQ4OTVldnJqOUtYcUNWTklTaFA0RWNYM3RDNitvTGROQ0I1MnpwS3hSNVJ3Tko0VWNUSGUyK0hXN3F1VVo1Z3N2YStLWVhjYk9ZM3pUM1hMNG90SHhsM2MxbG8rUnBzZFhoUEQ4MzlKU1VVRy9IcTRIeHVsYUVXM1JyK2lwTDVjMzZFYmVLeUJTYnd3TkF3RnBxOWFnVmpHVE1mUzUzNG95UnliNFdDZnAzYTl3UjV2SEFVZWZYWXFQemlMbFdpamNRcThnLzlOQy9UV0hsM1N3TjRpV28va2FBWUpqTFhDbkJpK3NCYktlWUg4MnFuY21qY3hqNlNuandkbll5VlNmSHB6U2c2cUdUSUdPWmRxWjFWYStuTFhMRW5PVm5JYWZGTWZ2RGZISlB0My9yOFd1OWt6MHovaCs1bG9waWloMnBxQnlSNFo4R2NNOTR0V2RLdnZGQ1YxU2dOOXFnRFhORGZ4d3RBMEJrdkJ0S21Pa1dJVGQwSWloWWdKVkRnZHQwMFRJK2hrNVh6cE5tTW5PNEUzVUNUUEdOTTI3OTRvVVEyZ2ZYaTdRVWpzNEU2SVpsQkM3bXZHYTlUYTFDeDVtVGt2a045b1NyZkFwUTYwWUE2R1QzbzdXbndvamR3bVEvYjdlZ210SzJRZkxidlFWekFWa05aNmRjVnVlSkw5NDl3TWlZQVpmR0dNNllQc1RZc3VxbFNIb3JmeWJ5WUNFU3NMNmNQOW9oVWQ4ck1uOG9PSEZEU0NoV1o4anJSWHZEQ2M2RDJMQzJGaCtlc1BzdnYvSlFpczM2dXBDTnMrYUNlWThBeFQ5UWh4ZkwzdnNvMTRBbElVczFUMFFpbnNNMlBhY1kxSVVpY2dvaUhMUWJTMTcvdnBoeDRJeFpTdm9OMlI5dGhuV3M0akVRcmtOeEwzVmppSWZiMEdpSU55Y1hLRW1IYnhXUUtSUVRkZHhsWjkxU1Y0Y204SldEOElpRUlwc0ZUdVVGTCtVZUJBZWEyRi9ESmYwL2xDOU50QWxiRnZOUE82TDZhUCsrbDhtV2xYUWVPcWRsZ3paVlU3UzF2UmlnNkFPakl1bGhDT1lQY0RWUURDTHFXRkFzUUxBMVZxOG9YWnRnZHlwZmN3TExLeWI4Rzh3YlVnZ1BHL2hEUVNETlorTEZQcDhNbDl4U1ZTbEtvQk9BdzY4TTB6K2dMb1haZDhtVktnWFFrNjgxU0YyM3IzbG1veTRNYWVzQkxUTDJnZ0R2VmJqQzA1NXpHQkMrUTNKdmJrblpCN2JvNkhUanBjZktqNFJZaW15eGdhZE5ISG96Y1ZaVjlYQ2FDYzVUZ2dKaHZMa2cvU0NLL0dCRWgxU3VjcmlGcjY2eks3V1ZOa2dPa09md0hYWEluOXl6Tjh6QmFYck95SklHdnMwdDB2dXlEMVd4bFVSQXBlMDhkTFJTczY5cWZWUk5wNHlKTGFJcWNHZTRIMm9jVzFRK05WV05zQTdqaXdoNDd1VjlrL092WktuMks3cTFMWGpzYk80MExrSWVRS2toTUpJUjhPWGVNa05zRUZOOEVyN2RkUWRRSURPdXJsdTBybHg3WVNNWlo1VGpsWjluRzg2eUNWdlRZU2pNdjVYOTNjU28wM0c1NUFtY3pPME56R0ZGOFJtdWt5MXRTRkpQZVZHWjA5UnFseWJMZFIrVUE0MWJaczllbGt4cDcyTGYzK2hkTVAxZlI3dkMyZEx4a0hIR0JpWHhpME1UMXV4Y3daN3kvMzhTUWpFdytXVmxWRnA3Q2hBZitKN1BVNG5jaGYwWXFPQkh1YWlDaXBBSmJWejJnUDJEVE9oak5KWFkyL3I3T080ZTQ5UjN5TjZMUFhQeExYWnBoQlUrMkwxTlFCTFNYTGRkMUtvOVIyZU9UU25WOXNZWFQxR1hVL1paMEZXajMzM2IrSUI2TDErQnVudGlPc3pjUitIOW5kRllIaUh3azVSeE41RUI5aHBseEpJR0RTZE9aYytZa3BQbXNBbTBVa1ZjWklPemtXRk9aRjhhSlRsUUtQWmQwZDRkdG1OOElwdGFoV2tDRlJQQXlzK0MvVjJmM3ZaR2Q3eWlIZWtzcVhqdEpuK3FzNVZja0RLZFE4eUoxL2doSHpEOGdjZU43enlvejloeTBkR3piZkd2Q25EL2U5b2hVZE9kZUp5NUs2WnFVdlhtS0ZBVkFMbVQ5bk5WaXJ2bWlpU3NoUExZNWNUcmRsYW9jd0pOdVY0Zkc5QUdtRjg1RzBnNUdMMGs0cWk2d0FjR3NlNHErc05RYzB3RWNpNk9iZ3NwK1FjK0FwaVlzMFp2SlJRcVVqVXh1UyswanhWZGpOSWlSVFpRekNMU3RkcVNXYXFhckdINjN6WlpFV3R0T0ZVdFczekZEZmVxQjhIMkd2aHA1WlBqMVdMckdXVkw1MERCTHpXdkNLaGtyMlIzRGM0bzVJMmhxVjdFZDJPQ003ZWtDU01kd3ZYTkhSd0FkOEVET3lwSTQ0WjZFL1EvNjBEdzJXRHZsclUrYU12MzFFYVFGdE13RWRNYTl0OFpjUmNsc21nbmJaNkl3TVo1ckgzOVUwTGRsL0E4b1IwYWdSNFFaMUltQ1pHaFhsS24zbFUzY2Ewc1YrSnVRYzliRmpCeXorQmdaSFpLNFZUMXpFNkFjYzNEc3dnU0JpdVBpZ1RpVWlIcGRVcW95QlI2a0VQeUpiWEYvTENydzdnbWFMUFJXaWZrNDFCaVNmUjlKM01XQnZTZXVaMHNkK3B2SmxCRzJwT1gxVWpBUGhBUjVSSldFd1FMRmsveVNDRGZVd096d3MvakpXOTcyaUZkMlNmVmxTZXpJMTgya3dvWjFKTnp5ZzF3MGxUOXl6ckhKeFhyWE4zR09ndjY1cVBTMjRER2VTL1NOTnUyWDIrK1NNQWhaTE9uelBVazBFVFpGOTM5UWpSSER6a1pEenhlSDFaTDdpREZ4SFlBYVhmZW9OWVdTL2F1YThzTDFyRlo4cWh3UTYxbDZJK3BtNUR5U1FHQld2SWZYNzBtdGtpMExISzZWL1ZZb1lGZmxsNlNxZXVxdUNBR3J4YW91QURYa25qbzZXbnk4ZEI2ZGc1RzZEdGg1MFZtUjNhUFpJRktsOFlFVGxWaW9HMVR4a0RQZDVoQ0lWSGMzUmxwMWdWek5wZWNRS0E4MVA3Rkt3ZWFXSjA5dXlSbk80ajJRUU1UNVlEeXg4NVZHcDgzVmR6aUhacjVnN0V5Z3FWSEVsQjBhMDBDRkdtUWc5WTdOckJFakl1ZmV4VUFVMW91UzFiZ0xVMFJpVjU3eEo2M0N0Z0lPYWRobllWdGZsWkpaREFyMzhleUhBNGE3bmZkWG4vZ2ZtMDNzQk5Rd0RWWWZlMHFQRDFVK0hFbHRsWi96U0cvb0RtWXZTdXlLT3NHd0h0Vm82MHpNL1gwWXMwZzZQK0h0RHI5UURXaEhFMTl6Q1pUbG1Lc1EzQnZ3WnczMU8wd1M0cnRLQmVLak9XQ1NOQjVqVEw5eG14TEI4WW9XQjJsa09ITC8rU0lWdjYwR0t4NTVXem9OYTdNSDZqaVJqSW1mMyt4SFp0MmNNVkc4V0MwbEF2cXdiQzVtZTlVekl1UlZtd0plcGtIMVIxYThPbUFjem1sRjhaam1ZUVF6N1BxcFVnbEZpellOVGh5M01mem9XQlBwNkdJRGhSV1NDVHlXRExzODAxNFNIVVBtcGk0bW9KN241VW9uQVF2MDJwNFF1WG81UHZMcVNPYU41UXVDK05Xd095RFJCUUpSQjFuQ2ZSekFCTm5DUHJlaFIyVGRpQk1tTC8xaGh3Qm9xbDVHU0dzencwRTJqUVNtcmZ0b2lWK0RGVkkwZ0Y1ZEZWTXllS0Rpeit2MXRQY1kzbzhWQ0VwQ1BiZW9NcGhOeWJvU1liV3NnV2NuU2t6OTNadkcxOVpKV0VvSGNleUhReGJHNzdycjdzVGQvdjVSOGJGRFJNMm9vb1BBZ1h5ZTVmL1BmS0FNeVV1am1wUzNtbnVmY2ZPbFUrSzZZWU55RXJrSW1BdG1YU25MZDByckxlMmJVd0w0TjduWUM2NXlNRlEybFhSRCtVTHhsVnZTSTdKc2xwVW5DRmlzTUNNM3p0R1NQSEh4RGU4bmM4R3FsRXZjU0dzTmNGV0dnZFQramdpTWZSK29GMnlaRERVNVhEemxSQ2lwYXF1enZhSG94dG9TY3g0U2NVYWNtaWphcStRNlFHYlA0VHV3QlpjeTZ1NTFBMnB3YWl0em9Zb0o0RmFHRzRnMWRycEkybXlqZXlrZmF5ZGNWWWw4cGU3cSs2SUNHTFkwdkl4aS9CWmhQN0dGNmFFZDZOSlNtRHpocTB0VmJWdXFvY3VKalhLazQ1eG51ZTExTk1iT2lSOGI3WmtrWlBKRHM3MWp2d1F2d0o1MW0zMnBpVi9YWUJ2dUZMc2RFSytSa2ptR3F1cVdFZXJPajZOaXliODN6VTVpNnJpWUlxYUlOSWZ0UUtXTnlydmlaZlF1SjF1bldDUEpoRmwvRnJCbTAyekpEc1VpVE1jeUJoNldGR3VRRHdUSnE5c1VrN2hlTWhXMDZMQ0tIcFhYVjJGV1VlaGxMSTQwdkswSVpISFhnQW1hVkhGVFU0THNmZUFZeDRsUisvdmtBMFpHV0U3TmpwRmd2VU5HdGVYNmlZWmFVUVROSjlwRTNFbnQvMXd3TGZWRy8wckhnNFl3NWhtbnB5Z1BnRGhYaEROazNCakp0STFxSzdHZjJlYkU1Vi96TXZnVXFvMzNwektCWk1vb1BOSzA1cCtpNmV5aVJOQm5iTkpaN1JUUWFxSFNFSGQ0SHdocDViSnRjdFBUZ29LeWlOSFFIRVlrTmh6UytyUEFWY0hRQUY5UTZKWUVVdjhnQUFDQUFTVVJCVkFlK21rd0FqNWRWOEhKSFdRMUxFd1I0ekhXMUFkRHdqVmlMVlBTSTdCc2xaUk9PRndZQUJ4eVhXYzhNRE4xQlpkVHp0MHl2UWV6YmhyUWE1UTFVamhVNVcvYnJJWFVQL1lFcTdhb1JMVlgyanhUeFdFdHN6bU5EenFnak1sZ2JCZXRHOFlYMThPaTZleWpCTkJrRFhVdmJSRlNhZ08wSkVuM2RESVNJWXUvWFJjT3ByaW9IbXFaRDRSR3VRVVo0c3FieDVYM2gwaStxNEFDUjZ4TDd1dGFoTXNvUnFTbHM4bVM2aWhwWWtNdEFHWmt6K3ROUUdQMWFxS0tqbTljQ1JEU1Fsc3kvSmtrMmEwQ3R2T3A4TnJXdEpJdDdZSnJsWGhYaWI1VE5zT1EvdjQ5SVhWMEp6UWtjWDZzQWZMM2lTTk52cXBZMWNETUhNbVVqV3JMc0E4UURUUy9PRnB2enVJRGtWaWkvU1VRbTY0N3BsTEJvRGNhQVVYeW82enNta2VpNnUra0xlNXFNdGZVNFhjYWlhWFZwcjRacnR2U2dQVFZYOVl2WFZQMEpxc21lOEtpeXA0MGdFV3NhWDZSOEtCRnE0R1VIMFU4MFkvQW5GekxvZWE4Rk5neWJuNVEyNjBscnlYeWxvR3ZMbUJWSXZSU3E2Q0JkVXpISjBnMDdDTjhFWWFqeVFWZmxva1VEWVU5N2xrdm9wZGhhYVYzalpuUWNhQWIwTkg5b25yOGJLamxqSUdPcG5TVDdwZjl6NGV5VnRSQ0RDVWVYekZCeE9YL0RwWmViUVpTOVdINVZ0RnRxUVVWUU5YZ29Sb3ppYTRkb1J0YmR3d21seVJpSUtjRVI4VkRPYWdwQXJaOHRYcmwvejZZN3B3S1JPOFJTTEI1Q0dEb2laTldzWE1MTmVLVHhSWVg5akF6Yndzc09YcXE2eDBFcWtoK2pPbnQrUjhheG5wQ2xJRSs1MXNzS1ZYUkxQYWRFNjNveXplTEIwSWRNOXk0ZDRGK3oybEY0SThjMy85QU1Gckx2STBNSnhsN0Q1ZkVxdWtDTkNSeGtrMXJLeGJmek1MYk8zdzkxV2ZEZDVjSDR4Q21QUm51RjBXSThVV3F5di9mQjZPRU5OTTRkRVNQaDBZM20vTG5zWmZZRmJUSnFzZnpLV0xmMGlhWTFZeDR1TDN0RzhUV0R2cGcybitZemFUSzJIWjNNUXorcWpoOUova3V0NjVYUTl2eXFFazNpQWdVcDJnSkU3d2krVHRKem44YlhDVk9EQ0g3ckRGK0Fxc3IyaFY4ZHVTVlNnZlJKOVNKQjVhY3pxYnczWHMvVkVoZXE2Q2hpbWQyQUgyT3lRREFZUEJLRW9RL092TWduT01tVnZlaDNMUUxteTVKUEFXSk4rUHgrWkMvK2dTQ0VtZE5kV09lQ2NyUmxmNXM5SVVJRmoyM2Qzd2kxYzU1SGcrdy9jdHJ4dkR2WVdjK0tRSnVBYTdaTCtDMmE4eEwyWkZhc0xrWEdLWlJmR2VuV1BqK2ltOHZoR0VISHBRcERqTGNxdmJ3azAyUnNVK3ZPa2h6NkE2a0xvbUlIUTViYmJxQ0ozNVVoNkZreUp0andpb0lVSytlb1JGZEZ3QlBaSG9qMzBDT05yeWJxdGVyQnluaTVqTWhHVzdLcFNhTkRsZnpTTGJteEJuV1gySit6VjlGamcxb2o5dXlLanBJNU5PbVlKV1c2SndrRGNYYU16NWpiaGdZcE1NLy9ZOXQ1c0RlME9tcVRGY3FwSTZqc0I2cFQreUovdDJYZnZxL1Ayc0lQQ251STBiNUcwZWJ4aFE5Njh6NGNVaFJvZGZpWVBKTE5OakpvNTN3RmRieXVhazl5ekZud3dmbEw4NGIySVZnMmlnL3lTRlY5VlkzSk04bW15UmdxOTI2SUFPcWRuS05RNm5UckVHdFhUNXNCbCt5Y3RWR1FnVGNvWGhVQlQ3U09ia2FWOWpTK3FxQ250QThmTDBTenEvVUljMEFxbFJPdjVNdVVaUkx5U2JLRSt0OVZEYWowaUh0Q0tHckNQVWRGTjFjWkVNc29LWnQyZ2pCc2dyTWZVdU1YRmFVT1p6S3ZVQzZEVzVCNTFiWlV0VWpXZzhGSjg0QlR0bVYvVGpldDNMZXBCekt3a2xBM2o4Z0RzWUptQlZXOVF3N0tvQWRSOW5oTE5PY25PelRhT1l3UFBtT3VRQ1orN3Fsd1BvemlnNVdJTHF0ZU1aTlltb3loaUhZTUFyOWU0L3Q1WkRjaFI0ZHJXQjBQZlVEZTNvekNqMDV0Y1VLRzdIY0hsLzB1MDVvOHV0S2dJclcxN0pzM1kxZGtNa3VKbUJBSktKTzVodnMwUUFpeXdzY0tXUlc5YkRlZVJra1p1TUthSUF5QWk3M0cyTVVuSXEyWDRVN215S1l5eUJ1cTRZNk1weVp3YUw4Qmg2dGM0MzYyN0s5SUxVN0VVeENyZy96QnJnUEU2Z1JCd3A4ZE1tLzQvK0hIYW9LTytZam12QXlzZlZ1Zk5DUE1sTDJoTzVBaCtUYUtENUR0Z3RxYzFRdW5raytUZlN6b1hkT1JTN1FqRm9wRk1BVGsydThCK2M2aHRUbW4rMkc0bFB3ZDhsQ0dHdkVlZjhNd3NpYWN1NkVhSkp6bEk0MnZ0bEh0TVhRTXF1azUxUnRCbHE5S01sNWRkakdKS3I4WThPY2I3bU9ma3BKRk1YaFBxK2d0ZS9jVFNtcFhjV1phVEdINC9JZDYwZ3ZOcThaYk91SzUrRzd5VUxNb2hrOWhLOHJtc295a2RDU2FpQ2Yxamw4M2dpZjRQcEtCZVB1L3BkOW9mVklxWVNMYVJqRENnODR2Z2kwcFcrQmdWQmMwaDNINlZpVG5kRlVpeUhmTWhHZlZEaTFQS3MvRFpzRW92bmFBVHY5aWJwcHBNZ1loVXZvZ0xzZmtKU24xT0Q3ZDNLRms2TExRdHBXWkpVUDJLQVExNGpXeWtBWVFXRWhIVDkwOW44WVg2TW5heGkrODVhMlI3anF0USswbm90bEpWdmw1SzhaMjh3MzNDMWIwcWdrZ3ovNGh4eUg4WndnREtvWVNCdVRKRUUwejB1LzhhL0xTWW12NkZiTHY2NFpTVGVEd3dRbVZQTCtma0o2VzdDTmN6MGdEQXhuWjFjQkswZmhsNUJSTFRzMGhSc2VJNFcyckdQU05rbEJ0NFFFak9hZnVETzNFc1VsbVZ1M2QwRFRRRVBrd2lnOVdhcExwR3ZtY0prM0cwR2xLQlIrZGVlVkJJdG1RVWs2N2ZIaEpVTC9YdE1Zdko2SFJIS3FPS1B2TmtjaitHdnNaeWlVMzBDVFlBZG5RS2ZUb1NhSXNWUk84OUVYU1N5bHJLcWhUN010ZEpYR2NTTUpmd1lvZVVuWlJQTFZZd2lGaGtJSFFEaVMya00vN1VYalNBRzg0MDlSakdLUW02U0diRjBGM24vNWdiTmxIKzlmaHpzR2ZNWkJCdEd0d0ZORzA3SHUrcmYvMFZVTDBGWTQ0WFNpUzgyMndZbjhReUdCaHRxeG9DZm1BYWhSY0c4V0h5Z1dLVWxXTHJydEhrMHVWZldNTTdYMDJ1R3lqejRRUWRVVzFMRkgzN2RzNm9XenZSWEpZMlJPVE5KRFVxOEp4aUg3ZksydmhCaHRpQU42UXZXRGRySnJiSW1uNjZHU1M0UVAraXFIaUpBWGtYWThNbDZlaWI4cVdNcURZbEx5R0V3Z0p3NUh3cHdHTjdGUERVVHp2VHd3TkllcWIwOFVZdzhnSkhNUkU5ZHpGUTU0V0NNbCtLMmh0UlFydzNCRld0TCs3c0lxOTA0YnN0OHptbU5aa1JLTkNNd1M2eFJGVTZCSEorWWYzYUVFaEdRd2o3clJiUjdiQWg0d2F4ZGZtYXRaY01KcUlXWGVQd3BJcSsyaDl0MFNVTmZaU2Jwc1hIUkZxZnRCNnJYNDlWeEdsU0NOUVhRNnhaV3FrOHgvd0YwdjI1V2hRQnJPZXFYejF6M295TU9xTzBFMXVGNTNKdW15ZGVCQ2tlQVJMeWEveDEvZy9jQ3hicC9nQXlyVmdSVit4ZUVGSmhWcEZTVGNrRER2Q0hTSm9OcW95dEh5MmtzakpBRG1leHZBSlVCM0lHRDVaMVk2SWtPdzN0ZWdpL0tZeDlPRFI1RXl6SWZ0TlptbFZEWjFRQzFtVXE3QXljVHhqYzk0d3A1K013TE5seGFxSHZRdzJEUHRXOFZHdjNEemk1S0xyN2pHcHBNb1lLdXRCRUdleElrYllhTnE1bUhjZk44b01IYnNpWFhvdFN0TzZzSHVqQXBjbmVRQzBBcktST0VtdnVLbDhyYkVYaXZSb1hOZ0o3SXVDWUp2M1BjS2ZQaEY3RWZZMGxUOFk4S3RXVHNhTWZSYXM2TXUyeXA3WVVZZUU0VWlrVFFySmNTd2YzQkhDbXV5Wnp3Y3lwb1oxYlFVbERlS084UGQxZ2toSTl2ZEZhUWErZldNZ1V5WHNxeUthSWZ2Vm9KOFE1S0FtZHFUMUJGbFVremZTa1hhSVJITU90d01kWW1adHFKRmFiUjB5RjJieExWRDlYeEFIZzZQcjdqRXBwY29ZTG9JUDJ1djExbWxQUk83eWt5UmZ3LzdJeU1LMjZ0NFczMWRHcVRIMlNpbmlwZi81a3o1MytiWTMvMGMrY0pRZXc4ZytsTWEzQit3MERhWDRoRGM1Njc0MXNoZWowVFNWbnkreGlZekdJR1E1RmF6bzBJNE0yVFZMeXFJYUZvYU85RFhhVituMFQ2U0ZUN2pybDhGc21MV1JZeGl2cTdVOFRNOCs0MzFCZFU4aDJkKzBkRzlJNzVaTWZKNUhFMWsyWk44dWJPQ2dZa0FTenF3Q0U2UmljZzVlYXpLaGtUN3YvT0xIMy90b3VUZFNtc25FNmlQTWhsbDg2S2g3RzYwSGVjSXg2KzR4REtYTFBuWlRZQVBKeHZmNnB4MFpkNTJkMXJ6LzVyOEFQZTQxNmFhLzByVEo1UngvRjRVZnphTUpjNVB2dHBXRWpIMTRrb3o1VE9kcjBXZnZvdEMvWlo1cldmVFB2c3RicmN0aGYwQU5BMGQwYk9rcVArOWxsQWlZWEVUc1JTdTYxbk5BeWlvcGs3UXBETkNoQUpRd1pUV1VsaTVyaG9LTWFOSjUwQ2NhcDBNWnQyOTB3S1VLSzh2Mk5UTFh0NlNhZW9xNmJ6U2JpSFpCUmJOazMxelU0VDJVVFBXN1Q3OHJiaUFVelRsbUhFMGlNdjRJbmkxZVFYc2pvSlNEQk1iUndaQThSOWpNSUdieG9hTSs5VzhFaldwMDNUMk9WTHFNNFNKOWRuWUI2NzQxSGZmWEdhckZFN1J3ZHlRZEswclU1eGsrM3ZiUUJWOEo0QnJ1N0x6cmJqaGRvaXlqSmVpSVNGV2p5a2c2eGpPREx4QzYrZk4vL2pvVW1xcTZuUHA5UHVQblNCUWxqRkVnTFNzeGFxVUtBa3Zkb21QNmhPeEZLN3FoelBOcEVZTmJnN0lsREw5M2ZVOTVOVmhQMlFQTGlqSGRWUW90bTRlQzVucDl6d01xMk1LbHk4cnVyVjg1K3luMUZ1cjNGeTBoWEw1a1pNcU1ac20rS2Q4cm9kcHYrc2swb3puMzJ1azFSc1lzL3B5bzdIZU42WkhpcklaakdNWG5lWi95WDFRTEFrVFgzY01SNlQxRHhyeU5mMWMrL2JZZnNHSisvc0xwci9BeHNxeWprQytqK0syd29SZjBmREprMDFJY1ErR3krZnBxSDNJUGZmSG56SmpyNy9UdmY1dnBBRHZmc0hKeU1lUWFldDAydE5DUWwvMWF0S0x2cTFhUjZGZ2xaUkFPQzRQeTJ2Lzd5aW9zNTU3UkxxdEdSNjFkeDJBTHlUNkdLTFVjcVJpeVg3VTBoVzA5emlBeUphM25hS3JSbkdNTzRrbnRQMHJibjc3RlIxWHFqWkprSWkzb2FuSFpUUXcvbUVkMDNUMk9UcGJzeDhYaGJsMk5GanJoNDhSd2xnZHlmbGs0MU5OTE1wT3YxZDkvaU4ydnJnKzJVckZlS3BnQ0tXWFYxZVdodTVTRWluNU9UNlZaWE5rdklXR3dQZTIzdmxILzEzTVJ0K01QOUJhVy9TWTd5RUhIZ0tSdTRWdFZsWUJUMmNoUXltUlN2bFkwcGRPb250Q2RKeVQ3dDdQSU1HNVVtZEIwb3V2dTJzK3daY3FZRWRheTF2VmdzOENlQzExK0xhdEh0RWpUeThCOGhTazF3R2VXeXU5NVB5blZrWEQwdk84SkZYM1o2dkNTaUlXRUlTa1l1VmVOZm44cEhjSTBNc1g4d3JLL3JhZDZVZ2daa0ZRd0I2aE4yWmF6ZFdNS1F3ZUsyQ0NmVnozdkV6bDdtVWowZElmbXBHUi9sQXQ4aVZtS3JydkhCaDFZeHZDNURrbVE3N2xZL3liNW12WnNxRmJQdHh2L2NLU0IrUW9UcWtJcG9UTmdZellKRlIzclVqa1NEZ2xEV295V01kN2ZWZ3VtYVRGRzRCZVcvYVgwOFpwSTBZREU2dXhXeFdLc1pPeThXbVdVTHJIUEpUN0xRRWQ2eG1Bd2g5c2JBOWtJeVZFdThFV0lXdzdtdXJ2bG9WOU9VbmZZNkhCaEd5cTFhcTRiMVAvUTFHSzI2YW9lZzZYcjRZUHlGV0ZobjdGUFQ2QmNreXA2STRkOGhvVWhrZ2ZEd2RRakduR1RaRWJZa1ZuRHNwK1BZUTBKRmx2UVpVdHpQalJVT1hkTitxUSt0MmwyWTJQQTZwcEtHWjZvSmIyc01LUHdoN1pzSURFS2lrazA5THA3VWdodmY4RDZnK0tVYWh5YWdjdllPTCtUbUliaE1TZkxmVEZqam5wUXZveTBBdXMyWSs4TE5pbEV2RWJwa0ZUUjI5Wk9vL2dVdzhJUUg0cTdtcXVCYTZPNTVUa2xOZWtWbG4ydm5rZFM5SnFjQm9jb2JvZkc3ZjFkbVU3cXMwc1ZiZ21MUmVNd0U1SjlMUENwSG5NYzJUQm82blYzdzlHMnpuK3IvWjczelZqZVJ6UFF3eUdmVHA2b2EzSnFPa3R0SEpTdkNCUFkvS2JHR1JIUDBUa2tWZlR6cW9sTVRpc3NETWtoNmNhYlhlbmR6U09BTXZCUVQ4aStTcFVUeXNVeFloMEd5WjVZclZRenhIZTlFNFRLK09jN2liY3Zab1FhMEx2UDYvQ0FrZk5IUXhPRGJuSWlScSs3anp3NVkzbWZiMXpsVTRzNVVpbUxMVjN0U1FnazhZTVJWcWl1NWVDeWVKQ2tpbDdTMHlLSlJNUENrQmlRNStibVZ1QWY4MFhEbEloRGVhSDl0R1Z1T1VlTFJxZi9udWJKYnZobUNaVFlEWXVaa20rOUpyNVVxZjFwZFJMOWgvS1lqT3hQWm9HUEE1Ri8zYjA0YmxDbDkwUXN2ak5sSmFjeTFoY0tYOFdzRHNXVHp4OERDNUFUVVBtVEtqcnRqTzlsTUJzV2hyVGdtK3hkN0p1NThDK1dRL2VqcGtVYnhxOTA1OGRhMkNUeHhsOFRiUTZuVmJibE41YitQUHRPMWlHZmZmWVNJOEN5dmJydm5jOVpQRlJ6RmdZY29Sckp4MXNuSS90WTRKTkhKT0xaR0oxci9uWDM0bW1lTUZXbk42aHJxKzdtb3lGTzJXV3AvUG1JNVFtRjdVUTdlY0lOR1NhaG90UEZKUWNacE1QQ2tCYThmOVA3TEx2NS9XLzgyaDhwVDBwNzNJVGl4TTAxZzdIOTlKbGFIbktlOWY3eWVzL3p2c0NrcXNLZDIwR0RvSWkxNzFYV1ZNc0tkSS82dUVSbk1yS1BCYjdqMUR4cXp6djJ0SDBRVzRGMTk4TGtHOGJpVmV2TU81Lzd3NEovd3Y0QmRyYVh6MnFGa3h3c0F2U3N2SGdQbGtBUUs2R2kwMGJlckNXc3NEQ2tzVUZuNVA1WElJby9reFp1aEg2YjJLWjk5ME4zWFZJck5FVDdmR2dRRUpmZS9BMnYxRGg5N0FxN1hqTzlLNkcrdTlJeGZaUHRwZkwxMXZXdFpQK2hmQ1lpKzBVVytKb0hRK1VIdWhiR1cvblczUXNuaEVNMEtzNXQ3RlhpZEw5eVNyYVVHdXorZC9ycXdFZHl3Rkg1VEdabU5hR2lJeFAxckJNb1lXRkl5L2k3cVIzN3YrL3dUOVZCeWJUUVkvUXJaMi9HVy85ZDNLYjAzZjU5OXViTE5YNE9WSE9tTGduUVRnbTJoU3N2dnByZ05iVHpSR1Mvbm4rQkwzTW5hbGFPQzZ5N1o1RUsrMlBuZ05GOHYrN1NyNFlESkwrWHZ2ZkMyVDJvRnBNeVAzcDVFaW5GVjNSS2VTNURPUThMd3lTNEhUNk50aHJ5RmFTMUhSb3RuT1JVK1FzbVV6RDRKR1FmbzgvY0Mzekx1bWN0bUpNZ2VKRjE5MElKclAzQ08wbnR2T2ZOLzc1UXRLL1F3S3NaYytKaFlaZ05tTllIbmJWcTJmVi9jZEEyWkxRd1RVTDI5MW5tMUkvS1ZOdEdTYm5udFJSWmQ4OUxrNGVya3VTVE1icitRZ1Mrc2dKMzArZENRc0l3SzloVUJ5djg4eUV0YVAwN3BpTERFNUI5ckxybGh5emZ4eUtTb1N1MDdwNU1KdXJUNVlmME1mc3paT01VcGZ5c2RGbWdoZWxFRXhhR3hJQlQ1ckdjdnhNek9hOWlUV2dLelFSa3Y4Z0MzM214RWo0d1VvWFczUWRPeFVYTVJLQ1p0aGcrcGNLUW1TbXZtWE5kM3FLMFBsaUxZZEVZeDhzRVpMK1NmNEhQcXc2NzY3L1F1dnM0QUhVMEF3U1c1ZDdXR0VDbVZSaGlXQTA1TFlUVzZVUGU4YS85N09XQitJaGpkaDIvN0dOMi9KbThtY0NzWU42Z1NlRUtyYnNuRVhIdXd5TlFUZDcwT0szQ2tDUFQzZHgxV1JFcnFjMmd5dW5XV2piZTkvRHBoM3I4RXk3NDUyYjlpcmo3cWZUSmg4L3U2UWpYb1IvTi9BdDg2UGFIYmlJTHJic1BuVGxISUJHQjljVEo3S2tUaHNROFJEMVczeHAxeTNBcFRXcERVZ1lmMHZ1alBzUGxvcWNkK254VFR6ZzJ6b0lETjZVNlhVdzVxc1lLWFhudU1WSVJGVUhtSlBJc3RPNGVpZTBjUm9iQVIybExUcHlaTm1HSTQvSFo2M1lIWTY4KzloWWJON2UwN0MrZDlwYjUrYXZxMmRzODd4RnVIUUVDKy9rWCtEYlE0dXlNSUVsSHdpSGdFRWhBQURlOWZ3TjVyVlllMUxKUGU0MTg5UFpMdk1mSHd0eEl0b1lWV2VERDZHQlUya1pDeHAyelErQXJIQUgxdGFEbHN4T2w4L3ZZTjl6QzJZVldzUEdna1grR0xnM04yL0tmNFBzRVJGOS91eVNOcVBOekNEZ0VCa0lBMTg4Y2lJaDFpRnVQMjlkcE0yMmRQVDB2OWlGMFdkb0NyWWllL2NpL3dNZEZmem8zUVdSbjA0VndDTXdFQWxXOXowNWY4TEpDKzlVYTdQSEdVWkNIdnZVZGtrSHpoZG03ck5PY0FXbitOVXQ1NThtZ3FibDREZ0dIUUJvQ3VQUDdTZW1Qb3kraTM5LytFdHdxZXZ2dDlrajA3eWJMdHhuaTc3YkFDTXhGeVpoN09nUWNBaU5IWUZ1ci9OVFRDOW1ucjFsaHJrODFDKzFSWFArUWM0SHZZMitDMkhNemt2bkZrU1BtQ0RvRW5oMEkxS1c0VTNhYThvVnVFc0drdk9xbSs2T1EvWDJ6bVlsSHIvUzU3Nmx3c2VkL3ZmaEF6dFVoNEJBWUhnRjcxYTBxWlo4dWVjSUJXSFhpN21UNDdiWGVxcy9PL2liSmZPNmYvOW5Idis4dEQydTVoMjNJdy92RGcrTW9PQVNleFFoZytzM1lhQ2RsZjVFdVdjSUNnTnF1WExjRWNhUHlnUUVnd1FKZk1lUE94dzZBc292aUVNaUp3S1kxOVM1bGY1bmFBOXcvdnl1cFZLeU5mVzAyeUlxZm9jem5hd05vdnRFWmg0QkRZRHdJN0RQenJuQXArNHUvak5TMjFVZEY2QlB1aG5hQWhmOEJWdDZoWVJRMEIrUEpzcVBxRUhBSUFJRTZNeThlcnNyeFBtSFQxZCtLeEVLZ3VURGZZc2tuTWhOUmJiS2lwcFpJeTNrNEJCd0N3eUpRdGc3TVZFM1pyK3Y1UGVQVGM1VGcvZ0M3K3pGeldOQmtYZXc4Yk5aZGZJZkFWelFDdmpHb3g2ZGxUTmt2NjJsK2MrZ1B1RlkvWFJ5ejdZS1NiNDh5aXFmbllqZ0VIQUtwQ0VBaWozUUFVL2F4eVUrTjhkdkRINm43U0dIWlY5c05OWC9PNWhCd0NJd0lBZHEvYzZScG1iSVBKVjJOOFU5TWZVQUhkemFIZ0VOZ1ZoRklrWDF6akYreGx2ZG5OYk9PYjRlQVEwQWprTnp2RzJOOHRCQksvZGRSbmMwaDRCQ1lZUVNTWlg5YkwrOHY2RU05TTV4Vng3cER3Q0ZnSUpDOHh0ZlZ5L3RRQVhhTU9NN3FFSEFJekQ0Q0RldVVmTldZMDZ2cjVmMjJWZ0ZtUDhjdUJ3NEJod0FoZ043OW1rYkNsUDJLWHQ1dkJpZDQzNEREZlo2M2VPWCtQUjNEMlJ3Q0RvSFpSR0RiT0t4bjdlMHhsL2ZMd1RSL3BZYzhsbHJYSzZlOEVaak5ERHV1SFFJT0FZN0FQRE0vSld2MCs4WVcvbzBnekNyL1F0WnRON3g1ZmI3UG9lZ1FjQWpNS0FJUWNlTThMcFQ3bnNqSXNqN2dCeXZ0c1Z2bWgvZGFoempZLy9TTTV0YXg3UkJ3Q0NnRUt1WXRuSFV0KzFBSWRrUWdzZEkvUnhLL2hzdDBWdHhxdjRMUFdSd0NNNHRBMzl5cTcydlozOVNmNG1rejFrSCsraGZ4TndjTjROenczOGljV2JnYzR3NkJadzBDVU9oSnBybUJuZFdFZlY5L01CZldMYmkyOXZCSEYvaTJCem0rTDhpNmgwUEFJVEF0Q0xSMEw5NkY3RjhWZkRYMVdBQ3lEMGQraDU5WGhuOVRYZDA5TFhsd2ZEZ0VIQUxGRWNBVm1rTGVWNW12Ti9FWXgzZmFmS1YvanU3cUtkR0ZHcjU1OUs5NGdpNkdROEFoTUJVSWxDcFNoWC9rY1hUMkx4Rk1NYTBPbk9OTEFjMGorS3grUFJRQTFWaE1CZitPQ1llQVEyQkFCSENKNWlGRlhXYVhxNHl4NS84RXFRRlkwMWVuOXhlbzMxODQzUkwwRVY3WTNNTWg0QkNZYVFSZXo4N2U3M21mWnkra083dGdqcEFiZkQ5TFg1RmRZYjJOMW9NeWo5dGNEWkJ2N3VrUWNBak1MZ0t2d1Rkd2ZQYkFsaUg3VU95NU1zQXo5Ung0MzVEZHZuZWlOWUxaemJMajNDSGdFQ0FFZnVOUi83NTM0Zm5hdXgvNytUOTZJNWZ5OXp4Z1FQTXAvMFUxOVZyUmk0TEt6VmtjQWc2Qlp6MEN1TVJIYXdUUCt0eTZERG9FSEFJU0FXd0FPcGIyOFQ0M1B2N2VSKy9xalRjTlI5MGg0QkRJaThBNXhzLzA1QTArUkxnMlRUejJoaURnb2pvRUhBSWpSR0NmVHZHdGYxTWF4Yis2cVNZRzA0SmwrVDMzQW1RL0s1RHpkd2c0QkNhRVFJT20rdWhJVDZMQmpNQkJvbWNoaisySjZSaUYySEtCSFFKZmlRamdQcC9MT05PM2s1SjMzT3gvbE9KZHdHdmJ2RmlrUUR3WDFDSGdFQmc1QXZoY1Q4L3pHcDBVd2l2Qm1kK1VFSG05dW00clFWNm9YRGlId0xnUldHWTR6c09QOUNTbXRLaVBBaVNHeWVmUk5DOFN6UmZGaFhJSU9BVEdnd0RmM0w5Q1ovcVN6Y2RHdFFoWWNUY0RKcVBzZkJ3Q2swVmdnNmJmcXJ1VFNkUnRJNW9Nemk0VmgwQWVCRnBuM25sMXBpOVBoTUhENEZCQmJmRFlMcVpEd0NFd1VnUnVZNjlpTHgwcHhVUmkyRUtZNk9jOEhBSU9nVWtqOExwTHZ6cWhKT2YxcDRFbWxLSkx4aUhnRUpnR0JEYmRaZURUVUF5T0I0ZkF4QkhZZDh2N0U4ZmNKZWdRbUFZRW1zYmRRZFBBaitQQkllQVFTRUhnRFpkZW51SXJ2RDZsQXExK09pNzA2dnZLOTlTOGl2bzBrQmxtL1ozKy9UOWxPamk3UThBaE1BVUlQSmU5aktVZThpTWVqVURkdUZPNkd5MzJiWlVibnY0MGtKR3haWGI2MkFmWnR4b3V6dW9RY0FqY2VnUks1UU92Z210OVUwMnAvSGF2TEFMNWJDOGF0c25lNnEyMmZqSHVNdkJTK2ZFdHovdW9XL2lQb3VaY0hBSzNFb0dWSnp5dkxqLzJrY1FJQldvRWdYQVhlQzBTN0RuOFE3L3pwL3JUUURySWJVRzg1bzUyY2phSGdFUGcxaU53c29NUDl3VVgraTM0ZE85T3lIQmQvV1JYQjRxUjcxS1p0d2U0QmdBZi9RMmJ4dCtTeTJvcjdRS0JjQnozN2hCd0NJd2RnVEtPOGZoMHdoLzNlNFRFbnIveSs3NG9VRGtJdEJJajMzTmlXYjhSY3g1d01aait1NTA5TS9hc3VBUWNBZzZCL0Fpc1FiYlJYM2NveHRwRGQwWE5MNUtIRVdnelJyNGJZbnIvaEt2K1JFcWJwZUJLb0s0NzNLc3hjVGFId0JRZ01QYzBmZHNyNHlMZk9YenRDNEV3WlljTGdPVEhBRFh6K0NSUWo3OVZZNWIzejdGZDh1c0hXZ01QNXY0Y0FnNkJXNC9BOWtYUHk3ekkxd3hValg3UGUxdnU0cGY5djVrdGNZdlg0cjh5SFozZEllQVF1TlVJZkhqUDgvaEZ2bW1NVUNEWjM3ZWlIL2xwU2xYZmo3bnljNU94bC9mU2lEcy9oNEJENEZZaDBNZ3pGcThMZlQ0cTM3Z005QnBuWGM0YldQbVlweG5EVjlZc04vZmlFSEFJVEFNQ2tOMkRiRDU4ZGtTQll1UWJ3MzN1Ulo4Q1BxWXdsc0ZWb1RCbmg1YWplM0VJT0FTbUFBR0liQzJURFlqd1ZRb1VJOS9xbHQ4bHVoVTBZcHBjK0UranJVSWtwSE53Q0RnRUpvckFmS3pJaGxoWUVqZnl4TWczUnZTQllKOWpOMEt4NkhYTjU4Si9iNHlYYzNJSU9BUnVKUUx0UEJkdVNMbVdUNFBodnJ5b3F4MWQvcU5naSs4ajZjZXVZR2NjQWc2QnFVS2dHVjIxaS9JbnAvbGo1SHRmTHZHZEpCRmEvUU9NK0tNMG5ZdER3Q0Z3U3hFUXMzajRYdWNIbzl2NjdxSjlmVEJ5V1Q5R3ZrOWtuMTZQTHY4RmtUM3ZzMUkza0E3dTZSQndDTnhxQkhDdk5tYnhQb0VoZS9KK2ZqcnFkNUV6eXRjREg2bVpUSjlJVmI5TTZ3WHZOcjI4alVwd1F6RFdFaXgzOStJUWNBamNjZ1NDMlRzNnJSTjdqdTliQWdaYndkWmNIUHM1d25IZW1zbDFWMnp0Z1h4M2NDN0k5UExhY3ZkL0krYUVueFhTdlRnRUhBSVRSbUNieEhNalN6UmJ3UjRBTE8vdlNmbGVmM09QczlvWEYzUmkrYS9uYlFRM2ZIenliVUV1R25McXY0RkVuSEVJT0FTbUNZRXVuYTVkZWlxRHBVWndGZ2NuZW1yZUJvNzF3VFNFekcrS2Z2OGM2ZlVML0xRK1ZnUnJQRXhaamdkOGQ0U1hBK0wrSEFMVGcwQ1RSdkxiK0tXYVp0RHZZejN2MkR1UHMzOVFGZVRjL1huRzVSMDNnR0F1Zi81TDVJZGdBVUZ4Nk45YnlMTjFrR0k2NHhCd0NFd0tnU3FONUZ1ZGpPVDJ1VENYc0ZLLzVaM2pjcjJBUmZ1ckZHdVZjVDBBZlQwR0R2MERjcW95b1F2VVgwQ3ZjRDdiQ2l6dTN5SGdFSmdXQlBxWXZWdkl1cXdUYXdDa3RILzRDUi85ZnZXUWVLZU4rZ2RrZ2FUWDBBSlVYa0g5Zmd0V3orc3lNYzd2QjF0NjF0bEx5TmtaaDRCRFlJb1FXRUdQWHYrNkxJWldHWGJrTDdDOUxqdGNGTnQweWt6TS9TOUJza3ZWRzVnQXFDMEhVd0ZZTFF4YWt6WDJDbEJlYkYwL3prckErVHNFSEFJVFJxQlV2dDY2bnEyUmY1WmQvMm5JK0JxNzJSSjkrRzlkZXZkT3dHdVYzVk01cTNubjJVMnhuTDk2NVlHN0FxL1hzK3VQUGNyT09zR2IrM2NJT0FTbUNJR0ZLeSsrbW9PZFR6NThTcC96L1dqNVJhb1BuOXNONHBXKzI3K0hTUHd6L3hzREIvemZMV3gvL2FoLy95LzFsTE96T0FRY0FzOENCTTRkSldmaXhjbGV6c2NoNEJDWWN2WklHUUFBQUo5SlJFRlVjUVRhaDRrWldIWG45aEt4Y1I0T2dabEg0S1NXbUlVMVhPM3JqRVBBSWZBc1JhQ1ZuSytWYThsK3pzY2g0QkNZYlFRV1UvVDYvZVRod0d4bjJuSHZFSEFJaVAyNzhVQlV0dUxkbmF0RHdDRXcrd2pVOXhMemNEN1k0cC9vN3p3Y0FnNkIyVVZnSWRqREY1dUI2bEdzczNOMENEZ0VuZ1VJN084a1ptSXg2enFBeEpqT3d5SGdFSmg2QkY2WFBLUmYrTURVYys4WUhERUMveDg2MW9meS8rQlRLUUFBQUFCSlJVNUVya0pnZ2c9PSIKfQo="/>
    </extobj>
    <extobj name="334E55B0-647D-440b-865C-3EC943EB4CBC-4">
      <extobjdata type="334E55B0-647D-440b-865C-3EC943EB4CBC" data="ewogICAiSW1nU2V0dGluZ0pzb24iIDogIntcImRwaVwiOlwiNjAwXCIsXCJmb3JtYXRcIjpcIlBOR1wiLFwidHJhbnNwYXJlbnRcIjp0cnVlLFwiYXV0b1wiOmZhbHNlfSIsCiAgICJMYXRleCIgOiAiWEZzZ1hHMTFYMmtvWEhabFkzdHlmU2tnUFNCY2MzRnlkSHQ3WEc1MVgya29YSFpsWTN0eWZTbDlYaklyZTIxZmFTaGNkbVZqZTNKOUtYMWVNbjBnS3lCV1gya29YSFpsWTN0eWZTa2dQU0JjYldGMGFISnRlMk52Ym5OMFlXNTBmUzRnWEYwPSIsCiAgICJMYXRleEltZ0Jhc2U2NCIgOiAiaVZCT1J3MEtHZ29BQUFBTlNVaEVVZ0FBQm13QUFBQ1dCQU1BQUFBaDlMckNBQUFBTUZCTVZFWC8vLzhBQUFBQUFBQUFBQUFBQUFBQUFBQUFBQUFBQUFBQUFBQUFBQUFBQUFBQUFBQUFBQUFBQUFBQUFBQUFBQUF2M2FCN0FBQUFEM1JTVGxNQWllOTJtVElpelZRUXU5MnJaa1E3dXRRK0FBQUFDWEJJV1hNQUFBN0VBQUFPeEFHVkt3NGJBQUFnQUVsRVFWUjRBZTE5ZTJ3a3lYbGZjN21jNVpzTFFRNGdKOGp3MW1jcjFsbWV0WURJaVlOaytNZEtjcVNMU1FnR0hDT0FaM3grNkJKRjR2cGsrS0pJeGd5Y0IyUTVBVGRTQXNzNk9jTUlnaDFCc0dkOWhxVElzanpFSVlrU0dNWXM1RU1DQndabUVoeWtRSEhNUFVyUm5wWjNWL2w5OWE3dTZ1N3E1Z3lIczlzTmtGMWRqNjkrOWF2dnExZFg5VVRSL0Y2c3VwSU16RzkxVnNqUGhZRjNKbldtOG1IblFuMlZ5Znd5MEsrTXhNUEEvTlpuaGZ3OEdGang2RXpsVmZVMjU2RjdjNXpIQnZ2MkhLT3ZvRmNNeklTQlZYWnpKdmxXbVZZTXpERURQWFo5anRGWDBDc0dac0xBQVd2UEpOOHEwNHFCT1daZ2VEckg0Q3ZvRlFPellZQzlPSnQ4cTF3ckJ1YVhnVTMyLytZWGZJVzhZbUEyREt5ejdkbGtYT1ZhTVRDL0RGeGlPL01MdmtKZU1UQWJCbzdaZURZWlY3bFdETXd2QTdzbjg0dTlRbDR4TUNNR0dpL1BLT01xMjRxQnVXVmdpYjA2dDlncjRCVURNMkpnZ2QyZFVjNVZ0aFVEYzh2QUdqdWFXK3dWOElxQkdUR3d6N296eXJuS3RtSmdiaGxvc2x0emk3MENYakV3SXdZNjkyZVVjWlZ0eGNEY01yRENYcGxiN0JYd2lvRVpNVkNkaUo0UjhWVzI4OHhBZFNKNm5tdXZ3ajRqQnFvVDBUTWl2c3Aybmhtb1RrVFBjKzFWMkdmRVFMODZFVDBqNXF0czU1aUI2a1QwSEZkZUJYMUdEQ3hYSjZKbnhIeVY3Und6c001dXp6SDZDbnJGd0V3WXVNU3V6aVRmS3RPS2dUbG00Smp0VFJuOUMwK3h6Ly9sS2VjeElmR2JiMnVjL3R4NFFzSXFNUTh3QTFNL0VmMFYvdHNGajh6RGR0R05CbUU5ZWQwRFhOMVYwU2JEUU9PYms1R1RKdVhkN0hlLyt0Ni95T1poNDF0dGNQcTNmdlovRGhpN2sxYVl5cjlpZ0RNdzdSUFJTK3l6bEUrVHpjRlp1TllwalZjWEdhdStyY0Ixby9xWHlzQzBUMFEvY1orUHpwYm1RQmRyalU5em1scnpZT0twRlZvRm5BY0QwejRSM2JrcFNuRjg4WWMrVis0SnFKdHpNYUk4RCtXbzhraGpZTW9ub3BmVnlkRjFkdUYvc2UxQS9hVGNrQ25VYWF4Vi9nODVBODNwL2tMbHFscHdxREgyalF0T2RYOUhBdHhuMWM5a1hmQzZtalc4S1orSTdyRkhaQWs3N0lKdkdWMWhKMWNGMWl1czJqa3hhNzI4MlBsUCswUTBwdGZYQlFQMWl6N3l3YXFGN0E4WEx2NkE4bUpyMVFPUGJuSEtNdzZzQk1nMWdSRzc0TDkwaUpVQXVTYXd3ZGkzSHZpYXJ3cDRCZ2F1S0swK2c0eXNwSmdtSElyd0EzYkJmOWNBc3kvNUNaOWxWbjNlTjZ0U3E3RGVsTitJcnpIMTdVTDBObnNYbSs4QmUwa0FSRzlUL2J6Y3hhNnJHYU1iVFhtcHRkYi9raXhoODZJUDBxSi9jSHBIWU1VK2dXcVFObVBGdk5qWjkrVndmdm9vKzJ4dWZrVm5sVlcveWpoOWhaam5ITlRpMGZUTHdKaDZoVFA5dk02WXd4YXJmcFh4akJRKzJNbVh6MjAwTWs4RG40cy9ubnl3dGZMQ2wrNzhUa1JmbXFNV3ZERS9IZU9GMTdBSEV1RFd1WjJJSHMzUDFBWUxhZHNQWkcwL01JVmEvb08wb2p3aFYzWFN3aWZqWC9KRWREcnMyaHY5d1BCUzVIdjhJZFAyVGNlYVJ2RStPMmxQRzVXUi95dGo0M1pjYVZRNmtSN09oOTFVWFZvN2wxL1BLSGtpT2gxMk5EajAxaVMyZWMzb3JVMDYxalNLTytmNTF1Wnl1b21tVU9ubDk2SHlYRS9YcFpYQis4K0Jpbklub2pOZ1I4L2N1K1hEdlR1cjkrNFpXRk1vdm55dTJ4bUc2UzlXVTZqMDBmdHcrZlZmVFNudjRxUFJFNmRlL1V0SlVNNjc1SW5vVk5qUm0zWnFqUzk0c0N5eWt4bDFObGxZL1JRMzJYZDdTakFscjlYVUhVZUxqL3FwbkJLUU9SSjdKWFZueXlYV1htSSsvWnRzNlJaS3pYM1RZVWVOYjBVdG43bVB6cUV3WG1veXNYb3AzbUMrQW5pRlQ4Q3prL3FUWEZBQkw1VVR5SFRPUlF4ZlRDc0FIVlUrbVA0TC9ISW5vdE5oUjRPWG8yWFA1dEFOdFVreXJieFQ4OC9HNnFONHhBN1BnbVpsY1BMRnA1OSsrZ05mdkdhOVNVWm4rOWpubi83QU5YV0lRbWV3bnI2U2licnhVYW1UUHJTT2hmUUtXc0JyeUFXWXpwU3ZVaWVpTTJCSGRSd09xQ2UvK3pKSzE0N3BsakFIcTRmaWpUTitTUjdIRDlSbGRrVmdRNnU0NGpWYXY1OWFmbElCRDVXcDhSK2FnT1AwYlpRcmRQUmpNUFZUeFBVeUo2SXpZRWM5ZERWcmlUWjFZMWJyQVZFZTFpVEZvOVRKUnFCZS9zRGpIVzRpOS8valg5Y3BOdC9HdmU1OXFxMjl1R016NDdRVHFVQ1NTamY5dy9pMDBrZ2QxMGJSaVAxQ3RKKyt6allodmpDbUtueGx3dDVnOTlxMXhQcnQ2TFJkT0p1SkpNakZtcUI0ZzMzdXpEbXZOR0Frc1JkeW40RFhseEpyUEI5Sm5kd0NCRlFnU2VXWndjMjlBUGVFMksvdzlzaitOMTZjOW9uMm1qcGdVb1JMRi9ieXdJWk03bGVqWnV5akFZdE1mSC9zK1hhUmZDWVJOeGRyZ3VMbWZhN2JHMjg5Uy9aTjBCQXZxejV4YlF2dU9OTlhqd3JFcWJRVFA2VHVrVVB0QUZTNzEySFVTRjB5bUF4bHBVNUV1N0QxcUYxanZ4L0ZmOE9nS2Z1MFFYc3lzTU9sNUdPTlVid281NU5yWnpwdmN3d3k0aUE3bnNIZmhydVJkcUE1Vkk3RE9KVnhxUS9mODRxN1gzQ29xTkwzcStpbXAvdXk0MHI2bWtScWZjUmc0L05uc2V2RmFNTWRwUzJxOVlDRUtxVm1NcUdBQUt3eGlwdXlvZHE2ZXhZSSs2QWtQaUR6ZGV3OTkzeUNSd1ZpVko0RjFDVFRkcnBscFYxNXFXeEttVzdkblE3Vy92ZUhyQXY5OVYrSk1DTzhlY1pNc3BPWE9SRWRneDI5MTBMOW9ROE4yRWtYYXhuTzJLTXBwM0JMam04MnNzbUVCbUIxS1Y1VWM0M1dtWWpmZ3Ruc3VVVllUS3lUSUh6b0dwZFBCVndxWFptemV4cDB5K2E5ZGxhemFibE5qWXRqeUx1aVpWOFQ1VVk4MDFPWkU5R1pzTkgzN0FEUmdmcCtBS0ZiVktPVEJUbFdJMC9QTllXWlR3QldsK0ttMnJWUlAvSWcxRjU1TXg4Y2tyQVpvSFFmOGJRWlMrNTRRNHNYRHFFQ0RwV3hHTE43YkhUTDVuM3ByR2JUZDVzYUJ3ZlViMHdlZyttZUl5NXpJam9MTnBwUHJuZHI5dWFEcHR5dHVuS2N1WjYrVkdMQTZIRG1lUWpCYWxPOHFMWlYvbHRmMzJBeWFLVy9iZUdSc0c4MUxtRFhNMWxhZGNjYlJqNjVwQW80VkxveFp2Z1VieFRDb1d5ZDBXd3ltNXFtM0dYZmpMTWZqaThrcHZVZU95UTZ4Y21FalpmaGJZcTBhQW1HM3pXNm9FbXFLYWNvaVd0NThzdUdRVmh0aXB1TVEyMEE2emdCMFBJNE9MVWVQRTZhOE8wNC9rdStpc3pzREtVSzJGUTZFbWY1VUN0dk52dG5OSnRWZDk3c3NMQ2loc1k5dTlsMm9remlvY3lKNkN6WWVOa3B0dlBpczdBYVh4MHFKQzlQZzZ1allSMWgyenhNeGhXRTFhSVlIK1BVVnpzTHdzZ1V6eHVOQkIwNklXcytRK3ZISjBCV0VxVUNOcFZXOEd5ZEcrWE5ablJHcytsbHRLNmJxbUZlbitya3BzeUo2Q3pZZUNjL0Z2VTUxTHphcW5nM3E3S25ZRFpCV0MySzY5cG9rdXZIRHZROHM4SHgwRmp0TmozSEExYVl6NVprUmxvRkRKVU9oSmsrck92cUxReGplRWF6YWFwbFdWL096M1dGN3lZMldFenZLbk1pT2hQMk9sYi8rSFdzbHdCYmxpcmV6aXJLRk13bUNLdWhHTitBMWxlR1FxTVFlV1pEKzlLY05xSVdHN054SWhZemQ3OHBGVEJVWnJGM3ZtR1h5cHRONDR4bU0zQmVkcVlWbXdYRlNrdWQ0MS9tUkhRWTdDMzlIdTlBYXlMTDNwazZCYk1KdzZvcHhpZHM5Wlc5Nkpkbk5qZ0I3czcyVjA5dUpldGlUWk9VRERNK2hrcmpOMnZYY1dtejJUemo4R2twckIvcFovVkpaMld2eElub1FOaXJtUTJwRi9ma3pTWVFhd21LODh3bWd0azRvN0lEWHh2YjBsMnlseERwV1lMS0xIRVRDZXVYTnB2Vk01ck41VERGR3NYR3lCTXB0UkpTNGtSMElHd2M5VktaaE40bmJ6YUJXRXRRbkdzMldJdXpEV1dsY2VpaFlUZW9TU3hCcFNldmlYcGhOTnN0S2JEbDhGSmN5SmFhOVdjbjNYZGJyZXpJQlVPWFNzZ09oSTFSeWw1Qk5KTTNtMENzSlNqT05adU91M0h6c25lb3pkZzRnS01TVkFaSVBWTVU3RVBzbGhTZ3YwNWZNdjJ4TzJkTWs3Sm12UUZKaTFQVy8zS0pKZDlBMk5IQTk1NGlFK2prelNZUWF3bUtjODFtNkg2NXQrVjcwWXQxZzB4Q1ZHQnhLbFhLYWQxUnVtNDUyWGloWmZmQ3hZWFVnd2EyZUZlYzgwSTZOT2RhTXVJbDMvSk9NcHJqRXdnYjJ3VU9uWFQ1RDVNM20wQ3NKU2pPTlp1Ni9xa2NYdkNCYncxeElXeDJXNExLZkxMUEZJTmU1bmJMU1lEQnBadk5hNzRyWDJqSEhkaCsrSm80K0xmNWpzWUhiVWg0QTVBdkt5VEdPNU9SV3JGQlF1M3YvdkhqbjdGMkd5MWN1NXBJRkFnYmU3ZnZKdEptZStTWXpZZXYvYndZOW4zc2JZM1RQNUtpbm4vMjVQZi9KRlZzSU5ZU0ZPZWF6WWl4VTROTDc4b3pYbkJkY1dlM3k1OTh3MXQ1K0F2UDN2c3Zkc1RpVk5xcGxYdmxUei9EWHY5M2JxbEh1di82bHdldi8zZUNWSHI4bWYvN0EyLy9BTDFCV0g1SDR6SExQNG8ydi9OWjl2a2ZpYUwvdFlQUWlKK3c2cExMWEloeDhudHZOcysxbi9qajEvN21zMTE0L0ZNRWZJY0tvQU5GcVdhRDcyeHBNTzg2b2JTZXl6WFl5K3dhSjNFVHZ3dUw4NUVtUG1aZldwYnhMZTZxTlpKaTZqR0xIS0JRVEcwQlJoWjF6L1FyRUhiVUtqeHZ5alliSW9ndkN2OXJLS1NjT0t6c01nYk0xOVBZQ01SYWd1SmNzemtHa1FiV3ZuYzVlOHZWb04yVEJtOUp2MGFGK2dXVHVBU1ZWbUxsWE81VDNiTDdsaGI4ZDg3a3lldGtGTEg4RHFWZWJJQnJkdHBWU2FOLzFXQWZmUHd6N0kzTE5JS29QVC9na3ZnL0pXMmh3VTdnL1NXZDVJQUhROFNiR0lyRi9nTVBlTTg3VEVwbm5WRWs2MW4xMVVocGRUR3dWWGxTb3QzUFFrbDNjTC8zeTlGbTUzdUZIUDdmMW1QTHU2anpHWTkyRGR6YXBKY051TnBLTkxaM3ZLTGM2aDRNZXl1WlZzbEl1V2ViRFNmb2tIYTdQYm9YYlRiNEVIREUzbklyK3FYVVVXd3cxdUlVNTVyTlBvaThwUXZhdHl0VSt4NDdMY3ZsMDcwRjJoQjltZjJqVzlIWDdOYzh4YW5VV1dqSFVvZmQrNnUvOXVRUHN2c2ExZjloOS80a1d2a3ozZXdvczZsMUh0bWpIa1VyeHpMN0pxbnFSeHNEbWxmUUJnaDlrVCt1NWNiTC95MktmcEtmZFJFK3ltemVkWUtlQm4zTUVYbVBkTHJZOHJ4STB6U1VBY3RkNFJuN3YyQzNSdEVtYUxvRVJWcy9HVWZSUHpTSWtXaVEvWkl3SmpiMXNaT2NTaVZPUlArVDF3NFpNN3V0Zkwrc0VReDd6U2xFS2l3cklOTnNsamxCbUZnUCtlUjZYeWpZZFNTSHNlOVlVaXhuTU5iaUZPZWF6UlkwUk9vVXRNcnF3UzE4ZFVjMWptRmFEVVFjZmovS05MUXJ2VGlWVmliU3VjdnVqY241VWYwaDduVjJ5Z0YrUXQ2ajJtdS9ETkF2UlU5ODh4WWlYakcwMXVYb0IxT2FteGl3M2JoeG84L1lwM0M3Y1lOaTRxcnpKTkhIVFpxZmZMd0RZZDFhNDI5VGVJZXFLNHBldUhIajdlandlRXJ1VDU3bTZqTTlya1ZXdDAyQTVWbzFjZUJMWjNkV29iSDk5d09YcmJwMGttbmJTbGJXQ1J6ZmpxZGRkS3FOaDBJSGRTTkR6RzNIMHdURFhyZnNMeTdFLzV4cE5vSWdGcTJLS2tSeDJsRmZqR1Q2YWUvYWc3RVdwempYYkM2UjBxaHlYdkp2a09vN3FqRkE5RDdiWHFWUEFSODd6QmVuVW1Xczc2dXl2WStpWDVYOTJFcEhXZWJJRE1YZkJiTlpFWk5iRERYa09HcER3eHlxcG5ka0ZRNTU2STJkUTJ1Um93YTc2WDVFVEdSNnVnMUJYeVc4TkRUamFCamRBMzA3SnNCeVhYTEdGZ2V3TGN5SVhpQnord2dZbDFaTThYZVR5bTJKQ1hVMlBYQTlKNkl4ekRkTHBmc2U3TUd3VVpwUWJESmVwdGxJZ3U1MERubHNkT0k3cS9kRndnUFJsRWtwMWkwWWEzR0tjODBHVFk1Wjh2RWR0UUZPTWRLVWdKZXA2bmZacTd2UUJQcndqZFhJRmFmU0lrRTRPMG9qbDU2VDF2SnU1WU8rVUhlR3FQNlhycndxa2d4VnU5NWpZeWxQSDRRZHVXYXpmKy9OSWdiZTUrekl1QkdtWkt6YkdmTkgwM2xrbUEweTEzTUNxTjRkTGNoMmJEbVYzYi9PanlVTmFBeDhBTWF0bUUxZlkvcHYvanp0K3FxVjFEaEJqYVpKKy9hUzBGQXFNMWRyNmpaQ0o0bUNZV09FMXpiSlFseVpadE1SQkQwdVRRVVUzOTQ5RkZKYmFmMWFNRll2eFptUWM4MEdpcUphYzV4UXV1b1ZadXRZdEVyTkZWU1ZPZ09xcmJzbWlaL0tJaXBnMUJiS0pReHlvUHVReUZyNWdka2NnR202amxVRjFyVTJicVQwTnJ2S2lqQlFNbjNKRm1NZmttMHcvTDhscEdhWURZSmtKRDRMYW9zRXNmLzdWck9POFRuSW9nWnFqRmgxZDhuL3dQU2hXZ1QvRGhlaSt5NVphaDJYTzFxSWFTWXRNc3h6SWhyOG12b2FxUGJHa2hVTUcxVS90dElGT0xQTVJoTjBVd2lpMVFwcW51bmFkenBuNFNjRFRNOVptR0pManNlWmF6YVlWeWtkaTY0b3BLNGdESWl0dXRvbmJlNklrM3lVK05CRTlsSlpTQVZHdWdFY1NNVkdSYmRWRG10TUR0d2liS1Y3NVRIcDNWUHdCbWFJcVlvRWVWMlZHdmVHc2tVVXdFU0cyWHpsdG9pRjZwSlZrV0UyZ0xTdGhBNlQyaXFDamsyUGhPVWhha1F4bnVNVHB3UEw2dURkc2lOS3NiRGUxT3RReHJGdnRjYS9RUHc5Mnd0dXo0bG9ZRGhVc1ZDdGx0cEozMkRZNkEvdUtFbGg5eXl6VVFTcHVnWTIzVFMxTEExd2Nnckc2cVBZa1pSNHlEVWJxSWRXZ3FZYzlzU2tvQkl0aHBxSENJYis3ZUJHdlUwYmQzbDVxU3lpQW1DTEZBd1g5RmRVNmtqNXdCTlliL0pRQW5DcXVndG8vUTc1OHMvRHl1QytqRGR5elFaQzVmQ3FhUUdITGcyNk1xSGVNNUZoTnJidU5TeDRVb1M0V1JNeGREU1U2NzYwV2JYRUlhUHZ1eS9GaE85elFPcS9Uc2N5blgxNzVodFVqVmR0TCtJamFSWEFjRjNGUXBzbituUGxRZmRnMktpcVdINjJHSjg3eTJ3VVFiSjJhTmxFQXoxSTYyMkNzWG9wOWtIVWZybG1Rd0R2aXVncmVyU21rM01IcW1Sc2ZEcDMrS0tnbU5VTzJXZE5DSzBWZXFnc29BSllFRkNXQzFoa0Z6QWZaUjU0TWc4TnM0S2x0QmhHcTdIVWJ3cm5LR0UyVXBWYVZsTUFBYnFiMVdhUVlUYVc3cUhFdG03KzJQMWJDa0xkbWtSRVd6U29RL1VMZHA3Y1U1SG92c1ZldGg5THVmczcxTXpJTWlzSnZoUFJ3S0F6NytuUitWTG4weXBSTUd6VXhaRktGSGJQTWh0RmtDb0MyTmRWMHJUcUZaODZLSUcxT01XNVpvT0tWOTJoYzlUR2dvZG1TWE1OMVczelhrWjhwYTMyenh6S0NsUHBwT2FUODl2U3F5OWdJZSs3SnBLZS9WTjNkMVg2WTNwL2s1d3dtK3NxNm9qNzhLbEhWL25oUHRCbUNaM1pVUUV3Ry9uTk9Zb2hCMjhaWmpNeWZDQ1dtV0pUczNHa2hPNHFWc25qZUJ2L2RwM3FKMjkrYmFrY2xVZngrMlYwMFoxRTM3RWV0eU1JdGpIVWRZZTdieXczR0RiTVJuSWNpamZMYkJSQmUxSVlGcGQwYTJrcW5RTExZQzFPY2E3Wm9QaXFoVDlRWFdRTUhzclFKaTkrYmRMTUV6NTM1Yk56SzB5bGs1cFdHclF5UHlHNmc1NGpzcW43Q0pqTldDYUcyZHdtcDkweEhSK0p3SkhiMnh6b29mMldwZUV3RzlYSHdXeGtLNWRoTmtBcHBQUFZNWXNJMEhLb1FvYk1HZ0hWcjhKNzRCL1BGYTlUbFlXK043L0FGeHEwb29tQUxkT0s2SmdXQnRDbHVybGRneXdZOW1UTlJoS2s1NXVvMDIwRjJzSU1yekpZaTFPY2J6WlFRR2t1alpzS3FRc1BVK0JiT21TQkdtYVU2bEQ3V0E1SHh5My9VQ2RNK0k2SysveDNrQXQ2djZOOGVHOGtNUUsxd3FUTWhub2c5VzV5VXdiR3pHYTU4enRTMkpaVkFwaU5WdkVRczlFRE9UN05QelR3TU1iVThCMzkrM3FiVzdVOW50T3B0cFNoYXAvQ2psK0MrSmF4QXBuKzJHcnNwQmRNUldOQVA2N1dBL3RLQTZqaDBsUkVVUlpzbU0zdFlrQ3plaHVaays3MGU2YmFnVmw3SThNeVdJdFRuRzgySFFWcndhSFpndWVZemVadkFEdEtkZDNIV1dFcVhTR3hGUVlLN0Z1YXlQT1Z0UW9UVVdtMTJkUVpZNzhvN1VVR2p0emVSaVdoR1lVeGZKak5YUlVTWURiMmZHYmZJV0xUZWxmVHQvV1BwS053MW5oTzVVZVdsMWc1Tm9IaExoUWlKbWVvWndkYUNqRG9mdFdxdzJQVE5BWERSaU8xcmVXbU91eVhEeSt3NzdkZVJpWGZQOW5namsyOTJkN0lwd3pXSUlwWGZzSkN0M3RpUGZ4NTIxTytvV3FtV3JaUjIvRFFpTHJLU0xQYlBZK29NQ3A5Q1lVZkJqbmFHR1FzK053eENiYjBrQmM3TXBXM05oc29BbWFTZjJRakd4bjZWWFJ4aDZSRDVRT04yMWJ1QUxPeDV6T1FiMmYzWkZ2SmlUckdGSVZmMnNBMnFFNjEyRlFIMmpZSENoWWJuZnJrQ1cwTWRkUEwxZjY1RmhzTU82aXVDNzE4Y01GcGxiTzlBYk1NMWlDS2FmTkd5cVY3YUUwVEh4U0xJV1ZuMi9LMTRlRTluUjBDOTI3Q1IwUUlhb0Zpc3F4SEdJQTJCdUZONjN4ZEV3TUtMc2ZqRFZQcFNMWE5vMENmK2ZWelJwTkhUbklsNkdmK0plMXBQRlNQa0hwYnVRY0tRZnJjQmdwNlYwV0hHT1dNM1JQNkI1ZzNZM0g0SS94OTNrWDkwQ2pyUlJLZWR0UFR1VmtZc0lEaTYveUNZVWNEdzBJcTFpSXZIMmprcnducW1PcEY3Uno2TXdqR0drVHhzVkFlMy8vN252eWhXVnhYTi9RY094NHBhVFo2dlNrV05ZVEtXQkw3Y1F1ZGhmMHNkakdQalJmS0wyZU5Qck9KbXJMTXAxMlZCSVhUYnVsWGU3NGpvaDJxU0FYTnhxNUhhNXFqcE1sN29rNTdNYlZXOFlPYVFoVTUvWTRwZ05FNml1WTdFVzFoQUpWWFBkS0NZUWYxTnRGemdtclAvOU54UEhjTEhDWk8vTTB3UmRsM3hzRjJvbUNzUVJTdk56d29oZGNmMkxsS2R3dEI1T3pKZGp3WkpXRTJzVm1hU1hIRzNnWm1vOWRTaEZETVcyMXJSbDFMdS9LYXpiSXFPZTB5NWRjb1lUWWJIY2ErNzY5OUZWa2R5amlZWFJUcWJmWk5QZHJUSENWTjNoT1RoQU9uSkNiMkpWVWs0MVhLaFhKWnMzbWFNKzBrNUZnWTZzelhobUl1NlFqaGI1dkdDVG5rMFRDa2VjTVRubGxMQWhUWkFvZGVTaThMMXVPRFR5MDRHR3R4aWtleFVZL09VenQ2VEt3dkQyTjg2UWpZOGE0SG1zSXpOa3N6TVF0VGFaS1NDd29acTBzTWJPMFJPOHhHam1pOFpoUFI3eWZ5Njd1bDRGSGNiT2pzNEpzUnVGWGViQ0J6VDRySFNFNnRSa2tmZlJ2RzlXOVhRZGRSaEtONG5jWUV5TWU2WGhFVkhpMjd2WkZ4REFhTTBiN1hKeWNZOXVUTnhvRERXVFhEM2lDMVdRbkdXcHppZkxPQkFoSEJtL2JVMnlYVVdVbWpvTmdzemNTZXVObkVKcnA1WmhOOXRJL1MwQ1VWZXhRekc5VEh2UzdoUmFrUDZVNVh3ZDVtYVBRZjhMYTVpT1MvUkoybURXeUx2MVJJWmtZK0xUM3ZFK0YxejVTcG8zdnpaelJGcnJSZzJKTjliME1nTElMUVVOK1d1R0RmeWFVTkVSYU10VGpGK1daRHFuZ0h1aE1iSGtuVWRFdVlEWkxjdE1LTk04M2Z4TWgwUVpkaktLaTNHWnMwVUhEWmUvcDdHOFI4eng4aWlXWjk1SnBOcmFORzlHY3dHMnMrQXp4SEJwM2pjbDYzSXlSMVlMc1Y3MkVkTWVFUHdPSVl5aUE1NkxZdzlNMG95TWtpR0RiTTV0QkptZnVRTTBpendGR2p0aVBsV2ErWDRqa0VZeTFPY2I3WndMSnBjbGozcmFzSW9ORGR0Z081cDVUUDhjVkRZU3BkQVdBcnRpU0Ezc0dlMDVzSXFXWVRSUi9iUlNMWlFvMmM1TkVUK3IwRkpCMnF6S0Z3cW0yTDhsZlM3UG5NdnJNOHJ1VHhlOTI4SWVIUHFRUGJIa3ZxZDdSa3Z6WnczTW4zSFRMYldNZWNPQkdOYUpneXZDcGlvMHE3TXAxN0M0WU5MVDl5aytZOTVaaU5UVkRMOEdwWFRpeUhZS3hlaW1QQzNNZDhzNkVHL1FqYnFXQTZLUmNNZnV3RUhjUTlaS2lmeW5BVlFDOFdtNHJSbW5MWDVBMWxsNU9mRExPSm9xOGdsVWcwa3NuNTNnWitxbTRzQXNMTnBoNGpCcENrN3ZFOURHMGhELysvZnUxOTJrMFQzSmVzSno2dzlVOGVmZHR6QzczdmtObkVWcUE5SjZJalZLVEUwRFQ3QWpZLytmcnJCbWt3YkxRZU1XS01FTDhyeDJ5Z2gzZFZ3cVpwcUZ0bUFRWjJYdzZyajJLVmxmK2ViemJVb04rTXJqajY2c0pEaFhRZDZidnhOUUlaNnFXeWdBcFFnK2xrUk5zejdUa1hsRjB1VEhyTVp1VVJuWGFvVW8wY3MwSEhxdDVjbFRjYmdOVFZLMDdiTFAxbnl2amo3R24yT1kwQVU0MVh6QU5jcVFOYjU5U0lURkxvZllkTWd6YkxkSnAwS081UUJwZ2Jsa1J2OHllWS9uWHB2ZEsvMXpsdDZ6akJzQUh4ams0VjVNZ3hHNEM3cWVUMFRmTUpYV3ZEKzg5dTRWOVpyRDZLVlZiK2U3N1pVQ3UxSFkzc3RqRUdEN3JyTW1STjNweGN2VlFXVUFHQ3N1ZEl4SHFOM2FqdDY1YmVZelpMeHVTZzJqdGNqbXMyTFNxcHVJVFpiSTdweVI0SEpBZHA4ZDRHK245YnlLQkZXT3I4MW9tN2xjRlIxTEZtWmowMVRwUnhlMDVCbEFEY2ZhYzdDNzN2VUxJNnVpOGhuMTZzenNnUGhkNmhlOVEwWGVFekw4UENibkpmK2hjTUczVTExcW1DSERsbVl4TmtyVzQweEhSM1FIcFJGcXVYNGt6TStXWkREZnBkOTR2cE1YaG94NjdhbWVEWnY3amhwL0k1Wk9DL1RzZTJXRDV0MXEyZ0RObTE1aUI4YVg5YkJIak1adE9xUi9YMWc1SFQyL1JOSXl2TXBzVU5vSmpaOUF3aU9jMjVSQ09mVlZDeWEvWEs3a0YzZm5SN0xLREgvamRUMTdCakVmTWVtODRLOUNqMjBvQlNIeXMyTEpYdlg4WENxR2t6ZzJGamtOTE9RK1NHNTVnTndJMWxBcWlrNnFyUjZOSUFvY1lIUTJXeEZxYzQzMnlvYy8vV3VrTnlEQjVtK2p1eVFQeUdvdWpSdmUxUHkrMXR4NlBvUThlb0pKTCs2QzFlMDl0R1NsM1BRNzFtczZOajFtV1BNRktLUW5ZT0xkZjRlanluTW1aem9ESFFhVk1pZ2tzWndRTHRIMUpaaXkwS0FqcUs0N21LZjFiRkk0UzhXbFliRFN4eUVtaEhWaGlHWmpTNWNVcGZvakt0WURCc1RFVnMwUUh1SExOUjRDQUplcVJlaHlFYmFwVDRUN2VYeGxxYzRueXpnVkd3VjUyZnhvN0Rpd1pXTDA1bGNFWURGbUhGcWJRU2t4TXR6bDNqTlJqejcxYklXU3o1ZDdUZWU4MW1tK0x3NjBBaWhvNTN5V09kbWl3YUx0SURYYTA4czBIUEtkcmc0WFdSUXYzZk5YMHZodU1FdDc2RGY0TTJqZG5JSlM3NktwcDltVmNtdGkvYzd0ZTBZb0ZGSHRGcDZ1Smh2VnUxMTVhSURvT1JSTkc3Mk12YWN3MzZlVWxOR09FYkROdjlTSm1XbCtISU1Sc0pqZ1JnRHJvdEJhRlFoM0N1VWZOVUdtdHhpZ1BNWm9CK2NIQmJ3cVJiSEI1cWR0c0t4bGpZTlNNZFZweEtuVlE0SUZuTjJVbkw0U2s3YVJHTTdrSnRWZkthalZsRDMyZEhQQW1zNHc0NXJwQUpvSFBRcXR6TU14czlVT2gwU1FBT2o3NzlMZndPdW5hNFE0OFpLY1lHR25mQTQ1bnhVTFNZdDJRMGZrc2IyRHEyWmljbzdLWUZsYkZLdGFIV3pKUUgzUVY5b01IQUhCM1M1Z3hqWXNHd2JWdXo4MGgzNTVpTnFWdWFneDFKT2ZzQ0xELzlXUnFyM1p5bDQ3TkRBc3ltRDdxZG1YZ2NYdFIwNndDbHVtcm5vZDNGcWRSSmhRTzZxaFU3V3VkdG9yV29ZbmR6WHJOUk5rV2R5WFV1RWF4enFHdGtVVkFKM1J4Mzhzd0dOaUNHTG53eWl0Uk5JWXJHdElkY05oLzB3Vmtqb2ZSVlNmVENiUkdDL3lqS25uN2c1azhOWnZLQ3ZHN1N0NHdQTGFqb2VsbjF0R3hvZ29CeVpjaCt3NGdmSVBPNkhoS0Z3NDU2c2pNMm92SmMyV1lqd0FrWkxXUFl4NkwxNmR4QlNGbXNKU2dPTUp0ZDBHMFV6Z01QU21qYWNZU2pLR1Bja2xkeEt1TXk2bWJTSHJWNHBqZ0dRWlR4QzBiUWxVNnYyWmoyL1VBcXNPempveTBhNlpGZXRVWDZ6WHU4eHp3NHBFZEV1aTI4VVRYYWJ0Vm1BQ21VUm5paytDUkV4c2FhR25VOGZOemQyeVk1OTVVWTNDM2NlRW9kMk1LODJsYXFNempKb0hVNWZDZWlCWVltVTcvMmpMeFdxSlZTNnljODcwRFkwQWsxL1FpRm5HMDJOa0ZOdzhreHJ3OStFcjgwMWhJVUI1Z05RRHFEc0NTOExhc1hCMG4xMlBoRDgxYWNTcDFVT2pDcTFSWTZPQ0pQbEZuWFQ4Zk1YYTF1Q1ZxL1RUR2gyRWQwcDJzb2w0SXgyOXFtNTJQU0ozUWdhcUZ1N1hNOG9MbERnVnRXK1J2YWJIYUZhL09Vb3ZBZFJ0d3FJRi9EeDFrQUFBcWRTVVJCVkZIMXZjUDM4ZWI5MHFzSWZ2ZDFhazdRbU91cmI5REFMM1ZndTZFejFDbkxPam9hR1kwZjJ3a3h3SEFicjRMdDMrYXAvUzducld2aUJzS09SbzdPbVBUcHJteXo0ZUJrWW11RTBlSXJLOVNYUjZXeGxxQTR3R3dPb0FoZHE3UkplS3ZzWlNzY0UzUHIvWVFkVUp4S096VzVWN0RmOVpid1hKZWZFandRODFoNG9rRTZFbUcwdzB1UHQ2RDEzeVp2bUkwYW95OHhVbVhoeDEzRHEvUTAxSHJWN3c0b1NtZE0zajFySVFKeVpmN0hvazlkbDZ0TTFMV1FCZEZkZUsyZS9obzNtOUZ0RW9KcmFLOW5vSEhaNXI3aUgwQnlDSmFYY0s2NzNDYkNDM2cwRFFHUjUwUTBOUTl2ZlExN1JKWlBDOGFjU0x1cFRkeTJubEpobzdCSFZyd1FaN2JaSUtjZEphVmhPTG5FbmVxN3RyUTlVa1hDUFJCckNZb0R6S2FsZDZ3WVJDNjhCYmRGVkhwam9rdFhjU29USXREZGZJL3czSldiLy9GYko1OFRQa1BUMmNDQ1ZNZEJrdzQreHFSaFZGZkVmRWJyYUo5M0VmeGJxUkZ0U1JORytmRVgwUnlmUnZ4ejFyejNWQXNSTlAzWkVUS0E1QkN1Zlc2U2ZIV0hpK29oQmgramJnN2VqeGMxTjZOYVl5d1N3SlNQaEl2L1B6YTlKSjViYVFOYit2bU9DVjNJUXpkdm5oUFJoS0hCL24waU0zZkhWaUJzak96dUpDUmxlMlNialVVUVJnV2Frd1VpZlVFMXBXamhkQW1SV1NEV0VoUUhtRTNQR2dhcGdydndvSkJ0RmNLSFRid0ZOejdLVlp4S2xkTGNkNlU5L0QwOW8zNjM5UG1hc29xbEcyOXZNSXpTUG5XakhmMzBqVS9DeWQ1dzR5M1Uyd3hGUDdBMDBPUmlhb1JXL2hucGo1ZzBzRjlzWEtWRnprZjdHQkQrcUJMdzFxaW01ZTRoRWpZRklkWEtBTW5wd3ZvVHI4d0R4dnJzbSszb1kzM1k2aXE4M3FubWhZZ3g1bEhGdnkxR0l3dDFqWFF2cG56a3ZhV0dmREgvRW84WXJhcTIySGNpbXRxWDA5Y2w1WTZvMzlWWElHeU1uVy9wTkdHT2JMT3hDTUwwVWJaVkVEeGdlMHZtVjVkS1lTMUJjWURab0h1OEhpKzRDdy9UMjY2SkFmVXdwVExlM0o2S1Vta25GKzVOVE1wLzVPKy85d2ZacDNVWWRtYis4STgvK1RjWSs2L0NpMmJsNGhyVDhvUzRYb0xaZkdPejhWMTdVZlJrM3hTb05tRDN2L29lOWF2eCtGMGI5dWpmL0U3MlJ0aERCNFkzNW92SVFzQ3JaSGZ5NmxKR01OZmYvdG12NkZuK1VQUSt1NHd0ZGRqSnMrd1VpYkVxZFUzMVRwaSttRlZBSkhlSEJzZW1weVRaNW1wNmxyeE1hQ0VYVGJ2R0lvWHZSSFEwT3YxaFgvMTBuR0ZaSU96RnRJRjZPdUpzczdFSWdrbnVhREcvaXA4a2ZGbkRMb1cxQk1VQlpyT0c0VXI4Y3VHNUExbG8xOVY0ZlA1Y2drcVBuSTBPMTkxZnRJSmdNWFR4SFpQd1htYlhIdnY4MHg5NDlocVU1UGprMmhlZmZ2cUwxeG92WWZIZ0toM3ZmS3lCSWJ4SmpPT2MxdGpsNi9URVhxUnEyT2k4L2c1dUIwb0FtWTJTMjZYMDlNdVIxcmhyby9NKzhvVVpSclVmR3B5STczd3N2ZTNrdDhtWHJuM1hNallkSy9MOXVpeFAxUzg4Mk9ISmZQK29PWkUxNHpzUjdVc0NQd3lKN09vTWhFMzliTUVyMjJ4c2d0NzBxQ1g2dzQzdkc2dkhjbGhMVUJ4Z051dG04U29GSHRyMGJSV0UrMnZNVm1QTFZ3eFpISTl5RHl0Lyt0VEpCLytDay9hbnZ0eDQ3Rk5qeHl2NXdIZEFmL1FQMldNLy84dDI0Sy8vWnVQMzk3VEh4LzdTVTZlL2RVcy9aanBXL3NkVHAvOHBGZ01UR0RVUGlvVmdncXFYL0hoUVF6WDk4WWoyTStRRm9yRlQrZDJRcFZhZ1d5RjVDeW1ZSnJadGVVR3dNY253anpoc1NURjN0dG5FSXZzZlMyRXRRM0dBMld5ZTNvbURqTU83NUF4LzQ3SFZjd2txVmRLNXVhTkYxeXZrTWRETzZ3K0UxZGxSTElibmNkRjlaZWFKVWNDcm80ZlBkV2U4bUNuQ2Zkc1VDQnZ6cEoxTXFaN0FDWmhOS2F4bEtBNHdHMDhKNC9BV21KNWplMklycnhKVXFxUnpjOGY4NGE0ZkxNYXVYZnhvYmx1SDl0Smk2aGh3cktWYW9SMHIwTjNVUzFBRHRVNlJuNUsvYlZxV2k1V0lIZ1NiWnVyNW90MFlFekNiVWxqTFVGek9iT0x3ME0rNUZIaWZTbERwbFhPUlBmSGE1dENQVC94dzZhQ3RROWVkcFRUdDdUcjJKN2NpWUgzNXB4WTBPaEJJaGpRQXAyMkk4Z3FDWFN1K0lvQzF5TnNxajdMM1VsakxVRHhLVHZjRE1NZmhZVTJnbTV1c0RKVzVRaTlhaEo1bjJWRmc3TkZ3YThtaU80aVAzZkJKU0Q0VmVnWGFkeUk2SlRsYXhCMjhWaklhSFFUN2NnRzdWQmx2bnJtRktJZTFETVhIS1MvMFZWbTg5d1E4ckJMZDlNYTBQY3RRYWFlZkMvZXh1MFBUd254QXc2MTFlMzFwTjM4Z3MwSnY4eVoyNlJYb0t5SFRLcEV0Sm1zWWJnM3ZHQkFCc0RHU096UUpRbDFQZFVOanBzUXJoYlVVeFZmbzlWN1JLd252Y3NBUXZCU1ZSYUhOT242ZHBVMjI2elRZNmVGUFh3R0VMQVR3cXVYbE9sQnZZakc1RnpBNGtOTDREaEMrRFZHSkQ0Q041UTdZMnJsZnBiQk9sdUtzTWlmaGhaanNiS2pNS3NjVXdqcXBpeVA4cFZyZmFyV3hoeTV0MFUwRDY0VjNDenBOaGdObWM1dUNtK0dyMnZ4bDI2cmRTUWJBWGtsbElRUGMyWU5LWVowd3hSbWxTTUlMYUY1bVJHVkdNYVlScE5lcUVzSmJHTGNzdWtQaVFlNzZZejFjdnhNWmVqejZjcDlVSjN6b3Q4UVF0M25URnBZUGU2SDRXeHM3ZzdMdVVsZ25USEVHZGcrOHRkeG1jVVpVWmhSakNrRllaVFpyVHE3OFZRelNkci9nK0IzbnpmZHJ4ZCsxT3huRUgrUUt0UGRFZER5dWV1NmZSSmRQYjZrbnV1ZkN4bFRYN2xYdHROTjFsOEE2YVlxekNwaUV0NW03ZERJcktyUEtNZkV3dkFmZVRoRzZNcmpYMTc5MElPSjRkNGJaeWUxUExkbitaZDM3WWpPNzkwUjBtc3huMkQ5bTczY0NjMkU3WDdaeWtrNzVvUVRXU1ZPY1ZjSWt2R2czYlNxczVIVGNBWXJ5ZnJEdVYxaDZyN3Y0eVRkMFk2WE5lK3M0a21lS1lzbEtQOG9WYU4rSjZIU1pQM1F0ZnBnZ0QvYUcvOWNLMHJPWVdFaHhySk9tT0xNb1NYaHJPYnNwWmtkbFprRW1ITGpsbmhuT2s3NmZ2ZUMwa3R1RjUyVVFDNWNyMEw0VDBiR1ltWTg1c0xIOFBNNU1mNTZCT1ZnblRuSEJzdFZ5bG9VdUVwVUZpMVlnT2w3YnRBdEVYMmJ1WkNlV2ROVWNjSWlGbEh5a293ODcvaFBSUlNUbXdJNzZhYnRaaTJReW9iZzVXQ2RPY1ZIWUIrNjhNWjc4SWxFWnh6YTU1MmJxYXh0L0hzM01rZXR1K000eHYvaUVyMWlCOXAySVRrVE44c2lHZlRsbjRKRWxlZkpoMlZnblQzSEJFaXhtYmhTNFdGUVdMRnA0OUlQVVl3TitHUXZwVXlINkFOV2hQMVY1WDdFQzdSNzhLU0V0RTNiVURGL2VMcEYzMFNTWldLZEFjVkY4OWF5M0VCZUx5cUpGQzQ1LytiVGd5bXRkSE1mMlpuQ1FSYWczUmE0blg0SDJub2pPVGVwRXlJSzluTlVVT0ZMTzV5RUw2eFFvTGxxb0JlY1VvSnY2b2xIcG9wdmgwMkw2RzQ2bEtZeDErQXIwNWJOdk5jNkFIYlVtUHJROFcvMWtZSjBHeFlYQk5sOUpUWExScUV3RmV1NEJCNmtiYkhwVG1GalQ1Nmp3bWNPclp5NW1PdXlWU2E5alRCSHJOQ2d1REhjNWRUbjE0bEZadUhEVFNsQ3p2bXZnNXZHSnR2czhpU2UrQXQxS3JhZndMTkpocjZoUE9vUUxtM0xNZEt6VG9MaDRZWDY2blpMbTRsR1pBdlJCOStZcjBQVzhOOU1QT2d0VitTb0dpakZBSzlCNUwvbUxTYXhpVnd3ODhBeGdCZnFsU2U4OWVPQkpxd3I0c0RNd3drY1RRejc5OGJEelZKVy9Zc0JpQUN2UUdidE5yWWlWczJLZ1lrQXhRQ3ZRNFNlaVZhcnFYakh3VUROQUs5QWhIK2Q2cUVtcUNsOHg0REpBSzlBWGFzdVlDNjk2cWhpNGtBekFiTkkzYzF4SXhCV29pb0daTTRBVjZHL1BIRVFGb0dKZ3ZoZ1k4ZC95blMvTUZkcUtnUmt6Z0JYb2dtY2JaZ3k0eXI1aVlQWU1ZQVg2MXV4UlZBZ3FCdWFLZ2Nzczh4ejJYSldsQWxzeGNFNE00QmRNenltbktwdUtnUWVIZ2NsL29PREI0YVlxeVV3WStQK3ZJT3JxUFRmeHlBQUFBQUJKUlU1RXJrSmdnZz09Igp9Cg=="/>
    </extobj>
    <extobj name="334E55B0-647D-440b-865C-3EC943EB4CBC-5">
      <extobjdata type="334E55B0-647D-440b-865C-3EC943EB4CBC" data="ewogICAiSW1nU2V0dGluZ0pzb24iIDogIntcImRwaVwiOlwiNjAwXCIsXCJmb3JtYXRcIjpcIlBOR1wiLFwidHJhbnNwYXJlbnRcIjp0cnVlLFwiYXV0b1wiOmZhbHNlfSIsCiAgICJMYXRleCIgOiAiWEZzZ1RTQTlJRnh6Y1hKMGUwVmVNaTFjYkdGdVoyeGxJRkJmWEcxaGRHaHliWHRqTG0wdWZWNHlmU0JjY21GdVoyeGxYRjA9IiwKICAgIkxhdGV4SW1nQmFzZTY0IiA6ICJpVkJPUncwS0dnb0FBQUFOU1VoRVVnQUFBdElBQUFCbEJBTUFBQUNTRkJsOUFBQUFNRkJNVkVYLy8vOEFBQUFBQUFBQUFBQUFBQUFBQUFBQUFBQUFBQUFBQUFBQUFBQUFBQUFBQUFBQUFBQUFBQUFBQUFBQUFBQXYzYUI3QUFBQUQzUlNUbE1BbWUvZEVDTE5WSGFKcTd0bVJESXhhMVFQQUFBQUNYQklXWE1BQUE3RUFBQU94QUdWS3c0YkFBQVIvMGxFUVZSNEFlMGNTMnhyUi9VbXNSUG54ZmtVcVVWOVNEaDZnU0lCeGRGN3BiQ0EycXFnQWxycVNLaXdLT0R3SGhUUkxod1FRb0tOczBMcUFqbVZxSUFOVGhGVWlDZVJnRmkxQWxzc2tLaVFrZzBMSk1BRzFzaXBRMXY2WHN0d3puenVuUG5ZdnI2Zmw2Y3FzL0NkejVsenpwdzdjODZaTStNYkJMZFJZbSsxZEhJYkNaZXk4cyszbXFEWjdTcnB4cm1rNmNUTExyLzhsaFAwN1RxbjU5bG1kcS94SERPUlFJL3RrTko1TmpzSk5FNnp3MzJPbVVoZ2hiMUJTdWZaN0NTd3hOYXpRMzZPbVVoZ3dMcWtkSjdOVGdJSHcreHduMk1tRXNpei81TFNlVFk3Q1Z3NFY5UFpDZGZBWEdlN1J2bThrSlVFU3F5YUZlcHp2RlFDT2ZZNkxaN25NNVBBRFB0UFZOekxkNVZQdjNZY0ZUb3R1TE9obWhiM0JFK05yWkhTdUd5eGpERy80ZmZId1VSdXkxL1ppZ1libCtwRDkwYkRmK3VnMmxIVmRMNXkrcjNIL2xKaDZleHpsdGhlcERIR3BucDB1d1Z6Y3V6bFNDTU9nc0ZwSHlBTGpOMkkyR0VzV0QxaS9EQTIxVUZFQW1PNVRMTnhrYjBTRFYyKy9Cc09PR0JzUDFxUHNWQVJsMUo4cW5Qc2NDd0R0N3h4TnFyYzVsOFZ2TUVCVFJxaHYzSzBsUkdmYXNHeDlHOURNOFBZYWRVUmN2NnFhSHFQMDVKaVJZdFJ5N1I0L1VWZjJnZUNUZVdpSExDb21uME1td3ZzVGRMNmF6RlE5YnZ4cFcrcXh2aFVjMDZRUWFIZlVjakQ1N3hzeWpRc1ljNnRudUxHZktKVU9tdVNzVHBMWVZOcFJHcHpKalVzZlVRU1MwQzFZNXZFYjErOHpyMm5YWWxiUDQ2UTVLc3YzTjNWVmFubml1eC9GT2ZqMXpndmpHMWM0ZWt5c3NCdy91WFljRTlBd2dUWXBIMWk1V3VHNi9ISGl5OXl1cis2QTlQem1IOC9SNXVFYW8vMUhkYUtyTUpjcnpaM0V5aG1xam1Ba1ZuSGJ2Q0Q4dU9ReDgraGRnT2p1Y0xVYWx4a2pnWU1vU05uVEtVRjNXYUF6THRrOS93Zm9NRHRieEtxUGd1MHpGcU1iZHRjTHIwSjlMcDJiY3JsSS9mRmQ1aTVQLzg5d3pOOWVBSFNKQmE1NUJQeVVibHBJUUR2a1NpbGIwakRsWVRxb3VjcXd1S3d6dHpRWmZOUFFMeHFNWlIyMFJseEVNQktNalJLdm95ODVSbVR3bG5nMmlRWkl5dnNOUXZCQlJqc1ZsZ0hOTmw5VUVwQ05lL3hrZVp2clBKNUV4TENUTzRlSUM2bmtkR1Fac0YwQVRobU5FOHdoMG5xOGZWV1VjS0JPVzI4Q1FJWk9UdGprVUExeHVqUlQ1T0pIVlVTcWcxWGVxdHZBQjE3QXpIekNsUm1IV2FiYzVVV1RGbExkODl6bC92eDA2NFFKS3h6bTlmSUVsYUFxNDVacXB0N1QvUzcrZ0NkaE9vUldTU1M4T0FWUUV6OVM2enY3UUZ4dTFKMlNPM1JaTnIyU2FSb21uWU5Bb3VtV0pZOG1zNkFqMUJ3emNPUnVTRkN0YjFQRWNXZ3VtcjROeHhaYXgyR1ozdk5Wd0lnYmk1alNqbWR2T2RPelp5Y1RackFzaWw1MEhScnVqRmV6cVY3WUs0VVhGbkc0R05ROVJ6YmRmYmhGVnFCbnNVM0F5QytIVzhnVVhzdEs5MUxPdFJnaktRSTJSVXpWdE9pcHN1RWpGcnlIQktYelpVQzdwMjVvR05RWFRFeElIT3NDNjlRV25iRmJIME5uWUE5VmN6bTZidjYySFJZeVp1ZVlObWVGTlB6dHVoNDVPQmtHTllCdmZvM0tPSTRWQ3QyYkdXRmJjRXJ0UGFPVjZ0SS9KZ1NTei92dTFOVGNoUlozdkExd2ZWWVQ4cUp1NmtBcklhT1F1MUI5V2tzcWkyRGNXQzZNSVM5cnJWa2k2OEZTRHpwa0NiMDcxREhTc0pXSENkdXhXQ2p6b1piRTlCT2JPNDVVd2pkNlQ3cGh4YVJTam9XMVpyeDhnRDdFa3h5MEJRRy83VkQzSis2RGlGaEpubldkL1hSZGFlREJXTzVOWko3MDRGN2F3bzhXdU45b3VUcDVpWVcxU1U3UUxNS0NxbGhhWXJPVmdCT1FNYnV0QkZRa3kvT2RhZURJbjNoOFA0VHF6VFBjWHpkc2c0b2VlSzF4Nk82WUUrS0FhQThNRU1jQzdCeWFwYjFUVDZIYlF4MWUzVUJBSXdwckMxMmVZOENOU3d0OWdFYnpkVGxBaFdpNkgxa0tvc0FKRThuWkV5cVpjdWhhNjBIUWR2ME14N2NodEM3NVZGT1BhQ0pIZHhGSE9CS0NoVm1iWk9qV0NRS3MrZzdzcGhJeUFMdzdFeGhwaGxiZkpCOCtNSURNRm1lZ3hJTHFhOVlzdXhRWnovQVhRcjhocW5VRDRKUzF1NjB4NnZsS3lsVW1LMTl6dER5QXlGZndPZWhMc1ROZVE1VEs5YTBhb0NrTmZxNFZHMUNHQm9kR0dKZFJnVU54UGMwc1F4eTNqczFUYUl3RzhDWW1ZcXBtSTRTRWFMQWozYVl2a0wwY0xXUmlrMTEza0FLVzdBdFBwVk85S0RtMXZHUUl3WGJvMUY2Y3VhNWh3UW9hWVdaTjkwaEJEaEtiZzRCaTYwK2d3RHQ4QzRTa0FtdHhhWXF4S2RhTkhkSTRFNEh3YXB4a05FK0ZzUkRXcGxrU3JaamoxUmcyU3FGdVdocE9kU1hIMHlCRThjbEVIWVl4aHltR2toNlM1WGlVN1ZPYmRHZFJrT2tCZ2p4YjZ5QjEwcTlLMFUydmFmM1RnMTFwMnZJaHBGYU42dFlMdDVwMUU1YmNOeGNZWWNwR2xoWmVpK2VnT3FCc1JWQWR6cUFvS0IyMU9meFFDMXpkOW9OUGdCVmpEY2N5akYzOUdCRlRVRmE3VG5pNlVyWWFSN08xbzByVHpxdFVKbDBGY29rVk0zTktMclRBUnlEYWwvcUNLbkFBc28yT3UyOStnaDhLSVg1dU9QMXRxU1JXajFSVW9qMWRNSVIzS1BWQmpBSWVuVGVKYUZxQmxqUW5jWWdSN2hXY3pkeEFFM0w3OEc2VkZOYmEwS05WNTExQkkrK3hOaTZyc2RjUWMyendiYlpNR1hKQ2JGeGo1Wk1LM2pkdzFCcko2SnFudHAyY0xYcVEyRFFKSHh4bGd5L2p3NG05KysvalVwYkZHNUNYcjlhQWdpV1dhZDkwZ0RabGhKRzIyb3d3U2FWbGoxcnRVS24xVEtVMWtJc2lhaWFwN1o4dFlJREdWcjY1aTZTQVhKN0lUa2o4NkNXaFozVEdzam80U3Q0dHNRQTFxTVlkNDErQlJYRCs3VFNMMFp6NUlMbktBVHQ4TFpDOEVpRnNZK3FBZ1E2NWV5SlI1V2UycTZ3UHFJRldoSjdiZ016WTl6cEhzQ09TRnp2U0R6MHNVSUxJbStxTU5YZWhvMEwzaU82ZmhVbzlGVXRmN2JZSlV4bGFEZzJHcVlzZUk3MzBBTGUrUmltTC83MUxzai9WcU5NU0xWSlZHUkJTTGdTT3BBejNOMUQ0bFZOa09ZdTRHRDlTYzhGMmdFQ1dDNnFsaVZJMGFFUmVwdWZERis5YUVGYnFaS2NaaWFOcUNYUGtUVnVWSFE2SlU1a1VxcjB0UzZKZWRoaDZyU3V0NFk4cCtwT2Y4YWppTXJlK1EvalBaRWlLNWtBYlMwS3RmcWl5dGFFb3d0YXRtQllTNmJoVTIrdkV2aTJxb2NucVk2Y25TRm1mVmJvMWxMb1hWM21hTkowcDJGOXJOdThXVmNmWlROMXA1dUNNZG1DUjZncUdkc0JHL0drc21ta0JIUU5NSHY3SmFaS1QyMEhYRmtFTFdWdjRWQWNFeERYV3hrdkY5RXIyeDVjL2l2enVGaDNKZUtlWUV5V1VKdXBGUHFqMFZuUWtLYmpKZXFiSkt5bElTR1huQ3B4S1Z0aXRRS3hRMDZrdnM4ZlVGWlh3M2s1d2M5RElDRzZBNVA0anowb1EzY2EycHBLalhqZ0VsVE5FZzlPb1NuUmZadXFUT2RKdGtuY25RN3drR0dUNDI1VStRT0lpM0ppZ3N2bHAwRFVmUXRQeFpFOUFxd0NwQUpzSGFwY2hPY1gvQjcrMzZ0TzM2YkRDdmRvalFYa2RJcGZRYmIrNVYyT0JzYkk1MUJSQmhzcVNwdkVKeUo3dGw1SGJiZHY0dkZjZlVTQUhwbjlCM3VpeTRKOG1nak1FakZwUUlza29Rb3BzQm4wNFMwMHJFVkIwOGd2aFk2NnVyWUNSNVI4YTFqYkRvbnZwRUVwZUJnMnRnMUhGYzM1VjB5YkJPQXJ4NEorN1dReUg3Z1d2TW13cWh4UHhUcmJnMHJVeG9lVGljU0NLSVMrVkZHdVZ0Q1EvUDEzdGpoQ0pGNk5oZHJ1VlBxeUU4QUJrQkdmRTROWEVzNUN0V2VOc3ZkZXJIamx6SVpmc2RrSjJncXZia0YzZWxjWFU4M3BZNWNMMG11RkN3Nm9OeFprU0F1SUovS2xOTGRGeU1LQ3NjYm5Ya0hrUFdESTRReitzOFJSN3N0TU9nLzdiQSt3b3U1Smw0aG1WZi9EVkxyVCtOOVZGUEtEbXdJSWlMdXJUUGVmTW9jM2dycTB6ekovcmJTRzU5R2QzclpxQ3ltOWNZWFc0MTdXZ0t4cVR2dXBsMUJkR2wxUUYraW1sdnFDRkJCUHpaMFdRUlQ1Q2dWNjM1MGFhRUYzZWs5QWhMK3owa1NIRlFrejF0a2VZbXVPY3FjVGtzTHUrc3p5U0s1V2NRZHlSVTFrSUo2V080MzBTa1QvWW5sZ1RuR3N3b1R1OUxISWhyK0t3YkFpWWNZNjIwTnN3SjFyT1JPU2tkM0ptZVhCb2FoRFR3YzBsdnFqV0h1Y096MTlmTHBPRGhxUVhzZFMyNUt2VmM2RUxNaEhaYzBzSnk2NWJsNGxER3NsUm00aklHZVcwcDNtWWROcTBONlJvSTB4N25TTStEUWNVNUx3SVZ4ODhNK2hIbkduSlNNTHRKODlqbGpsbm0zOXNuU25hK0hpVmU0MFAvN3Y1MVg0RElrcm9UdkRBWG1NU3FxLzNRZE4zWjZ1OUFUamVXT2J1Tk1TZW00VVNvMXR5cHl6SFVlUDluQktKRkhCOVdaY3VkUDhEdVRPdk5MTktKbnFLR3d4NHROQnhRam4xZG11Rnptc3BOQ2RsZ0RoNFpLM1E1eEtKOFNVcFR1dEEwektuUTRDbUU5Ny9GQWN1UWNuSUYzbnFrVXZVTUROMXFwWFJ2QisxYnVXN1htMjdvVk1VT21FVFROMHAwblFWTG5UL0E3a1Q4T29EemdCeWd0Sk1DYlNGV3lkZm5WNWN1ZU53T0IvdzIxM2VtbkU3S2ZkcHMzYlJ3RTFJRHN0am9qd1JFM0s2RFIwN0RIMkZJOThJQklRVElydU5DREVGWHFNbURGNXJ6NUNQVzV3MWpoRStGTWFNZnREZ0JnWmVyYUgzWnZadWRQa2NLdDlvbGpGTjd1bkNqMW5HYXVXbUUrOHZIbW8rbnJ2MUVBamVpZzdDb2cvQzN3N1pWUWxMNURoYzJUdDdOeHBjbVpaWGxlY0crc2JpRytxaG5TZUhmSnZobEVURlZpd3BuQ2JaUkEzcG1kN09MaEtkdTYwVmxURURvTmQwSFlmaU8rbkkyR0ZwYWMxdi9mcUk4SUJqRmJtV1BGWlIyOWpiZEpFekJTaXl0Q2R6bXNkM05MU2hhVzdyOGFBcHFtckN1azgwY0JMVENNL0ozYWczd1lIL1FmME1iVkpPcnhvMXd2eG9YVVlzWUMvYzQxdC9MeHZFbDE0K3VLMTkwTFE4Njd5UGUvRWx1THo1WHQrYklLRUpUMlJ2d1hSeks2c24ySERxZ0w1RnhEZlY0VjBudmp2eHE1QVZSdUIreE1BUXZhT24vNHVsUDI3OW9RczZlMEVJbW9DR1JXRU1CRG40TTNEUlo3VFk2TVdwOHlOb0ZoNUZUNnE5QUM4cC9MN3Jzc1AzQmhndkNBM1NZVjNWS0FUR3o3NUExNWJsRE85K014Ri9xbXQ0UXQzaUFZWFFhd2FJQ1ZuanZObEhzQ1hmL3JpODV5YjUrNytFU1p4aWNuZE1zWWliWGZTWjN1UFBQT0xEcEpsTHp6M3c2b04xbWF2OTRQZzh4VXptSGdCdmcxMUl5aDlsUytHZnRENUhmcFNlcElhU0pwaTQzL0VTY0NQbURjcjBqZG9xbXA0R3QwU0Z0cWhIVEEvSnliUWdnUHZUYUhmbVpDNjBWMkhmVXFFYU5lQVFVL29aaFdxWUsrT0Q1SjY3TVlTWDNzbHRqbkhuZUhHaUZYYUVXYW54eTVkZWVLSks1ZlVOdUwrS3NjMllNTU5yTDk4Q1Y1ZGlxbXV2TmFDejUrWUtaTXg2Nno2bmxpS2ZBQXFIY3FFVzNjNDJHdFhMcFZQcXhhUmhwaDZvQzEyekpZTDdFYXJpMVVEOWxxcGo1bW1jOVViYThIV0VtWElhMjdKVHhqT2N6OG5ka3ZvVXlJNlBFOXJ6YnhTQ2F1aGZWSHRpK3hVYktCbjJWQm9saG96Tll5RWREOERxVkJrK3NTZzFScFNjTDhYa3lsZEgzSjk1T1JyRlhVOUtUMllJVnNtRkFTRlJIUUdWTjRtYjFyMXh5N21SaWdWRTEzNnBZcGswSC8xTVgxNll6RFdiWVhnZ2EzSXMrTmM1ME5XSzBoNm4xZkJTOWpsbVZubWplME9kQUNDZzkycUg3REFxTGFLMm9XL1ZaUWRPdnBxZ05Pa0tzQVE4aFdveXVRSmt0N2hSYmhQSUtiN25GL1NwVXg4Vk1MSmlLeThpdUQ1MC9hSUR0bFZlMDV0YldJZ3hhNWRKOHNnNlQ3UEFveW9HaUZwNVd2SWZyZnNBUXppWEdpZTBaSXl4am5aS1FCREtPYXIwWThYWUNCVm5ybWdObForU1JmOUhvbUxNTzBhakM5c1F6ekhERzJrVFNVYVB2ZlUxdTVYVitLMEcvZ3hTWlhYVHBEMFBBNzNUTklCaHZNV2RORGxUSmdRUkhzVEY5WkFhUWFYeTZoenVqNVMvN2c0MDYwQjVsK0dLeDJiNldLTmhXMnkvOVZNTHVsMnFudnNhY2FKTys1cTc4eGVOR1YxOHA0aWhUa2RaWDlFbVVvdmorRzgzY1laZVQ3bU1ITCtUUjBCU3E2bmwzMVJCMEloeTJ5WnNYc25EakZMQmpUdVRuZzRyZXVNM0tweTVZeGFYb2lvcDNVY3kwV1JkVTBiNG9ac1BXc3FrZkRicDdaT0ovQ1ZkNTFLVVJGUjBqbzJPd0pQaHRVMVVCOGorYytRcmdmMXJENmQ5clJDRmV3UkQyVkxIbllCTkVXVXRIbmVRQkZrbjRkNW9uejk3SW1OcDJDZjJyclFsZkNTejV5SUozMzlXUWswVHRJTGQ0ZjduWW8zRnVJU3lxSUdqeWZQSkdMckRzYjlmTDBOMHd6amMwZmIyQVkzVm80RnpEaEpsOEtvem1RS0FsczJ2dzBWYjh3Ry9UUllKODQ0V0lCU3NtV3VQUVpNbVpoUTBrdHFoYzZxLzF2Q1hGSysxZVJWTXcyNzA4STJ5ZVdkYWZ1bURIOWtuMWs1K0J2czNieE9YbDFzaGJNRTNrR2Z0OEFHUWZSYVZiY244Snk5cXVyMlJPWk1maUdjSi9rNEUvS1VxTDdZVEd0cC9tSHg0WnBjNXo1ZUM3UGtCRE81angvQlp5aytoaGtRL2k4eDgyaUpzV2NodysybzJoajJSa2FvRUREclZEaXJPS0k3c0psSnpnZmV2cjI1RStUYjhvQVJ6aFA1Sk1WYkNKQzYvUC9Ba09ualZ4MHhWWkZJSlJ4aDh3d05JaDVoSHJwalBwdWEzSE1UNmVZUDRMNUg2SmJtZnZKaDNtTnV1SEgvdGNzb2FjeGNRa2tQTi9EZ3U0ck5uOXJZeFFla3haK0o1L2x2QkFua1hybzZmSEluQXVCNGtQOERPR1I4ZjBiWFI1WUFBQUFBU1VWT1JLNUNZSUk9Igp9Cg=="/>
    </extobj>
    <extobj name="334E55B0-647D-440b-865C-3EC943EB4CBC-6">
      <extobjdata type="334E55B0-647D-440b-865C-3EC943EB4CBC" data="ewogICAiSW1nU2V0dGluZ0pzb24iIDogIntcImRwaVwiOlwiNjAwXCIsXCJmb3JtYXRcIjpcIlBOR1wiLFwidHJhbnNwYXJlbnRcIjp0cnVlLFwiYXV0b1wiOmZhbHNlfSIsCiAgICJMYXRleCIgOiAiWEZzZ2JWOWNiV0YwYUhKdGUwbDlLRzVmZTF4dFlYUm9jbTBnWW4wcElEMGdlMFI5ZTI1ZlhHMWhkR2h5Ylh0aWZWNTdMVEV2TTMxOUswTWdibDljYldGMGFISnRlMko5WG5zeEx6TjlJQ3NnUTE5SklGeGtaV3gwWVY0eUlHNWZYRzFoZEdoeWJYdGlmU0JjWFE9PSIsCiAgICJMYXRleEltZ0Jhc2U2NCIgOiAiaVZCT1J3MEtHZ29BQUFBTlNVaEVVZ0FBQlNzQUFBQnhCQU1BQUFEUE1lc2dBQUFBTUZCTVZFWC8vLzhBQUFBQUFBQUFBQUFBQUFBQUFBQUFBQUFBQUFBQUFBQUFBQUFBQUFBQUFBQUFBQUFBQUFBQUFBQUFBQUF2M2FCN0FBQUFEM1JTVGxNQVZMdnZ6Wmt5RU4yclpuYUpSQ0lHWEdMMEFBQUFDWEJJV1hNQUFBN0VBQUFPeEFHVkt3NGJBQUFnQUVsRVFWUjRBZTFkYTR3a1IzM3Z2ZHZiMmZlZURFU1FSTmtOZG9JQmhibjQ3R0NDY1k5eWhoZ0ptRk40U0k1RVptVG5TNVRBTHM4REJPekdoK0FNU3ViaWlKQ0FZRmFKSEQ0a3lwN2t5QWdwWVNhQnZLU1FXV0VoQ0FKMkFqWWdJdGpEYzRZOWpGMzVWWGU5cTdyNk1UMHplMlQ3dzNaMTFmOVYxYi82MTc4ZTB4c0VSOWRSQ3h5MXdMWGJBc3VEL3VFMmZ2LzJ3MjNma1hXamFJRVQ1T1FveEpZbnMvR0Q4bVFkU2JwV1dtQ1RiQnhxVXl2a1I0ZmF2aVBqUnRJQ08xZEhJclkwb2ZQa1ltbXlqZ1FkeGhaNDY1TU9xMW8vNUpsZlBVTnUvVmlmUDAzZ1hxbnYybHBuU1pObExuMHVITnozR1p2aUtPZWFib0dsMWhPMi9UTmtpMlYrbGh3OE95UlhITWl3dVVhVDgyVnl5UmE4ZnNEeUZrTnk3L1dFdk5JbU9jcTVobHRncWtvY3NKd2oyM0dkN2lHdkM0TGxCbmxzWTFKMXZJNjRZTm4rY1d6UFRQaDRNd2dlSmVRNWs3THZTRy9wTFZENTNnTWhjY0Z5azhTNmxzaEhhR0tKa0ErVXJqeUx3UGQrNWRYRUJjc0t1Unl6NzEyTitzc2VPWmhZdjhsU2p5T2FQQzNRSnVTZzdZSmw1L0ZZekZ0K0V0ODc1RW9ldVdYUnpnR1Q5N2xndVVET1Jqb3FZVGU2THhCU2l4SkhmMzRLV3VCUGIvMVljOTBGU3o3ajZSMWNpcXE1U1NheWpqbDMrcjZIWmx5dzVET2VSZktoeUw0S0lVZnJtRDhGZ0pSVmNNRnlpZnVla0dGMmVuTGV5QW5MUGVhOGozUE0xaWZqem1VekhxWEtiUUVYTE1XTWg3QzNqZEgwY3JscU0wdHp3cExQZUZaNGQwRTRrbG5pRWVFMTBBSXVXUElaVDREWU02ckNJWU9sbVBFQWxsdVJnVWV3dkFhZ2xzZEVGeXo1akNmZzg2RmovUFhua1Z3T3JjdGI4aGxQZ080U0I3OVYxbi9LMFZsTXl0SnJ3b05YN0JialBlSXlXc0FGeS9BcFJ2UzIwOTBvTlVzbXR0bm5ndVZ4MG84TnJMejZ0ampSSWhQZkxaMFBDYTdCdjhVR0hmMGRyZ1Vjc0JRekhpRjVrNUJKdVFFWExQbU1SOWlIbWJockMxV1VqeUd4M0RyNHgrOS90VVg0UnNRWVZQNDBxM0RBOHBpMUd0UWpqMDJxRFZ5d3JKcXJRWXVFckUzS1FLWjMvYUNKRkJaUUorNjJKOXdRNWFoM3dISnpZSWl1aEVRYzNUQ0tSdjdvZ0dXRm5ETFV2b1dJb3h0R3liZ2VsOE40KzNOOWN1SE91S282RmowT1dQYlkzbzdRajVuRlNmRXc1b1FEbG91a2F4alJudmhxK2pSYlNjVStMZHV1TjB3OGVzelZBZzVZaWhrUEY5U1lZT1RtZ0tXWThYRDdUa3d1OU9VbXJQSmp5VzF5eUU5UWM0c1A5OTJHNVpRWnB6MmRQTmFmV0NVY3NGdzFBdDJwT25uQnhPeGppcXRuV1dLZnIxbE4ycUpyVzc4TlMzM0c4Nndic1BqU25Gd2RIYkRVWmp4VDk5OUp5SjlOenI1WWM0VU11bkVLKzdSYmNlcm83eEF0WU1OeVg1dnhZRkFpVi81ckNBVkRzdHF3WE5abVBJaDdDWGxGZjBndHc3TERTblpzRllzQ2ZEd2ZWdWovWjM0Ymx1YU1wL0w3SWZuRXhKcklocVUxNDNuN2crUnFmMklHUm9veDAyRnpubmxDbmhxckxjL012Nkw4emUyeFdsaEVtUTNMME9ydG1GSk1yQ0kyTEkvYmM0ckdwS2UveTRTdjdFNk5lV1gveEtDZis3WFBHc0Y1YmdHalo3QmdhYzE0WUVPRG1HdEdvemVNYWJCaGFjNTRRSWgrMHgyYlJVNUZMYjVFQlc4NTFqWGVkZ0Z0bGRadk9pdHhpREl0V0U0NzlobXhKMzVwUWpiYnNLdzc5aGxiUExTYmtKWEJOdzYyWTlYWTV4bm5JSDdNOGJiUzIrQ2JoK0EzSnMra2t3TDkrbU5wdVFWTGZjWVRFMkprS3RBcHBaSWhVaFlzOVJrUGs3dzZpVzJleXFmUGs1ditxYWxYRG9ldFR1azVJMzJxRjFxOG41blFiN1BVcG1qcmtLUlBiTlpJcVN4WU5wUkNJVVpFOUNLbmNPSi8vdms4dWZuNXpaaC9zWllteDRMbENaZmp4c0hMVkVscG1sajU4cy9mR0E1KzR5SDI5RGtQVnk5dTJPZHRxRFN3NUt6NlBOcjBYTUhnWlpWTjBNcXdEcitIVnErRGwzOCtrOVM3TDFoWDlIdkdtTm1DcFQzakFXRzFMRzgwUlgvS2lJdU5lWTJ0dENwWXNIVE1lSUlBUHFva2QvNk1NTEtQZkRBeTdBVC9QYnJEek9ub0YrcWd2bDB0N0JCKzZrN05IVlc2VjNEeXNsamVRVVdjM2pLdnE3dEQxOWVFcGZzektuQU0zYUZWUWNDanRBWTNmZmorRmhsUTB4ZlRQWXNGUytkM2FMQmFXTXFrREQrSng1bko1OTUxSXlFdm9mWHRzWitBMHJSNXRWOFZCTDlINjZPTm95SHhzSmdpaG4xZUtyeEc2dnBvUlVGci92WXVmT0FDMXkrOWxsNTR0UmhhK3dWbENUWVRsdHFNNXl0TlJ0Y2haRTJ3RkUvY0RaTnYrUkw0SzlkRmIyOG4vUWlJQlV0MXhyUDAxOHdXVERRSytnMnRNak1ZRlFhdnA0UHltNnEweDh6eitiVkdGVC9NUkk3MHk2alJrMG9wSnVLbmxNY1JKOTlTZU9GdXY5UWpWMWdKSVMva2RmMGlIb2J1bWlZc3hXZFVvT1VkUXZ4T0tiRWJSZVd2TU91L2pOZU9tUlNGZ1BjeVlTbS9Rd053dDdpM0JScEtpSllvS2gvYmpjMVphcUZwVnozZWFDNTJrbitsdDh3K0tiQ082RzBBWDJHOWNLVVh5SlpQY000eWVBVWw0cWRQdFp3U1RISVRsdXFNcHlGTzVnQ1dheVpuN21lTXRNcDJVZnRxZ0k5aHBBb3hZYW5PZU5CSm1hY0NMRXZ3bGowYzR1MXppK2JJUmV6ZGJQRkg2MzQ4RG1Zci8zNkxXbFF2SzhaVmhTYWw1NGRZaXdwTENYcVlaWFFIdUMrdGZBUk9JdFhmU0hKWHlvU2w2aC9xSXFMRUM3dm80czZUdDlRaTVHV1NZWTQ4bE1YWm03QmNVUndzamtXd3hnWGlyMHJSQlZNWWtLODBKVy83aVhYZnJIcEZIYnM1RnpvSzg3WThaNVQzVFQ1WUZGQ3lVK1lvanQvcmF3Y3Bxa083U3dPVzJveW5MbHh6dTRTRHdEMXRZU29JV29NczM4SXdZYW5PZUFCTHRwcUY3bXIra0NMM3E2TE8vSkxDTlV0Q1g2MDNYZTZtUTM1TmtURHFaRnZwb25sMXpRNDl6aW9hOXcydklQMkZRcFFyYWNDU2YwWWxrZ0V3TWwrTUY1Ukxxb1A0elZnVmFxcjU2NERCajlRTVo5cUVKZjhPRFNVR0dKa0FkTmZMVHZic21aVXFJZTlYeWFGWjFGL05aK2tWelQvRW1mTmovVVRYakFqOUhlYWxaVTBOMzQrbGloMWpPWUl1R2cwM2FoaXdWR2M4d2VyZ0JiRnF2Q0htbHFRcFd1cUJ2dmJvZUZodUVhTHZ4TkxwMjVhRFVzOHlZS25PZURCbHVxa2ZVd1BpcXFQVFJlQnAvbmVzTERQak8xWkExT0JmYnpCSm8rZFpoOGFkRWlKd3B6Sm41akhlS1oybGFaa3RSN2RLNDBrcWI1czdycjBzcnpaSkdzM2Ywd0hYVUJmaFpubThodFhxTForUW1mVFhjWS9oNS9IWlRNRHlyRTlxVklacGh3cTRFOXFTU09zaTQwLzdmTUY2Nm9Sb0pyVEM1MzF2N0h0TUxvbndTc3p6VUpkbmpQYStucUg1a2kzb2FPMmFUSmVsQkcxM1NxUERiLzZHQzZvNjJseEIvMVQrREsvM2FzcXl4NVFmdGJDWWpvaHJtdVZCVVBlRmJwd1dxdzBjZXpScms0Y1ZVZms2V3gvRFN0UHRuTUY1WDAyZDhzUGZtdEJGaE9ScDIwVWJnenREamx4TzA1TXpxMFBOV2pZTkpDWHJTUzJoRGtaOVNkR1Jyc0pyVjBIbDNMZStDb2wvOHNaekcwejFQQWRpL0x4M3NFMFRxVzk5UHJXSzhEeVduUjFmNkJZWmNPNjliK2pCeS83TXQ4OUZqL2l6dzRBWVB5K3hQY0swYmhQc3BJMVl0R1ZyWEFtN28wZDRZbDl3OUhXR2VhSWNnZEdMUnZGVXliQzg1dEU3NSt0ekhqNUhFWmJudEVFc1FrenhQck1IY2ZIRkkwZHR4b054dGo3NC9FYnducXJtVVoxMjZUN2NJbGtPbFcwQVhycW5yeXJ3YkhuSEFNNnZTeXhYbmZFZzZ4RnkyNWVDeWhmTXppcEZzRlFxTEwrSkpRN2VOemszMVB1cTFUS0hpRTc4S2U4TWNTelhNTlI5d1hiWGVlUXQyWDRpRDd0S2F5eGJvb2pPZWJvcVNaNzBIamw5NjRVN0xwdy9MZUxMZGNPbDRVZUY1RFNHdDZaZmJLcTNmQWZNM0RWbHJLU2hmWWtNVGw5NDM1MFhUb2M4RHBveFhkclRBYWVRa0Y4MlpSdlBhYkRFZmhGZm1WYzQvV2p2R2JCWVlBUFo3Rk9LaUJFbVo0ZFlUS2RtV2Q2K3NLM21zaVVFb1QxcmhlVlpqRzExeGtOTGx4ODRRMjcrcU9sSFRMNVVXRmJGd3JmQ2Vsdy81S0NVSkNiRmx6Y0Z4WGRmRXc1ZS9rbnhtSkJJZ3lYbWRJN2VIUnBEa3k1ODAraHBIYmFRdVhKWnB4dlYwL3FRTDc3cXFIRXhXL2V0NlN5ZE41VFhET0xEa1RuTlM0T2xlNWUwUUhjWFg5N01hV0FhTER1TzBKZDIrYjVIRHhhNFhxZ1VMM0FNcjllVTNCRW1HMFBDYXNjTVFncmJ1bU1zVzBKUTJ6WDZGRlVnUGh5WlUwQWFMTmZoakpxV3pHbHY2R2FSMDR5T051Tnhramd6VTJCSjF3a2M1elhyM29rUzVqeHF5Tk41a21udVhYU2FVSHFtNGF4enk5OTNWVG0zRk1vQURKcUJTOE5HYWlIUkVaTXg0OGtzS0EyV0xkdkxRL1l4WTFVaGd6cGp4cE9CSXlaSmdTVitxK1N5cFhyVnF3QnY0NndnV0JqMDQvUjdlQndzaWthVHdJUnNPTUd6WWtZeG5Kd2dDTzI1SVdESnA5SERTc2ZhdXRyOWM0aExnU1VkdzgzdUJPbkgrTENYV1pQOTVjMk1yQ213N01EQXZpMnFha2JhT3NtK3VxN1pJYWZwRlVMU3JrNDJvcWRGelZjWFVESm5MZFFXRUVKWjdHWEx5SUd5VUx1Z1VKV3Q3VmsrVnVuTWRBb3M4ZjRVdnlLWXAxMVFFS1d1eEZ6NnNXRVhHNVk3MDRaajUvWnkzZEdYRlBtWUo0bEZKWHJPZzE5OWhTWmo4cnJUTDIxR3BHL0NsNjQveXBnZU9EKzRMM2t5TjYwdkJFeGRmL1BySXI3S004NE03dHRtSW53M3JEYjZpck9YMmN1VzBhOXNXTHlsVnUxV1hyWHN3a0ZwZnpneUkzc0tMTnQ0WVgxYjFDekhTdVltdGI2OGFRdDE1L2hoU2RmZFhBaHNuWEpMWTduWVpSQ1Q0UjdTL09KTW1hdUYzN21mamhmTDNvWnRlRGI4VlJxRUlQaTV4S1daOXhWOU9ieU44MWcwcEVoamsySVFVRGZsMHhBcDJueW1KRmdlUjBCek9JY1ZBVlNwV2s1ZEMwWG5kbjVZVWlkdmJ1eFJ5NDd6K1V2bUp1MFVIUmo4c0tUZWZNM1JWaUY5ejRuWHUrcGdZd0VVblRQeDY0QnpaSzVXMEhoLzBLTVdMSkJibXNGU0dCbXpRMTYzRVR6TjJYQ1JnajF0eGpKMzBGeU1hRHNET00ySGs5bTRjYmliV3pOS1VhNmtZOW1TaHB2eDIyMDdxcFpMT25EaThtbFpaUGhoU1hzVG42YXEwcVkrRlQ5bGI5TFE1ZE5Va1VscFB5emJNSERYd2Zwekc0NU1ub1hlWHdWZlRFSWRKNy80UENsN3RhWVFDeHluQ0c5SEtOK25ielEraFk4ZW5kUTFldHJDNEE3V3F1aW13MXprWGoxczNIemNXNjVwbmxLZU5ZbGViWG9kdXNzVHVaQjVSOVd5eXVWMGU2WjBYcEIyOThOeUV6WnVlVVJrYnRJbHAwL3pTQlpGWGxqU05oUXVUckNrSkRDTit4VHRieGNUNlRKWEs1aEZTSTlBTlRoMnBVK2xRV3cvcU9KM2xiaXF6dWdpTHRtaU4zYUZKeW50WmM3VzFsd3BKekx1N2Z3TGRJYUUrSEZIREJxaW1HNGJSMTNzdUZXMXBpREttdEErSEptVmlkTDVZZG1CalYyUHVNeE5xbjk1MHlQUkt2TENraTRVNUkwT2NIejBJOUVVTk5sL1o2NVdzTG9WbmJuWnJxOUZoc1AxbmozR1BNU3FjeTVHeWVLaFBtTEEwUWphclJya0I5T0NqZnRzUnVDNk5UUi82NkxJbHRld0YzMXBrMGJUWjFhMWs3SnF5ZjA0UVZ2aEdVOEtMRnV3c1orZ0U5blptN1R3ak1jL0U2ZXJsc25vY2h2K2NMUnhpaGVTaU9mczFRcnFseUlYZVJmREZBTFZyY1phckhjOThUaUxOcndmbzY2cFRSNXZwN0xGWXFPL0hWZXQzLzYxcE92ckNxdVd4UHU5ckdWRXRZbUZWNjJxblRKSVV4L252VDdOeCs3MWxtaGw3eGladlVsM0VqSGdNNDZXZWIzbE9nemNTcE9nbDJOTlpCYzUrMWdpMGd2a1UvWnFMZE1BRlljNytiUWVRY1dQZVZBQkRTaDBYQWdmTDhuc1RYb0NyeTYzblRhVDJDUUwvYm14SGZGWFF0aVJjQ242VkRFMEJscFRNNUNtUGYweTdoVzdhdFRTWE5kU1FndWtDL0hDa2k3cCtmQ1V2VW4zY2xlSm0rNkZaUThHZGpsbHR2dHFmTW9FQWFGenJrU0ZaSy9XQXZXU21NN3lJWVd1WER6RjdGZ1h1U3lEM3hDOWJmTTB1dDBhMHFGa0E1cjdzalFodFI1WFFpdWxRV0hTdGFaUmlnYzYzVE1SdTRLOEdpam03YXJ4bWduKzFNUzVWSW9FQWk4c3FSK3d1NldVbEwxSkt4dVNLMS9LQzhzNkROek5KUTh2N3lKbG9BUEIyUVRPN05XYXBwdEpBQks5MFl0QzQxS2NoRWRMOEJYTVh6T3krbmE4MllKYmRLMXpXUDdOZjl4d3Zzc3l6ZHUreTF2OEtaUzdyNE9FTnFLL3lXb2FzcUUvNnVsbTFkQmcrV0ZweU03KzZJWGxKa3k4N0pHVjJLUWVucnhGUGxqU1FTam5mc2MrWVlOc0tFWmV5NkxFYWxsSVdhRnZhbFZLQXVMNEdCNTB1R2s0R3Z1K08rN0UwVmltQ0dOUVUrcWt2aEZlUyt3ZDd6QTI2bmdUUjRMVTg2NVN2aTlGQjJ5enZJZThKaklkVmZOQndSUXo1TE1YbHJUbjFEd0trcHJVdzVLN3lBZEw2dkxFKzNSS1BrRUFpVHZ1dUJCdXNXTHg3WXhHY285THFwYU5sTDFURUF0SlRTWWQ3a2RzQXJjNVFtRmtmRW1pUGt2Q3Y5SUlGMnppRkZTRHNWWHVCRk5YME9tSmxaUnE2OVNKVDV2MnNpVTlCUndGM1k2cWJTVUtLcjNBQzB2MDNNU1JEcFlrTm1tWlZ2cGdTYmQwK1g2VFd5Y05RNktMNGdjWGxqOHV4cW5WUkZnbVZzdEdTcThMWVMySkViZ2Zwb2htcytuNXVXOWRCeE4rOFkwODBNTGk1a1pzQS80dS9nUi93RmJqT1hYT2hvL2lqUnFXYUFPNkRxQmVkQUNLbXRTc0dscHlUU1VjYmRvTHl3WnMzRTdXNzJuU1pLYThKVDVZMHRpSWgzVUpjaXZmUXlXZWVDUEh3VDZocnBCZUs0bS9Rdk5VeTBUS0YvclJqMThvdEtKclUzWmp2RitSalNtTk11M1hZTG4wQWpDQ3JSc0xvUHVLZ2szSjVhWHN2c0k5c1pHZjh4Rk5JN3cwWTZVOVBjb3pxNGIyNnVZVVB3UzVGNVpWMk5oTUZ1NXIwbVN1bkNVK1dOTHB0Tm11bHZnOTljZkQ4aWQzbUQ4bmhQQytham5lRFFKRE1TMVVkS25aV0FCU1lnMVl6WHNKTTNaVlR0d3dhUkxTV29sQU9LN0MzS3B4NW95V1BXTFE0YVhHQmFoMVFOVjJlZjVvN3VxNjZ4ZkpTNVJGMksvckNpa3NqUmJVQ2ZDVTBLUVdYWTZNeWhzVWt4b0Q1ZUZyZlUwTWhXWHF5bE5IQ2VzUkhYSVlvLzE5ckFuVmNpQUZMdnN5dDZvbjIwdk5CaXpaZ0U0Sm9ablRzM3RENXFoc0RtV01vUnhZMGdGN3pUQmxIM2tuZVo1cWpHSWpMeTczWGdtaE91RzZwS21xZzByTGNEdzBKSWxhQ3dkbDVpeDgyQ0hwMGtNaDJyVUZKSkxFVnhWUGhmRnppOUVCMGo3V2hydGFEcVRvZ2VFQk53UGVlSTJuMDJDcFI2YzF6bFpQOUpiUXlZbUd1TU1aaXVVc0xnWWRTMVJCaTNrVkd6bHR1ZmZzNjY2dGhLMlFYMUFNVXN4Vlg1QkNrVHU1aCtaS3VCU25BN0ZRS0tjWWlwcXB2dktnQkd2QnBud1BLWDBvb1ZvT3BFQm1sNnRUWm1Cd083S1ArNzJsR29hcWJBNWxURkU1M2hKTllNVm9vYktXUUp1TFZ3M2pqTzRTZUpYTHUyZGVkNjJyWFVmcVgxQm12MGxOS3FuenArYlFOZ25YSDJuU3FMZmMwbkxpaDg1Wm1ZbEZKQkdzQlR0aXhrTVhaVTVKS2pPVlZDMEhVbFpsMElVT0w5YUhldW9yMTJCcHhaWnFDQWNMbTl3WWh6SldkRnh4YVp3Ni81MzJhb09Mem5ocUlrK3BHZ3A0K0NPS1I1andUbm5ham5VdDJCSnRBRENia3BxME5KTjlVeDZNeWNwSUtWWFM5WEIrWVVsSUR0WmlMVEU2a3JER2FleDdVclVjU0duSWR3dGRJbDV0cWNqUllLbk54S2xxMVhIWEZUYUhNbVpwT2JEY3RGOHYzVWh0TWlYUmlpeFB3d05zOGZRWTdsNVlvc1gxVVRNMmFGKzBmWEtUbG1hNkQ1WjBGRnF6TlVVSEtIZzJmRk9OcDdGUUl4dzkycmtyOHExRURxUW93ejEwYlRGUmNOSS9rVkw5c0ZTQ0g0eVZraTBabGl0S3ZDeTE1RTJ0MmdNem5MVm9JVzFGZHQvYlhIazFwOUo3WWRseGI2STBMa3F4U1UwcUtZWk0rV0JKendiV2JQa25yaXA1SzBwNzRxV0xRUlorWVZjaE01SkoxYktSb2c3MzBIV1dDY0lLNTFOU3BnWkxRTDR2aTVEYWxDYWlScExOVnNiWlZwenVncGRtdlRmc2dUbVVIVXRma2UwSW8rZi80ZjQ3Yjh1cW9paWRGNWFyemlsUFJYMmZtODRtdFRhUGk1cm5QOWhHcDVLbmJOR2JNcGlrLyt0Tm1vdllUN3gwR0w1aHMvSWNkN1hvQ2JRdUoyRjNkYmlIcm0yV0RkUnZzU1J1R2l5QldMMURyTW9NZEFmSlppdmpFamVKMnZOWTdveTZrcWFsdjg3NTlIdExqVytpSWpyODlBV1JXalVaayt5RFJucDBRVnh1d2d0THZCd3pKb2IyUldWcE9GaDFOU204a2tUcmtQYjZ2Q1U4bFJJNENrVzlta2dHUVVlcEF1TDJ5N3hvVHduaWVKNjhyN3FxaFdJYktlcHdEMTE5SmdNSXZTVEZhYkRFMno0cGk1QnFTQlB4enJ1aXpGYkdpMXduaUNvaFNid1VVN2lJeUJtU05mbElVM3ZhcnBsU05TVzRlQ3ZRUEZsWTBwbnVobTQ0bmpSbjFIQTFxYjE1YkFuSm5PR0RKVkFpNXhoQ291Yk44VE1aMllzd1JHNXhzaDU1Z2ljZGQyZTFRR2NqQlcxVTR3S3Fjdk1GQXZySS91KzQrVFJZSXV6YzVoelJ2UzVON01Wc2RPY3ZWdmFtUHc5dmZuMUVwZjdaYyt5NVpsLzNZNUxRUGRTdVEzT0J1QzRyeFUycEdvdEpvZzB3L05SenNyQ2tzZHV1TkpPbHFtdEtWa0tUbXB2SENrZk9wQmVXSFhYMWh3dm1QNmFKbjlXdWpmcXNjYXFxQTlDOGpDSkNnRGtGS1p2S20rUy9zSWFjTUJiUWFrWXlOVmpDeDNlalhQWkhqVTdaV0ZsdjBqTDBnWGVUZzJlM3lJc1pwYml0RWpWT1lkbVoxLzBZUFIyeG0wSWtUV0RLcGs1eGxhcXg0R0k2V2lSYW1UQXM2V0I4VmpNY0QvTmlvTUpEWXBNYVRXOEt5ZjdzaGVXK05uRmtRbmRFL0lnTXVDYjVCakdJWCtTYUZTZkhzK1E5c1ZvMlV2Wmt6NFV1Zm5BRXJvczY0MlYyUWtPREpVNWphSTBLV200aUpFUnNjZWhVSjU4UFA0ZzI3bG4vbTZValkyUnBkTjRVb0dhRWFHMmwyMEthVXJYMTJMSHVYNlpLWmljTVM0eUE5cFJpa3pjOXRUQ3hTVnU2UjZDMHhTNHZMTkc5bGFNNXNZS0tOa1RDUVVaTkdaVmgyT0t3UlBKa3NrR0oxYktSQW1lNndRUkJGKzhSOEVSMEZXM3hhbHlrdzdKRmFvd2p1bUZrNFN0dWJLeGNqSDFXbmNUL2RoUy8xZHhXR1dnMEtpdWxsK1I0MnRSOVk3VFlwenBMRE5haWFrajJJYnEzUnVWUEhKYjdzaU5UZTZKTC9JOEkrcFRZcE9PQkpYWG51N0ZaNHEvNEp4dFJEb0JiRTBVZ3Y4Z2VqcEVEa1cwbkVxdGxJMFZaLzRhdVUwd1cyeEdmWlc1UWgyVlZrRVhVQ09HMkdCdGJsNksvUHNkVjU1VjdoL0RDaks0cU9GaEdrZHVxdVd6WmxzMFR5Vk9xMW1JeHlVbGFZSHhEcVlqdU5CN3ZUSnorSEYvRVdFelNNUzNEMDZUZE5OWFp5cjNlTWtCTDFndzVWUzFqUllzbVFrRzlLVmN3RFg3NjZLa1c2d1lDS1VvWUFWMGM5ZWpQMjVDengyQ3F3N0lqdkNQVlJVOStubzBTMGMrQ3RwRmNqOW5xSEkwWTI1dU1JcjZGZ2tQTHp2ZlFNSHpPSXlaTVpkWFFuK2tZT1JNUFRST0hKZlZHSi9YSzFqK2dQbnVhdEt2U0ZVLzdZWW5YTHhiSVl4M1RCeHVxc25YdWNhSk1PZmcxQkVCVmFwNzJWSXUrSGx3Y0tSanVoUUhRdFIwVlJtRVpOWVB2Z3Vxd1hOZTNsL2RrR3lOSjJlaFB0Q20zOElsdGtZb0tFUHFlakJKRC9XbXA4UTJkTThUL0tWN0lWS3FHSkkwem9sOHFId0p2U2FQZUZ3bzdhZUlSL2ExN21yU3I4UlYrOE1NUzdTVytDQmlwV05hN1RkRFJ3bnJ4R1YyODJLYkhKRSsxdGhnYlE0b3kzRk5kZlZhNkY4VzgwYzh2YUk0T3l4WHVCV1Bpbmd6aG9CZDVuSzB1dW83eEExejBpWDdNTzhSZjZuSnFrbitwVHNoejVDTlNTdFhRekplUnc1ei94TDBsL2UyTGhzTjVvamxMTlNvMm03U3IxYkh3Z3grV0ZBcWFSVHVhdWZUclBtclFNY2QzZkUvb3lEQ3R5NDRVWmJpSExqSC9Xby9Vc2hqUmhPVXh3bVpDc1ZvbGhOdVAyWmhIbHJBMERyTE5TMFdtNWRtZjhXcVZhZWxVbFpCZjFabVZxZ0hDTlJTMnRpT0t5Y01TY3o3MS96MVdxbHFEMHZZV013ZXpTYnRSRlliK2t3SkxUSG5WZjREOVpuSlIxeGhxaXhtVmtMbVpWWk5PNS9KVXE4WW9HVkpXWkdBWWhCSnV4Nk5rWTQwUjY5NXlVVWVWRE9Id0pRVGF2dkY4bHpadWpmRmpNdFZrU1hxYms0cVUzSnpKVmNCeW0vRlVuaEdhZ2FVVzg2SnFhRmUyUURENUtVL2t5UWU3b3NJUGlvcXdMRStUZGdYWFVJa1VXRkovL1JLaFlDRmtqb2JuWUxoN2txZnBmUzkrMDh1YUQxVUo0clNuV2pWR3paQ3lMbU5YTmkrSXlxTXZWaTRLejYzREVrTmluMG5CVFRWeGdkcTF3TmtrTERHZWRpVUgwR3RVVXluTGxIelh2L3hGSGFna0wzcnRmK0s2NndhQWtuekk1RlNxaGtHcGhuMWNOaTRkQW05Sm84dXIvZGppeW1mSnEzVGJmVTNhMVVtTFBxWEJFdStZZklJSmYzZDRwYS9yMFpZdFVUUlBvdjlYOWpTL3MvUlZxOFlVTUtUc3lNQndTcTQvMG0yODVreFZoT1U2TExHZWZsS2FpYWtHWDdha0RoSnN0N05DQ1V0VVkwMXk0UGlKNUZDeXN5Y2JhRFQ5R3J6ZTRsYXFCZ2Y1dytEdVFUK21PUXl3WEs1aTFmWHZxRDNmclpJL2pPMFNmMzFOMmhWVVF5WFNZQmw4QSszN3ZENTBMUDhsT1ZCZWQ2UVZQcTBXSmZpZmg4bUxONEpIZVlqSmM0MjdyMW8xUnN1UXNpZURCSUQ1ckJEMFZueXkrdW9HZnpSZzJWWjdCZnBWbDlNRllBc0ZtNFFsREtvSkducjhSSDFTQ3JJbUh6UXcrYjdmYnRxc1N0V0NTcDJjeC9jWDQ0dkNzdktzODRPWDd0cE1KZVg0MXkycGtwazY2bkRUaDMvckRDRy9iaXIxTldrM2NCOHpNR1drUEtmQ012aGQyRGQ0N210dkNNbGcyeFNHWmUydW50Y2pnL1Brc2I2ZWFUejVxbFZqdEF3cGk2ZTdndm5CVzBReUNLNExYeVRmbWdITFBXMDkvYk8zSmJCcHNEeWxFRlhOV0VvcEt5K3BWaTJZdW43d2NTNGFzTVNHNkwwM2tzRWxubFgyUFIyV3dkS3I0NzQxK0ZkYnVhZEprNDRaMkVLOE9lbXdETDRZeGdiZTFyUWs3Y3ZRajVjOTY4eUEvVzhJbm1QZlBkV3FNV3JBVWtXS0xVUE5NV0I1bkR5cGxpYWxOVmpXSkJWV3R6YmswL2hUZ09YREI5dEI4RzR5YUk1SWV3WllCc0gvM24rZTNQeXhYQ2JZbThjRks1QUJsc0h5cDIvRXY0OTh5S0VCOFpFanQzaFdFbEpTSkJxd1hNdzJrNWJLRURGY2xDb1dVbUlRU1RtYTFEUUNsRXRVOUhlR25Yb2wycGNKbG9uY3lRWDI1bkV5cmJja0N5eVRCYlJUcHR6Sm5PNlNKS1M0cVVXdUFVdTRPMUhrU1VobFdBYnJTc0paZlpkSUZvd3BoUVhOMk52anZ4TnZqMGJuNkdCcGJoNFh0SDg0V09yTGxnVk5VTmlTa0tLUXVKSUdMTEdWZjlKRlp1UkpaUUJDVXhidWs1cDhtRUFLMW16SGFvMXQxUEpzbWRkM1cwc1RuSHpNSUtlS0hiRmVuNU9Sa21NcE1WTVVsMWwwRWxKU0JKaXd6QVlzcVd4RjdscEFVOE02TlpXaXZ1UmlET0pNNHB4SWxheWk4UDlpVExFajhaaEJDcDlWdktkdUhscWxLUm1ZbDF4T0ljbFhuSVNVRkNrbUxFOWtHb2Fsc2xWNUhvUWV2ZFpPUmFhb0hrSHh0SWlNc0NhMlBRSUZFSGtteTNDU1g3VnNVdU9ZUVY1UjA4Wk9iUzUrSE15cjVXSklJNWJWMHBDU3pxWWpLUnV5Nm1LdUw5VkMwMkltVEtlWk5FUzVoR1VRQ2hPSGtEZEdWdG1ReGpHRE1kb1FmVzIvVzZyQ0JLU2s2YWdMLzhJb2UycXNtTVJkNTB2MU9KclJsMFNiNnF4Y1pvOHZwY0N5T3VrdWtyUFdFcGJZYUdubVpDNk4zTEZzT1p6c0JLU2tDY1ZLdjA0eW13VmEyTWVJaDdKN3RKZmZtK3lxSlQxdktRS3JNZndJVW0rNElaOGtMSTFqQmtQS3pjZmVLM3ZoT1FFcFhxdk9mWjkrcFByajN6K25VQzFsbVlyVnI2ei9tUElzYWN2V3l5TmJMRlRzOHlZVldIWW1IZWQ2RGJVTEpTeU5Zd1kyNmNoeTN2c0hnTU5EM3k1VHZoc3BmZzN4RmhUK3FtUU53MzJxWlR4ZC8rRk0rRExzL2xhMTg3blRKWWZMWEZ2MnV3TExIZWs0cy9OUGtGTEMwamhtTURhYmxrT0doeDhob3R3QUFBSHJTVVJCVk1kTFZPbEdpbDhCR2R4NjRZNEw1ME1ObHJQS3NZNGs5dnJGNEozazN2dEQ4a3FWWWtjL2pxOFdqU210d1RKRDl4cVRXVm5VYUxBOGxZV2piSnBsd0FIL0QrZEMrRVNKa3QxSUthQmdXUXNYM1FKK2RnUDd2bWNHOTM1R0xhNWtHZjVWaHZMVEdpeEZtRm0rbmhGSTFHQlpHNEdDeVloMElxV1FLYXNIQUYyQjY1ajVnWllDTW9aa1VXRFp5YmE3UDZUQzh0Z2xMUFZqQnVWcHVNWWxMUlFNRVJ0bHhpVEYybENCWllPdllSV1ROSFl1Q1V2OW1NSFlEVG0wQ250WGk1aTJvQjFUTHlKaGVCNEZsdlVNc2Nqd0NzdVRJR0dwSHpNb1Q4TzFMbWxSUFJTVXVUS3JoY0NjV1h3bVFnV1c4b01nbVRnblRpUmhxUjh6bUxoaGg4ZUFUclFvbWMrZW1Rd1QrSHdTQzFCTFdPTG5TL0dDZndFcEUyR1JzTXkxZVR3Uld5ZWtkS3JBN3RkbW1jc0tSZXM5TGZhc0pFQ0x5aG96WDhITjR6RmJPVmwxai9aejYzOW5mcGJjT2xJWkVKWjFZNklkY25zcTlhRWlLTGg1ZktqcWNHU011d1VBeS9pN1N6TmhBWWZ2bGptbTNDS2J4Mk15N1VqTmtDMHdUVjRXSDdQY3M3NEhPNlRra2JNWDJUd2V1VkZIQ2twcGdXblN2T2RLTXdqdWpyOEZVWXJNTVFrcHNuazhKdE9PMUF6WkF0TlhnMHI3NExuWGt5dTdRMG9hTzN0cG04ZGp0L3hJWVZvTFRIMFN2NUw2Ky9EVzUvZlRLQTlkZVhtYng0ZXVhdEtnL3dOSm9TT0RqN0tTYWdBQUFBQkpSVTVFcmtKZ2dnPT0iCn0K"/>
    </extobj>
    <extobj name="334E55B0-647D-440b-865C-3EC943EB4CBC-7">
      <extobjdata type="334E55B0-647D-440b-865C-3EC943EB4CBC" data="ewogICAiSW1nU2V0dGluZ0pzb24iIDogIntcImRwaVwiOlwiNjAwXCIsXCJmb3JtYXRcIjpcIlBOR1wiLFwidHJhbnNwYXJlbnRcIjp0cnVlLFwiYXV0b1wiOmZhbHNlfSIsCiAgICJMYXRleCIgOiAiWEZzZ1JWOHdLRzVmWEcxaGRHaHliWHRpZlN3Z0lGeGtaV3gwWVNrZ1BTQkZYekFvYmw5Y2JXRjBhSEp0ZTJKOUtTQWdLeUJGWDF4dFlYUm9jbTE3YzNsdGZTaHVYMXh0WVhSb2NtMTdZbjBwSUZ4a1pXeDBZVjR5SUZ4ZCIsCiAgICJMYXRleEltZ0Jhc2U2NCIgOiAiaVZCT1J3MEtHZ29BQUFBTlNVaEVVZ0FBQkxBQUFBQmlCQU1BQUFDeXRqZkxBQUFBTUZCTVZFWC8vLzhBQUFBQUFBQUFBQUFBQUFBQUFBQUFBQUFBQUFBQUFBQUFBQUFBQUFBQUFBQUFBQUFBQUFBQUFBQUFBQUF2M2FCN0FBQUFEM1JTVGxNQWlhdTdSQ0xOM2U5VW1XWXlFSFoyYlVmb0FBQUFDWEJJV1hNQUFBN0VBQUFPeEFHVkt3NGJBQUFmSlVsRVFWUjRBZTFkYTR4c1dWVSsvYWgrVjNkTE5DclJWTWZSR1NPWWFoakJDWXBWUkEwVEV1Mk9xRHhNcVBZQk14S3dPak1JVjRYVWxjZmNDUXJWd2c4SWFxcWR5SVJNMU9wZ1ZLTEJxc2dmb2orcVo4SWJwQnFpL0RDWjFHVkdiOWNkN3R6dHQ5OXI3L091T3QxenllM3pvOC9lYTYrOTlscDdyNzNXMnV1Y1V4MEVGOWZGREJRMkEvT1B0azkvczE0WXVRdENGek1nWm1DMXpYQ05mL2hpT2k1bW9NZ1pLTFZPLyt2WFh0Rmk3S2hJcWhlMGJ2c1pHSnoyTVFmcmpEMTEyMC9GeFFRVU9BT2w5c3NGdFFGald3V1N2U0IxdTgvQXdqVTVBL09NZmVkMm40c0wrUXVjZ2M2emlsaVZzZU1DNlY2UXVzMW5vSGFvSnFEQjJNbHRQaGNYNGhjM0EyVTIzcFRVRmhqYkw0N3VCYVhiZkFiV0dMc3BwMkNHTWUwVmIvTTV1UkMvZ0JsQXpLNmk5MVhHL204cWdzdHZtNnA3Zk9mU244UzNuVmZMUitxNVIzcnRkMGxpOEd4RUt6SDJ0Snl5WmNiK04vZmswUTdkOTlGYWtlWFdkcEhVSnFHMU10N04zVzFSVFd6dWp1ZmI0YXhFYTdIclVoQllyQnZUaURUTCt0TjBUK3I3eFd2SFNjM24wRmFkWUdyS3JiZWVBMmRURDNGV29yMzZWRmxzNU42bmNvVzE2ZXlkUDBGZnY2czlmdEZmU0dpcC9TNi8rWHpyYzZ3K3dZQ3ZQWDJ1OTBNR3Bnc1ZyZnpOUyt3OVA5aDNoNTFqN0xJTHlWVmJLUFpaSTQ0Uy9IcjYwNEtKd1hPOFJNMkpjc2RyN0RuZUQxa1dzRkRSS21MUjJNODRHMnFEc1VQTnlmUHVqcnBlckp1ajd0VnZSMEVuaGpWUDc1WXZYZXh5RXN0c2IySktmc2VaTzZKa3Uzdkx4eVAxV2JaSmF0bUxIWFV1eXQ0akVuTUNqaVBwUkFFTEZXMkJQWGlQVUMwbjJoNHhKaFlSdytPb0dIblZvMWlUc0JtMkhkK1l2MlgyMm02d2htY0IrcDJMU25GUHlIY2lSVXM4dUZRbURNTm5pbm44T2dISG1XZThVTkdxYnd5Q2YrUFQ2eGo0Tm50R3MxTjY2U1U1KytOM3lLc3RxM1dORUw3dkZQczhhTENQSWVaYkdGYU91VmpjVTRGWDM2ZWt1U0psVTZJbVJJanpFeWY0V2lwSEdKNnZQSkQ4SEdlbVhxaG9hNmQ4M0ZkaTBlaGs0bEI0bWZMRHQ0bHRMMzJNcjRhMmFCUlBsc3R0UjBuRENEa2gxU1BlQWE4Z0ttZFNtdTdFNm8wdUxITGRBRi8zQ2NpV2NIRDUwc1RoWTZPb2szSk9qbzFvYVlWQ1JadVZPdkFwNWdRdURlYW1haERMTzVFRmY4ODBuczBGaDFZOFh0YVdkbDlnUG43cFVQVVlpZDJnS2xQZmFvdzVJU0htNG1vODBlYkVvZEo2WVUvSjhuRWNMNHZYVXFob1N6Y0U5ZkwzdjUrTzB2UnN3aElVcTA4Ulhzdkd0T3FXZXduV3pNWE1WbE1lMENJdk9WcHU0Wk9Wc0Vua0pLanVwYlpycmgycXEwbld6TUVNVjlxTy9vYmJNME55Y1p5WmFyR2liVmdQWnpsWTBkR01CZzJoV0xvczd2UGFMVGxRV1NuYitDeWlOVCtvSEZLalZWY1Q4cE9rUGNxUXpiVlFPd2tXZDJoUHk1UklwbkxQM1p5WitrUWg1ZU00aWtJa3JGalJobEc3YU1UKzFCMjZZNTcxYUhnei9tUTJPM0Y0cTRsNzk3QUJhVTNzanp6U3FPTHBsWGVJWFVnNHYxV25PSmNzSmloc21LOTRTRDZPNCtsNExjV0t0aEhoMGxhWm40THNtdGNlTkRNVmMyclVFSE1mVExHcERSRmFDQituT3V5QUlreFZobm4yVHBrejhRS3NUV09ObC9VRHMzaCsvM2szdnMyMDVPTFk5RW9yRkN4YTFORzk1KzNnSUdoNVlVZ1E3TVNmbld0VGJPcEk2V3ZqWXcrK0dEWmlIa2IyNmlJVXErK2d6M3VLUmhybnByTEdyWWhkVElnSHdWcG81cDFtVmNuRmNSU0JTRmpCb3MyeEQvakRyTHFISkRTSG5Yb3d1TzUzMC9XcE5GOFRjZTZWVUpDMXJ0OGJjL0FtcXd5aFdHN1B0WGg3T0owMUhzVnJyT1JnT2RQQk1SZkhybWdKdFlKRm13bHBVZEFMbmNMQ1RqMW9PQWNweXU5Y2taRzFJTndJbmNUd3Fpc2RjcXB5SnhRL2xqd0xSc2pYNHBzSVZseHhtR1pvVjlNUUJPVmNITWZ4RW9JWExCcGV3ZkxjK2lyN2ZYL1FzRk1QR3MvNlNMbyt6TFRyTkhhVyt5SUw1YTJxOFVZbEMwV0tFNDRmUzdHK3ZCem1oSkpLSzgrbUJWblpGQ3NQeDJrc21mYkNSV3Y1ZWpCNldrUTBxeDgzWXdaaHB4NE1ydHBtdHpRS09TNjNQWDhOTHpkc2VyMlNNZ0llYWxxMUZZb2YxenpYYUNtc2grMjdiVXd2SlNWcFJPOXNpcFdINDNTbUZFYmhvbFc4dVZwWForMUY4bGhqeVB3d0pPanN4N0hjOGsxZ0hHSm1PRUk4UDl1MkVmS09tYWw1aUJIeDQzTElRT28raTFNT0czSVBtckM2WjFLc1hCeDdBOFJYQ3hjTlNsT253NDFVWW11RG1LUk9LQXdKZW51MEV5bXZKYVJPQ1ZxdVlwZjU1OEk1Ynp2a0l1Y2dSOFNQcTdGWnNzR1VtYWhheVBRNnZBU1pGQ3NYeHk3OWhGcmhvaUYrb3VmQ2RmMk1kYkJudWFCTy9WOGtlTFJsbTUzU1NtRkxic2sybUwrZ1NMWFo1cWxLTkg1Y1BSS2sxbU9UdjkwVXhVampwT2ZISFY2SFRJcVZpMk52Z1BocTRhSWhlcWNiZEtTZFRtWExNdEd5WVVoWkxXamx4RFk3cFkyUTIzS2FKNnJNTWo4dkNhNzdFNUVLZGFMeDQxRDY5NW5ZSEoxbjNVUEUwZ0NObEJOekpzWEt4WEVhUjZhOWVOR3FqQ1NhMS9WYkRaOGpLUmZxMVBWdWZtWGZzT1FXZHJ3SGIyN3JaRFdva1g4S2JCSCtKaU9xZWcxQld4TlFabmorblJyZzNmRytpZ2ZKV1YxTXliOWxVcXc4SEdmbTd3eEVhekJ5Q0I2eGgvblZ4bXpYRFZQVXFTOTh4NENqQ3hYZmEwV2o1WVBXWEgrTnp0Vk1PZW9NbzNSSS9OaVVyakMyMTR4ajNHUFI0aHRtOWVkMU1TaVpGQ3NQeHpIamhNRm5JQnJldFRLaHNmcHFBV3BGenkvVXFUZklZVEhNSGlCTk53ejU4TU52N2d1OEx6L2F2dktDeUI0WmdKaEw2cS9SbzFlVVlTVHhZeW50UEx2Z3hvL0w5enowTjRMNThzZnVIeitRb3BRQ0VTOVFKa3FiU2JIeWNKdzRHbTA4QTlHNFBkcFRZMVJRMXBjZEZqL2tZQ0theW1VTGp5eTVUbXVXcVplY3Y4TFlhZWhKZGlTQk1MRDhqNXluRTZkaGtCS3RPTWhKbGFhTkgyZkdTWWhvMnlDMkhkWHFXRVlSWlN4MXkyY3draFIrdzZBZjJhQ0FtUlFyRDhkSmd6bHR4WXYyVmZDcFBUL2tOaGM1ZFEwQlZGeVVWWmJMWVlwVzRLdjdwRjU5WjFEaFRtdWR2YjhmekxjbjhsOVl0NmZCZ1p2cTMzRGYwU2RENWl2UytIRVlleHBVTkhjY2JaNDk3YzhJMXpZYXczRGRtK0xsSkFuOVBVZ01rMWtVS3hmSE1lT0V3WVdMQmt0U3c2b2RpNkc0OGRJWG1lUWRHNGJNNld4RW1EVUpnVE1sVGF0d3NrdGNiYXZpb05Yd0QzY0VOYjQ0WWplUHEvNlBWeTRXOUdPVzJBaEcyMnZwOGVOVndtWVBhWm8yRE9tc01LWTRZQnlTeHBoaUszbGpabEdzWEJ6SHNCRUdWNXpRWW5yUjhNWHprempNSjR0Yk1TYXRWRXNMUSthY0JOUFM5U0JBREJmTTRRTXVYQmlwSDVZcEJmSWE5dFJ4MEFDUGdvUkduaTNvTVRTUEtrOGswVmVucHRWclRocXFmUkFFTmF4SERkODU0YW82NWt5U0RQMnRzc3NoR0FGa1VheGNIQlBheWNXQ1JTdTEyRThHL0RDZkdKSnJwMTcrajJycWNpNDVIb0UvK0VIb2Y5RGNGbUxCSW00bHl4ZHVoZjg4RWtUY1F3R29obkVuZ0pqNDhXdWY5TDVNaWlEbXVITHg0S2ZMcmkrbzd3dzdXV3hvMXpFTW9TR3lLRll1amtNanhBRUtGdTFlRWFsMHZjOVUvTUdoZU9ZaUh0SkhFL1VOeDl2VlRvU1pla1ROUFdLNHk1RzlFb0E5a1hEbHl1OTBoYW5kRGZmNjJpL0VYYjhZUmhhUURTTVpDbHN4U0Jyc2VMdTVtd0JYMlROVnVXbUNRZXFtQS80b2VRdG5VYXhjSEd2T1UrL0Zpb2JUYngxRE5wQndTQmlaTzNWejhkbE11aHFNWUpSNTdNWjMySjdzZ3JqVERjR1RLTWsyR0RrWUxPNXozSXcrNEhXSlFmNlcyNGJQVU9HRTRKSGlEa1dNd2RIbzBHNkNNZVNpTkcwZVpLZ2pWWTBlZGUrNFV2Z29XUlFyRDhjKy9kaDZ3YUoxaE1IaVVWREVLaGttdUZOLzJXT1BQZmJJUzdGdU53dzR1ckFqU2NyR1ZXNnArS2RqeXJpQS9VU2ZHMEZ5UnptWWdmZFVCOFpQS0p6VHhka0NHSlplMnc2bXFWUndNSUZzajkxeFA1RDdCaHhaQUhreVpvOVR4SXhvaVJwR3pNak9FamlnMHhQR3k2SlllVGdPanhBREtWWTBVTnZpQS9Fc3d5RXZSRi9HcVFkbDkrd1FoUzQ5bDJvUmFYcE11RDV0WVNDNURLdmZ1T08rUDQ3cTdzT2dpdnNDQnZWMFVxUm8yUFNSZytESElVbjBkVm9QWTNOSTAreVZ4MU9qTm1YZ0ZTR2VwZ2NYUnRlZytydWk2VitmOTlKTEVieUp0b2FiWWxXa3pDMkxZdVhoMkJCT0t4UXJXa09mNExEdjl1S0gzc0RzcWRZVmN6U1BRNjlRbTdiQjFhaGppWVA5cTZKakF5U2p2anNMVVlWUzl3V1FaLytkMXZTSXlFR1BxNENzWkNrSXVtbS85Z0hUM2JkMHVCckJJUnQxN3lrR3ViSkZLYjNvdVpFYzRXZFJyRHdjVzI1VFNzV0sxdFJLMExXekc4SEFqazFqTGRNZ0E2amxUMTQ2ZlZtZDl1a2Exd0Rvem1YOEFmRStidnlDZHV5THdoZGFHUlZycEJjQ1MrZ3IxcDRnTmQwZjdqeTNGWWtPaVE0NTZLdDN0Ui84YTBvZTdFT1oxRFhQdzFKQVRHelFWZHUwZkI5b2JtbzA3NzVoRmRGckVkVU1pcFhFY1JUSmJMQkNSY1BCYWtzTzIwbFVySXBKWStFbmpmcVVVZVRFSDdxVGpVOElyRXJEOHdxZjM1YWRTOWdmdllxVlRCWUx1MStITUZpdFl6Sk9ZTzBnaGVZdDgvanhSSFhhTVRvaUFGOWg0OTlxc2c4U2lrakRXUlptdU1YRkd5eDdHcUZwRWkwZ3lnV1B1cVpYckFTT293Yk1DQ3RVdEliWmdIQjJDYWUxcHQyV3k2N1Z1SmY5THR4QjYzVFhzdThvMXMrakFTZEI0L1F3anA3eERRdTFuVU1sSEN1MkZMQnR1SlVBYmZ4Q2ZYSUJiUHdJbjMyVmRwMXZYenNJZ28vUUwwdWMyWjkvQ2JDSFZpQm91cEdUUUNsSmxEZDA5T0hCVlRXRHhZcm5PSnBrTm1paG90VzBtK0VITjIwWUl2akFwdFpUdnU2RUlmTnlLbWV0TytCcEFVOUY0Y1AwdTRQQmpqMTlMdHBsaUJoU2c2RDdmVldHZWg5ck1MOG4vWElIeFVzdVE5WE5YaGx0VTl3ZHVRZXFoZ0h4RE1GaFFjU1BkZFVKTHNySTJUTDdoMUxrNWFWd1lvZm0zbDdGM2tzU2NaRzV0M2lPL2JIeTFMR0RDeE1OYmtiYmZ1d0NUeDBJVTl5cDc2bjZyTjZVZjhZQkRYV1dySTUzVlRzL1pWMDFaVkdBOXphUXJsM0ZiSXBWdFJ1OFp2c0t1c1VvMWc2SnZxdWJrdk5sZmkreFowUnRscjFQUXZFWDAyVEtza0FFb25MbVVheTh1YmRZamozVzhsV0xGQTNXYjErTkRuMDFpeDlpaUR0MU5lWEJvdHFVWlRIRHpmR3h3QjRheFl0UUxCcUdPT0dXMXRIUWdCWUFOMm9DYXJLR0FxR1Z3TEtsa0ZhcUVBZldxa3ZzSVorTEJmVWxRTmxHaUJHS1JRU2ljbnJ2cEJFbWdFVnF2TWozYmR5MTdlSHlhaVdPNHdqYzdLQ3dZazB1MnRDR3JYUzNoWmpCbUt5dW9CdVhaV0dHUDlsUm5qQUlacXdUQ0Zzc0RLUFZFamJTNkluM1lwbWk3OTJRbmpBdUdsL3FPSzNGV0t3bWNXQ2FmbVVMQXlsUHlCZXlyc2NOelQ2Tkh4dDJPakVKV21UZFZkOGpYR0hPM0Zzc3gzcUlpZTVGaXRhejBUQVU2M0lzUHh0UUxOMDR2eXRMNHVmYUZ2U3EweSsrUWpGV3g2b2w5RVE3WCt6K0RCYUxHRlU4bFhQaU84UlkrNXFyS2U2UTdhcnVya01hOFFPQ1RaMVpJSjlGaFFJUkdqOWlPdnVhVXBKaWtmZmNOTHE5WndqZVl6bTJWQ1lvRlNrYWlWK3dnTnV4M095UU1FUWpqZmlpMnM4bXJPNWcvYjFvcld2VkV0dkNLRU1teGNLaDRsQVAyZlEwc1JERm92R2pIbWlkTHowYVZKMThkZVFjblhnenRmUk5HdzRtV3F3cEZTdVdZOFh1aExjaVJTTS9qSXdWMzR6bHFFS2N1a1pxSDZIVU5hRlYwNjUvU0xHSXIyNlFZVElwRmpvY21DR0p2K1V3ZTZMUUdCUGNhZnlvdXkveEIxQXJKclJhVUZFOGdLSFpKM0VWM0x3MXdmRVdhK284Vml6SG12M0o3Z1dLaHBtNHJwbUFaYWpyY3VoT25icHFYQlhidVdWeVRGVnJpWnpNTzlCcEdES3l6amViSzRTeDNGVkRnbzVyQ3BPTWJFaUdPQUIyVkVqeTNsVmcyeGRVWjYwbGdvSFM3RWlDUTd0VG5QOFJrNlJZcmtQM0dFdDNoYkVjZTVSeVZnc1VEVGJWQk1hWW9PTllUakQzZktycHRjaVA0dERNVFFVazJsVHhEQXNOUTFwMmpiSXBWczg0Sk82Yjlpa0xVTFF0V3BmbE5aSUZjb3M2Z0hMN2JFQTRGeElFclVOQUdzYitrQ21IdGFnNzJCMExnUEd5L01VcjF0RGtEaDFDdXBLdVdMRWNheEtUM1FzVXpUd1FCaWM3Wk1WOXhxS2Nlb2VySkZUbVJDR1ByUEhyMktKb0pHR0k0eTB5dWNLUjVRdVM2OUVFWGFMV2lnbmM4dWFFZU1iV1BFUldaSmFGVmVxWTh5dE0wWUZwTWtVSjZWcTFiTmh0eG5NdWVzdXBudVptRmRhQWFDRmRzV0k1cG1UeWw3R1lXa3JaZVhMUk1HRm1pMVhNTklaWmluTHFyVzNnb2VGSW9lTnpCOTNSZitFSXBudFB0YUVEVjBqeExFUllyUEtITG8zZlhGZXRVYmVSUFFuNnh4Ym91eDdkOXVTYklPN2lMSWV1Q28yTVpLdjh4NElWODZvUDV1bEU5UXU5QTlhMGFnbEt1MERqRDdHa1luMzVydlpEemlOc1FjUjVYVTFBbkQvcGloWExjUkQ4eGwzdEt5L3F6KzQ3RkZWbCtSdVAzUGR1R0lOSDIvSlR5TlU3MncvOUVFRXNVRFJNbUpuclVJNkFEQm5oMU5lRlIwQzhkNlR3ZXRiQUQ0MFBrVzFEdTVPVnQxZ1FLUWRZckhLRlBmalRiSHhDQnZPS2hLNGY5V0tMMVQxc1ZIUG1oR0JhUE0rTmw0ZEZEcmhxRkF1V2ZVc05CUGU3U2NlazhhTnk4ODArUjRERmVweWQzdDF5SG1HTG5wM1FlQUtzLzZRclZpekh3YSt3Qi83dWYycFBOYThHd2VEaHQ3L3BIVzBSNmRTdXZPbSt0bmhhampWYWJWMjdvODNlaWEveDJ1KzVnN0dYNjJGRktGeVVhR1RDRWs5WUd5d1VnRFZFS2hFYWQ2QTQ2OW1kNjc3enpyMnNVWUNCM1BzTlNNNHoyOSsrbC85enhNZlp1SytvaEc4ZHE3QytpOFcrMkExM3lBdUJiTSs2ZlVveW85YzBIaDN6dEtkUlNQYURnMkFnOWVOQjdIaHV0RXN5WW11eTcyMy9FVmFyNHYrcytmVHZ2TWR5UE05K0ZneVVxendneGt6amtvckZTempRNHA4RVBSVjA4YzRBSnE0ZjFJQzd3dFNERXk0S1ZPQlEzTldmS1VURGx0OVNWRUlPbGc0Qkp2MHdwTWJua0w4eWNxQVFlellXV3ZTd0sxWXRVZVM2VU5ubXZSYndZZlFKTDd6RzJBWmVjNitHVmF5YWRkd0NCN0diaXp0SkRlcGd0VVlTbUpOY3RhaGk3V3ZhTFJjYnZsMnJwWEx6TS9MTTEyUXRNVVdsbGpIcWlzUzBYK25FYzl5UW43bk1jTVVxLzJxTnNaL2lreDI4QWE5MC94SXY0QjF2OGZrSHNrVDdpeUlmMERRS2dPYmlSRVAwdThVSHhPVitDeWhoNXUvSWU5bWNxN3FZVHFKWUhhdFljMHlZTTlPZDVBMVZScXQxd0J0aDcrUnVMOVBKZjlXTDY2WW5Da3RHUytGMVJEZlRtc2l6d1VvcFlQZTZHNVVuNTQ1NUo2dFkySFg3bWt6TmZVQUJHWFFUSm1NUFdITEZ1SWV0aXo1ZjlIZU52ejhFbHYyVDZncmpPYTRwSFc5ZDVlVEFXbDJTcll6N29qRExuaG9kOGRLQVhlOEtVTWVtQllLZ1FOSGFadnNOemZZVUxMaC9vUHNtM3lWYlJsSWpTZktyWTdVSmtoOVRBbFl0b2NrODliZ21GUStTQ3pHNW9EZDBCK3g3bTJVRTBKb2xtN0JVdUVzMmI2bDc1Ny9qUk9EcDY3cXlrVzNqNUtCWWx6WGxrZHhTdXJwaDFiSWh4UmxJMUtiV0p4aVl2c1lXOTdhdnlFNXIraS82eFhPc2RYd2tGQXV1N0ZDUzdpbHZQY05PbnhFUVBLN2s2OEJmSnBOM1VTbFFOR3VWYlFwZGpPSCt3ZHlydmFEZ1dQMCtMMkphNi95T2l5aVdONVVRVUtzbGlweVF0TWZjRllxdVBKK3RTendnY3hZYXV0aVhXRU9yZlJxZzZTb3lrOXdnZ3JzTmdvb2FSOXRUa1ZXNXJHbVRQY0JCWVBkQU5hSEk5MVB0Uk5TYmVwWHhoR3RmWVloYnlQRFNScFJUTFZZc3gydGEvV1VJQzZPcFZxMTZLTWZBc2ttSXNiTk9PRnlnYUEyOVZwQzJMd2VQK0F0MWNPZW1wTS9Za0xHdU9oREZRaFI0Uk1nWWNVU29leFV0NGoxNGJxdDE1QVpWMUQycUdHeVA5TWE2SE1wcTErQ281Z0cxNDdSTG5qTFV3U2kxNlBmcmV2eG94ZHFnZTV5LytHRFVFcFJBUUx3SGozdlRTREZ3ZTBEVzNTUUdVeFVybHVObGRsTVNWcjhkdTZOc3YvaTBrN2RnSmJZRUJvemVpU2c0SDYwWEtOcXNkaVlycnZCaVVQTUhTUVc5dUFLMjF0VTJDSzd3UUtGUnhhb3AvbVdUMlI0aVU3OEhZRXRxa1ZVczhpNW9DNE9KczR5aUczeEpWWmR0RksrYWVucUhhdFJKN2xYcnFFWDNmOGY0VXFhMk1iVFVGYzY1YkpENHNTSDJ5YUx5TFZheHZOZGtWbTNNRU1sdnFtTEZjZ3dEOExlQ3BQb2QxVVUxMG9yMGYwS3hwR2hZMFYyQnVXaXpoRHpPZHI1eG4wWTBwS25sQUIxSEZWeUJ5eVBNOVltQmxYKzVpZnBsVVhjVXkyNzhpclBpRzBRdDIzd2NkVzRpRmd0eG93NnlhaUIrMHd5R2d2NWg5SVl4QWJxMW1zQzB4a203ZjkwZDduUGZRbDFHZ0ZCMjdXbHA4RDZqbXlWbG9wWkxZbDNrZ1pkYUxKaUhQbUVERVRTcGhZdHBpcFhBTVhqL1BUSVUyRDdoOUlmS0kzS0xKWnVoV0x5QkgrdkpjOHNpUmR1UnExVXlUa21PWi8rKzRmay93dldJdmZ1eDcrSFg4OFduMEtodkNoUnlLaVI1TEFRZTFPWU1yTDlFRG1jUCtjZDNTZnJFWWxWTXhONERjYjNESkZwUFpQR1cyNkgxRUQ4VkluRW0rbHY2eGlOM1lqUTIvb20vRXNMSlQ2SE40YUZsRkl2bXNXQVc1RjRVUThLdjZUUVdza1B3N092Nm42WlppNFhsbExNbG1WeEtjZzVBU1ZLc0ZJNUhYSm8vL0FjekdTMjV3U3RiQ2dKT2prWFIvRTZQbzFoRmlyYkt4UCtnK0dqczNoZGF4Zm4xTGptNThISUhpbW1xV0J0bVNYaGpUNHVEOGdJczAyZkdzak8xV1BiQkRmYjMyRldoK2ZiNHlhRFVkYnd4cDR0RmxkUEVLNU5jNEQ3eVVydWlhYVNnaW9VQVVvdU1NZEdpelFFM1V2MjFtbjQ5M2lvV0RzbmJoTDBCNlVIQXBwaWtXQ2tjWSs3NDlVRTlMVDJwdzJZbnBDaFdvYUxkeTlsNHZXY2pqSkJCOEFuSnEvOVhmUnNQU1k0VU1ubjBna01lVlEwZFEzTEVjcE5kd3E4bXlZdFlMS0tXM3pwOVVzZjBDZy96Y2FYTlhxSnE1aVlzaEtsTlVGaHArMktKK25oVDBxb1owd0wxMlRMMEhRZU1UYTZ3MGY0RmR0ckc3M2pKeXlxV281Yjh4MmIyRkVyMExVbXhVamptUndsK3ZWZFJYaExuRXYwajF5TEdrdXhGV3l5Y2s3WXNUOU9LVm1IalMrenBYVXN3VHdsTGZxVHdSOGFaOGJCSWhTbWliZWJoVFV0eitaN3hqK3FhbzFpMGg2ZFl3VEllbDhxZmtOVmQrWDNPTER5RkZsZXVHUHF3T1ZhRUhTZUEvQUg2OHhNZmJyKzdyc2QzRk91eWh1SmVNMU5HZ0tTWXBGZ0VMYks0VnBXYXBSWUZmQjhneFh4RDQ2WlpyR0pGKzlEOTR6ZjM5ZEE1NzlpTWVzWXJ4bkdBUnR0a0laSUlPb3BGbEtsTUFzcUUvc01VbjVMUU5WTlR6MndWTEFnV1NGMUxOcXJTb0tpN28xaDdGZ09KbldOYml5aE5vMWhCK1JYM2NOWFNxdFRtYWFMZXRoNGxUYkhPV2pUTlIvb2RZYzZod2lJdit2SHN6bFo2WnpmR0lzNXp6UTNlNHlpTnpOaHhHTlBCQnlaQVFQWi8xOUNhY2Z5OEFmc0ZxMWl3RzF1MmRkMVF0VENuTkpWaWdkTHJFTDNvQS9xSWI0SjJYZE5QVTZ5ekZrM3prZUZ1ZjEyd1JqM0VrRDhHVGIySXhlb2E2NEJleXpkVHUzS0Vsbk9LejlRbEY1Sk5Iam9QUDJGeXNwQ3hpZ1cxM0xROUZvMDVzVENuTklWaS9hVWs5RXFtWjJhSWd5cjVkMU5waW5YV29qbHlKbGZzNHdybkNWanFmM3NVVklsaW1SKzk0UTByNWdTZk5IaDhpaVNwVjQ0Mis1ekpmU2laN1I5d1dzWENVYTV2aHcybjQyeWJLSzI2VHptODFxVHFzcmIwTlptL0V0RjZYWDlnako1cGlvWG8vU0JwQU5VMnNXZ1phR3VVampGTkpGbkZNK3drWk5LNG9UdFJMT2VaMFZJV2M0ZW4wNW4wTHpScVpnRHlpd3FYZlA0RlNLcHFpRjUyOWplTVorSU4zYlR3Y3o3bDFDaW9SLzVaMVFlZ29RNFNZSUsyTy9zR09WV3h6bGcwdzBoNllWR3Y3cnd6ZTVpK2ZucG5xMWhZUTdKVkJudnBmWkZQZHJKRFdYcmt4V2xwSGRoeGpNaEttak1UNDFqRjZ0QmpUWm1tdXFNWnVwOU1SVFJHREhSVjh6dG5mRytYM1doWmNxbUtkZGFpeFRBZUFWN1ZvYWpuL0RLdCtvTEpTbGdWNDJOMGp5SkdDb0VxV1hRMzFDc1BvS2MzdnVzaE11Z0dSbW1hbU5PcUdNQXptYlF5RDVjV2QxVWZFbFpNUnFQQlRuVWdMd1pQekx3anpaaXU5aUJ6THFLMUZLc05aMU5ubXo4RUg1dHlXbnJrOTF6d25ZMmRxL2hTT2R2aExKNUFlc3VpeW1lVVhHdU1NMjgvdlhOVEgwZncwSG5Yb2cvMTRsdFFZYVZWN1Q0V3pDRVdEd1cvWStrYmkyVk9JL1kxU29sMTY0ZzJVQTRKanpPc0FDaTFTUHJBYVNBVktOWjFVVjFyMDk0cnpvdCtCTjhwenB4eEZndURyYW45eTU5RDBXc3hpM0xnV1pqMFFaOTFlbGRTc2xoMG5MeGw4OTdFd0V3KzNtYTdiTWxBemZxaWhwbVhVRGYrNHcrbHQyUkQwdDl6RVUyOXpPSjVRdjRDWEQySk45RzJ3TjRpYmZhTzg4RkI0d09wUFlIUU1PWStDL1prT0IwNXphNG41QThXTWh3Ym10Y0d3bGJnS1VUZmpsNmlCc1NDaXlraFhmMVdUcW5jMGc4cytYODNPTkhFeTUvdjRTMzQvMFQ3NTBlTXZaQVh2dFpsN1B0UU1OY3RKTnBIMlIvZ1dXeHJYRGZNaWNJSzNTbHVrNmt0c1A1bnIvV0Q0RFB5U2JpRzg5KzRUcithV2M2ZDZXUVNNWmJicDdBNi8yU2V2V25rcmo1K2FVREV2WGxqcmYwV1dMMGEvY0lLT2VHOUNOeUNRSGlqWU16bjdsTkVsUWY2WkN1K2ZPRlorU1ArM2krLyt1cExIc2VHM2pxaTRXT2poKzVzbXdmTFpvNWFPcWxpSUtIQ3dsUDRWT24weGZld2EzWFN0cExwZ2M2cStsRTAwdkVNaWsvZ3gyM3Y1LzhneXIwV2RWVHZncDFhY3l0NGdqMklUL2graDRKN1k1OFdiWjJ5akZOaGovMzJIVTI2R0FzMnJsZ2NYM243ZlplNFl2SEN3MXl4eGxmZTlJNkhIY1c2aFVRcmYvUFMrSUZQaCtha29keDVxTUVDbHRHcjlLMzJsWi9idFRBODJzcmtDWWVzVGp1ZFZmbnIrTEw0QlNGZEtEbGhVL1RZZjQ1ZWI3aC8vT0IvMCtaeUZpZEtPK1FxcjcwdENQNitOWDdnU2RLcjhTeXBaQ2plb3FJUnpwZlp1MGd0ZTlIN3RlKzRqcldiY1MzbkFlL28xL2x5RHFhK1dNelpheHIwN21ITzNyZSthS1BKZ3FEbE4yYVppWlVNemlnTG5RbHgxaWNNbGJycDhjR0VITVYwTTk5UnhMU0h3YmUrYURQeVNCVm12UWpJS0ZNZ1ZzUkkwVFFxNWtBZjNSNE5YVC96aHdYK3VPWTdDcjhodm43cmkxYXhjV084R0pPMUxKK2wwbVpoYVVhbmRyTWdHNXpPUk9wb3V1Y3F6Ri9hQXY2UWZueVFyZit0TDlyNjJXV2FCdWZ0VWtKck1pSUo3VkJqREdEdFBQMzNVR1QrSzFzeHZDU0FiM25SZ282YnNFNlFKV2RUMldiOWN2WXNESDA1L2RBYkdtdDRuZ2VPQVg5c1VISlNDU0dHb2dHM3ZHaEI2ZVBSbkU4TkxmL1kxQ1NtSnZCNkowZVNpZHdUK2J0a29odUpKQ3pXM0FSMk5RaHVkZEVpNWIwQW50TU1MUERITzVONHduUGk3MktZNzlJWjRBSGRFNU5sZkw1TEpiNWcrM3htb0RPKzg3aytPNStQb0Jlam5POE1sQjg5ZmVINWpwaG50UDhIeWdTMUZVbmNadE1BQUFBQVNVVk9SSzVDWUlJPSIKfQo="/>
    </extobj>
    <extobj name="334E55B0-647D-440b-865C-3EC943EB4CBC-8">
      <extobjdata type="334E55B0-647D-440b-865C-3EC943EB4CBC" data="ewogICAiSW1nU2V0dGluZ0pzb24iIDogIntcImRwaVwiOlwiNjAwXCIsXCJmb3JtYXRcIjpcIlBOR1wiLFwidHJhbnNwYXJlbnRcIjp0cnVlLFwiYXV0b1wiOmZhbHNlfSIsCiAgICJMYXRleCIgOiAiWEZzZ1hHUmxiSFJoSUQwZ00xeG1jbUZqZTI1ZlpDMXVYM1Y5ZTI1ZlpDdHVYM1Y5SUZ4ZCIsCiAgICJMYXRleEltZ0Jhc2U2NCIgOiAiaVZCT1J3MEtHZ29BQUFBTlNVaEVVZ0FBQWVNQUFBQ2tCQU1BQUFCV2MxdHJBQUFBTUZCTVZFWC8vLzhBQUFBQUFBQUFBQUFBQUFBQUFBQUFBQUFBQUFBQUFBQUFBQUFBQUFBQUFBQUFBQUFBQUFBQUFBQUFBQUF2M2FCN0FBQUFEM1JTVGxNQUVIYXIzZSs3aVZReVpzMGlSSm44ZFpNOUFBQUFDWEJJV1hNQUFBN0VBQUFPeEFHVkt3NGJBQUFPSmtsRVFWUjRBZTFkejR0a1J4MS92VE83ODN0bkVOY2Y1TkRyUVJBaXpBcmVJc3pndWhGQjZRMVJveGg1NDJFVFJFTVBtRWdPUWcrQ2doZDcvZ0NsV3c5ZVBQUkswSlBTTFNoRUpmU0lKdUJCZWc5ZVFnSTk3a3h2WWlaSithbDZWYStxKzlWNzlWNVZ2ZTZlWk9yUXIxNVZmVC9mNzdkKy8zcjlEWUxwdU9VNzMzaVZjYXI4OUxlam0yM2ZURXVHdHhKM1owVElQVkJXaG9UVUNMbHVCWkpPVkRKOE91UDBtSVhUd3lYeUFQSGJJeFQyeTh5Ym5ycHdUTW53aGVXaEJKM0hnaUJFMlM2dzhsMlBTdHdLU1V0VU1yeVdweWt3UEFpQ09qa082cjluS1hmSS8wd1VoZUpMaGk4a0MwKzhmQXJQa0x5NVJ1czJYSk9jUkI0L3Z5WERXd2w1NVQ3SWRzaTdPM3NSZVl1TXJIQlNpRXFHVCtHYUhWejlMK0s3aEp6eFpGVkN0cklwQ3NXV0RGOUlGcEc0c3dkZlNNamJQS0JQU0k5N2ZUeEtocmNTc2RzT0FuVFRCQS9tV2ttVlYzNzV2ZTk4N3BESEYzemtnQytJNko2Y2x1bXlyTmRCaDVCSlVCUThJWllxNTRDZlpGZjIrd2J0cks0U09USU5DZTNDeDl5SGJrSGxzWkRjTDNuZ2M0TjVTcmowQm9BV0Nia3I4THE2NlZkVkZ5Z29zcDc1NExNUS9NZHRmQmVZVlVMMkJUUWhOQk1tWEpYUW9jekM1WU8zQUhZbGFSSnl4REUyQ0hrbkNkZE1CcjcwYjYzNzE1YU8yZ0NmSkNrOVpDaWJLcHIxY1pKZkl4R0l0cUIzbWd3endpY1psaDVTaXljaVk4MWE4dTNLdHM0RE4vVUtFMTBMTU1KTFJ0UHlWWlQyMjljdW1KVzJ6b1ZhcXVsMUhrV0xFMVYwTTd5YWVqcCtETXR4ZGV6b1JtQTBjTkhXTFNReXdsdGd1cEtvN2JlYkhKYURZRW0yZFF0ZVJuZ0xURmNTWlZqRzFGTXpScTNKdG03Qnl3aHZnZWxLVXBWTjlaSmNYeWlvbTdwOFVPS3p2VWI0YlBKU1lwdXlxYUpFZHBNOEJyS3RKeU9OSVVaNEk0TC9CRVBaVlB1eXdCVStEVUlYMWJiT0NHOEw3RURYbFUyMUVTMGRYK2x4dVBYdjEyNGVZUWRodHdSNGJIQmY1N0F2OWh6d0xValZjYk1XZGRqZHd3aG5wVTVlNko0RVRydWVhZkNWK2xuM05GSjFXUzdrTE9TM0lGR20xU3ZSN0dsZExCVWI1UFZndmY0TUlRY1d1SndrRGY2REoxdUxmRkozV1RkbnMrZG9wc1NvSzVvcXZIUkRhSW52ZGo1RTNzVGIycW5UZGxnYWZIMGZXK2NVUHdoYVR0MGpneWoyc3laN2FUNkVMa2FTVkdwczBvV3hPckZyVUlCREN2d3E5aGV2OE1Gdk84N3pBcmd1U1RkbFUwV0gzUVpVNnpiRFcrUVNZY3ZYQVQ4RmZoSFZhWkVEMTUyNlJ3dlpCcktwd3JzRmhQcDFCclBESmVudyttZUJEWklVZUxyMTJTZHZNVXlaNTNZc0NsTmhZS0o2VWdmeDhNczJySUpnVmF3dzNPcGRDbnp0S0FqNGVJOU9zMDI1VDg4cEs0aytHNkVYbzd5dml1RmFsTGFkU0hyNEN0MW1ETWtleGNRc3QwZWYwM05FTnRYTDdFQ3FzY2VZTjBSOURza05CMm4wOE91ZkRRSlJ1bGMwWjBJZitIUTRldm9uRG15elNNSDRIUkYvaVJic3BWTld6ekdGT0diaDZMSGJJa0h4WnhvOGtMQ3FaSnlpakI2RHhzaEczWU5maklYNmVrR1RGY015UFp3NlhLay95YUFSdmljOFBlYXgra21EQjlobHZsVXNlakVGdjN2NlZFaDFIdldVUUc5ZXpJNzJZN0NIeUdsNHdySWVneVl2M0FWTnZZc0pqSjQwZUJBMmVjdnB4QWRpQW0zaHJCZXM3RkNkMnlMSTYvTzVKeFM0SDRlUEgwV3ZHRTk3ektlcGR3cUIwWnNDRDdvZDNuSjJ5TzBKbE5ZdUFqWnFVSmtMTXhHZi8vVWpyOTBhUGZwOFZJaEdxcFpZVW1ycW5aRTRWd0xSTFlxbkpOcHBVLzlxS01ZTUdWUFE5d3F0S1lTYzVNdTVnZUNYckhjRithWWtGeDIycG5zTUR4bk5oMi9kUzZITkdmdzNjdmI4ejE1Nm1KQ3pDTkJBMWhHN1A4TkV2VE5RNW93V3d6RTZ1TjRFaVhOOWp2Qld5UnVzU3Y5SXU3MCt3Uk92SGZKV0ZGaWp3L0t6eVFTdUlWZDV0N2hBVzlER054VzRpdEtoS3NHRnZkdnZNbzNaK2ZtOUhOU2lQOFg0M01aRUtRZEZ3U1JYZU10aFk5VkNQRGVnS0g3cTFYSzh6Ry9tSzJheGlFVzlPd3hXTUVYeDdhN3d1MGQ5dWtGdytWaUZyMWtlZEtvWVFYQXRSc0dpT0U5YjJlU2o1bVZhN3k3RjFPT29MbThMZktMYm9MTy8xcDRLVlI5Rk5WSU5LKzdmSm84ZlJsUjBNcmRuQnJqS2QyZnF0TW10eVFtYW1USm5pcVdvbE5GeHY0MmJad2NxVmNOTFk4YTR6cHNMZUNTbU95by83bCtQcG9Qb1hMQW4wcnFoU2VFWXRCRjFYOWZZaFBjclkyRDlQQUtPVVdoZTBBbUo3UnpxNVoyeEpxRU0ycWJWZjczN0J5cFpIVjd2cmtidjNLelhub04rbDhhUGhSYUZyQzQ4YWRHS25RRDR4am5vZ1JmSTE0UEs5Z25taFVkaS8wK2YwRGEwVDc2SSs4SDNseUhONFBZWUNOcmUvbGlBemN1RXlyazJzN2JKemU3b0NHdThCOTNmMlBBMDBhelV5QXYxMFNGbUFFL2hWM1dvaUdPRGxocVgzNCtpcFJzUmNMUmk1eW5sb1BKd2VQTUFCUDhJUDAvcC9MdmwxOEpIRDFDMy96UDZ6QVQ0a0hqb3M0ZnhhRXdMUEU5Ym5wQmlxcTk5NVZxV05XUDB2THg1WUFVNzdRT1J3bEpEMmx4dEx4djR4Yi96ZUV6bi9Vem9zdms1eFdKMUZjOFduWUFpWW14M2lBTDNnRllTUkoyUXgveEJiMExsTFg5dzVTQTFzY2IxaHd5MFhCMjJQNDZGa1NxL1JyR3d6MXNLazJvSmFqNTZReTJ5cjBCOHNmVUFLbnViMTZQRExtZXIxSmZDbUpHUisxczcyTEh5aGZoblFwNzBoVlVPenA4STlwWDdLT2FlSjN6Y2pmQUY1VW1pQ1ppTmtHN0Q0Q2pEMTdqeXo2bWZiRTVvWkh6dHNQazFIWmx2SjlKV2ZxNjlFazBEZTRuRUxLRHlsMThSOG0xOTNMeUU0c3BubThwUzF5MHRzTGhPYy9wOW16czBPYjFtUDg5dXdMdXRsbTdPT2FBYTZCMi8zekt1R3U1K3dKMytZRHgwenQ1UW9YZVpTTmh6UzA1R0ZrSzl2Z2o5VXBvaUgzMldrR2ZTSXVjaEhMZHBvclV6N2I4OENiUk55S2M4UVpVQnN5MkdZN1JwWHlwanVUeXhCMUdHNUxhWXFOZlk3MlFPS3Z0YUNqUjFYYUd0aUw3cHNNeTd3VEZEZjNNUnVuZzg4aTJxTDd5K2FNcnNjMXRmcFV3M2dzUmFkQlArK1hISDlKZzl2a2xZOTlhV1dmYUpRV3plVk1aV1pEeWxHSHBVZVJ2bHltdjJ2S21NTXovUmUrSGZBdmlXcklkRzA0TEtkeU9jZVZNWjIzeTdRc01kMjI5TEJZRHlwSHJHZWFtRXo0RVhVNjU3UW95dXg4MGJldG82cHh2WmZXVmpNL1J4WXNIekQzTTZNY1VST1Rvdno0RWNpOUdUdWUwRXJkejVLdSt4Nk0xdjNZeDlMclR1eUY0YUcxYTdTWmtLckplUmZmRzJKdm9JT2ZvbFVXY1pzaTBGdytuajlZUW9CZGJMbFJCcUhuSUVXc3J4Z0o5QW5XbkF0dXlsSWVWV1FwWUJSRTl4WXFvaGFERGV5YTBrMnBZbkU0aUVNMzUyWkNlenFWa3VCd3NoVlVUckp0Zkw3TEx2SHRlSDl0Z2VEcm5LeUIzbEg0ckVKU3hiTnZUb0xSN3hNUGp4Mno2MmNLWFI5V1VwdTM1alF0ZmI4VkZlRmY3ajBxUjJBcjRjMTJhTVVRZE9VSFNMTkc2K1RienNPY0dWUm96ZEg0NTlOVmJlbGxsTjF1dWdBWlZGNzIyTFZ4SWRpb1pMVm5VKzl1K2MvREdXTXB6YnlSZGRMOStMNUJ4R3U5bXgwTVU5aXlMMzJKOGdPVTdsaXJQUFRYR05MM2lXWlQrV20zWWk0UW91Y1hGSHg2Z2o4VEp2enczZWhQdGllZXNnWUFjM3VDSTNuTnQxRkpXdlE3NkYzK1hRdzBucktqM0JwSTdPU2c2WWJ5NS9Oc0xSeDRMMW9XalNUaksrVEU2b3B1dDFRcjdnQkZReU1Zcmt5NkduazdNR0lVOS80b2ZRT0Y1U2xTeThKZnp5SXlIL2sxOUxBRWxXK1RpcU5Od1RVUVdYRWU5bDMxOGZxWTErOThuM3NvWVh1bDNrd0VVT1hPVEFSUTVjNU1CNERxeStQdjcrUG5ocnhmc3Q3d05sSXhXYmM3b3BYbUlCZFB5ZEE1Y29wVmZvQzVXOVp1ZWNnbDJVOHB3V2pGZXhMa3JaYTNiT0tkaEZLYzlwd2FoaU9kdTR5aTVsWjNoVlZrOStaeHRYMlNvN3czdFNVNEZ4dDNHVnFiSTd2Q0tySjYrN2phdE1sZDNoUGVtcHdJUUhyaWEwTWxWMmgxZGs5ZVAxWU9NcVMyVVA4SDcwVkZBODJMaktVdGtEdkNLc0gyK1ZYcFRzeWh1T1ZkME5zMnhXV1NwN2dNOW1iaEhiMlFOUktHOHI5K1hGMGJ4b1dTcDdnTThyUnU1MDNUWU9ZSEU0aHdkenJhVEtKaE5hV1NybmdPZU1wL2VnSHdualZ0aVo0TmlKcnlHSkVQWXBzYnhxRWdmSG5peVZjOERIT0ZQeTVMRnhaVEtobGFGeUh2Z3BhUnF6eVdmanFpcnZ5Y1dVMHBPaGNqNTRDVFVOWHo0YlYxWDVLWTlHcUF5Vjg4RnJNTXNPYXNwYlVianJydmtQcG9RSnJiR3Z4WWNqOWRQeFhrSmFJM3lDb3Z5QW9leXljSW55T01td01SbFk0UFk3Tlk4cUxtYlNmeGpRd0NjWmxoNWl0SEdWTUtFMXdMQ1c0cEtuTlViNDBoVk1NTUE5NFBpU1VGLzNSUU5zZGV5UFV4VzQvVTcvWDh3QVA0NDlqVGNNeTNINzdjUlhaUlhPYU9CSHl1dWtONlA3b2ttTjhKTjRVM2hYRzFoWDk2RUpicDlsaVdGUTJRaWZoVjFTSE82eDN1WFFtSHJHbFZCeU01alFNcWhzaEplTXB1YXJ5cWFLYnpBMFgwTWFUR2daVkRiQ1QwMVJ5YWdwbXlwS1pGZEdDTjlBdG5VUnBENE5LaHZoVmF3cCtZZXlxZlpsZ1N2TUc5bFgxZzBxRytFVlR0UHlkdVU2cWhFdEhWL3BjZDY1VEdnWlZFNkRQODhtdExKVlZvZGwxVUxYdVRhaGxhMnlNbXZISHovUWZ4cUlMSFNkYXhOYTJTcGpVQmZmSWNOTHg0UG9IM3JQdFFtdGJKWHhVZWt1N3huNENNMHNkSjF2RTFyWkttL0tqOUl3SHJTaGZlczJmczYzQ2Exc2xRZnk2eFY0dDZBdHM5QkZ0ejZGRVJDWktZaWRoc1BBUkFXaERqTGh0NmdKcld5VlUrRFB0d210YkpXVmhZcGlvZXVjbTlES1ZsbjVQRnl4MEdVeW9jVXFYVmsvR0N6ajFiS2RDYTFNbGRQZ29RNVdsYXhGT1pveUtwNHgrSnNDTVc1YW10REtWRGtOSG9KbW1OQXFya1lSQ3N5Tzl1UDBWaWEwTWxWT2d3ZEw4VzhEWlpreWlyVktlRkpzWEdFODdiRzB4bnFYcVhLUUFnL29IYjdibVRTaGxaQnhPZ0V0c2FRVW8yY3EyMnlWVThsdzNubURSWXBuZXNvcHhRekVrdEpZN3l4VlJzZldwcnBnODRrOXFYKzJMcjhKTFV1VnNlblVveXFpZzJOUDZwK3R5MjlDcTJQM29VRzZDYTFaS1M3NlV5engyOWttdEFieDRYUWhXVE5NYUJYQzhaZTR4V2NvcUhjR0UxcHJYN1BpbW1GQ3l3clBuV2lXSnJUY3BiZENtS1VKTFN1QjNZbG1hVUxMWFhvN2hCbWEwTElUMkoxcWhpYTAzSVczUkppZENTMUxnZDNKcG05QzYvOVdCNnErd2kyeEN3QUFBQUJKUlU1RXJrSmdnZz09Igp9Cg=="/>
    </extobj>
  </extobjs>
</s:customData>
</file>

<file path=customXml/itemProps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2678</Words>
  <Application>WPS 演示</Application>
  <PresentationFormat>全屏显示(4:3)</PresentationFormat>
  <Paragraphs>176</Paragraphs>
  <Slides>12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Arial Unicode MS</vt:lpstr>
      <vt:lpstr>Calibri Light</vt:lpstr>
      <vt:lpstr>Calibri</vt:lpstr>
      <vt:lpstr>Times New Roman</vt:lpstr>
      <vt:lpstr>微软雅黑</vt:lpstr>
      <vt:lpstr>回顾</vt:lpstr>
      <vt:lpstr>1_回顾</vt:lpstr>
      <vt:lpstr>Paint.Picture</vt:lpstr>
      <vt:lpstr>Paint.Picture</vt:lpstr>
      <vt:lpstr>Equation.3</vt:lpstr>
      <vt:lpstr>On the surface treatment of quark matter and quark stars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夏铖君</dc:creator>
  <cp:lastModifiedBy>夏铖君</cp:lastModifiedBy>
  <cp:revision>1906</cp:revision>
  <dcterms:created xsi:type="dcterms:W3CDTF">2011-09-23T15:07:00Z</dcterms:created>
  <dcterms:modified xsi:type="dcterms:W3CDTF">2021-07-15T04:49:13Z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