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2663482" y="9428715"/>
            <a:ext cx="340259" cy="3243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1" name="FPS10"/>
          <p:cNvSpPr txBox="1"/>
          <p:nvPr/>
        </p:nvSpPr>
        <p:spPr>
          <a:xfrm>
            <a:off x="6085471" y="9397396"/>
            <a:ext cx="833858" cy="38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900"/>
            </a:lvl1pPr>
          </a:lstStyle>
          <a:p>
            <a:pPr/>
            <a:r>
              <a:t>FPS10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6.png"/><Relationship Id="rId7" Type="http://schemas.openxmlformats.org/officeDocument/2006/relationships/image" Target="../media/image11.jpe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rogresses of…"/>
          <p:cNvSpPr txBox="1"/>
          <p:nvPr>
            <p:ph type="subTitle" sz="half" idx="1"/>
          </p:nvPr>
        </p:nvSpPr>
        <p:spPr>
          <a:xfrm>
            <a:off x="678839" y="267257"/>
            <a:ext cx="11647122" cy="2956234"/>
          </a:xfrm>
          <a:prstGeom prst="rect">
            <a:avLst/>
          </a:prstGeom>
        </p:spPr>
        <p:txBody>
          <a:bodyPr/>
          <a:lstStyle/>
          <a:p>
            <a:pPr defTabSz="484886">
              <a:defRPr sz="6640">
                <a:latin typeface="+mn-lt"/>
                <a:ea typeface="+mn-ea"/>
                <a:cs typeface="+mn-cs"/>
                <a:sym typeface="Helvetica Neue Medium"/>
              </a:defRPr>
            </a:pPr>
            <a:r>
              <a:t>Progresses of </a:t>
            </a:r>
          </a:p>
          <a:p>
            <a:pPr defTabSz="484886">
              <a:defRPr sz="6640">
                <a:latin typeface="+mn-lt"/>
                <a:ea typeface="+mn-ea"/>
                <a:cs typeface="+mn-cs"/>
                <a:sym typeface="Helvetica Neue Medium"/>
              </a:defRPr>
            </a:pPr>
            <a:r>
              <a:t>Chinese Pulsar Timing Array</a:t>
            </a:r>
          </a:p>
        </p:txBody>
      </p:sp>
      <p:sp>
        <p:nvSpPr>
          <p:cNvPr id="121" name="Heng Xu(胥恒), Peking University (PKU)…"/>
          <p:cNvSpPr txBox="1"/>
          <p:nvPr/>
        </p:nvSpPr>
        <p:spPr>
          <a:xfrm>
            <a:off x="1270000" y="2831605"/>
            <a:ext cx="10464800" cy="237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  <a:r>
              <a:t>Heng Xu(胥恒), Peking University (PKU)</a:t>
            </a:r>
          </a:p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  <a:r>
              <a:t>Supervisor, PI of CPTA: Kejie Lee(李柯伽), PKU</a:t>
            </a:r>
          </a:p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  <a:r>
              <a:t>2021.07.13</a:t>
            </a:r>
          </a:p>
        </p:txBody>
      </p:sp>
      <p:pic>
        <p:nvPicPr>
          <p:cNvPr id="122" name="img-20160703-0011.jpg" descr="img-20160703-0011.jpg"/>
          <p:cNvPicPr>
            <a:picLocks noChangeAspect="1"/>
          </p:cNvPicPr>
          <p:nvPr/>
        </p:nvPicPr>
        <p:blipFill>
          <a:blip r:embed="rId2">
            <a:extLst/>
          </a:blip>
          <a:srcRect l="7820" t="0" r="7820" b="0"/>
          <a:stretch>
            <a:fillRect/>
          </a:stretch>
        </p:blipFill>
        <p:spPr>
          <a:xfrm>
            <a:off x="161207" y="4883201"/>
            <a:ext cx="5403155" cy="48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@ FAST"/>
          <p:cNvSpPr txBox="1"/>
          <p:nvPr/>
        </p:nvSpPr>
        <p:spPr>
          <a:xfrm>
            <a:off x="326628" y="9222779"/>
            <a:ext cx="117104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@ FAST</a:t>
            </a:r>
          </a:p>
        </p:txBody>
      </p:sp>
      <p:pic>
        <p:nvPicPr>
          <p:cNvPr id="124" name="A62EF69E4D5EEBBEA638C3E0738_6034DD3B_CC328.png" descr="A62EF69E4D5EEBBEA638C3E0738_6034DD3B_CC3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6892" y="4883267"/>
            <a:ext cx="3393961" cy="4804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80112FD3203CC0F5F1972A7F81B_FA472F57_22D67.jpg" descr="80112FD3203CC0F5F1972A7F81B_FA472F57_22D6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3481" y="4883399"/>
            <a:ext cx="3426336" cy="48042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@ Huang et al."/>
          <p:cNvSpPr txBox="1"/>
          <p:nvPr/>
        </p:nvSpPr>
        <p:spPr>
          <a:xfrm>
            <a:off x="5814746" y="9222779"/>
            <a:ext cx="208574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@ Huang et al.</a:t>
            </a:r>
          </a:p>
        </p:txBody>
      </p:sp>
      <p:sp>
        <p:nvSpPr>
          <p:cNvPr id="127" name="@ Huang et al."/>
          <p:cNvSpPr txBox="1"/>
          <p:nvPr/>
        </p:nvSpPr>
        <p:spPr>
          <a:xfrm>
            <a:off x="9411335" y="9222779"/>
            <a:ext cx="208574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@ Huang et 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CPTA Data: Polarisation"/>
          <p:cNvSpPr txBox="1"/>
          <p:nvPr>
            <p:ph type="title" idx="4294967295"/>
          </p:nvPr>
        </p:nvSpPr>
        <p:spPr>
          <a:xfrm>
            <a:off x="952500" y="-76962"/>
            <a:ext cx="11099800" cy="992082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CPTA Data: Polarisation</a:t>
            </a:r>
          </a:p>
        </p:txBody>
      </p:sp>
      <p:sp>
        <p:nvSpPr>
          <p:cNvPr id="188" name="High quality polarimetry"/>
          <p:cNvSpPr txBox="1"/>
          <p:nvPr>
            <p:ph type="body" sz="quarter" idx="4294967295"/>
          </p:nvPr>
        </p:nvSpPr>
        <p:spPr>
          <a:xfrm>
            <a:off x="487231" y="528345"/>
            <a:ext cx="12030338" cy="125271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defRPr sz="3000"/>
            </a:lvl1pPr>
          </a:lstStyle>
          <a:p>
            <a:pPr/>
            <a:r>
              <a:t>High quality polarimetry</a:t>
            </a:r>
          </a:p>
        </p:txBody>
      </p:sp>
      <p:pic>
        <p:nvPicPr>
          <p:cNvPr id="189" name="Screen Shot 2021-06-14 at 8.52.10 PM.png" descr="Screen Shot 2021-06-14 at 8.52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144" y="6037238"/>
            <a:ext cx="11806512" cy="306643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Luo et al, 2020"/>
          <p:cNvSpPr txBox="1"/>
          <p:nvPr/>
        </p:nvSpPr>
        <p:spPr>
          <a:xfrm>
            <a:off x="10250436" y="9091368"/>
            <a:ext cx="179908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Luo et al, 2020</a:t>
            </a:r>
          </a:p>
        </p:txBody>
      </p:sp>
      <p:pic>
        <p:nvPicPr>
          <p:cNvPr id="191" name="J1022+1001_cpta_pol.pdf" descr="J1022+1001_cpta_po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4991" y="924337"/>
            <a:ext cx="7395080" cy="571438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FAST"/>
          <p:cNvSpPr txBox="1"/>
          <p:nvPr/>
        </p:nvSpPr>
        <p:spPr>
          <a:xfrm>
            <a:off x="1235065" y="5127721"/>
            <a:ext cx="84246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FAST</a:t>
            </a:r>
          </a:p>
        </p:txBody>
      </p:sp>
      <p:pic>
        <p:nvPicPr>
          <p:cNvPr id="193" name="J1022_Parkes.pdf" descr="J1022_Parke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3153" y="924337"/>
            <a:ext cx="8086568" cy="57143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Parkes, Dai et al., 2015"/>
          <p:cNvSpPr txBox="1"/>
          <p:nvPr/>
        </p:nvSpPr>
        <p:spPr>
          <a:xfrm>
            <a:off x="7075465" y="5127721"/>
            <a:ext cx="325922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Parkes, Dai et al., 2015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CPTA data-Timing Residuals"/>
          <p:cNvSpPr txBox="1"/>
          <p:nvPr>
            <p:ph type="title" idx="4294967295"/>
          </p:nvPr>
        </p:nvSpPr>
        <p:spPr>
          <a:xfrm>
            <a:off x="952500" y="-112265"/>
            <a:ext cx="11099800" cy="103591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CPTA data-Timing Residuals</a:t>
            </a:r>
          </a:p>
        </p:txBody>
      </p:sp>
      <p:pic>
        <p:nvPicPr>
          <p:cNvPr id="198" name="CPTA_Residuals_v1.jpg" descr="CPTA_Residuals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84418"/>
            <a:ext cx="13004801" cy="865276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64 channels, 15 or 20 mins integration"/>
          <p:cNvSpPr txBox="1"/>
          <p:nvPr/>
        </p:nvSpPr>
        <p:spPr>
          <a:xfrm>
            <a:off x="7160928" y="9245885"/>
            <a:ext cx="550888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64 channels, 15 or 20 mins integration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CPTA_DMErrIPTA.png" descr="CPTA_DMErrIP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53" y="642502"/>
            <a:ext cx="4575141" cy="872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CPTA_ToAErrIPTA.png" descr="CPTA_ToAErrIP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7048" y="642502"/>
            <a:ext cx="4584541" cy="872541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CPTA Data: ToA and DM Uncertainties"/>
          <p:cNvSpPr txBox="1"/>
          <p:nvPr>
            <p:ph type="title" idx="4294967295"/>
          </p:nvPr>
        </p:nvSpPr>
        <p:spPr>
          <a:xfrm>
            <a:off x="952500" y="-147624"/>
            <a:ext cx="11099800" cy="10359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797A6"/>
                </a:solidFill>
              </a:defRPr>
            </a:lvl1pPr>
          </a:lstStyle>
          <a:p>
            <a:pPr/>
            <a:r>
              <a:t>CPTA Data: ToA and DM Uncertainties</a:t>
            </a:r>
          </a:p>
        </p:txBody>
      </p:sp>
      <p:sp>
        <p:nvSpPr>
          <p:cNvPr id="205" name="100 ns"/>
          <p:cNvSpPr txBox="1"/>
          <p:nvPr/>
        </p:nvSpPr>
        <p:spPr>
          <a:xfrm>
            <a:off x="3809894" y="8111315"/>
            <a:ext cx="10518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100 ns</a:t>
            </a:r>
          </a:p>
        </p:txBody>
      </p:sp>
      <p:sp>
        <p:nvSpPr>
          <p:cNvPr id="206" name="10-4 cm-3 pc"/>
          <p:cNvSpPr txBox="1"/>
          <p:nvPr/>
        </p:nvSpPr>
        <p:spPr>
          <a:xfrm>
            <a:off x="8473672" y="8289580"/>
            <a:ext cx="182636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10</a:t>
            </a:r>
            <a:r>
              <a:rPr baseline="31999"/>
              <a:t>-4</a:t>
            </a:r>
            <a:r>
              <a:t> cm</a:t>
            </a:r>
            <a:r>
              <a:rPr baseline="31999"/>
              <a:t>-3</a:t>
            </a:r>
            <a:r>
              <a:t> 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High quality polarimetric data…"/>
          <p:cNvSpPr txBox="1"/>
          <p:nvPr>
            <p:ph type="body" idx="4294967295"/>
          </p:nvPr>
        </p:nvSpPr>
        <p:spPr>
          <a:xfrm>
            <a:off x="212515" y="1293254"/>
            <a:ext cx="12579770" cy="71670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High quality polarimetric data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Good timing precision: 100-200ns level precision for &gt;50 pulsars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Precise DM measurements with only L-band data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Jitter dominates for strong pulsars while radiometer noise dominates for weak pulsars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Special advantage for timing weak pulsars with FAST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No obvious red noise detected in single pulsar short dataset</a:t>
            </a:r>
          </a:p>
        </p:txBody>
      </p:sp>
      <p:sp>
        <p:nvSpPr>
          <p:cNvPr id="210" name="CPTA Data"/>
          <p:cNvSpPr txBox="1"/>
          <p:nvPr>
            <p:ph type="title" idx="4294967295"/>
          </p:nvPr>
        </p:nvSpPr>
        <p:spPr>
          <a:xfrm>
            <a:off x="952500" y="279335"/>
            <a:ext cx="11099800" cy="1035911"/>
          </a:xfrm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1797A6"/>
                </a:solidFill>
              </a:defRPr>
            </a:lvl1pPr>
          </a:lstStyle>
          <a:p>
            <a:pPr/>
            <a:r>
              <a:t>CPTA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Sensitivity of CPTA"/>
          <p:cNvSpPr txBox="1"/>
          <p:nvPr>
            <p:ph type="title" idx="4294967295"/>
          </p:nvPr>
        </p:nvSpPr>
        <p:spPr>
          <a:xfrm>
            <a:off x="952500" y="-44993"/>
            <a:ext cx="11099800" cy="11049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Sensitivity of CPTA</a:t>
            </a:r>
          </a:p>
        </p:txBody>
      </p:sp>
      <p:sp>
        <p:nvSpPr>
          <p:cNvPr id="214" name="The timing at CPTA is in the 100 ns regime. (The best pulsar J1713+0747, ~65 ns for 15mins integration time).…"/>
          <p:cNvSpPr txBox="1"/>
          <p:nvPr>
            <p:ph type="body" sz="half" idx="4294967295"/>
          </p:nvPr>
        </p:nvSpPr>
        <p:spPr>
          <a:xfrm>
            <a:off x="161835" y="6181677"/>
            <a:ext cx="12681130" cy="33806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The timing at CPTA is in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100 ns regime</a:t>
            </a:r>
            <a:r>
              <a:t>. (The best pulsar J1713+0747, ~65 ns for 15mins integration time). 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CPTA timing precisions are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5-20 times better than IPTA</a:t>
            </a:r>
            <a:r>
              <a:t>.</a:t>
            </a:r>
          </a:p>
        </p:txBody>
      </p:sp>
      <p:pic>
        <p:nvPicPr>
          <p:cNvPr id="215" name="cpta_vs_ipta_wrms_tmp.pdf" descr="cpta_vs_ipta_wrms_t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776" y="987601"/>
            <a:ext cx="13066352" cy="544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CPTA_tpl_error.png" descr="CPTA_tpl_error.png"/>
          <p:cNvPicPr>
            <a:picLocks noChangeAspect="1"/>
          </p:cNvPicPr>
          <p:nvPr/>
        </p:nvPicPr>
        <p:blipFill>
          <a:blip r:embed="rId2">
            <a:extLst/>
          </a:blip>
          <a:srcRect l="2725" t="0" r="0" b="0"/>
          <a:stretch>
            <a:fillRect/>
          </a:stretch>
        </p:blipFill>
        <p:spPr>
          <a:xfrm>
            <a:off x="0" y="2648598"/>
            <a:ext cx="13004800" cy="44564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herent dedispersion backend further strengthens CPTA"/>
          <p:cNvSpPr txBox="1"/>
          <p:nvPr/>
        </p:nvSpPr>
        <p:spPr>
          <a:xfrm>
            <a:off x="1713915" y="1897260"/>
            <a:ext cx="9576970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Coherent dedispersion backend further strengthens CPTA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arecibo.jpg" descr="arecib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5759" y="4248614"/>
            <a:ext cx="4932445" cy="513584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Conclusion"/>
          <p:cNvSpPr txBox="1"/>
          <p:nvPr>
            <p:ph type="title" idx="4294967295"/>
          </p:nvPr>
        </p:nvSpPr>
        <p:spPr>
          <a:xfrm>
            <a:off x="952500" y="431014"/>
            <a:ext cx="11099800" cy="103591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224" name="FAST CPTA timing dataset is of high quality…"/>
          <p:cNvSpPr txBox="1"/>
          <p:nvPr>
            <p:ph type="body" idx="4294967295"/>
          </p:nvPr>
        </p:nvSpPr>
        <p:spPr>
          <a:xfrm>
            <a:off x="856604" y="800122"/>
            <a:ext cx="11636887" cy="45584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FAST CPTA timing dataset is of high quality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A large shortage of FAST observation time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Data length is still too short compared with IPTA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500"/>
            </a:pPr>
            <a:r>
              <a:t>Detailed timing study of J1713+0747 profile changing event is under working</a:t>
            </a:r>
          </a:p>
        </p:txBody>
      </p:sp>
      <p:sp>
        <p:nvSpPr>
          <p:cNvPr id="225" name="Credit: R. Shannon"/>
          <p:cNvSpPr txBox="1"/>
          <p:nvPr/>
        </p:nvSpPr>
        <p:spPr>
          <a:xfrm>
            <a:off x="9041869" y="9360185"/>
            <a:ext cx="270022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Credit: R. Shannon</a:t>
            </a:r>
          </a:p>
        </p:txBody>
      </p:sp>
      <p:sp>
        <p:nvSpPr>
          <p:cNvPr id="226" name="Lose of Arecibo!"/>
          <p:cNvSpPr txBox="1"/>
          <p:nvPr/>
        </p:nvSpPr>
        <p:spPr>
          <a:xfrm>
            <a:off x="9767166" y="5158178"/>
            <a:ext cx="2781034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Lose of Arecibo!</a:t>
            </a:r>
          </a:p>
        </p:txBody>
      </p:sp>
      <p:sp>
        <p:nvSpPr>
          <p:cNvPr id="227" name="Line"/>
          <p:cNvSpPr/>
          <p:nvPr/>
        </p:nvSpPr>
        <p:spPr>
          <a:xfrm>
            <a:off x="11157683" y="5591349"/>
            <a:ext cx="1" cy="1233196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8" name="Line"/>
          <p:cNvSpPr/>
          <p:nvPr/>
        </p:nvSpPr>
        <p:spPr>
          <a:xfrm>
            <a:off x="8990084" y="6706820"/>
            <a:ext cx="3630048" cy="174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624" y="20674"/>
                  <a:pt x="3219" y="19537"/>
                  <a:pt x="4775" y="18196"/>
                </a:cubicBezTo>
                <a:cubicBezTo>
                  <a:pt x="6360" y="16829"/>
                  <a:pt x="7912" y="15232"/>
                  <a:pt x="9101" y="12712"/>
                </a:cubicBezTo>
                <a:cubicBezTo>
                  <a:pt x="9716" y="11410"/>
                  <a:pt x="10214" y="9894"/>
                  <a:pt x="10771" y="8477"/>
                </a:cubicBezTo>
                <a:cubicBezTo>
                  <a:pt x="11423" y="6821"/>
                  <a:pt x="12156" y="5302"/>
                  <a:pt x="12960" y="3946"/>
                </a:cubicBezTo>
                <a:cubicBezTo>
                  <a:pt x="14385" y="3238"/>
                  <a:pt x="15814" y="2557"/>
                  <a:pt x="17246" y="1903"/>
                </a:cubicBezTo>
                <a:cubicBezTo>
                  <a:pt x="18695" y="1241"/>
                  <a:pt x="20146" y="607"/>
                  <a:pt x="21600" y="0"/>
                </a:cubicBezTo>
              </a:path>
            </a:pathLst>
          </a:cu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ine"/>
          <p:cNvSpPr/>
          <p:nvPr/>
        </p:nvSpPr>
        <p:spPr>
          <a:xfrm>
            <a:off x="12566" y="3001617"/>
            <a:ext cx="130048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2" name="OIP.w6F0jK_dUNXl2Kuex66pewHaFj.jpeg" descr="OIP.w6F0jK_dUNXl2Kuex66pewHaFj.jpeg"/>
          <p:cNvPicPr>
            <a:picLocks noChangeAspect="1"/>
          </p:cNvPicPr>
          <p:nvPr/>
        </p:nvPicPr>
        <p:blipFill>
          <a:blip r:embed="rId2">
            <a:extLst/>
          </a:blip>
          <a:srcRect l="0" t="0" r="23160" b="0"/>
          <a:stretch>
            <a:fillRect/>
          </a:stretch>
        </p:blipFill>
        <p:spPr>
          <a:xfrm>
            <a:off x="4822420" y="6148521"/>
            <a:ext cx="3359828" cy="327478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redit: Sammy Griner’ mom"/>
          <p:cNvSpPr txBox="1"/>
          <p:nvPr/>
        </p:nvSpPr>
        <p:spPr>
          <a:xfrm>
            <a:off x="5295475" y="9081162"/>
            <a:ext cx="265044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Credit: Sammy Griner’ mom</a:t>
            </a:r>
          </a:p>
        </p:txBody>
      </p:sp>
      <p:pic>
        <p:nvPicPr>
          <p:cNvPr id="234" name="src=http---image.namedq.com-uploads-20191230-22-1577717243-TOeywJXvHi.jpg&amp;refer=http---image.namedq.com&amp;app=2002&amp;size=f9999,10000&amp;q=a80&amp;n=0&amp;g=0n&amp;fmt=jpeg.jpeg" descr="src=http---image.namedq.com-uploads-20191230-22-1577717243-TOeywJXvHi.jpg&amp;refer=http---image.namedq.com&amp;app=2002&amp;size=f9999,10000&amp;q=a80&amp;n=0&amp;g=0n&amp;fmt=jpe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80" y="6104071"/>
            <a:ext cx="3363517" cy="336351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Arrow"/>
          <p:cNvSpPr/>
          <p:nvPr/>
        </p:nvSpPr>
        <p:spPr>
          <a:xfrm>
            <a:off x="3502262" y="7616162"/>
            <a:ext cx="1270001" cy="483797"/>
          </a:xfrm>
          <a:prstGeom prst="rightArrow">
            <a:avLst>
              <a:gd name="adj1" fmla="val 31012"/>
              <a:gd name="adj2" fmla="val 6358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6" name="24ceb41c68ddb00855137f3fc1c11e9c.jpg" descr="24ceb41c68ddb00855137f3fc1c11e9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7250" y="5881503"/>
            <a:ext cx="3543447" cy="358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Line"/>
          <p:cNvSpPr/>
          <p:nvPr/>
        </p:nvSpPr>
        <p:spPr>
          <a:xfrm>
            <a:off x="2601" y="6083300"/>
            <a:ext cx="13004802" cy="0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Future?"/>
          <p:cNvSpPr txBox="1"/>
          <p:nvPr/>
        </p:nvSpPr>
        <p:spPr>
          <a:xfrm>
            <a:off x="10372489" y="2771087"/>
            <a:ext cx="1221334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Future?</a:t>
            </a:r>
          </a:p>
        </p:txBody>
      </p:sp>
      <p:pic>
        <p:nvPicPr>
          <p:cNvPr id="239" name="Picture1.jpg" descr="Picture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941" y="3252059"/>
            <a:ext cx="2742414" cy="2768564"/>
          </a:xfrm>
          <a:prstGeom prst="rect">
            <a:avLst/>
          </a:prstGeom>
          <a:ln w="25400">
            <a:solidFill>
              <a:schemeClr val="accent6"/>
            </a:solidFill>
            <a:miter lim="400000"/>
          </a:ln>
        </p:spPr>
      </p:pic>
      <p:sp>
        <p:nvSpPr>
          <p:cNvPr id="240" name="2017"/>
          <p:cNvSpPr txBox="1"/>
          <p:nvPr/>
        </p:nvSpPr>
        <p:spPr>
          <a:xfrm>
            <a:off x="367995" y="2771087"/>
            <a:ext cx="792176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2017</a:t>
            </a:r>
          </a:p>
        </p:txBody>
      </p:sp>
      <p:sp>
        <p:nvSpPr>
          <p:cNvPr id="241" name="2019"/>
          <p:cNvSpPr txBox="1"/>
          <p:nvPr/>
        </p:nvSpPr>
        <p:spPr>
          <a:xfrm>
            <a:off x="3254863" y="2771087"/>
            <a:ext cx="792176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2019</a:t>
            </a:r>
          </a:p>
        </p:txBody>
      </p:sp>
      <p:sp>
        <p:nvSpPr>
          <p:cNvPr id="242" name="2021"/>
          <p:cNvSpPr txBox="1"/>
          <p:nvPr/>
        </p:nvSpPr>
        <p:spPr>
          <a:xfrm>
            <a:off x="6106312" y="2771087"/>
            <a:ext cx="792176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2021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1061288" y="76079"/>
            <a:ext cx="5179325" cy="2693125"/>
            <a:chOff x="0" y="0"/>
            <a:chExt cx="5179324" cy="2693123"/>
          </a:xfrm>
        </p:grpSpPr>
        <p:pic>
          <p:nvPicPr>
            <p:cNvPr id="243" name="Picture2.png" descr="Pictur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59038" y="0"/>
              <a:ext cx="3920287" cy="2693124"/>
            </a:xfrm>
            <a:prstGeom prst="rect">
              <a:avLst/>
            </a:prstGeom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</p:pic>
        <p:pic>
          <p:nvPicPr>
            <p:cNvPr id="244" name="Screen Shot 2021-07-11 at 11.46.06 AM.jpg" descr="Screen Shot 2021-07-11 at 11.46.06 AM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53696" cy="2693124"/>
            </a:xfrm>
            <a:prstGeom prst="rect">
              <a:avLst/>
            </a:prstGeom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</p:pic>
      </p:grpSp>
      <p:sp>
        <p:nvSpPr>
          <p:cNvPr id="246" name="Arrow"/>
          <p:cNvSpPr/>
          <p:nvPr/>
        </p:nvSpPr>
        <p:spPr>
          <a:xfrm>
            <a:off x="8232522" y="7616162"/>
            <a:ext cx="1270001" cy="483797"/>
          </a:xfrm>
          <a:prstGeom prst="rightArrow">
            <a:avLst>
              <a:gd name="adj1" fmla="val 31012"/>
              <a:gd name="adj2" fmla="val 6358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49" name="Group"/>
          <p:cNvGrpSpPr/>
          <p:nvPr/>
        </p:nvGrpSpPr>
        <p:grpSpPr>
          <a:xfrm>
            <a:off x="3947304" y="3239359"/>
            <a:ext cx="5110191" cy="2794001"/>
            <a:chOff x="0" y="0"/>
            <a:chExt cx="5110190" cy="2794000"/>
          </a:xfrm>
        </p:grpSpPr>
        <p:pic>
          <p:nvPicPr>
            <p:cNvPr id="247" name="CPTA_Residuals_v1s.png" descr="CPTA_Residuals_v1s.png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2072362" y="0"/>
              <a:ext cx="3037829" cy="2793963"/>
            </a:xfrm>
            <a:prstGeom prst="rect">
              <a:avLst/>
            </a:prstGeom>
            <a:ln w="127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</p:pic>
        <p:pic>
          <p:nvPicPr>
            <p:cNvPr id="248" name="CPTAallObs1.png" descr="CPTAallObs1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064532" cy="2794000"/>
            </a:xfrm>
            <a:prstGeom prst="rect">
              <a:avLst/>
            </a:prstGeom>
            <a:ln w="127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</a:ln>
            <a:effectLst/>
          </p:spPr>
        </p:pic>
      </p:grpSp>
      <p:pic>
        <p:nvPicPr>
          <p:cNvPr id="250" name="Image" descr="Image"/>
          <p:cNvPicPr>
            <a:picLocks noChangeAspect="1"/>
          </p:cNvPicPr>
          <p:nvPr/>
        </p:nvPicPr>
        <p:blipFill>
          <a:blip r:embed="rId10">
            <a:extLst/>
          </a:blip>
          <a:srcRect l="3814" t="4455" r="6595" b="0"/>
          <a:stretch>
            <a:fillRect/>
          </a:stretch>
        </p:blipFill>
        <p:spPr>
          <a:xfrm>
            <a:off x="9402709" y="3195983"/>
            <a:ext cx="3484350" cy="281268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51" name="CPTAallObsPred.png" descr="CPTAallObsPred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10878" y="51798"/>
            <a:ext cx="3667829" cy="271740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52" name="Credit: KJ Lee"/>
          <p:cNvSpPr txBox="1"/>
          <p:nvPr/>
        </p:nvSpPr>
        <p:spPr>
          <a:xfrm>
            <a:off x="9763807" y="3911004"/>
            <a:ext cx="217474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Credit: KJ Lee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Thanks!"/>
          <p:cNvSpPr txBox="1"/>
          <p:nvPr>
            <p:ph type="title" idx="4294967295"/>
          </p:nvPr>
        </p:nvSpPr>
        <p:spPr>
          <a:xfrm>
            <a:off x="2690790" y="4358845"/>
            <a:ext cx="7623220" cy="1035911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PTAall_wrms_sort1.png" descr="CPTAall_wrms_sort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9140"/>
            <a:ext cx="13004801" cy="433493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New PTA pulsars for CPTA"/>
          <p:cNvSpPr txBox="1"/>
          <p:nvPr>
            <p:ph type="title" idx="4294967295"/>
          </p:nvPr>
        </p:nvSpPr>
        <p:spPr>
          <a:xfrm>
            <a:off x="952500" y="1929"/>
            <a:ext cx="11099800" cy="103591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New PTA pulsars for CPTA</a:t>
            </a:r>
          </a:p>
        </p:txBody>
      </p:sp>
      <p:grpSp>
        <p:nvGrpSpPr>
          <p:cNvPr id="262" name="Group"/>
          <p:cNvGrpSpPr/>
          <p:nvPr/>
        </p:nvGrpSpPr>
        <p:grpSpPr>
          <a:xfrm>
            <a:off x="19945" y="5690043"/>
            <a:ext cx="6510957" cy="3767221"/>
            <a:chOff x="0" y="0"/>
            <a:chExt cx="6510956" cy="3767219"/>
          </a:xfrm>
        </p:grpSpPr>
        <p:pic>
          <p:nvPicPr>
            <p:cNvPr id="260" name="CPTA_Full_SkyMap_glgb64.png" descr="CPTA_Full_SkyMap_glgb6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10957" cy="3481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CPTA_Seperations46.png" descr="CPTA_Seperations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91793" y="1889804"/>
              <a:ext cx="2517444" cy="1877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Group"/>
          <p:cNvGrpSpPr/>
          <p:nvPr/>
        </p:nvGrpSpPr>
        <p:grpSpPr>
          <a:xfrm>
            <a:off x="6536889" y="5803059"/>
            <a:ext cx="6510957" cy="3754293"/>
            <a:chOff x="0" y="0"/>
            <a:chExt cx="6510956" cy="3754291"/>
          </a:xfrm>
        </p:grpSpPr>
        <p:pic>
          <p:nvPicPr>
            <p:cNvPr id="263" name="CPTA_FAST_SkyMap_glgb.png" descr="CPTA_FAST_SkyMap_glgb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10957" cy="3515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CPTA_Seperations.pdf" descr="CPTA_Seperations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91793" y="1885547"/>
              <a:ext cx="2517444" cy="1868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6" name="Arrow"/>
          <p:cNvSpPr/>
          <p:nvPr/>
        </p:nvSpPr>
        <p:spPr>
          <a:xfrm>
            <a:off x="5867400" y="5898381"/>
            <a:ext cx="1270000" cy="483797"/>
          </a:xfrm>
          <a:prstGeom prst="rightArrow">
            <a:avLst>
              <a:gd name="adj1" fmla="val 31012"/>
              <a:gd name="adj2" fmla="val 6358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Pulsar Timing Arrays"/>
          <p:cNvSpPr txBox="1"/>
          <p:nvPr>
            <p:ph type="title" idx="4294967295"/>
          </p:nvPr>
        </p:nvSpPr>
        <p:spPr>
          <a:xfrm>
            <a:off x="2054657" y="99647"/>
            <a:ext cx="8895486" cy="864855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Pulsar Timing Arrays</a:t>
            </a:r>
          </a:p>
        </p:txBody>
      </p:sp>
      <p:pic>
        <p:nvPicPr>
          <p:cNvPr id="131" name="HDcurve.png" descr="HDcur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6550" y="2063378"/>
            <a:ext cx="9031700" cy="481796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You need an array!"/>
          <p:cNvSpPr txBox="1"/>
          <p:nvPr>
            <p:ph type="body" sz="quarter" idx="4294967295"/>
          </p:nvPr>
        </p:nvSpPr>
        <p:spPr>
          <a:xfrm>
            <a:off x="4784724" y="7228036"/>
            <a:ext cx="3435353" cy="6057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None/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You need an array!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Lee, Janet and Price., 2008"/>
          <p:cNvSpPr txBox="1"/>
          <p:nvPr/>
        </p:nvSpPr>
        <p:spPr>
          <a:xfrm>
            <a:off x="6264352" y="8135085"/>
            <a:ext cx="384109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Lee, Janet and Price., 2008</a:t>
            </a:r>
          </a:p>
        </p:txBody>
      </p:sp>
      <p:pic>
        <p:nvPicPr>
          <p:cNvPr id="136" name="10_1086_591080_fg1_lr.gif" descr="10_1086_591080_fg1_lr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864" y="1767425"/>
            <a:ext cx="9239072" cy="6467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ulsar Timing Arrays"/>
          <p:cNvSpPr txBox="1"/>
          <p:nvPr>
            <p:ph type="title" idx="4294967295"/>
          </p:nvPr>
        </p:nvSpPr>
        <p:spPr>
          <a:xfrm>
            <a:off x="2054657" y="99647"/>
            <a:ext cx="8895486" cy="864855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Pulsar Timing Arrays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713" y="1355475"/>
            <a:ext cx="9725374" cy="729403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redit: RenXin Xu"/>
          <p:cNvSpPr txBox="1"/>
          <p:nvPr/>
        </p:nvSpPr>
        <p:spPr>
          <a:xfrm>
            <a:off x="5163870" y="8841576"/>
            <a:ext cx="267706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Credit: RenXin Xu</a:t>
            </a:r>
          </a:p>
        </p:txBody>
      </p:sp>
      <p:sp>
        <p:nvSpPr>
          <p:cNvPr id="142" name="Line"/>
          <p:cNvSpPr/>
          <p:nvPr/>
        </p:nvSpPr>
        <p:spPr>
          <a:xfrm>
            <a:off x="3494192" y="8199723"/>
            <a:ext cx="6882326" cy="1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Line"/>
          <p:cNvSpPr/>
          <p:nvPr/>
        </p:nvSpPr>
        <p:spPr>
          <a:xfrm flipV="1">
            <a:off x="3019036" y="3103673"/>
            <a:ext cx="1" cy="4704167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Angle"/>
          <p:cNvSpPr txBox="1"/>
          <p:nvPr/>
        </p:nvSpPr>
        <p:spPr>
          <a:xfrm>
            <a:off x="6463525" y="8188448"/>
            <a:ext cx="94366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Angle</a:t>
            </a:r>
          </a:p>
        </p:txBody>
      </p:sp>
      <p:sp>
        <p:nvSpPr>
          <p:cNvPr id="145" name="Correlation"/>
          <p:cNvSpPr txBox="1"/>
          <p:nvPr/>
        </p:nvSpPr>
        <p:spPr>
          <a:xfrm rot="16200000">
            <a:off x="1724685" y="5225227"/>
            <a:ext cx="173949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Correlation</a:t>
            </a:r>
          </a:p>
        </p:txBody>
      </p:sp>
      <p:sp>
        <p:nvSpPr>
          <p:cNvPr id="146" name="FPS correlation curve"/>
          <p:cNvSpPr txBox="1"/>
          <p:nvPr/>
        </p:nvSpPr>
        <p:spPr>
          <a:xfrm>
            <a:off x="4291076" y="763859"/>
            <a:ext cx="442264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FPS correlation curve</a:t>
            </a:r>
          </a:p>
        </p:txBody>
      </p:sp>
      <p:sp>
        <p:nvSpPr>
          <p:cNvPr id="147" name="Pulsar Timing Arrays"/>
          <p:cNvSpPr txBox="1"/>
          <p:nvPr>
            <p:ph type="title" idx="4294967295"/>
          </p:nvPr>
        </p:nvSpPr>
        <p:spPr>
          <a:xfrm>
            <a:off x="2054657" y="99647"/>
            <a:ext cx="8895486" cy="864855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Pulsar Timing Arrays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"/>
          <p:cNvGrpSpPr/>
          <p:nvPr/>
        </p:nvGrpSpPr>
        <p:grpSpPr>
          <a:xfrm>
            <a:off x="25445" y="669840"/>
            <a:ext cx="4733870" cy="6732742"/>
            <a:chOff x="0" y="0"/>
            <a:chExt cx="4733868" cy="6732740"/>
          </a:xfrm>
        </p:grpSpPr>
        <p:pic>
          <p:nvPicPr>
            <p:cNvPr id="149" name="NANOGrav_EpochPlot.png" descr="NANOGrav_EpochPlo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27" y="0"/>
              <a:ext cx="4725242" cy="631557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150" name="http://nanograv.org"/>
            <p:cNvSpPr txBox="1"/>
            <p:nvPr/>
          </p:nvSpPr>
          <p:spPr>
            <a:xfrm>
              <a:off x="-1" y="5840066"/>
              <a:ext cx="2719427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/>
              </a:lvl1pPr>
            </a:lstStyle>
            <a:p>
              <a:pPr/>
              <a:r>
                <a:t>http://nanograv.org</a:t>
              </a:r>
            </a:p>
          </p:txBody>
        </p:sp>
        <p:sp>
          <p:nvSpPr>
            <p:cNvPr id="151" name="NANOGrav 2004 —"/>
            <p:cNvSpPr txBox="1"/>
            <p:nvPr/>
          </p:nvSpPr>
          <p:spPr>
            <a:xfrm>
              <a:off x="1148071" y="6271682"/>
              <a:ext cx="284744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NANOGrav 2004 —</a:t>
              </a:r>
            </a:p>
          </p:txBody>
        </p:sp>
      </p:grp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7" name="Group"/>
          <p:cNvGrpSpPr/>
          <p:nvPr/>
        </p:nvGrpSpPr>
        <p:grpSpPr>
          <a:xfrm>
            <a:off x="4212861" y="1707568"/>
            <a:ext cx="4579078" cy="7285423"/>
            <a:chOff x="0" y="0"/>
            <a:chExt cx="4579077" cy="7285421"/>
          </a:xfrm>
        </p:grpSpPr>
        <p:pic>
          <p:nvPicPr>
            <p:cNvPr id="154" name="pptacadence.png" descr="pptacadenc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79078" cy="6793551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155" name="Kerr et al., 2020"/>
            <p:cNvSpPr txBox="1"/>
            <p:nvPr/>
          </p:nvSpPr>
          <p:spPr>
            <a:xfrm>
              <a:off x="178192" y="6100274"/>
              <a:ext cx="2276857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/>
              </a:lvl1pPr>
            </a:lstStyle>
            <a:p>
              <a:pPr/>
              <a:r>
                <a:t>Kerr et al., 2020</a:t>
              </a:r>
            </a:p>
          </p:txBody>
        </p:sp>
        <p:sp>
          <p:nvSpPr>
            <p:cNvPr id="156" name="PPTA 1994 —"/>
            <p:cNvSpPr txBox="1"/>
            <p:nvPr/>
          </p:nvSpPr>
          <p:spPr>
            <a:xfrm>
              <a:off x="1218490" y="6824362"/>
              <a:ext cx="204002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PPTA 1994 —</a:t>
              </a:r>
            </a:p>
          </p:txBody>
        </p:sp>
      </p:grpSp>
      <p:sp>
        <p:nvSpPr>
          <p:cNvPr id="158" name="Pulsar Timing Arrays"/>
          <p:cNvSpPr txBox="1"/>
          <p:nvPr>
            <p:ph type="title" idx="4294967295"/>
          </p:nvPr>
        </p:nvSpPr>
        <p:spPr>
          <a:xfrm>
            <a:off x="2054657" y="-77458"/>
            <a:ext cx="8895486" cy="864855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Pulsar Timing Arrays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8393338" y="2692034"/>
            <a:ext cx="4579079" cy="7126889"/>
            <a:chOff x="0" y="0"/>
            <a:chExt cx="4579077" cy="7126887"/>
          </a:xfrm>
        </p:grpSpPr>
        <p:pic>
          <p:nvPicPr>
            <p:cNvPr id="159" name="EPTAcadence.jpg" descr="EPTAcadenc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79078" cy="6724132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160" name="@Guillemot"/>
            <p:cNvSpPr txBox="1"/>
            <p:nvPr/>
          </p:nvSpPr>
          <p:spPr>
            <a:xfrm>
              <a:off x="46100" y="6240455"/>
              <a:ext cx="174132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/>
              </a:lvl1pPr>
            </a:lstStyle>
            <a:p>
              <a:pPr/>
              <a:r>
                <a:t>@Guillemot </a:t>
              </a:r>
            </a:p>
          </p:txBody>
        </p:sp>
        <p:sp>
          <p:nvSpPr>
            <p:cNvPr id="161" name="EPTA ~1980s —"/>
            <p:cNvSpPr txBox="1"/>
            <p:nvPr/>
          </p:nvSpPr>
          <p:spPr>
            <a:xfrm>
              <a:off x="1099142" y="6665828"/>
              <a:ext cx="238079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EPTA ~1980s —</a:t>
              </a:r>
            </a:p>
          </p:txBody>
        </p:sp>
      </p:grpSp>
      <p:sp>
        <p:nvSpPr>
          <p:cNvPr id="163" name="InPTA ~ 3 years…"/>
          <p:cNvSpPr txBox="1"/>
          <p:nvPr>
            <p:ph type="body" sz="quarter" idx="4294967295"/>
          </p:nvPr>
        </p:nvSpPr>
        <p:spPr>
          <a:xfrm>
            <a:off x="52041" y="7458254"/>
            <a:ext cx="4116115" cy="217663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/>
          <a:lstStyle/>
          <a:p>
            <a:pPr marL="0" indent="0">
              <a:spcBef>
                <a:spcPts val="2000"/>
              </a:spcBef>
              <a:buSzTx/>
              <a:buNone/>
              <a:defRPr sz="2700"/>
            </a:pPr>
            <a:r>
              <a:t>InPTA ~ 3 years</a:t>
            </a:r>
          </a:p>
          <a:p>
            <a:pPr marL="0" indent="0">
              <a:spcBef>
                <a:spcPts val="2000"/>
              </a:spcBef>
              <a:buSzTx/>
              <a:buNone/>
              <a:defRPr sz="2700"/>
            </a:pPr>
            <a:r>
              <a:t>MeerKAT PTA ~ 3 years</a:t>
            </a:r>
          </a:p>
          <a:p>
            <a:pPr marL="0" indent="0">
              <a:spcBef>
                <a:spcPts val="2000"/>
              </a:spcBef>
              <a:buSzTx/>
              <a:buNone/>
              <a:defRPr sz="2700"/>
            </a:pPr>
            <a:r>
              <a:t>Fermi PTA ~ 11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frequency_psrs.png" descr="frequency_ps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2377" y="0"/>
            <a:ext cx="9920046" cy="923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PTA DR2,  Perera et al, 2019"/>
          <p:cNvSpPr txBox="1"/>
          <p:nvPr/>
        </p:nvSpPr>
        <p:spPr>
          <a:xfrm>
            <a:off x="279972" y="8914347"/>
            <a:ext cx="406085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IPTA DR2,  Perera et al, 2019</a:t>
            </a:r>
          </a:p>
        </p:txBody>
      </p:sp>
      <p:sp>
        <p:nvSpPr>
          <p:cNvPr id="168" name="IPTA ~1980s—"/>
          <p:cNvSpPr txBox="1"/>
          <p:nvPr/>
        </p:nvSpPr>
        <p:spPr>
          <a:xfrm>
            <a:off x="8315716" y="8914500"/>
            <a:ext cx="21884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IPTA ~1980s—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FAST: Tsys~20 K, Gain~16 K/Jy (Jiang et al., 2020)…"/>
          <p:cNvSpPr txBox="1"/>
          <p:nvPr>
            <p:ph type="body" sz="half" idx="4294967295"/>
          </p:nvPr>
        </p:nvSpPr>
        <p:spPr>
          <a:xfrm>
            <a:off x="154119" y="1801640"/>
            <a:ext cx="6186509" cy="6150320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1900"/>
              </a:spcBef>
              <a:defRPr sz="2565"/>
            </a:pPr>
            <a:r>
              <a:t>FAST: Tsys~20 K, Gain~16 K/Jy (Jiang et al., 2020)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FAST 19Beam receiver @1.25 GHz (500 MHz bandwidth)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Data: psrfits data, incoherent dedispersion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~80 pulsars (most pulsars dec&gt;0 deg)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Data span &gt;~1.5 years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2-week cadence if possible</a:t>
            </a:r>
          </a:p>
          <a:p>
            <a:pPr marL="422275" indent="-422275" defTabSz="554990">
              <a:spcBef>
                <a:spcPts val="1900"/>
              </a:spcBef>
              <a:defRPr sz="2565"/>
            </a:pPr>
            <a:r>
              <a:t>Less observations for some pulsars due to the shortage of observation time</a:t>
            </a:r>
          </a:p>
        </p:txBody>
      </p:sp>
      <p:sp>
        <p:nvSpPr>
          <p:cNvPr id="172" name="CPTA Data: Overview"/>
          <p:cNvSpPr txBox="1"/>
          <p:nvPr>
            <p:ph type="title" idx="4294967295"/>
          </p:nvPr>
        </p:nvSpPr>
        <p:spPr>
          <a:xfrm>
            <a:off x="2054657" y="-77458"/>
            <a:ext cx="8895486" cy="864855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CPTA Data: Overview</a:t>
            </a:r>
          </a:p>
        </p:txBody>
      </p:sp>
      <p:pic>
        <p:nvPicPr>
          <p:cNvPr id="173" name="CPTAallObs.jpg" descr="CPTAallOb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5939" y="673329"/>
            <a:ext cx="6407521" cy="8707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Figure1.png" descr="Figure1.png"/>
          <p:cNvPicPr>
            <a:picLocks noChangeAspect="1"/>
          </p:cNvPicPr>
          <p:nvPr/>
        </p:nvPicPr>
        <p:blipFill>
          <a:blip r:embed="rId2">
            <a:extLst/>
          </a:blip>
          <a:srcRect l="0" t="6520" r="0" b="19366"/>
          <a:stretch>
            <a:fillRect/>
          </a:stretch>
        </p:blipFill>
        <p:spPr>
          <a:xfrm>
            <a:off x="1203063" y="836656"/>
            <a:ext cx="10598517" cy="785486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Pulse Profile of J1713+0747 changed!"/>
          <p:cNvSpPr txBox="1"/>
          <p:nvPr>
            <p:ph type="title" idx="4294967295"/>
          </p:nvPr>
        </p:nvSpPr>
        <p:spPr>
          <a:xfrm>
            <a:off x="952500" y="41020"/>
            <a:ext cx="11099800" cy="1035911"/>
          </a:xfrm>
          <a:prstGeom prst="rect">
            <a:avLst/>
          </a:prstGeom>
        </p:spPr>
        <p:txBody>
          <a:bodyPr/>
          <a:lstStyle>
            <a:lvl1pPr defTabSz="578358">
              <a:defRPr sz="4950">
                <a:solidFill>
                  <a:srgbClr val="1797A6"/>
                </a:solidFill>
              </a:defRPr>
            </a:lvl1pPr>
          </a:lstStyle>
          <a:p>
            <a:pPr/>
            <a:r>
              <a:t>Pulse Profile of J1713+0747 changed!</a:t>
            </a:r>
          </a:p>
        </p:txBody>
      </p:sp>
      <p:sp>
        <p:nvSpPr>
          <p:cNvPr id="178" name="Glitch?+Sustainable Profile Changing"/>
          <p:cNvSpPr txBox="1"/>
          <p:nvPr/>
        </p:nvSpPr>
        <p:spPr>
          <a:xfrm>
            <a:off x="226648" y="8612484"/>
            <a:ext cx="687514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Glitch?</a:t>
            </a:r>
            <a:r>
              <a:t>+Sustainable Profile Changing</a:t>
            </a:r>
          </a:p>
        </p:txBody>
      </p:sp>
      <p:sp>
        <p:nvSpPr>
          <p:cNvPr id="179" name="Xu, Huang, Lee et  al., 2021, Atel 14642"/>
          <p:cNvSpPr txBox="1"/>
          <p:nvPr/>
        </p:nvSpPr>
        <p:spPr>
          <a:xfrm>
            <a:off x="7208869" y="9074329"/>
            <a:ext cx="550712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Xu, Huang, Lee et  al., 2021, Atel 14642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2719971" y="9428715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2" name="CPTA_FAST_SkyMap_glgb.png" descr="CPTA_FAST_SkyMap_gl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1403350"/>
            <a:ext cx="12865100" cy="694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PTA_Seperations.pdf" descr="CPTA_Seperation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0045" y="5451534"/>
            <a:ext cx="5020220" cy="372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PTA Data"/>
          <p:cNvSpPr txBox="1"/>
          <p:nvPr>
            <p:ph type="title" idx="4294967295"/>
          </p:nvPr>
        </p:nvSpPr>
        <p:spPr>
          <a:xfrm>
            <a:off x="952500" y="-76962"/>
            <a:ext cx="11099800" cy="992082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1797A6"/>
                </a:solidFill>
              </a:defRPr>
            </a:lvl1pPr>
          </a:lstStyle>
          <a:p>
            <a:pPr/>
            <a:r>
              <a:t>CPTA Data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