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66" r:id="rId4"/>
  </p:sldMasterIdLst>
  <p:notesMasterIdLst>
    <p:notesMasterId r:id="rId19"/>
  </p:notesMasterIdLst>
  <p:sldIdLst>
    <p:sldId id="256" r:id="rId5"/>
    <p:sldId id="257" r:id="rId6"/>
    <p:sldId id="277" r:id="rId7"/>
    <p:sldId id="293" r:id="rId8"/>
    <p:sldId id="298" r:id="rId9"/>
    <p:sldId id="299" r:id="rId10"/>
    <p:sldId id="264" r:id="rId11"/>
    <p:sldId id="292" r:id="rId12"/>
    <p:sldId id="271" r:id="rId13"/>
    <p:sldId id="283" r:id="rId14"/>
    <p:sldId id="294" r:id="rId15"/>
    <p:sldId id="286" r:id="rId16"/>
    <p:sldId id="287" r:id="rId17"/>
    <p:sldId id="26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71A9"/>
    <a:srgbClr val="2E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498" y="-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59E4712-A0FA-4E86-81DF-CC1A31F5795F}" type="datetimeFigureOut">
              <a:rPr lang="zh-CN" altLang="en-US" smtClean="0"/>
              <a:pPr/>
              <a:t>2021/7/13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1407EC5B-3A1A-46CE-8486-4F73B5EBCE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642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8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8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8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82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26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65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4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1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1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1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53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8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EC5B-3A1A-46CE-8486-4F73B5EBCE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8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6176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97470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3857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3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A677578-EE5C-4EF4-B0AD-2C9F9C6AC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993"/>
          <a:stretch/>
        </p:blipFill>
        <p:spPr>
          <a:xfrm>
            <a:off x="1" y="-5557"/>
            <a:ext cx="12192000" cy="686355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216A5A6-7707-4E8A-942A-139653FAB1BC}"/>
              </a:ext>
            </a:extLst>
          </p:cNvPr>
          <p:cNvSpPr/>
          <p:nvPr userDrawn="1"/>
        </p:nvSpPr>
        <p:spPr>
          <a:xfrm>
            <a:off x="-3" y="2077796"/>
            <a:ext cx="12192000" cy="478020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40F69A-19BB-4AA3-A265-5AB4D0D430F4}"/>
              </a:ext>
            </a:extLst>
          </p:cNvPr>
          <p:cNvSpPr/>
          <p:nvPr userDrawn="1"/>
        </p:nvSpPr>
        <p:spPr>
          <a:xfrm rot="10800000">
            <a:off x="-1" y="-5557"/>
            <a:ext cx="12191999" cy="321776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BDA7112-A044-49CE-B9CA-A72126AA67B4}"/>
              </a:ext>
            </a:extLst>
          </p:cNvPr>
          <p:cNvSpPr/>
          <p:nvPr userDrawn="1"/>
        </p:nvSpPr>
        <p:spPr>
          <a:xfrm>
            <a:off x="-1" y="0"/>
            <a:ext cx="12192001" cy="6811864"/>
          </a:xfrm>
          <a:prstGeom prst="rect">
            <a:avLst/>
          </a:prstGeom>
          <a:solidFill>
            <a:srgbClr val="080304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444A070-E8CF-4E44-B7E5-DA7C47A7E6A7}"/>
              </a:ext>
            </a:extLst>
          </p:cNvPr>
          <p:cNvSpPr txBox="1"/>
          <p:nvPr userDrawn="1"/>
        </p:nvSpPr>
        <p:spPr>
          <a:xfrm>
            <a:off x="4760680" y="564634"/>
            <a:ext cx="26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本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模板正参与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5858290-D261-4C60-BB99-630C19F3840C}"/>
              </a:ext>
            </a:extLst>
          </p:cNvPr>
          <p:cNvSpPr/>
          <p:nvPr userDrawn="1"/>
        </p:nvSpPr>
        <p:spPr>
          <a:xfrm>
            <a:off x="3602350" y="2482543"/>
            <a:ext cx="4987300" cy="400109"/>
          </a:xfrm>
          <a:prstGeom prst="rect">
            <a:avLst/>
          </a:prstGeom>
          <a:gradFill flip="none" rotWithShape="1">
            <a:gsLst>
              <a:gs pos="100000">
                <a:srgbClr val="CB9B53">
                  <a:alpha val="0"/>
                </a:srgbClr>
              </a:gs>
              <a:gs pos="0">
                <a:srgbClr val="CB9B53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E5177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7DC30B4-F006-4610-BE34-27B2068262E4}"/>
              </a:ext>
            </a:extLst>
          </p:cNvPr>
          <p:cNvSpPr txBox="1"/>
          <p:nvPr userDrawn="1"/>
        </p:nvSpPr>
        <p:spPr>
          <a:xfrm>
            <a:off x="4049486" y="2517885"/>
            <a:ext cx="409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第一届高校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模板设计大赛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DC88D0E-6AEB-4B0D-AE77-4A1F31C8C366}"/>
              </a:ext>
            </a:extLst>
          </p:cNvPr>
          <p:cNvSpPr txBox="1"/>
          <p:nvPr userDrawn="1"/>
        </p:nvSpPr>
        <p:spPr>
          <a:xfrm>
            <a:off x="6133678" y="4824918"/>
            <a:ext cx="2545865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微信扫码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来聆听模板作者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设计灵感、制作思路</a:t>
            </a:r>
            <a:endParaRPr kumimoji="0" lang="en-US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791EC9B-5DBA-40F6-9696-4F391A93B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15419" y="3771974"/>
            <a:ext cx="13817069" cy="39964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337B091-14D1-40FD-B8AD-B9A9687411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3657" y="716939"/>
            <a:ext cx="8824686" cy="184470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60EA93C-471D-411C-A976-09210F7DFE72}"/>
              </a:ext>
            </a:extLst>
          </p:cNvPr>
          <p:cNvSpPr txBox="1"/>
          <p:nvPr userDrawn="1"/>
        </p:nvSpPr>
        <p:spPr>
          <a:xfrm>
            <a:off x="3742050" y="2971888"/>
            <a:ext cx="1983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活动主办：秋叶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36416E4-5D2E-4F0B-8673-534B0C96E10E}"/>
              </a:ext>
            </a:extLst>
          </p:cNvPr>
          <p:cNvSpPr txBox="1"/>
          <p:nvPr userDrawn="1"/>
        </p:nvSpPr>
        <p:spPr>
          <a:xfrm>
            <a:off x="6079638" y="2971888"/>
            <a:ext cx="2492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技术支持：微软听听文档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0FAAB6E-BB88-4DC1-B3F2-030FD2561703}"/>
              </a:ext>
            </a:extLst>
          </p:cNvPr>
          <p:cNvSpPr/>
          <p:nvPr userDrawn="1"/>
        </p:nvSpPr>
        <p:spPr>
          <a:xfrm>
            <a:off x="3600610" y="3494767"/>
            <a:ext cx="2318400" cy="2318400"/>
          </a:xfrm>
          <a:prstGeom prst="rect">
            <a:avLst/>
          </a:prstGeom>
          <a:solidFill>
            <a:schemeClr val="bg1"/>
          </a:solidFill>
          <a:ln w="57150">
            <a:solidFill>
              <a:srgbClr val="CB9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4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使用说明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模板为作者原创，著作权归作者所有。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您仅可以个人非商业用途使用本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charset="0"/>
                <a:cs typeface="+mn-cs"/>
              </a:rPr>
              <a:t>未经权利人书面明确授权，不可将信息内容的全部或部分用于出售，或以出租、出借、转让、分销、发布等其他任何方式供他人使用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charset="0"/>
                <a:cs typeface="+mn-cs"/>
              </a:rPr>
              <a:t>否则将承担法律责任。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尊重知识产权并注重保护用户享有的各项权利。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拥有对本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模板进行展示、报道、宣传及用于市场活动的权利，若在比赛或商业应用过程中发生版权纠纷，其法律责任由作者本人承担。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322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38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8854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3951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94928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69311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1775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46565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069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219E-26D8-4903-BA20-B829959C85D8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08A0-4257-4263-B3C0-4C29189A2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31228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21E219E-26D8-4903-BA20-B829959C85D8}" type="datetimeFigureOut">
              <a:rPr lang="zh-CN" altLang="en-US" smtClean="0"/>
              <a:pPr/>
              <a:t>2021/7/13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152508A0-4257-4263-B3C0-4C29189A2DA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029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8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0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7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1549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795382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6000">
                <a:srgbClr val="5F71A9">
                  <a:alpha val="55000"/>
                </a:srgbClr>
              </a:gs>
              <a:gs pos="65000">
                <a:srgbClr val="5F71A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8863" y="1686464"/>
            <a:ext cx="10393138" cy="1742536"/>
          </a:xfrm>
          <a:prstGeom prst="rect">
            <a:avLst/>
          </a:prstGeom>
          <a:solidFill>
            <a:srgbClr val="5F7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" y="1378646"/>
            <a:ext cx="2330712" cy="23307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241" y="4425633"/>
            <a:ext cx="247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Xin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Xu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(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许鑫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0805" y="1943837"/>
            <a:ext cx="9045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 systematic study on frequency evolution behavior of pulsar pulse profiles</a:t>
            </a:r>
          </a:p>
        </p:txBody>
      </p:sp>
      <p:sp>
        <p:nvSpPr>
          <p:cNvPr id="10" name="文本框 7"/>
          <p:cNvSpPr txBox="1"/>
          <p:nvPr/>
        </p:nvSpPr>
        <p:spPr>
          <a:xfrm>
            <a:off x="501037" y="5050424"/>
            <a:ext cx="552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Supervisor: Prof.  </a:t>
            </a:r>
            <a:r>
              <a:rPr lang="de-DE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en-US" altLang="zh-CN" sz="2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ijun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783388" y="5780308"/>
            <a:ext cx="429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Guizhou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Normal University</a:t>
            </a:r>
          </a:p>
        </p:txBody>
      </p:sp>
    </p:spTree>
    <p:extLst>
      <p:ext uri="{BB962C8B-B14F-4D97-AF65-F5344CB8AC3E}">
        <p14:creationId xmlns:p14="http://schemas.microsoft.com/office/powerpoint/2010/main" val="7611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87706" y="50355"/>
            <a:ext cx="197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Results: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32475" y="1127217"/>
            <a:ext cx="5061781" cy="595433"/>
            <a:chOff x="4407817" y="1392274"/>
            <a:chExt cx="4691132" cy="595433"/>
          </a:xfrm>
        </p:grpSpPr>
        <p:sp>
          <p:nvSpPr>
            <p:cNvPr id="18" name="矩形 17"/>
            <p:cNvSpPr/>
            <p:nvPr/>
          </p:nvSpPr>
          <p:spPr>
            <a:xfrm>
              <a:off x="4779750" y="1407136"/>
              <a:ext cx="3975069" cy="580571"/>
            </a:xfrm>
            <a:prstGeom prst="rect">
              <a:avLst/>
            </a:prstGeom>
            <a:solidFill>
              <a:srgbClr val="5F71A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conal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-double profile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0800000">
              <a:off x="8754819" y="1392274"/>
              <a:ext cx="179999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10800000">
              <a:off x="8948906" y="1407136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0800000">
              <a:off x="9052149" y="1407136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10800000">
              <a:off x="4577139" y="1407136"/>
              <a:ext cx="18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10800000">
              <a:off x="4472148" y="1406538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 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0800000">
              <a:off x="4407817" y="1406537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9" y="1432364"/>
            <a:ext cx="6644999" cy="47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34513" y="1839752"/>
            <a:ext cx="46949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ym typeface="Wingdings" panose="05000000000000000000" pitchFamily="2" charset="2"/>
              </a:rPr>
              <a:t>Rankin 1983:  the well-resolved double profiles haven’t the “absorption” features. </a:t>
            </a:r>
          </a:p>
          <a:p>
            <a:endParaRPr lang="en-US" altLang="zh-CN" sz="2000" dirty="0">
              <a:sym typeface="Wingdings" panose="05000000000000000000" pitchFamily="2" charset="2"/>
            </a:endParaRPr>
          </a:p>
          <a:p>
            <a:r>
              <a:rPr lang="en-US" altLang="zh-CN" sz="2000" dirty="0" smtClean="0">
                <a:sym typeface="Wingdings" panose="05000000000000000000" pitchFamily="2" charset="2"/>
              </a:rPr>
              <a:t>B0052+21</a:t>
            </a:r>
            <a:r>
              <a:rPr lang="zh-CN" altLang="en-US" sz="2000" dirty="0" smtClean="0">
                <a:sym typeface="Wingdings" panose="05000000000000000000" pitchFamily="2" charset="2"/>
              </a:rPr>
              <a:t>，</a:t>
            </a:r>
            <a:r>
              <a:rPr lang="en-US" altLang="zh-CN" sz="2000" dirty="0" smtClean="0">
                <a:sym typeface="Wingdings" panose="05000000000000000000" pitchFamily="2" charset="2"/>
              </a:rPr>
              <a:t>B1133+16 …:  </a:t>
            </a:r>
            <a:r>
              <a:rPr lang="en-US" altLang="zh-CN" sz="2000" dirty="0">
                <a:sym typeface="Wingdings" panose="05000000000000000000" pitchFamily="2" charset="2"/>
              </a:rPr>
              <a:t>the “absorption” features that is just at a lower frequency range or has a less obvious absorption </a:t>
            </a:r>
            <a:r>
              <a:rPr lang="en-US" altLang="zh-CN" sz="2000" dirty="0" smtClean="0">
                <a:sym typeface="Wingdings" panose="05000000000000000000" pitchFamily="2" charset="2"/>
              </a:rPr>
              <a:t>strength.</a:t>
            </a:r>
          </a:p>
          <a:p>
            <a:endParaRPr lang="en-US" altLang="zh-CN" sz="2000" dirty="0" smtClean="0">
              <a:sym typeface="Wingdings" panose="05000000000000000000" pitchFamily="2" charset="2"/>
            </a:endParaRPr>
          </a:p>
          <a:p>
            <a:r>
              <a:rPr lang="en-US" altLang="zh-CN" sz="2000" dirty="0">
                <a:sym typeface="Wingdings" panose="05000000000000000000" pitchFamily="2" charset="2"/>
              </a:rPr>
              <a:t> the first component of the well-resolved double profiles has the same phenomenon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>
                <a:sym typeface="Wingdings" panose="05000000000000000000" pitchFamily="2" charset="2"/>
              </a:rPr>
              <a:t>B0052+51</a:t>
            </a:r>
            <a:r>
              <a:rPr lang="zh-CN" altLang="en-US" sz="2000" dirty="0" smtClean="0">
                <a:sym typeface="Wingdings" panose="05000000000000000000" pitchFamily="2" charset="2"/>
              </a:rPr>
              <a:t>：</a:t>
            </a:r>
            <a:r>
              <a:rPr lang="en-US" altLang="zh-CN" sz="2000" dirty="0">
                <a:sym typeface="Wingdings" panose="05000000000000000000" pitchFamily="2" charset="2"/>
              </a:rPr>
              <a:t>haven’t the “absorption” features. &gt;   lack of </a:t>
            </a:r>
            <a:r>
              <a:rPr lang="en-US" altLang="zh-CN" sz="2000" dirty="0" smtClean="0">
                <a:sym typeface="Wingdings" panose="05000000000000000000" pitchFamily="2" charset="2"/>
              </a:rPr>
              <a:t>data</a:t>
            </a:r>
            <a:r>
              <a:rPr lang="en-US" altLang="zh-CN" sz="2000" dirty="0"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41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2D05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87706" y="50355"/>
            <a:ext cx="197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Results: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416254" y="1154053"/>
            <a:ext cx="4736747" cy="585358"/>
            <a:chOff x="4407817" y="1406537"/>
            <a:chExt cx="4691132" cy="585358"/>
          </a:xfrm>
        </p:grpSpPr>
        <p:sp>
          <p:nvSpPr>
            <p:cNvPr id="36" name="矩形 35"/>
            <p:cNvSpPr/>
            <p:nvPr/>
          </p:nvSpPr>
          <p:spPr>
            <a:xfrm>
              <a:off x="4779750" y="1407136"/>
              <a:ext cx="3975069" cy="580571"/>
            </a:xfrm>
            <a:prstGeom prst="rect">
              <a:avLst/>
            </a:prstGeom>
            <a:solidFill>
              <a:srgbClr val="5F71A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dist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multiple </a:t>
              </a:r>
              <a:r>
                <a:rPr lang="en-US" altLang="zh-C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profile:</a:t>
              </a:r>
              <a:endPara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10800000">
              <a:off x="8754819" y="1411324"/>
              <a:ext cx="179999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10800000">
              <a:off x="8948906" y="1407136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10800000">
              <a:off x="9052149" y="1407136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10800000">
              <a:off x="4577139" y="1407136"/>
              <a:ext cx="18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10800000">
              <a:off x="4472148" y="1406538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 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10800000">
              <a:off x="4407817" y="1406537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5" y="2091768"/>
            <a:ext cx="5313304" cy="41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0578"/>
            <a:ext cx="5736038" cy="240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932601" y="1160074"/>
            <a:ext cx="4153918" cy="581806"/>
            <a:chOff x="4407817" y="1406537"/>
            <a:chExt cx="4691132" cy="581806"/>
          </a:xfrm>
        </p:grpSpPr>
        <p:sp>
          <p:nvSpPr>
            <p:cNvPr id="31" name="矩形 30"/>
            <p:cNvSpPr/>
            <p:nvPr/>
          </p:nvSpPr>
          <p:spPr>
            <a:xfrm>
              <a:off x="4779750" y="1407136"/>
              <a:ext cx="3975069" cy="580571"/>
            </a:xfrm>
            <a:prstGeom prst="rect">
              <a:avLst/>
            </a:prstGeom>
            <a:solidFill>
              <a:srgbClr val="5F71A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  <a:ea typeface="微软雅黑 Light" pitchFamily="34" charset="-122"/>
                </a:rPr>
                <a:t> 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triple profile :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10800000">
              <a:off x="8754819" y="1407772"/>
              <a:ext cx="18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0800000">
              <a:off x="8948906" y="1407136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0800000">
              <a:off x="9052149" y="1407136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10800000">
              <a:off x="4577139" y="1407136"/>
              <a:ext cx="18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10800000">
              <a:off x="4472148" y="1406538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 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10800000">
              <a:off x="4407817" y="1406537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6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87706" y="50355"/>
            <a:ext cx="197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Results: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84777" y="1678196"/>
                <a:ext cx="4921514" cy="3831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 smtClean="0">
                    <a:sym typeface="Wingdings" panose="05000000000000000000" pitchFamily="2" charset="2"/>
                  </a:rPr>
                  <a:t></a:t>
                </a:r>
                <a:r>
                  <a:rPr lang="zh-CN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𝛼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−0.15 </m:t>
                    </m:r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ym typeface="Wingdings" panose="05000000000000000000" pitchFamily="2" charset="2"/>
                  </a:rPr>
                  <a:t>“absorption” features appear at the frequency range from 100 MHz to 800 MHz for most pulsars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ym typeface="Wingdings" panose="05000000000000000000" pitchFamily="2" charset="2"/>
                  </a:rPr>
                  <a:t> No direct correlations between absorption strength and pulsar parameters (period, period derivative, magnetic field and age) are 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found.</a:t>
                </a:r>
                <a:endParaRPr lang="en-US" altLang="zh-CN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7" y="1678196"/>
                <a:ext cx="4921514" cy="3831818"/>
              </a:xfrm>
              <a:prstGeom prst="rect">
                <a:avLst/>
              </a:prstGeom>
              <a:blipFill rotWithShape="1">
                <a:blip r:embed="rId4"/>
                <a:stretch>
                  <a:fillRect l="-1115" r="-1611" b="-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331172" y="1594243"/>
            <a:ext cx="5228343" cy="3999725"/>
            <a:chOff x="772732" y="1661374"/>
            <a:chExt cx="10675805" cy="4276591"/>
          </a:xfrm>
        </p:grpSpPr>
        <p:sp>
          <p:nvSpPr>
            <p:cNvPr id="15" name="矩形: 圆角 10"/>
            <p:cNvSpPr/>
            <p:nvPr/>
          </p:nvSpPr>
          <p:spPr>
            <a:xfrm>
              <a:off x="824248" y="1661374"/>
              <a:ext cx="10573554" cy="4276591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6" name="矩形: 圆角 11"/>
            <p:cNvSpPr/>
            <p:nvPr/>
          </p:nvSpPr>
          <p:spPr>
            <a:xfrm>
              <a:off x="772732" y="1867437"/>
              <a:ext cx="103032" cy="3786388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矩形: 圆角 24"/>
            <p:cNvSpPr/>
            <p:nvPr/>
          </p:nvSpPr>
          <p:spPr>
            <a:xfrm>
              <a:off x="11345505" y="1882274"/>
              <a:ext cx="103032" cy="3786388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75" y="1080451"/>
            <a:ext cx="6029466" cy="24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52" y="3594106"/>
            <a:ext cx="3610313" cy="280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22" y="3271228"/>
            <a:ext cx="1037979" cy="8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5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112850" y="50355"/>
            <a:ext cx="2546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Summary: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573246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823247" y="1279240"/>
            <a:ext cx="100100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1600" dirty="0"/>
              <a:t>A total of 74 pulsars have been counted, of which 71 show “absorption” features, which indicates that the absorption is an universal phenomenon, and </a:t>
            </a:r>
            <a:r>
              <a:rPr lang="en-US" altLang="zh-CN" sz="1600" dirty="0" smtClean="0"/>
              <a:t>five </a:t>
            </a:r>
            <a:r>
              <a:rPr lang="en-US" altLang="zh-CN" sz="1600" dirty="0"/>
              <a:t>of them exhibit different frequency dependence in high </a:t>
            </a:r>
            <a:r>
              <a:rPr lang="en-US" altLang="zh-CN" sz="1600" dirty="0" smtClean="0"/>
              <a:t>frequency  and </a:t>
            </a:r>
            <a:r>
              <a:rPr lang="en-US" altLang="zh-CN" sz="1600" dirty="0"/>
              <a:t>have “absorption” </a:t>
            </a:r>
            <a:r>
              <a:rPr lang="en-US" altLang="zh-CN" sz="1600" dirty="0" smtClean="0"/>
              <a:t>feature.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zh-CN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1600" dirty="0" err="1" smtClean="0">
                <a:sym typeface="Wingdings" panose="05000000000000000000" pitchFamily="2" charset="2"/>
              </a:rPr>
              <a:t>Conal</a:t>
            </a:r>
            <a:r>
              <a:rPr lang="en-US" altLang="zh-CN" sz="1600" dirty="0" smtClean="0">
                <a:sym typeface="Wingdings" panose="05000000000000000000" pitchFamily="2" charset="2"/>
              </a:rPr>
              <a:t>-double profile: the </a:t>
            </a:r>
            <a:r>
              <a:rPr lang="en-US" altLang="zh-CN" sz="1600" dirty="0">
                <a:sym typeface="Wingdings" panose="05000000000000000000" pitchFamily="2" charset="2"/>
              </a:rPr>
              <a:t>“absorption” features that is just at a lower frequency range or has a less obvious absorption strength. the first component of the well-resolved double profiles has the same </a:t>
            </a:r>
            <a:r>
              <a:rPr lang="en-US" altLang="zh-CN" sz="1600" dirty="0" smtClean="0">
                <a:sym typeface="Wingdings" panose="05000000000000000000" pitchFamily="2" charset="2"/>
              </a:rPr>
              <a:t>phenomenon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zh-CN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1600" dirty="0" smtClean="0"/>
              <a:t>The </a:t>
            </a:r>
            <a:r>
              <a:rPr lang="en-US" altLang="zh-CN" sz="1600" dirty="0"/>
              <a:t>“absorption” features appear in the frequency range of 100 MHz - 800 MHz, and the </a:t>
            </a:r>
            <a:r>
              <a:rPr lang="en-US" altLang="zh-CN" sz="1600" dirty="0" smtClean="0"/>
              <a:t>evolution </a:t>
            </a:r>
            <a:r>
              <a:rPr lang="en-US" altLang="zh-CN" sz="1600" dirty="0"/>
              <a:t>trend of </a:t>
            </a:r>
            <a:r>
              <a:rPr lang="en-US" altLang="zh-CN" sz="1600" dirty="0" smtClean="0"/>
              <a:t>W50 </a:t>
            </a:r>
            <a:r>
              <a:rPr lang="en-US" altLang="zh-CN" sz="1600" dirty="0"/>
              <a:t>at frequencies less than ∼100 MHz and large than ∼800 MHz can be </a:t>
            </a:r>
            <a:r>
              <a:rPr lang="en-US" altLang="zh-CN" sz="1600" dirty="0" smtClean="0"/>
              <a:t>described as a power-law function.</a:t>
            </a:r>
            <a:endParaRPr lang="en-US" altLang="zh-CN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zh-CN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1600" dirty="0" smtClean="0"/>
              <a:t>We </a:t>
            </a:r>
            <a:r>
              <a:rPr lang="en-US" altLang="zh-CN" sz="1600" dirty="0"/>
              <a:t>quantify the absorption intensity and analyze the correlation between the absorption intensity and the pulsar parameters. It is found that there is no direct correlation between </a:t>
            </a:r>
            <a:r>
              <a:rPr lang="en-US" altLang="zh-CN" sz="1600" dirty="0" smtClean="0"/>
              <a:t>them.</a:t>
            </a:r>
            <a:endParaRPr lang="en-US" altLang="zh-CN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zh-CN" sz="16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675544" y="1125540"/>
            <a:ext cx="10369828" cy="5385714"/>
            <a:chOff x="772732" y="1661374"/>
            <a:chExt cx="10675805" cy="4276591"/>
          </a:xfrm>
        </p:grpSpPr>
        <p:sp>
          <p:nvSpPr>
            <p:cNvPr id="15" name="矩形: 圆角 10"/>
            <p:cNvSpPr/>
            <p:nvPr/>
          </p:nvSpPr>
          <p:spPr>
            <a:xfrm>
              <a:off x="824248" y="1661374"/>
              <a:ext cx="10573554" cy="4276591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6" name="矩形: 圆角 11"/>
            <p:cNvSpPr/>
            <p:nvPr/>
          </p:nvSpPr>
          <p:spPr>
            <a:xfrm>
              <a:off x="772732" y="1867437"/>
              <a:ext cx="103032" cy="3786388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矩形: 圆角 24"/>
            <p:cNvSpPr/>
            <p:nvPr/>
          </p:nvSpPr>
          <p:spPr>
            <a:xfrm>
              <a:off x="11345505" y="1882274"/>
              <a:ext cx="103032" cy="3786388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8085" y="2186673"/>
            <a:ext cx="4833257" cy="1353398"/>
          </a:xfrm>
          <a:prstGeom prst="rect">
            <a:avLst/>
          </a:prstGeom>
          <a:solidFill>
            <a:srgbClr val="5F7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Thanks!</a:t>
            </a:r>
            <a:endParaRPr lang="zh-CN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6815" y="1680086"/>
            <a:ext cx="4003411" cy="461665"/>
            <a:chOff x="4146499" y="6369821"/>
            <a:chExt cx="4003411" cy="46166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146499" y="6596704"/>
              <a:ext cx="949734" cy="8168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4621366" y="6369821"/>
              <a:ext cx="32774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THANKS YOU</a:t>
              </a:r>
              <a:endParaRPr lang="zh-CN" altLang="en-US" sz="24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505203" y="6596704"/>
              <a:ext cx="644707" cy="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3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7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64687" y="0"/>
            <a:ext cx="6027313" cy="6858000"/>
          </a:xfrm>
          <a:prstGeom prst="rect">
            <a:avLst/>
          </a:prstGeom>
          <a:blipFill dpi="0" rotWithShape="1">
            <a:blip r:embed="rId3">
              <a:alphaModFix amt="89000"/>
            </a:blip>
            <a:srcRect/>
            <a:stretch>
              <a:fillRect l="-51241" r="-510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64686" y="0"/>
            <a:ext cx="602731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5F71A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936322" y="1780383"/>
            <a:ext cx="6041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and Motivation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529223" y="2282041"/>
            <a:ext cx="3193560" cy="3232597"/>
          </a:xfrm>
          <a:prstGeom prst="ellipse">
            <a:avLst/>
          </a:prstGeom>
          <a:blipFill dpi="0" rotWithShape="1">
            <a:blip r:embed="rId4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3666" y="2008517"/>
            <a:ext cx="360000" cy="36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5F71A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endParaRPr lang="zh-CN" altLang="en-US" sz="2400" dirty="0">
              <a:solidFill>
                <a:srgbClr val="5F71A9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83666" y="2910038"/>
            <a:ext cx="360000" cy="36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srgbClr val="5F71A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endParaRPr lang="zh-CN" altLang="en-US" sz="2400" dirty="0">
              <a:solidFill>
                <a:srgbClr val="5F71A9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4091" y="3764969"/>
            <a:ext cx="3905303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926743" y="6573246"/>
            <a:ext cx="4250872" cy="284754"/>
            <a:chOff x="4544331" y="5739496"/>
            <a:chExt cx="4250872" cy="28475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4544331" y="5890447"/>
              <a:ext cx="4250872" cy="9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3" name="矩形 22"/>
            <p:cNvSpPr/>
            <p:nvPr/>
          </p:nvSpPr>
          <p:spPr>
            <a:xfrm>
              <a:off x="5602654" y="5739496"/>
              <a:ext cx="2343611" cy="28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134269" y="2759065"/>
            <a:ext cx="2398186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</a:p>
        </p:txBody>
      </p:sp>
      <p:sp>
        <p:nvSpPr>
          <p:cNvPr id="31" name="矩形 30"/>
          <p:cNvSpPr/>
          <p:nvPr/>
        </p:nvSpPr>
        <p:spPr>
          <a:xfrm>
            <a:off x="1521434" y="3915942"/>
            <a:ext cx="360000" cy="36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 smtClean="0">
                <a:solidFill>
                  <a:srgbClr val="5F71A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endParaRPr lang="zh-CN" altLang="en-US" sz="2400" dirty="0">
              <a:solidFill>
                <a:srgbClr val="5F71A9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06735"/>
            <a:ext cx="3762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Outline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729889" y="1140031"/>
            <a:ext cx="10681817" cy="5340552"/>
            <a:chOff x="772732" y="1661374"/>
            <a:chExt cx="10675805" cy="4276591"/>
          </a:xfrm>
        </p:grpSpPr>
        <p:sp>
          <p:nvSpPr>
            <p:cNvPr id="11" name="矩形: 圆角 10"/>
            <p:cNvSpPr/>
            <p:nvPr/>
          </p:nvSpPr>
          <p:spPr>
            <a:xfrm>
              <a:off x="824248" y="1661374"/>
              <a:ext cx="10573554" cy="4276591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772732" y="1867437"/>
              <a:ext cx="103032" cy="3786388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1345505" y="1882274"/>
              <a:ext cx="103032" cy="3786388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60342" y="1255337"/>
                <a:ext cx="6283606" cy="3370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4309">
                  <a:lnSpc>
                    <a:spcPct val="150000"/>
                  </a:lnSpc>
                </a:pPr>
                <a:r>
                  <a:rPr lang="en-US" altLang="zh-CN" b="1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Pulsar:</a:t>
                </a:r>
              </a:p>
              <a:p>
                <a:pPr algn="just" defTabSz="914309"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charset="0"/>
                    <a:ea typeface="DejaVu Sans"/>
                  </a:rPr>
                  <a:t>Formation: </a:t>
                </a:r>
                <a:r>
                  <a:rPr lang="en-US" altLang="zh-CN" dirty="0" smtClean="0">
                    <a:latin typeface="Times New Roman" panose="02020603050405020304" charset="0"/>
                    <a:ea typeface="DejaVu Sans"/>
                  </a:rPr>
                  <a:t> supernova </a:t>
                </a:r>
                <a:r>
                  <a:rPr lang="en-US" altLang="zh-CN" dirty="0">
                    <a:latin typeface="Times New Roman" panose="02020603050405020304" charset="0"/>
                    <a:ea typeface="DejaVu Sans"/>
                  </a:rPr>
                  <a:t>explosion</a:t>
                </a:r>
                <a:r>
                  <a:rPr lang="en-US" altLang="zh-CN" dirty="0" smtClean="0">
                    <a:latin typeface="Times New Roman" panose="02020603050405020304" charset="0"/>
                    <a:ea typeface="DejaVu Sans"/>
                  </a:rPr>
                  <a:t>, white </a:t>
                </a:r>
                <a:r>
                  <a:rPr lang="en-US" altLang="zh-CN" dirty="0">
                    <a:latin typeface="Times New Roman" panose="02020603050405020304" charset="0"/>
                    <a:ea typeface="DejaVu Sans"/>
                  </a:rPr>
                  <a:t>dwarfs collapse </a:t>
                </a:r>
                <a:r>
                  <a:rPr lang="en-US" altLang="zh-CN" dirty="0" smtClean="0">
                    <a:latin typeface="Times New Roman" panose="02020603050405020304" charset="0"/>
                    <a:ea typeface="DejaVu Sans"/>
                  </a:rPr>
                  <a:t>.</a:t>
                </a:r>
              </a:p>
              <a:p>
                <a:pPr algn="just" defTabSz="914309">
                  <a:lnSpc>
                    <a:spcPct val="150000"/>
                  </a:lnSpc>
                </a:pPr>
                <a:r>
                  <a:rPr lang="en-US" altLang="zh-CN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Mass</a:t>
                </a:r>
                <a:r>
                  <a:rPr lang="zh-CN" altLang="en-US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：</a:t>
                </a:r>
                <a:r>
                  <a:rPr lang="en-US" altLang="zh-CN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1.4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>
                            <a:latin typeface="Cambria Math"/>
                            <a:ea typeface="微软雅黑" panose="020B0503020204020204" pitchFamily="34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kern="0">
                            <a:latin typeface="Cambria Math"/>
                            <a:ea typeface="微软雅黑" panose="020B0503020204020204" pitchFamily="34" charset="-122"/>
                            <a:cs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kern="0">
                            <a:latin typeface="Cambria Math"/>
                            <a:ea typeface="微软雅黑" panose="020B0503020204020204" pitchFamily="34" charset="-122"/>
                            <a:cs typeface="+mn-ea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algn="just" defTabSz="914309">
                  <a:lnSpc>
                    <a:spcPct val="150000"/>
                  </a:lnSpc>
                </a:pPr>
                <a:r>
                  <a:rPr lang="en-US" altLang="zh-CN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radius </a:t>
                </a:r>
                <a:r>
                  <a:rPr lang="zh-CN" altLang="en-US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：</a:t>
                </a:r>
                <a:r>
                  <a:rPr lang="en-US" altLang="zh-CN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~</a:t>
                </a:r>
                <a:r>
                  <a:rPr lang="en-US" altLang="zh-CN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10km</a:t>
                </a:r>
                <a:endParaRPr lang="en-US" altLang="zh-CN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algn="just" defTabSz="914309">
                  <a:lnSpc>
                    <a:spcPct val="150000"/>
                  </a:lnSpc>
                </a:pPr>
                <a:r>
                  <a:rPr lang="en-US" altLang="zh-CN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magnetic field</a:t>
                </a:r>
                <a:r>
                  <a:rPr lang="zh-CN" altLang="en-US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：</a:t>
                </a:r>
                <a:r>
                  <a:rPr lang="en-US" altLang="zh-CN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0" dirty="0">
                            <a:latin typeface="Cambria Math"/>
                            <a:ea typeface="微软雅黑" panose="020B0503020204020204" pitchFamily="34" charset="-122"/>
                            <a:cs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 kern="0" dirty="0">
                                <a:latin typeface="Cambria Math"/>
                                <a:ea typeface="微软雅黑" panose="020B0503020204020204" pitchFamily="34" charset="-122"/>
                                <a:cs typeface="+mn-ea"/>
                              </a:rPr>
                            </m:ctrlPr>
                          </m:sSupPr>
                          <m:e>
                            <m:r>
                              <a:rPr lang="en-US" altLang="zh-CN" kern="0" dirty="0">
                                <a:latin typeface="Cambria Math"/>
                                <a:ea typeface="微软雅黑" panose="020B0503020204020204" pitchFamily="34" charset="-122"/>
                                <a:cs typeface="+mn-ea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1" kern="0" dirty="0" smtClean="0">
                                <a:latin typeface="Cambria Math"/>
                                <a:ea typeface="微软雅黑" panose="020B0503020204020204" pitchFamily="34" charset="-122"/>
                                <a:cs typeface="+mn-ea"/>
                              </a:rPr>
                              <m:t>8</m:t>
                            </m:r>
                          </m:sup>
                        </m:sSup>
                        <m:r>
                          <a:rPr lang="en-US" altLang="zh-CN" b="0" i="0" kern="0" dirty="0" smtClean="0">
                            <a:latin typeface="Cambria Math"/>
                            <a:ea typeface="微软雅黑" panose="020B0503020204020204" pitchFamily="34" charset="-122"/>
                            <a:cs typeface="+mn-ea"/>
                          </a:rPr>
                          <m:t>−</m:t>
                        </m:r>
                        <m:r>
                          <a:rPr lang="en-US" altLang="zh-CN" kern="0" dirty="0" smtClean="0">
                            <a:latin typeface="Cambria Math"/>
                            <a:ea typeface="微软雅黑" panose="020B0503020204020204" pitchFamily="34" charset="-122"/>
                            <a:cs typeface="+mn-ea"/>
                          </a:rPr>
                          <m:t>10</m:t>
                        </m:r>
                      </m:e>
                      <m:sup>
                        <m:r>
                          <a:rPr lang="en-US" altLang="zh-CN" kern="0" dirty="0">
                            <a:latin typeface="Cambria Math"/>
                            <a:ea typeface="微软雅黑" panose="020B0503020204020204" pitchFamily="34" charset="-122"/>
                            <a:cs typeface="+mn-ea"/>
                          </a:rPr>
                          <m:t>1</m:t>
                        </m:r>
                        <m:r>
                          <a:rPr lang="en-US" altLang="zh-CN" b="0" i="1" kern="0" dirty="0" smtClean="0">
                            <a:latin typeface="Cambria Math"/>
                            <a:ea typeface="微软雅黑" panose="020B0503020204020204" pitchFamily="34" charset="-122"/>
                            <a:cs typeface="+mn-ea"/>
                          </a:rPr>
                          <m:t>5</m:t>
                        </m:r>
                      </m:sup>
                    </m:sSup>
                    <m:r>
                      <a:rPr lang="en-US" altLang="zh-CN" kern="0" dirty="0">
                        <a:latin typeface="Cambria Math"/>
                        <a:ea typeface="微软雅黑" panose="020B0503020204020204" pitchFamily="34" charset="-122"/>
                        <a:cs typeface="+mn-ea"/>
                      </a:rPr>
                      <m:t>𝐺</m:t>
                    </m:r>
                  </m:oMath>
                </a14:m>
                <a:endParaRPr lang="en-US" altLang="zh-CN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algn="just" defTabSz="914309"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charset="0"/>
                    <a:ea typeface="DejaVu Sans"/>
                  </a:rPr>
                  <a:t>Period</a:t>
                </a:r>
                <a:r>
                  <a:rPr lang="en-US" altLang="zh-CN" dirty="0" smtClean="0">
                    <a:latin typeface="Times New Roman" panose="02020603050405020304" charset="0"/>
                    <a:ea typeface="DejaVu Sans"/>
                  </a:rPr>
                  <a:t>: 1.4ms – 23.5s</a:t>
                </a:r>
              </a:p>
              <a:p>
                <a:pPr algn="just" defTabSz="914309"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charset="0"/>
                    <a:ea typeface="DejaVu Sans"/>
                    <a:sym typeface="+mn-ea"/>
                  </a:rPr>
                  <a:t>Density:10^14 g / </a:t>
                </a:r>
                <a:r>
                  <a:rPr lang="en-US" altLang="zh-CN" dirty="0" smtClean="0">
                    <a:latin typeface="Times New Roman" panose="02020603050405020304" charset="0"/>
                    <a:ea typeface="DejaVu Sans"/>
                    <a:sym typeface="+mn-ea"/>
                  </a:rPr>
                  <a:t>cm^3</a:t>
                </a:r>
                <a:endParaRPr lang="en-US" altLang="zh-CN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algn="just" defTabSz="914309">
                  <a:lnSpc>
                    <a:spcPct val="150000"/>
                  </a:lnSpc>
                </a:pPr>
                <a:r>
                  <a:rPr lang="en-US" altLang="zh-CN" sz="1600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---------------------------------------------------------------------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42" y="1255337"/>
                <a:ext cx="6283606" cy="3370153"/>
              </a:xfrm>
              <a:prstGeom prst="rect">
                <a:avLst/>
              </a:prstGeom>
              <a:blipFill rotWithShape="1">
                <a:blip r:embed="rId5"/>
                <a:stretch>
                  <a:fillRect l="-874" b="-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34" y="1255337"/>
            <a:ext cx="2808223" cy="2106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8631" y="3420555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/>
              <a:t>Figure from the network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534" y="4006808"/>
            <a:ext cx="2799588" cy="193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7"/>
          <p:cNvSpPr txBox="1"/>
          <p:nvPr/>
        </p:nvSpPr>
        <p:spPr>
          <a:xfrm>
            <a:off x="8652660" y="594108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(Rankin 1983a)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147948" y="462549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Emission beam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core, inner cone and outer cone.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en-US" altLang="zh-CN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/>
              <a:t>As </a:t>
            </a:r>
            <a:r>
              <a:rPr lang="en-US" altLang="zh-CN" dirty="0"/>
              <a:t>the line of sight sweeps through different positions, different radiation profiles will be obtained </a:t>
            </a:r>
            <a:r>
              <a:rPr lang="en-US" altLang="zh-CN" dirty="0" smtClean="0"/>
              <a:t>.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6403" y="9492"/>
            <a:ext cx="5484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Background and Motivation: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65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/>
              <p:cNvSpPr/>
              <p:nvPr/>
            </p:nvSpPr>
            <p:spPr>
              <a:xfrm>
                <a:off x="675544" y="1052498"/>
                <a:ext cx="5904595" cy="4994595"/>
              </a:xfrm>
              <a:prstGeom prst="roundRect">
                <a:avLst>
                  <a:gd name="adj" fmla="val 4484"/>
                </a:avLst>
              </a:prstGeom>
              <a:solidFill>
                <a:srgbClr val="5F71A9"/>
              </a:solidFill>
              <a:ln w="57150">
                <a:solidFill>
                  <a:srgbClr val="5F71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Frequency dependence of pulse width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marL="342900" indent="-342900" algn="just" defTabSz="914309">
                  <a:lnSpc>
                    <a:spcPct val="130000"/>
                  </a:lnSpc>
                  <a:buAutoNum type="arabicPeriod"/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 </a:t>
                </a:r>
                <a:r>
                  <a:rPr lang="en-US" altLang="zh-CN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one power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law functions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b="0" i="1" kern="0" dirty="0" smtClean="0">
                  <a:solidFill>
                    <a:schemeClr val="bg1"/>
                  </a:solidFill>
                  <a:latin typeface="Cambria Math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𝑊</m:t>
                      </m:r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𝐴</m:t>
                      </m:r>
                      <m:sSup>
                        <m:sSupPr>
                          <m:ctrlPr>
                            <a:rPr lang="en-US" altLang="zh-CN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  <m:t>𝑓</m:t>
                          </m:r>
                        </m:e>
                        <m:sup>
                          <m:r>
                            <a:rPr lang="zh-CN" altLang="en-US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marL="342900" indent="-342900" algn="just" defTabSz="914309">
                  <a:lnSpc>
                    <a:spcPct val="130000"/>
                  </a:lnSpc>
                  <a:buAutoNum type="arabicPeriod"/>
                </a:pP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2.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more power law functions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kern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 ker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𝑓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ker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 ker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𝑓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ker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3. a simple power-law function with a constant term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r>
                  <a:rPr lang="en-US" altLang="zh-CN" kern="0" dirty="0" smtClean="0">
                    <a:solidFill>
                      <a:schemeClr val="bg1"/>
                    </a:solidFill>
                    <a:ea typeface="思源黑体 CN Normal" panose="020B0400000000000000" pitchFamily="34" charset="-122"/>
                    <a:cs typeface="+mn-ea"/>
                    <a:sym typeface="+mn-lt"/>
                  </a:rPr>
                  <a:t> </a:t>
                </a:r>
                <a:endParaRPr lang="en-US" altLang="zh-CN" kern="0" dirty="0">
                  <a:solidFill>
                    <a:schemeClr val="bg1"/>
                  </a:solidFill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ctr" defTabSz="914309">
                  <a:lnSpc>
                    <a:spcPct val="130000"/>
                  </a:lnSpc>
                </a:pPr>
                <a:r>
                  <a:rPr lang="en-US" altLang="zh-CN" kern="0" dirty="0" smtClean="0">
                    <a:solidFill>
                      <a:schemeClr val="bg1"/>
                    </a:solidFill>
                    <a:ea typeface="思源黑体 CN Normal" panose="020B0400000000000000" pitchFamily="34" charset="-122"/>
                    <a:cs typeface="+mn-ea"/>
                    <a:sym typeface="+mn-lt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𝐴</m:t>
                    </m:r>
                    <m:sSup>
                      <m:sSupPr>
                        <m:ctrlP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𝑓</m:t>
                        </m:r>
                      </m:e>
                      <m:sup>
                        <m:r>
                          <a:rPr lang="zh-CN" altLang="en-US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𝛼</m:t>
                        </m:r>
                      </m:sup>
                    </m:sSup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+</m:t>
                    </m:r>
                    <m:sSub>
                      <m:sSubPr>
                        <m:ctrlP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𝑊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" name="矩形: 圆角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44" y="1052498"/>
                <a:ext cx="5904595" cy="4994595"/>
              </a:xfrm>
              <a:prstGeom prst="roundRect">
                <a:avLst>
                  <a:gd name="adj" fmla="val 4484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57150">
                <a:solidFill>
                  <a:srgbClr val="5F71A9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71267" y="611125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Pilia</a:t>
            </a:r>
            <a:r>
              <a:rPr lang="en-US" altLang="zh-CN" dirty="0" smtClean="0"/>
              <a:t> </a:t>
            </a:r>
            <a:r>
              <a:rPr lang="zh-CN" altLang="en-US" dirty="0"/>
              <a:t> </a:t>
            </a:r>
            <a:r>
              <a:rPr lang="en-US" altLang="zh-CN" dirty="0" smtClean="0"/>
              <a:t>et al. 2016)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04" y="899563"/>
            <a:ext cx="43815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右箭头 21"/>
          <p:cNvSpPr/>
          <p:nvPr/>
        </p:nvSpPr>
        <p:spPr>
          <a:xfrm>
            <a:off x="5075521" y="2219325"/>
            <a:ext cx="1826654" cy="4762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54930" y="60608"/>
            <a:ext cx="534582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Background and Motivation:</a:t>
            </a:r>
          </a:p>
        </p:txBody>
      </p:sp>
    </p:spTree>
    <p:extLst>
      <p:ext uri="{BB962C8B-B14F-4D97-AF65-F5344CB8AC3E}">
        <p14:creationId xmlns:p14="http://schemas.microsoft.com/office/powerpoint/2010/main" val="17974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/>
              <p:cNvSpPr/>
              <p:nvPr/>
            </p:nvSpPr>
            <p:spPr>
              <a:xfrm>
                <a:off x="675544" y="1052498"/>
                <a:ext cx="5904595" cy="4994595"/>
              </a:xfrm>
              <a:prstGeom prst="roundRect">
                <a:avLst>
                  <a:gd name="adj" fmla="val 4484"/>
                </a:avLst>
              </a:prstGeom>
              <a:solidFill>
                <a:srgbClr val="5F71A9"/>
              </a:solidFill>
              <a:ln w="57150">
                <a:solidFill>
                  <a:srgbClr val="5F71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Frequency dependence of pulse width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marL="342900" indent="-342900" algn="just" defTabSz="914309">
                  <a:lnSpc>
                    <a:spcPct val="130000"/>
                  </a:lnSpc>
                  <a:buAutoNum type="arabicPeriod"/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 </a:t>
                </a:r>
                <a:r>
                  <a:rPr lang="en-US" altLang="zh-CN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one power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law functions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b="0" i="1" kern="0" dirty="0" smtClean="0">
                  <a:solidFill>
                    <a:schemeClr val="bg1"/>
                  </a:solidFill>
                  <a:latin typeface="Cambria Math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𝑊</m:t>
                      </m:r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𝐴</m:t>
                      </m:r>
                      <m:sSup>
                        <m:sSupPr>
                          <m:ctrlPr>
                            <a:rPr lang="en-US" altLang="zh-CN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  <m:t>𝑓</m:t>
                          </m:r>
                        </m:e>
                        <m:sup>
                          <m:r>
                            <a:rPr lang="zh-CN" altLang="en-US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marL="342900" indent="-342900" algn="just" defTabSz="914309">
                  <a:lnSpc>
                    <a:spcPct val="130000"/>
                  </a:lnSpc>
                  <a:buAutoNum type="arabicPeriod"/>
                </a:pP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2.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more power law functions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kern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 ker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𝑓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ker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 ker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𝑓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ker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3. a simple power-law function with a constant term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r>
                  <a:rPr lang="en-US" altLang="zh-CN" kern="0" dirty="0" smtClean="0">
                    <a:solidFill>
                      <a:schemeClr val="bg1"/>
                    </a:solidFill>
                    <a:ea typeface="思源黑体 CN Normal" panose="020B0400000000000000" pitchFamily="34" charset="-122"/>
                    <a:cs typeface="+mn-ea"/>
                    <a:sym typeface="+mn-lt"/>
                  </a:rPr>
                  <a:t> </a:t>
                </a:r>
                <a:endParaRPr lang="en-US" altLang="zh-CN" kern="0" dirty="0">
                  <a:solidFill>
                    <a:schemeClr val="bg1"/>
                  </a:solidFill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ctr" defTabSz="914309">
                  <a:lnSpc>
                    <a:spcPct val="130000"/>
                  </a:lnSpc>
                </a:pPr>
                <a:r>
                  <a:rPr lang="en-US" altLang="zh-CN" kern="0" dirty="0" smtClean="0">
                    <a:solidFill>
                      <a:schemeClr val="bg1"/>
                    </a:solidFill>
                    <a:ea typeface="思源黑体 CN Normal" panose="020B0400000000000000" pitchFamily="34" charset="-122"/>
                    <a:cs typeface="+mn-ea"/>
                    <a:sym typeface="+mn-lt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𝐴</m:t>
                    </m:r>
                    <m:sSup>
                      <m:sSupPr>
                        <m:ctrlP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𝑓</m:t>
                        </m:r>
                      </m:e>
                      <m:sup>
                        <m:r>
                          <a:rPr lang="zh-CN" altLang="en-US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𝛼</m:t>
                        </m:r>
                      </m:sup>
                    </m:sSup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+</m:t>
                    </m:r>
                    <m:sSub>
                      <m:sSubPr>
                        <m:ctrlP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𝑊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" name="矩形: 圆角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44" y="1052498"/>
                <a:ext cx="5904595" cy="4994595"/>
              </a:xfrm>
              <a:prstGeom prst="roundRect">
                <a:avLst>
                  <a:gd name="adj" fmla="val 4484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57150">
                <a:solidFill>
                  <a:srgbClr val="5F71A9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89" y="1585389"/>
            <a:ext cx="5059411" cy="3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73906" y="5908415"/>
            <a:ext cx="203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(Rankin 1983b)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5334000" y="3565815"/>
            <a:ext cx="1826654" cy="4762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54930" y="60608"/>
            <a:ext cx="534582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Background and Motivation:</a:t>
            </a:r>
          </a:p>
        </p:txBody>
      </p:sp>
    </p:spTree>
    <p:extLst>
      <p:ext uri="{BB962C8B-B14F-4D97-AF65-F5344CB8AC3E}">
        <p14:creationId xmlns:p14="http://schemas.microsoft.com/office/powerpoint/2010/main" val="7992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/>
              <p:cNvSpPr/>
              <p:nvPr/>
            </p:nvSpPr>
            <p:spPr>
              <a:xfrm>
                <a:off x="675544" y="1052499"/>
                <a:ext cx="5904595" cy="4149016"/>
              </a:xfrm>
              <a:prstGeom prst="roundRect">
                <a:avLst>
                  <a:gd name="adj" fmla="val 4484"/>
                </a:avLst>
              </a:prstGeom>
              <a:solidFill>
                <a:srgbClr val="5F71A9"/>
              </a:solidFill>
              <a:ln w="57150">
                <a:solidFill>
                  <a:srgbClr val="5F71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Frequency dependence of pulse width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marL="342900" indent="-342900" algn="just" defTabSz="914309">
                  <a:lnSpc>
                    <a:spcPct val="130000"/>
                  </a:lnSpc>
                  <a:buAutoNum type="arabicPeriod"/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 </a:t>
                </a:r>
                <a:r>
                  <a:rPr lang="en-US" altLang="zh-CN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one power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law functions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b="0" i="1" kern="0" dirty="0" smtClean="0">
                  <a:solidFill>
                    <a:schemeClr val="bg1"/>
                  </a:solidFill>
                  <a:latin typeface="Cambria Math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𝑊</m:t>
                      </m:r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b="0" i="1" kern="0" smtClean="0">
                          <a:solidFill>
                            <a:schemeClr val="bg1"/>
                          </a:solidFill>
                          <a:latin typeface="Cambria Math"/>
                          <a:ea typeface="思源黑体 CN Normal" panose="020B0400000000000000" pitchFamily="34" charset="-122"/>
                          <a:cs typeface="+mn-ea"/>
                          <a:sym typeface="+mn-lt"/>
                        </a:rPr>
                        <m:t>𝐴</m:t>
                      </m:r>
                      <m:sSup>
                        <m:sSupPr>
                          <m:ctrlPr>
                            <a:rPr lang="en-US" altLang="zh-CN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  <m:t>𝑓</m:t>
                          </m:r>
                        </m:e>
                        <m:sup>
                          <m:r>
                            <a:rPr lang="zh-CN" altLang="en-US" b="0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marL="342900" indent="-342900" algn="just" defTabSz="914309">
                  <a:lnSpc>
                    <a:spcPct val="130000"/>
                  </a:lnSpc>
                  <a:buAutoNum type="arabicPeriod"/>
                </a:pP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2.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more power law functions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kern="0" smtClean="0">
                              <a:solidFill>
                                <a:schemeClr val="bg1"/>
                              </a:solidFill>
                              <a:latin typeface="Cambria Math"/>
                              <a:ea typeface="思源黑体 CN Normal" panose="020B0400000000000000" pitchFamily="34" charset="-122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kern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 ker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𝑓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ker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 ker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思源黑体 CN Normal" panose="020B0400000000000000" pitchFamily="34" charset="-122"/>
                                  <a:cs typeface="+mn-ea"/>
                                  <a:sym typeface="+mn-lt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ker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思源黑体 CN Normal" panose="020B0400000000000000" pitchFamily="34" charset="-122"/>
                                      <a:cs typeface="+mn-ea"/>
                                      <a:sym typeface="+mn-lt"/>
                                    </a:rPr>
                                    <m:t>𝑓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ker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b="0" i="1" kern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思源黑体 CN Normal" panose="020B0400000000000000" pitchFamily="34" charset="-122"/>
                                          <a:cs typeface="+mn-ea"/>
                                          <a:sym typeface="+mn-lt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endParaRPr lang="en-US" altLang="zh-CN" kern="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just" defTabSz="914309">
                  <a:lnSpc>
                    <a:spcPct val="130000"/>
                  </a:lnSpc>
                </a:pPr>
                <a:r>
                  <a:rPr lang="en-US" altLang="zh-CN" kern="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3. a simple power-law function with a constant term 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+mn-lt"/>
                  </a:rPr>
                  <a:t>：</a:t>
                </a:r>
                <a:r>
                  <a:rPr lang="en-US" altLang="zh-CN" kern="0" dirty="0" smtClean="0">
                    <a:solidFill>
                      <a:schemeClr val="bg1"/>
                    </a:solidFill>
                    <a:ea typeface="思源黑体 CN Normal" panose="020B0400000000000000" pitchFamily="34" charset="-122"/>
                    <a:cs typeface="+mn-ea"/>
                    <a:sym typeface="+mn-lt"/>
                  </a:rPr>
                  <a:t> </a:t>
                </a:r>
                <a:endParaRPr lang="en-US" altLang="zh-CN" kern="0" dirty="0">
                  <a:solidFill>
                    <a:schemeClr val="bg1"/>
                  </a:solidFill>
                  <a:ea typeface="思源黑体 CN Normal" panose="020B0400000000000000" pitchFamily="34" charset="-122"/>
                  <a:cs typeface="+mn-ea"/>
                  <a:sym typeface="+mn-lt"/>
                </a:endParaRPr>
              </a:p>
              <a:p>
                <a:pPr algn="ctr" defTabSz="914309">
                  <a:lnSpc>
                    <a:spcPct val="130000"/>
                  </a:lnSpc>
                </a:pPr>
                <a:r>
                  <a:rPr lang="en-US" altLang="zh-CN" kern="0" dirty="0" smtClean="0">
                    <a:solidFill>
                      <a:schemeClr val="bg1"/>
                    </a:solidFill>
                    <a:ea typeface="思源黑体 CN Normal" panose="020B0400000000000000" pitchFamily="34" charset="-122"/>
                    <a:cs typeface="+mn-ea"/>
                    <a:sym typeface="+mn-lt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𝐴</m:t>
                    </m:r>
                    <m:sSup>
                      <m:sSupPr>
                        <m:ctrlP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𝑓</m:t>
                        </m:r>
                      </m:e>
                      <m:sup>
                        <m:r>
                          <a:rPr lang="zh-CN" altLang="en-US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𝛼</m:t>
                        </m:r>
                      </m:sup>
                    </m:sSup>
                    <m:r>
                      <a:rPr lang="en-US" altLang="zh-CN" i="1" kern="0">
                        <a:solidFill>
                          <a:schemeClr val="bg1"/>
                        </a:solidFill>
                        <a:latin typeface="Cambria Math"/>
                        <a:ea typeface="思源黑体 CN Normal" panose="020B0400000000000000" pitchFamily="34" charset="-122"/>
                        <a:cs typeface="+mn-ea"/>
                        <a:sym typeface="+mn-lt"/>
                      </a:rPr>
                      <m:t>+</m:t>
                    </m:r>
                    <m:sSub>
                      <m:sSubPr>
                        <m:ctrlP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𝑊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chemeClr val="bg1"/>
                            </a:solidFill>
                            <a:latin typeface="Cambria Math"/>
                            <a:ea typeface="思源黑体 CN Normal" panose="020B0400000000000000" pitchFamily="34" charset="-122"/>
                            <a:cs typeface="+mn-ea"/>
                            <a:sym typeface="+mn-lt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kern="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" name="矩形: 圆角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44" y="1052499"/>
                <a:ext cx="5904595" cy="4149016"/>
              </a:xfrm>
              <a:prstGeom prst="roundRect">
                <a:avLst>
                  <a:gd name="adj" fmla="val 4484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57150">
                <a:solidFill>
                  <a:srgbClr val="5F71A9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88" y="1620619"/>
            <a:ext cx="4330899" cy="358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71267" y="5399516"/>
            <a:ext cx="21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chen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wang</a:t>
            </a:r>
            <a:r>
              <a:rPr lang="en-US" altLang="zh-CN" dirty="0" smtClean="0"/>
              <a:t> 2014)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5412" y="5393301"/>
            <a:ext cx="6096000" cy="7728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309">
              <a:lnSpc>
                <a:spcPct val="130000"/>
              </a:lnSpc>
            </a:pPr>
            <a:r>
              <a:rPr lang="en-US" altLang="zh-CN" kern="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The frequency range of the research is small, which makes the conclusions drawn have limitations</a:t>
            </a:r>
            <a:r>
              <a:rPr lang="zh-CN" altLang="en-US" kern="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。</a:t>
            </a:r>
            <a:endParaRPr lang="en-US" altLang="zh-CN" kern="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5" name="右箭头 14"/>
          <p:cNvSpPr/>
          <p:nvPr/>
        </p:nvSpPr>
        <p:spPr>
          <a:xfrm rot="20462246">
            <a:off x="5211435" y="4200525"/>
            <a:ext cx="1826654" cy="4762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54930" y="60608"/>
            <a:ext cx="534582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Background and Motivation:</a:t>
            </a:r>
          </a:p>
        </p:txBody>
      </p:sp>
    </p:spTree>
    <p:extLst>
      <p:ext uri="{BB962C8B-B14F-4D97-AF65-F5344CB8AC3E}">
        <p14:creationId xmlns:p14="http://schemas.microsoft.com/office/powerpoint/2010/main" val="7992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51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14350" y="1033153"/>
            <a:ext cx="11106150" cy="5447430"/>
            <a:chOff x="772732" y="1661374"/>
            <a:chExt cx="10675805" cy="4276591"/>
          </a:xfrm>
        </p:grpSpPr>
        <p:sp>
          <p:nvSpPr>
            <p:cNvPr id="33" name="矩形: 圆角 10"/>
            <p:cNvSpPr/>
            <p:nvPr/>
          </p:nvSpPr>
          <p:spPr>
            <a:xfrm>
              <a:off x="824248" y="1661374"/>
              <a:ext cx="10573554" cy="4276591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4" name="矩形: 圆角 11"/>
            <p:cNvSpPr/>
            <p:nvPr/>
          </p:nvSpPr>
          <p:spPr>
            <a:xfrm>
              <a:off x="772732" y="1867437"/>
              <a:ext cx="103032" cy="3786388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5" name="矩形: 圆角 24"/>
            <p:cNvSpPr/>
            <p:nvPr/>
          </p:nvSpPr>
          <p:spPr>
            <a:xfrm>
              <a:off x="11345505" y="1882274"/>
              <a:ext cx="103032" cy="3786388"/>
            </a:xfrm>
            <a:prstGeom prst="roundRect">
              <a:avLst>
                <a:gd name="adj" fmla="val 2421"/>
              </a:avLst>
            </a:prstGeom>
            <a:noFill/>
            <a:ln w="57150">
              <a:solidFill>
                <a:srgbClr val="5F7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231210" y="3967726"/>
            <a:ext cx="97968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9">
              <a:lnSpc>
                <a:spcPct val="150000"/>
              </a:lnSpc>
            </a:pPr>
            <a:r>
              <a:rPr lang="en-US" altLang="zh-CN" dirty="0"/>
              <a:t>Source: EPN, </a:t>
            </a:r>
            <a:r>
              <a:rPr lang="en-US" altLang="zh-CN" dirty="0" smtClean="0"/>
              <a:t>ATNF and recently </a:t>
            </a:r>
            <a:r>
              <a:rPr lang="en-US" altLang="zh-CN" dirty="0"/>
              <a:t>published </a:t>
            </a:r>
            <a:r>
              <a:rPr lang="en-US" altLang="zh-CN" dirty="0" smtClean="0"/>
              <a:t>papers.</a:t>
            </a:r>
          </a:p>
          <a:p>
            <a:pPr algn="just" defTabSz="914309"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high </a:t>
            </a:r>
            <a:r>
              <a:rPr lang="en-US" altLang="zh-CN" dirty="0"/>
              <a:t>frequency </a:t>
            </a:r>
            <a:r>
              <a:rPr lang="en-US" altLang="zh-CN" dirty="0" smtClean="0"/>
              <a:t>range:  Comply </a:t>
            </a:r>
            <a:r>
              <a:rPr lang="en-US" altLang="zh-CN" dirty="0"/>
              <a:t>with power law distribution </a:t>
            </a:r>
            <a:endParaRPr lang="en-US" altLang="zh-CN" dirty="0" smtClean="0"/>
          </a:p>
          <a:p>
            <a:pPr algn="just" defTabSz="914309">
              <a:lnSpc>
                <a:spcPct val="150000"/>
              </a:lnSpc>
            </a:pPr>
            <a:r>
              <a:rPr lang="en-US" altLang="zh-CN" dirty="0"/>
              <a:t> middle </a:t>
            </a:r>
            <a:r>
              <a:rPr lang="en-US" altLang="zh-CN" dirty="0" smtClean="0"/>
              <a:t>frequency </a:t>
            </a:r>
            <a:r>
              <a:rPr lang="en-US" altLang="zh-CN" dirty="0"/>
              <a:t>range: The pulse width suddenly drops and then gradually </a:t>
            </a:r>
            <a:r>
              <a:rPr lang="en-US" altLang="zh-CN" dirty="0" smtClean="0"/>
              <a:t>recovers (have </a:t>
            </a:r>
            <a:r>
              <a:rPr lang="en-US" altLang="zh-CN" dirty="0"/>
              <a:t>“absorption” </a:t>
            </a:r>
            <a:r>
              <a:rPr lang="en-US" altLang="zh-CN" dirty="0" smtClean="0"/>
              <a:t>features)</a:t>
            </a:r>
          </a:p>
          <a:p>
            <a:pPr algn="just" defTabSz="914309">
              <a:lnSpc>
                <a:spcPct val="150000"/>
              </a:lnSpc>
            </a:pPr>
            <a:r>
              <a:rPr lang="en-US" altLang="zh-CN" dirty="0" smtClean="0"/>
              <a:t> low </a:t>
            </a:r>
            <a:r>
              <a:rPr lang="en-US" altLang="zh-CN" dirty="0"/>
              <a:t>frequency range</a:t>
            </a:r>
            <a:r>
              <a:rPr lang="en-US" altLang="zh-CN" dirty="0" smtClean="0"/>
              <a:t>:  </a:t>
            </a:r>
            <a:r>
              <a:rPr lang="en-US" altLang="zh-CN" dirty="0"/>
              <a:t>Width is fully restored </a:t>
            </a:r>
            <a:endParaRPr lang="en-US" altLang="zh-CN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10" y="1217276"/>
            <a:ext cx="2014909" cy="27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1" y="1423686"/>
            <a:ext cx="3120630" cy="22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137011" y="145768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conal</a:t>
            </a:r>
            <a:r>
              <a:rPr lang="en-US" altLang="zh-CN" dirty="0"/>
              <a:t>-single profile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181895" y="197227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core-single profile:</a:t>
            </a:r>
          </a:p>
        </p:txBody>
      </p:sp>
      <p:sp>
        <p:nvSpPr>
          <p:cNvPr id="6" name="矩形 5"/>
          <p:cNvSpPr/>
          <p:nvPr/>
        </p:nvSpPr>
        <p:spPr>
          <a:xfrm>
            <a:off x="9045639" y="2385536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err="1"/>
              <a:t>conal</a:t>
            </a:r>
            <a:r>
              <a:rPr lang="en-US" altLang="zh-CN" dirty="0"/>
              <a:t>-double profile</a:t>
            </a:r>
          </a:p>
        </p:txBody>
      </p:sp>
      <p:sp>
        <p:nvSpPr>
          <p:cNvPr id="8" name="矩形 7"/>
          <p:cNvSpPr/>
          <p:nvPr/>
        </p:nvSpPr>
        <p:spPr>
          <a:xfrm>
            <a:off x="9494480" y="2878574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triple profile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347805" y="3291840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multiple profile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>
            <a:off x="8548124" y="1502779"/>
            <a:ext cx="605307" cy="201882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7"/>
          <p:cNvSpPr txBox="1"/>
          <p:nvPr/>
        </p:nvSpPr>
        <p:spPr>
          <a:xfrm>
            <a:off x="6901519" y="24201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(Rankin 1983a)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77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96687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87706" y="50355"/>
            <a:ext cx="197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Results: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矩形 86"/>
          <p:cNvSpPr/>
          <p:nvPr/>
        </p:nvSpPr>
        <p:spPr>
          <a:xfrm>
            <a:off x="634564" y="4836760"/>
            <a:ext cx="11093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In the left, each panel shows the comparison between our results and that of Rankin 1983.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The image on the right is our newly added results of frequency evolution in W50 for 12 pulsars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Wingdings" panose="05000000000000000000" pitchFamily="2" charset="2"/>
              </a:rPr>
              <a:t> </a:t>
            </a:r>
            <a:r>
              <a:rPr lang="en-US" altLang="zh-CN" sz="2000" dirty="0"/>
              <a:t>B1530+27</a:t>
            </a:r>
            <a:r>
              <a:rPr lang="zh-CN" altLang="en-US" sz="2000" dirty="0"/>
              <a:t>：</a:t>
            </a:r>
            <a:r>
              <a:rPr lang="en-US" altLang="zh-CN" sz="2000" dirty="0"/>
              <a:t>Lack of </a:t>
            </a:r>
            <a:r>
              <a:rPr lang="en-US" altLang="zh-CN" sz="2000" dirty="0" smtClean="0"/>
              <a:t>“absorption” </a:t>
            </a:r>
            <a:r>
              <a:rPr lang="en-US" altLang="zh-CN" sz="2000" dirty="0"/>
              <a:t>features</a:t>
            </a:r>
            <a:r>
              <a:rPr lang="en-US" altLang="zh-CN" sz="2000" dirty="0" smtClean="0"/>
              <a:t>. </a:t>
            </a:r>
            <a:endParaRPr lang="en-US" altLang="zh-CN" sz="2000" dirty="0"/>
          </a:p>
        </p:txBody>
      </p:sp>
      <p:pic>
        <p:nvPicPr>
          <p:cNvPr id="22" name="图片 21"/>
          <p:cNvPicPr/>
          <p:nvPr/>
        </p:nvPicPr>
        <p:blipFill>
          <a:blip r:embed="rId4"/>
          <a:stretch>
            <a:fillRect/>
          </a:stretch>
        </p:blipFill>
        <p:spPr>
          <a:xfrm>
            <a:off x="464995" y="1857340"/>
            <a:ext cx="5362087" cy="2979420"/>
          </a:xfrm>
          <a:prstGeom prst="rect">
            <a:avLst/>
          </a:prstGeom>
        </p:spPr>
      </p:pic>
      <p:pic>
        <p:nvPicPr>
          <p:cNvPr id="23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82" y="1805248"/>
            <a:ext cx="5568950" cy="297942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26" name="组合 25"/>
          <p:cNvGrpSpPr/>
          <p:nvPr/>
        </p:nvGrpSpPr>
        <p:grpSpPr>
          <a:xfrm>
            <a:off x="198227" y="962492"/>
            <a:ext cx="5859673" cy="581806"/>
            <a:chOff x="4407817" y="1406537"/>
            <a:chExt cx="4691132" cy="581806"/>
          </a:xfrm>
        </p:grpSpPr>
        <p:sp>
          <p:nvSpPr>
            <p:cNvPr id="28" name="矩形 27"/>
            <p:cNvSpPr/>
            <p:nvPr/>
          </p:nvSpPr>
          <p:spPr>
            <a:xfrm>
              <a:off x="4779750" y="1407136"/>
              <a:ext cx="3975069" cy="580571"/>
            </a:xfrm>
            <a:prstGeom prst="rect">
              <a:avLst/>
            </a:prstGeom>
            <a:solidFill>
              <a:srgbClr val="5F71A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  <a:ea typeface="微软雅黑 Light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conal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-single profile</a:t>
              </a: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</a:p>
          </p:txBody>
        </p:sp>
        <p:sp>
          <p:nvSpPr>
            <p:cNvPr id="29" name="矩形 28"/>
            <p:cNvSpPr/>
            <p:nvPr/>
          </p:nvSpPr>
          <p:spPr>
            <a:xfrm rot="10800000">
              <a:off x="8754819" y="1407772"/>
              <a:ext cx="18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0800000">
              <a:off x="8948906" y="1407136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10800000">
              <a:off x="9052149" y="1407136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10800000">
              <a:off x="4577139" y="1407136"/>
              <a:ext cx="18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0800000">
              <a:off x="4472148" y="1406538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 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0800000">
              <a:off x="4407817" y="1406537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2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5F71A9"/>
          </a:solidFill>
          <a:ln>
            <a:solidFill>
              <a:srgbClr val="5F7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-107152" y="787613"/>
            <a:ext cx="12192000" cy="290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87706" y="50355"/>
            <a:ext cx="197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Results: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" y="92769"/>
            <a:ext cx="599797" cy="57927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863412" y="6480583"/>
            <a:ext cx="4507855" cy="284754"/>
            <a:chOff x="3863412" y="6480583"/>
            <a:chExt cx="4507855" cy="284754"/>
          </a:xfrm>
        </p:grpSpPr>
        <p:cxnSp>
          <p:nvCxnSpPr>
            <p:cNvPr id="50" name="直接连接符 49"/>
            <p:cNvCxnSpPr>
              <a:endCxn id="51" idx="1"/>
            </p:cNvCxnSpPr>
            <p:nvPr/>
          </p:nvCxnSpPr>
          <p:spPr>
            <a:xfrm>
              <a:off x="3863412" y="6618010"/>
              <a:ext cx="953631" cy="4950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817043" y="6480583"/>
              <a:ext cx="2343611" cy="28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5F71A9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rPr>
                <a:t>Guizhou Normal University</a:t>
              </a:r>
              <a:endParaRPr lang="zh-CN" altLang="en-US" sz="1200" dirty="0">
                <a:solidFill>
                  <a:srgbClr val="5F71A9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7160654" y="6622960"/>
              <a:ext cx="1210613" cy="3574"/>
            </a:xfrm>
            <a:prstGeom prst="line">
              <a:avLst/>
            </a:prstGeom>
            <a:ln>
              <a:solidFill>
                <a:srgbClr val="5F7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/>
          <p:nvPr/>
        </p:nvPicPr>
        <p:blipFill>
          <a:blip r:embed="rId5"/>
          <a:stretch>
            <a:fillRect/>
          </a:stretch>
        </p:blipFill>
        <p:spPr>
          <a:xfrm>
            <a:off x="75747" y="2141907"/>
            <a:ext cx="5787249" cy="2197617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6"/>
          <a:stretch>
            <a:fillRect/>
          </a:stretch>
        </p:blipFill>
        <p:spPr>
          <a:xfrm>
            <a:off x="5862996" y="1744714"/>
            <a:ext cx="6203152" cy="348322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67056" y="1064905"/>
            <a:ext cx="6176644" cy="581806"/>
            <a:chOff x="4407817" y="1406537"/>
            <a:chExt cx="4691132" cy="581806"/>
          </a:xfrm>
        </p:grpSpPr>
        <p:sp>
          <p:nvSpPr>
            <p:cNvPr id="17" name="矩形 16"/>
            <p:cNvSpPr/>
            <p:nvPr/>
          </p:nvSpPr>
          <p:spPr>
            <a:xfrm>
              <a:off x="4779750" y="1407136"/>
              <a:ext cx="3975069" cy="580571"/>
            </a:xfrm>
            <a:prstGeom prst="rect">
              <a:avLst/>
            </a:prstGeom>
            <a:solidFill>
              <a:srgbClr val="5F71A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core-single </a:t>
              </a:r>
              <a:r>
                <a:rPr lang="en-US" altLang="zh-C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profile: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0800000">
              <a:off x="8754819" y="1407772"/>
              <a:ext cx="18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0800000">
              <a:off x="8948906" y="1407136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0800000">
              <a:off x="9052149" y="1407136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10800000">
              <a:off x="4577139" y="1407136"/>
              <a:ext cx="18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0800000">
              <a:off x="4472148" y="1406538"/>
              <a:ext cx="900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 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10800000">
              <a:off x="4407817" y="1406537"/>
              <a:ext cx="46800" cy="580571"/>
            </a:xfrm>
            <a:prstGeom prst="rect">
              <a:avLst/>
            </a:prstGeom>
            <a:solidFill>
              <a:srgbClr val="5F71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4781" y="5227942"/>
                <a:ext cx="112424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ym typeface="Wingdings" panose="05000000000000000000" pitchFamily="2" charset="2"/>
                  </a:rPr>
                  <a:t>B0823+26: the width tends to widen as the </a:t>
                </a:r>
                <a:r>
                  <a:rPr lang="en-US" altLang="zh-CN" dirty="0">
                    <a:sym typeface="Wingdings" panose="05000000000000000000" pitchFamily="2" charset="2"/>
                  </a:rPr>
                  <a:t>frequency increases over 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2GHz,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altLang="zh-CN" b="0" i="1" smtClean="0">
                        <a:latin typeface="Cambria Math"/>
                        <a:sym typeface="Wingdings" panose="05000000000000000000" pitchFamily="2" charset="2"/>
                      </a:rPr>
                      <m:t>=0.032</m:t>
                    </m:r>
                  </m:oMath>
                </a14:m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r>
                  <a:rPr lang="en-US" altLang="zh-CN" dirty="0">
                    <a:sym typeface="Wingdings" panose="05000000000000000000" pitchFamily="2" charset="2"/>
                  </a:rPr>
                  <a:t>	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have </a:t>
                </a:r>
                <a:r>
                  <a:rPr lang="en-US" altLang="zh-CN" dirty="0">
                    <a:sym typeface="Wingdings" panose="05000000000000000000" pitchFamily="2" charset="2"/>
                  </a:rPr>
                  <a:t>such a wide “absorption” feature so that the results we give are all within the absorption 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range.</a:t>
                </a:r>
              </a:p>
              <a:p>
                <a:endParaRPr lang="en-US" altLang="zh-CN" dirty="0" smtClean="0"/>
              </a:p>
              <a:p>
                <a:pPr marL="285750" indent="-285750">
                  <a:buFont typeface="Wingdings"/>
                  <a:buChar char="à"/>
                </a:pPr>
                <a:r>
                  <a:rPr lang="en-US" altLang="zh-CN" dirty="0" smtClean="0">
                    <a:sym typeface="Wingdings" panose="05000000000000000000" pitchFamily="2" charset="2"/>
                  </a:rPr>
                  <a:t>B1839+09: the </a:t>
                </a:r>
                <a:r>
                  <a:rPr lang="en-US" altLang="zh-CN" dirty="0">
                    <a:sym typeface="Wingdings" panose="05000000000000000000" pitchFamily="2" charset="2"/>
                  </a:rPr>
                  <a:t>pulse width increases with 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frequency in high frequency</a:t>
                </a:r>
                <a:r>
                  <a:rPr lang="en-US" altLang="zh-CN" dirty="0">
                    <a:sym typeface="Wingdings" panose="05000000000000000000" pitchFamily="2" charset="2"/>
                  </a:rPr>
                  <a:t>, 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and the </a:t>
                </a:r>
                <a:r>
                  <a:rPr lang="en-US" altLang="zh-CN" dirty="0">
                    <a:sym typeface="Wingdings" panose="05000000000000000000" pitchFamily="2" charset="2"/>
                  </a:rPr>
                  <a:t>pulse profiles of these pulsars also have “absorption” 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features.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1" y="5227942"/>
                <a:ext cx="11242437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488" t="-2479" r="-54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5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879</Words>
  <Application>Microsoft Office PowerPoint</Application>
  <PresentationFormat>自定义</PresentationFormat>
  <Paragraphs>140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Office 主题​​</vt:lpstr>
      <vt:lpstr>OfficePLUS</vt:lpstr>
      <vt:lpstr>1_OfficePLUS</vt:lpstr>
      <vt:lpstr>2_OfficePLUS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#我给母校送模板#</dc:title>
  <dc:creator>吴易</dc:creator>
  <cp:keywords>51PPT模板网</cp:keywords>
  <cp:lastModifiedBy>微软用户</cp:lastModifiedBy>
  <cp:revision>151</cp:revision>
  <dcterms:created xsi:type="dcterms:W3CDTF">2019-04-02T04:51:23Z</dcterms:created>
  <dcterms:modified xsi:type="dcterms:W3CDTF">2021-07-13T05:35:58Z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Nuaxnuy@DESKTOP-GLORKB7</vt:lpwstr>
  </property>
  <property fmtid="{D5CDD505-2E9C-101B-9397-08002B2CF9AE}" pid="5" name="MSIP_Label_f42aa342-8706-4288-bd11-ebb85995028c_SetDate">
    <vt:lpwstr>2019-04-13T10:46:31.2051048Z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0dbd91b0-095b-4600-bf89-6537f03b3825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