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7" r:id="rId3"/>
    <p:sldId id="400" r:id="rId4"/>
    <p:sldId id="295" r:id="rId5"/>
    <p:sldId id="370" r:id="rId7"/>
    <p:sldId id="280" r:id="rId8"/>
    <p:sldId id="342" r:id="rId9"/>
    <p:sldId id="365" r:id="rId10"/>
    <p:sldId id="391" r:id="rId11"/>
    <p:sldId id="367" r:id="rId12"/>
    <p:sldId id="383" r:id="rId13"/>
    <p:sldId id="366" r:id="rId14"/>
    <p:sldId id="360" r:id="rId15"/>
    <p:sldId id="361" r:id="rId16"/>
    <p:sldId id="362" r:id="rId17"/>
    <p:sldId id="345" r:id="rId18"/>
    <p:sldId id="348"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无标题节" id="{7380b680-9d9f-441a-9401-0b628d1c8768}">
          <p14:sldIdLst>
            <p14:sldId id="257"/>
            <p14:sldId id="400"/>
            <p14:sldId id="295"/>
            <p14:sldId id="370"/>
            <p14:sldId id="280"/>
            <p14:sldId id="342"/>
            <p14:sldId id="365"/>
            <p14:sldId id="391"/>
            <p14:sldId id="367"/>
            <p14:sldId id="366"/>
            <p14:sldId id="360"/>
            <p14:sldId id="361"/>
            <p14:sldId id="362"/>
            <p14:sldId id="345"/>
            <p14:sldId id="348"/>
            <p14:sldId id="38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yan" initials="x"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292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9T10:19:50.595" idx="1">
    <p:pos x="6603" y="2539"/>
    <p:text/>
  </p:cm>
</p:cmLst>
</file>

<file path=ppt/drawings/_rels/vmlDrawing1.vml.rels><?xml version="1.0" encoding="UTF-8" standalone="yes"?>
<Relationships xmlns="http://schemas.openxmlformats.org/package/2006/relationships"><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23.wmf"/><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7.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44.wmf"/><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随着全球大型射电望远镜陆续投入使用为新型和奇特脉冲星的自主观测和发现提供有力保障。我国500米口径球面射电望远镜FAST、未来将要建设的新疆奇台110米射电望远镜、云南景东120米射电望远镜、国家天文台120米射电望远镜等大口径射电望远镜的重要科学目标之一就是实现对奇特脉冲星的探测, 诸如毫秒-亚毫秒脉冲星、中子星-黑洞等双星系统，验证引力波等等。</a:t>
            </a:r>
            <a:endParaRPr lang="zh-CN" altLang="en-US">
              <a:latin typeface="Times New Roman" panose="02020603050405020304" charset="0"/>
              <a:cs typeface="Times New Roman" panose="02020603050405020304" charset="0"/>
              <a:sym typeface="+mn-ea"/>
            </a:endParaRPr>
          </a:p>
          <a:p>
            <a:r>
              <a:rPr lang="en-US" altLang="zh-CN"/>
              <a:t>2</a:t>
            </a:r>
            <a:r>
              <a:rPr lang="zh-CN" altLang="en-US"/>
              <a:t>、脉冲星研究的科学意义：强引力场的天然实验室（天文学家注意到，脉冲星在基础科学研究领域具有极其重要的学术意义。由于脉冲星的大质量和小半径，其表面引力场非常强，所以不能忽略广义相对论效应的存在，这使得脉冲星成为强引力场研究的天然实验室。）、时间标准和航天器导航（在应用研究方面，脉冲星因其自转周期的高度稳定性，在时间标准和航天器导航上有非常重要的应用前景。）、等离子体物理、广义相对论、基本粒子、核物理等（脉冲星的研究涉及到许多学科的一系列重要理论问题，它与现代物理中的等离子体物理、广义相对论、基本粒子，核物理等密切有关。）、超新星爆发理论、理解脉冲星的形成机制（脉冲星作为大质量恒星坍缩后超新星爆发的产物，它对于研究超新星爆发理论、理解脉冲星的形成机制相当重要。）、恒星演化的研究中也占据特殊的地位。</a:t>
            </a:r>
            <a:endParaRPr lang="zh-CN" altLang="en-US"/>
          </a:p>
          <a:p>
            <a:r>
              <a:rPr lang="en-US" altLang="zh-CN"/>
              <a:t>3</a:t>
            </a:r>
            <a:r>
              <a:rPr lang="zh-CN" altLang="en-US"/>
              <a:t>、中子星作为恒星演化的最终产物之一，其内部结构和物质成分尚不清楚，也许是主要由强子物质、夸克物质、强子-夸克或强子-奇子组成。其中，徐仁新老师来小禹老师等提出了奇子星模型, 是一种改进的夸克星模型，他们认为中子星物质的构成单元可能是类似强子的、带有奇异数的“夸克集团”。</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如何利用引力波信号来研究中子星内部结构呢？中子星，就像其他天体一样，在外部潮汐场的影响下会发生变形。对于中子星内部结构研究而言，重要的引力波源主要来自来自双中子星、中子星-黑洞系统的合并信号。从这类系统后期的旋近，合并和衰荡引力波波形中可以提取描述其形变的无量纲参数 = (2/3)k2(GM/c2R)-5，它与中子星的半径，质量和Love数k2有关。因此，Λ可用于对中子星物态方程、质量、半径、声速、引力红移、转动惯量等施加约束。</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2020年，Kanakis-Pegios等基于最近的孤立中子星和双中子星系统观测数据的研究提出了一种将双中子星合并前潮汐形变的测量与最大中子星质量和可能的声速上限联系起来的方法，即有效潮汐形变上限倾向于软状态方程，而大质量脉冲星质量的测量值倾向于硬状态方程。并在GW170817和GW190425引力波信号约束下利用声速来参数化中子星物态方程，指出未来的引力波探测可以更加严格约束中子星物态方程</a:t>
            </a:r>
            <a:r>
              <a:rPr lang="en-US" altLang="zh-CN"/>
              <a:t>.</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Rather等利用密度依赖的相对论平均场物态方程系统地研究了纯核子和超子化的中子星性质，发现有无磁场纯核子中子星最大质量都能够满足可能的GW190814质量约束；而超子化中子星在不考虑磁场情况下仅满足2.1 M⊙质量约束，考虑磁场情况下超子化中子星物态方程变硬，获得的中子星最大质量满足可能的GW190814质量约束。</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RMF理论框架下采用GL91参数组系统研究了强磁场对纯核子中子星宏观性质的影响。结果表明磁场增加会导致中子星物态方程变硬，使星体所能达到的最大质量、最大半径均增加，并且使中子星变得不那么致密。强磁场对中子星表面引力红移与转动惯量有显著影响。从整体上来看，中子星表面引力红移与转动惯量都较强的依赖于中子星内部的磁场强度。强磁场对中子星引力红移有抑制作用，但是会增大最大质量中子星所能达到的引力红移理论值；对中子星转动惯量有促进作用，会显著增大最大质量中子星转动惯量理论值。此外，对于PSRs J1614-2230、J0348+0432、J0740+6620、J2215-5135以及GW190814中致密星而言，磁场的增加会使它们的引力红移范围变窄，而转动惯量范围变宽。随着我国大型射电望远镜陆续投入使用，期待未来可以利用更多天文观测数据来约束中子星理论模型。这将对揭示中子星内部磁场的分布形式以及星体内部组成的研究提供有益的参考。</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ATNF脉冲星数据库目前已公布脉冲星仅有2872颗，我国FAST在短短使用时间内已公布观测到脉冲星340颗以上。已知的许多中子星在观测上都表现为脉冲星。</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脉冲星自转特性是其它相关研究的基础。</a:t>
            </a:r>
            <a:endParaRPr lang="zh-CN" altLang="en-US"/>
          </a:p>
          <a:p>
            <a:r>
              <a:rPr lang="zh-CN" altLang="en-US"/>
              <a:t>1967年，人类观测到第一颗常规脉冲星PSR B1919+21，自转周期P = 1.34 s。1982年，人类观测到第一颗毫秒脉冲星PSR B1937 +21, 自转周期P =1.56 ms。2018年4月18日，我国大型射电望远镜FAST首次发现毫秒脉冲星PSR J0318+0253，自转周期P =5.19 ms，并得到国际认证。2006年，Hessels等使用绿岸射电望远镜在球状星团Terzan 5中发现了自转频率为716 Hz 的PSR J1748−2446ad，是迄今为止发现的自转速度最快的毫秒脉冲星。2007年Kaaret等报道低质量X射线双星 (LMXB) XTE J1739–285每秒旋转1122次，自转周期P = 0.89 ms。 然而2020年2月和3月，Bult等对其进行观测没有发现它具有1122 Hz自转频率的证据，由此他们得出结论，XTE J1739–285不太可能具有亚毫秒级的自转周期。2004年，韩金林研究员使用Parkes 64米射电望远镜对亚毫秒脉冲星进行搜索，采样间隔为0.05 ms和0.08 ms，结果没有探测到这类星体。2009年，韩金林老师、徐仁新老师等还对亚毫秒脉冲星的形成机制和可能的探测方法进行过深入的研究。随着FAST及全球射电望远镜探测能力的精准提高，关于亚毫秒脉冲星这类奇异星体的搜寻相信在不久的将来就会实现。</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研究表明，天文观测可以通过脉冲星测时测量星体转动惯量，为星体物态方程提供补充约束条件。</a:t>
            </a:r>
            <a:r>
              <a:rPr lang="zh-CN" altLang="en-US">
                <a:latin typeface="Times New Roman" panose="02020603050405020304" charset="0"/>
                <a:cs typeface="Times New Roman" panose="02020603050405020304" charset="0"/>
                <a:sym typeface="+mn-ea"/>
              </a:rPr>
              <a:t>多年来学者们对蟹状星云脉冲星、双脉冲星系统PSR J0737-3039中A星等的转动惯量作了计算。</a:t>
            </a:r>
            <a:r>
              <a:rPr lang="zh-CN" altLang="en-US">
                <a:sym typeface="+mn-ea"/>
              </a:rPr>
              <a:t>转动中子星的的三个基本特征:惯性系拖曳效应、质量增加和转动形变。</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子星质量分布包含了星体大量物理信息：中子星形成机理、通过质量吸积的致密双星演化以及星体物态方程都在中子星质量分布上留下了明显的可观测特征。我国的学者如范一中研究员、张洁教授等等在中子星质量分布领域做出了许多杰出的工作。中子星质量的测量与中子星的宏观性质如转动惯量、引力红移、潮汐形变以及中子星相结构、中子星内超流性质、中子星内磁场分布、中子星热演化和冷却性质密切相关。</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altLang="en-US">
                <a:latin typeface="Times New Roman" panose="02020603050405020304" charset="0"/>
                <a:cs typeface="Times New Roman" panose="02020603050405020304" charset="0"/>
                <a:sym typeface="+mn-ea"/>
              </a:rPr>
              <a:t>阴影区域代表绿色误差棒代表。结果表明，虽然不同的对称能斜率参数下中子星最大质量和相应的半径变化不大，但是对于正则中子星而言，随着对称能斜率参数的不同，正则中子星半径和潮汐形变也有所不同，R</a:t>
            </a:r>
            <a:r>
              <a:rPr lang="zh-CN" altLang="en-US" baseline="-25000">
                <a:latin typeface="Times New Roman" panose="02020603050405020304" charset="0"/>
                <a:cs typeface="Times New Roman" panose="02020603050405020304" charset="0"/>
                <a:sym typeface="+mn-ea"/>
              </a:rPr>
              <a:t>1.4</a:t>
            </a:r>
            <a:r>
              <a:rPr lang="zh-CN" altLang="en-US">
                <a:latin typeface="Times New Roman" panose="02020603050405020304" charset="0"/>
                <a:cs typeface="Times New Roman" panose="02020603050405020304" charset="0"/>
                <a:sym typeface="+mn-ea"/>
              </a:rPr>
              <a:t>约有1 ~ 2 km的变化。</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目前，双星系统中的一小部分脉冲星已实现了质量测量；对于孤立中子星（INS, isolated neutron star）而言至今只公布一颗脉冲星质量测量数据，即2019年中子星内部成分探测器 (NICER) 测量了孤立中子星PSR J0030+0451的质量。由于NICER进行的脉冲星质量测量在很大程度上依赖于积累的观测时间/数据、脉冲轮廓模型和光源的亮度，因此当下大多数孤立中子星的质量仍然是不可测量的。</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脉冲星的质量和半径，尤其是半径不容易观测到。因此，人们希望脉冲星的质量和半径之间存在某种关系，当我们可以相对精确地测量其中一个量时，就可以精确地计算另一个量。源于脉冲星表面辐射谱线的引力红移是与星体质量、半径都相关的物理量。相对于脉冲星半径，脉冲星质量易于测量，如果天文观测获得了脉冲星质量和引力红移测量值，就可以计算出星体的半径。因而测量脉冲星表面辐射谱的引力红移已成为了洞察中子星物态方程的探针。</a:t>
            </a:r>
            <a:endParaRPr lang="zh-CN" altLang="en-US"/>
          </a:p>
          <a:p>
            <a:r>
              <a:rPr lang="en-US" altLang="zh-CN"/>
              <a:t>2</a:t>
            </a:r>
            <a:r>
              <a:rPr lang="zh-CN" altLang="en-US"/>
              <a:t>、Sen利用中子星物质有限温度物态方程分析了温度对星体引力红移的影响，图4给出他们的数值结果，如图所示满足目前中子星最大的引力红移测量值的限制，其中目前中子星最大的引力红移测量值指：EXO 07482-676 Zs = 0.35、1E 1207.4-5209 Zs = 0.12-0.23和RX J0720.4-3125 Zs = 0.205+0.003 -0.006。</a:t>
            </a:r>
            <a:endParaRPr lang="zh-CN" altLang="en-US"/>
          </a:p>
          <a:p>
            <a:r>
              <a:rPr lang="en-US">
                <a:solidFill>
                  <a:srgbClr val="000000"/>
                </a:solidFill>
                <a:latin typeface="Times New Roman" panose="02020603050405020304" charset="0"/>
                <a:ea typeface="宋体" panose="02010600030101010101" pitchFamily="2" charset="-122"/>
                <a:sym typeface="+mn-ea"/>
              </a:rPr>
              <a:t>3</a:t>
            </a:r>
            <a:r>
              <a:rPr lang="zh-CN" altLang="en-US">
                <a:solidFill>
                  <a:srgbClr val="000000"/>
                </a:solidFill>
                <a:latin typeface="Times New Roman" panose="02020603050405020304" charset="0"/>
                <a:ea typeface="宋体" panose="02010600030101010101" pitchFamily="2" charset="-122"/>
                <a:sym typeface="+mn-ea"/>
              </a:rPr>
              <a:t>、</a:t>
            </a:r>
            <a:r>
              <a:rPr>
                <a:solidFill>
                  <a:srgbClr val="000000"/>
                </a:solidFill>
                <a:latin typeface="Times New Roman" panose="02020603050405020304" charset="0"/>
                <a:ea typeface="宋体" panose="02010600030101010101" pitchFamily="2" charset="-122"/>
                <a:sym typeface="+mn-ea"/>
              </a:rPr>
              <a:t>范一中研究员带领的研究团队在2020年提出了一种利用引力红移测量值来估计中子星质量的方法，即利用受引力波数据、核实验和非旋转中子星最大质量约束的物态方程来推断孤立中子星的质量。在这种约束下的中子星物态方程可以映射一系列通过求解TOV方程得到的质量-半径数据点，从而得到引力红移-质量的概率分布，最终有效地限制了给定引力红移情况下中子星的质量范围。并用该方法估计了ROSAT卫星发现的热辐射射电宁静孤立中子星“The Magnificent Seven”(M7)中三个成员RX J1856.5-3754, RX J0720.4-3125和RX J1308.6+2127/RBS 1223的质量，发现可以达到相当高的精度，因此该方法对于构建孤立中子星的质量分布是非常有益的</a:t>
            </a:r>
            <a:endParaRPr>
              <a:solidFill>
                <a:srgbClr val="000000"/>
              </a:solidFill>
              <a:latin typeface="Times New Roman" panose="02020603050405020304" charset="0"/>
              <a:ea typeface="宋体" panose="02010600030101010101" pitchFamily="2"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
        <p:nvSpPr>
          <p:cNvPr id="7"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
        <p:nvSpPr>
          <p:cNvPr id="9" name="灯片编号占位符 8"/>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p>
            <a:endParaRPr lang="zh-CN" altLang="en-US"/>
          </a:p>
        </p:txBody>
      </p:sp>
      <p:sp>
        <p:nvSpPr>
          <p:cNvPr id="4" name="灯片编号占位符 3"/>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
        <p:nvSpPr>
          <p:cNvPr id="7"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
        <p:nvSpPr>
          <p:cNvPr id="7"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eaLnBrk="0" hangingPunct="0">
              <a:buFont typeface="Arial" panose="020B0604020202020204" pitchFamily="34" charset="0"/>
              <a:buNone/>
              <a:defRPr sz="1400">
                <a:ea typeface="宋体" panose="02010600030101010101" pitchFamily="2" charset="-122"/>
              </a:defRPr>
            </a:lvl1pPr>
          </a:lstStyle>
          <a:p>
            <a:fld id="{D997B5FA-0921-464F-AAE1-844C04324D75}" type="datetimeFigureOut">
              <a:rPr lang="zh-CN" altLang="en-US" smtClean="0"/>
            </a:fld>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eaLnBrk="0" hangingPunct="0">
              <a:buFont typeface="Arial" panose="020B0604020202020204" pitchFamily="34" charset="0"/>
              <a:buNone/>
              <a:defRPr sz="1400">
                <a:ea typeface="宋体" panose="02010600030101010101" pitchFamily="2" charset="-122"/>
              </a:defRPr>
            </a:lvl1pPr>
          </a:lstStyle>
          <a:p>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vmlDrawing" Target="../drawings/vmlDrawing3.vml"/><Relationship Id="rId7" Type="http://schemas.openxmlformats.org/officeDocument/2006/relationships/slideLayout" Target="../slideLayouts/slideLayout2.xml"/><Relationship Id="rId6" Type="http://schemas.openxmlformats.org/officeDocument/2006/relationships/oleObject" Target="../embeddings/oleObject12.bin"/><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wmf"/><Relationship Id="rId2" Type="http://schemas.openxmlformats.org/officeDocument/2006/relationships/oleObject" Target="../embeddings/oleObject11.bin"/><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oleObject" Target="../embeddings/oleObject15.bin"/><Relationship Id="rId4" Type="http://schemas.openxmlformats.org/officeDocument/2006/relationships/image" Target="../media/image34.wmf"/><Relationship Id="rId3" Type="http://schemas.openxmlformats.org/officeDocument/2006/relationships/oleObject" Target="../embeddings/oleObject14.bin"/><Relationship Id="rId2" Type="http://schemas.openxmlformats.org/officeDocument/2006/relationships/image" Target="../media/image33.wmf"/><Relationship Id="rId1"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9" Type="http://schemas.openxmlformats.org/officeDocument/2006/relationships/image" Target="../media/image39.wmf"/><Relationship Id="rId8" Type="http://schemas.openxmlformats.org/officeDocument/2006/relationships/oleObject" Target="../embeddings/oleObject19.bin"/><Relationship Id="rId7" Type="http://schemas.openxmlformats.org/officeDocument/2006/relationships/oleObject" Target="../embeddings/oleObject18.bin"/><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oleObject" Target="../embeddings/oleObject17.bin"/><Relationship Id="rId3" Type="http://schemas.openxmlformats.org/officeDocument/2006/relationships/tags" Target="../tags/tag3.xml"/><Relationship Id="rId2" Type="http://schemas.openxmlformats.org/officeDocument/2006/relationships/image" Target="../media/image36.wmf"/><Relationship Id="rId12" Type="http://schemas.openxmlformats.org/officeDocument/2006/relationships/notesSlide" Target="../notesSlides/notesSlide11.xml"/><Relationship Id="rId11" Type="http://schemas.openxmlformats.org/officeDocument/2006/relationships/vmlDrawing" Target="../drawings/vmlDrawing5.vml"/><Relationship Id="rId10" Type="http://schemas.openxmlformats.org/officeDocument/2006/relationships/slideLayout" Target="../slideLayouts/slideLayout2.xml"/><Relationship Id="rId1"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9" Type="http://schemas.openxmlformats.org/officeDocument/2006/relationships/image" Target="../media/image44.wmf"/><Relationship Id="rId8" Type="http://schemas.openxmlformats.org/officeDocument/2006/relationships/oleObject" Target="../embeddings/oleObject23.bin"/><Relationship Id="rId7" Type="http://schemas.openxmlformats.org/officeDocument/2006/relationships/image" Target="../media/image43.wmf"/><Relationship Id="rId6" Type="http://schemas.openxmlformats.org/officeDocument/2006/relationships/oleObject" Target="../embeddings/oleObject22.bin"/><Relationship Id="rId5" Type="http://schemas.openxmlformats.org/officeDocument/2006/relationships/image" Target="../media/image42.wmf"/><Relationship Id="rId4" Type="http://schemas.openxmlformats.org/officeDocument/2006/relationships/oleObject" Target="../embeddings/oleObject21.bin"/><Relationship Id="rId3" Type="http://schemas.openxmlformats.org/officeDocument/2006/relationships/image" Target="../media/image41.wmf"/><Relationship Id="rId2" Type="http://schemas.openxmlformats.org/officeDocument/2006/relationships/oleObject" Target="../embeddings/oleObject20.bin"/><Relationship Id="rId13" Type="http://schemas.openxmlformats.org/officeDocument/2006/relationships/notesSlide" Target="../notesSlides/notesSlide12.xml"/><Relationship Id="rId12" Type="http://schemas.openxmlformats.org/officeDocument/2006/relationships/vmlDrawing" Target="../drawings/vmlDrawing6.vml"/><Relationship Id="rId11" Type="http://schemas.openxmlformats.org/officeDocument/2006/relationships/slideLayout" Target="../slideLayouts/slideLayout2.xml"/><Relationship Id="rId10" Type="http://schemas.openxmlformats.org/officeDocument/2006/relationships/image" Target="../media/image45.pn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GIF"/></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17.wmf"/><Relationship Id="rId7" Type="http://schemas.openxmlformats.org/officeDocument/2006/relationships/oleObject" Target="../embeddings/oleObject4.bin"/><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5.wmf"/><Relationship Id="rId3" Type="http://schemas.openxmlformats.org/officeDocument/2006/relationships/oleObject" Target="../embeddings/oleObject2.bin"/><Relationship Id="rId2" Type="http://schemas.openxmlformats.org/officeDocument/2006/relationships/image" Target="../media/image14.wmf"/><Relationship Id="rId15" Type="http://schemas.openxmlformats.org/officeDocument/2006/relationships/notesSlide" Target="../notesSlides/notesSlide4.xml"/><Relationship Id="rId14" Type="http://schemas.openxmlformats.org/officeDocument/2006/relationships/vmlDrawing" Target="../drawings/vmlDrawing1.vml"/><Relationship Id="rId13" Type="http://schemas.openxmlformats.org/officeDocument/2006/relationships/slideLayout" Target="../slideLayouts/slideLayout2.xml"/><Relationship Id="rId12" Type="http://schemas.openxmlformats.org/officeDocument/2006/relationships/image" Target="../media/image19.wmf"/><Relationship Id="rId11" Type="http://schemas.openxmlformats.org/officeDocument/2006/relationships/oleObject" Target="../embeddings/oleObject6.bin"/><Relationship Id="rId10" Type="http://schemas.openxmlformats.org/officeDocument/2006/relationships/image" Target="../media/image18.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wmf"/><Relationship Id="rId7" Type="http://schemas.openxmlformats.org/officeDocument/2006/relationships/oleObject" Target="../embeddings/oleObject10.bin"/><Relationship Id="rId6" Type="http://schemas.openxmlformats.org/officeDocument/2006/relationships/image" Target="../media/image22.wmf"/><Relationship Id="rId5" Type="http://schemas.openxmlformats.org/officeDocument/2006/relationships/oleObject" Target="../embeddings/oleObject9.bin"/><Relationship Id="rId4" Type="http://schemas.openxmlformats.org/officeDocument/2006/relationships/image" Target="../media/image21.wmf"/><Relationship Id="rId3" Type="http://schemas.openxmlformats.org/officeDocument/2006/relationships/oleObject" Target="../embeddings/oleObject8.bin"/><Relationship Id="rId2" Type="http://schemas.openxmlformats.org/officeDocument/2006/relationships/image" Target="../media/image20.wmf"/><Relationship Id="rId11" Type="http://schemas.openxmlformats.org/officeDocument/2006/relationships/notesSlide" Target="../notesSlides/notesSlide5.xml"/><Relationship Id="rId10" Type="http://schemas.openxmlformats.org/officeDocument/2006/relationships/vmlDrawing" Target="../drawings/vmlDrawing2.vml"/><Relationship Id="rId1"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内容占位符 2"/>
          <p:cNvSpPr>
            <a:spLocks noGrp="1"/>
          </p:cNvSpPr>
          <p:nvPr>
            <p:ph idx="1"/>
          </p:nvPr>
        </p:nvSpPr>
        <p:spPr>
          <a:xfrm>
            <a:off x="2753995" y="4474845"/>
            <a:ext cx="3636010" cy="1066800"/>
          </a:xfrm>
        </p:spPr>
        <p:txBody>
          <a:bodyPr>
            <a:noAutofit/>
          </a:bodyPr>
          <a:p>
            <a:pPr marL="0" indent="0" algn="ctr" fontAlgn="base">
              <a:buNone/>
            </a:pPr>
            <a:r>
              <a:rPr lang="zh-CN" altLang="en-US" sz="3600" strike="noStrike" noProof="1">
                <a:ln w="12700" cmpd="sng">
                  <a:solidFill>
                    <a:schemeClr val="accent4"/>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rPr>
              <a:t>报告人： 许 妍</a:t>
            </a:r>
            <a:endParaRPr lang="zh-CN" altLang="en-US" sz="1800" strike="noStrike" noProof="1">
              <a:ln w="12700" cmpd="sng">
                <a:solidFill>
                  <a:schemeClr val="accent4"/>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gn="ctr" fontAlgn="base">
              <a:buNone/>
            </a:pPr>
            <a:endParaRPr lang="zh-CN" altLang="en-US" sz="1800" strike="noStrike" noProof="1">
              <a:ln w="12700" cmpd="sng">
                <a:solidFill>
                  <a:schemeClr val="accent4"/>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4" name="标题 1"/>
          <p:cNvSpPr>
            <a:spLocks noGrp="1"/>
          </p:cNvSpPr>
          <p:nvPr/>
        </p:nvSpPr>
        <p:spPr>
          <a:xfrm>
            <a:off x="1966595" y="5112385"/>
            <a:ext cx="5557520" cy="1290320"/>
          </a:xfrm>
          <a:prstGeom prst="rect">
            <a:avLst/>
          </a:prstGeom>
          <a:noFill/>
          <a:ln w="9525">
            <a:noFill/>
          </a:ln>
        </p:spPr>
        <p:txBody>
          <a:bodyPr anchor="ctr" anchorCtr="0">
            <a:noAutofit/>
            <a:scene3d>
              <a:camera prst="orthographicFront"/>
              <a:lightRig rig="threeP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fontAlgn="base">
              <a:spcBef>
                <a:spcPct val="20000"/>
              </a:spcBef>
              <a:buClrTx/>
              <a:buSzTx/>
              <a:buFontTx/>
            </a:pPr>
            <a:endParaRPr lang="zh-CN" altLang="en-US" sz="3600" kern="0">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sym typeface="+mn-ea"/>
            </a:endParaRPr>
          </a:p>
          <a:p>
            <a:pPr algn="ctr" fontAlgn="base">
              <a:spcBef>
                <a:spcPct val="20000"/>
              </a:spcBef>
              <a:buClrTx/>
              <a:buSzTx/>
              <a:buFontTx/>
            </a:pPr>
            <a:r>
              <a:rPr lang="zh-CN" altLang="en-US" sz="3600" kern="0">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sym typeface="+mn-ea"/>
              </a:rPr>
              <a:t>Future Pulsar Symposium 10</a:t>
            </a:r>
            <a:endParaRPr lang="en-US" altLang="zh-CN" sz="3600" b="1" noProof="0" dirty="0">
              <a:ln>
                <a:noFill/>
              </a:ln>
              <a:solidFill>
                <a:srgbClr val="FF0000"/>
              </a:solidFill>
              <a:effectLst/>
              <a:uLnTx/>
              <a:uFillTx/>
              <a:latin typeface="+mn-ea"/>
              <a:ea typeface="宋体" panose="02010600030101010101" pitchFamily="2" charset="-122"/>
              <a:sym typeface="+mn-ea"/>
            </a:endParaRPr>
          </a:p>
          <a:p>
            <a:pPr algn="ctr" fontAlgn="base">
              <a:spcBef>
                <a:spcPct val="20000"/>
              </a:spcBef>
              <a:buClrTx/>
              <a:buSzTx/>
              <a:buFontTx/>
            </a:pPr>
            <a:r>
              <a:rPr lang="en-US" altLang="zh-CN" sz="3600" b="1" noProof="0" dirty="0">
                <a:ln>
                  <a:noFill/>
                </a:ln>
                <a:solidFill>
                  <a:srgbClr val="FF0000"/>
                </a:solidFill>
                <a:effectLst/>
                <a:uLnTx/>
                <a:uFillTx/>
                <a:latin typeface="+mn-ea"/>
                <a:ea typeface="宋体" panose="02010600030101010101" pitchFamily="2" charset="-122"/>
                <a:sym typeface="+mn-ea"/>
              </a:rPr>
              <a:t>  </a:t>
            </a:r>
            <a:r>
              <a:rPr lang="zh-CN" altLang="en-US" sz="3600" kern="0">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sym typeface="+mn-ea"/>
              </a:rPr>
              <a:t>2021年7月 济南</a:t>
            </a:r>
            <a:endParaRPr lang="zh-CN" altLang="en-US" sz="3600" kern="0">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endParaRPr>
          </a:p>
          <a:p>
            <a:pPr algn="ctr" fontAlgn="base"/>
            <a:r>
              <a:rPr lang="en-US" altLang="zh-CN" sz="2800" strike="noStrike" noProof="1">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rPr>
              <a:t> </a:t>
            </a:r>
            <a:endParaRPr lang="en-US" altLang="zh-CN" sz="2800" strike="noStrike" noProof="1">
              <a:ln w="12700" cmpd="sng">
                <a:solidFill>
                  <a:schemeClr val="accent4"/>
                </a:solidFill>
                <a:prstDash val="solid"/>
              </a:ln>
              <a:solidFill>
                <a:srgbClr val="FF0000"/>
              </a:solidFill>
              <a:effectLst/>
              <a:latin typeface="Times New Roman" panose="02020603050405020304" charset="0"/>
              <a:ea typeface="宋体" panose="02010600030101010101" pitchFamily="2" charset="-122"/>
              <a:cs typeface="Times New Roman" panose="02020603050405020304" charset="0"/>
            </a:endParaRPr>
          </a:p>
        </p:txBody>
      </p:sp>
      <p:pic>
        <p:nvPicPr>
          <p:cNvPr id="6" name="图片 5"/>
          <p:cNvPicPr>
            <a:picLocks noChangeAspect="1"/>
          </p:cNvPicPr>
          <p:nvPr/>
        </p:nvPicPr>
        <p:blipFill>
          <a:blip r:embed="rId1"/>
          <a:stretch>
            <a:fillRect/>
          </a:stretch>
        </p:blipFill>
        <p:spPr>
          <a:xfrm>
            <a:off x="-635" y="0"/>
            <a:ext cx="9144635" cy="1080135"/>
          </a:xfrm>
          <a:prstGeom prst="rect">
            <a:avLst/>
          </a:prstGeom>
        </p:spPr>
      </p:pic>
      <p:sp>
        <p:nvSpPr>
          <p:cNvPr id="9" name="TextBox 3"/>
          <p:cNvSpPr txBox="1">
            <a:spLocks noChangeArrowheads="1"/>
          </p:cNvSpPr>
          <p:nvPr/>
        </p:nvSpPr>
        <p:spPr bwMode="auto">
          <a:xfrm>
            <a:off x="593408" y="1079818"/>
            <a:ext cx="7954963" cy="2861310"/>
          </a:xfrm>
          <a:prstGeom prst="rect">
            <a:avLst/>
          </a:prstGeom>
          <a:noFill/>
          <a:ln w="9525">
            <a:noFill/>
            <a:miter lim="800000"/>
          </a:ln>
          <a:effectLst>
            <a:outerShdw blurRad="50800" dist="50800" dir="5400000" algn="ctr" rotWithShape="0">
              <a:schemeClr val="accent5"/>
            </a:outerShdw>
          </a:effectLst>
        </p:spPr>
        <p:txBody>
          <a:bodyPr>
            <a:spAutoFit/>
          </a:bodyPr>
          <a:p>
            <a:pPr marR="0" algn="ctr" defTabSz="914400">
              <a:lnSpc>
                <a:spcPct val="150000"/>
              </a:lnSpc>
              <a:buClrTx/>
              <a:buSzTx/>
              <a:buFontTx/>
              <a:buNone/>
              <a:defRPr/>
            </a:pPr>
            <a:r>
              <a:rPr kumimoji="0" lang="zh-CN" altLang="en-US" sz="6000" kern="1200" cap="none" spc="0" normalizeH="0" baseline="0" noProof="0" dirty="0">
                <a:solidFill>
                  <a:srgbClr val="0000CC"/>
                </a:solidFill>
                <a:effectLst>
                  <a:outerShdw blurRad="38100" dist="38100" dir="2700000" algn="tl">
                    <a:srgbClr val="C0C0C0"/>
                  </a:outerShdw>
                </a:effectLst>
                <a:latin typeface="Berlin Sans FB" panose="020E0602020502020306" pitchFamily="34" charset="0"/>
                <a:ea typeface="宋体" panose="02010600030101010101" pitchFamily="2" charset="-122"/>
                <a:cs typeface="+mn-cs"/>
              </a:rPr>
              <a:t>天文观测对中子星内部结构的可能约束</a:t>
            </a:r>
            <a:endParaRPr kumimoji="0" lang="zh-CN" altLang="en-US" sz="6000" kern="1200" cap="none" spc="0" normalizeH="0" baseline="0" noProof="0" dirty="0">
              <a:solidFill>
                <a:srgbClr val="0000CC"/>
              </a:solidFill>
              <a:effectLst>
                <a:outerShdw blurRad="38100" dist="38100" dir="2700000" algn="tl">
                  <a:srgbClr val="C0C0C0"/>
                </a:outerShdw>
              </a:effectLst>
              <a:latin typeface="Berlin Sans FB" panose="020E0602020502020306" pitchFamily="34" charset="0"/>
              <a:ea typeface="宋体" panose="02010600030101010101" pitchFamily="2"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55905" y="1282700"/>
            <a:ext cx="4303395" cy="899795"/>
          </a:xfrm>
          <a:ln w="50800" cmpd="dbl">
            <a:solidFill>
              <a:srgbClr val="1D41D5"/>
            </a:solidFill>
            <a:prstDash val="dash"/>
          </a:ln>
        </p:spPr>
        <p:txBody>
          <a:bodyPr/>
          <a:p>
            <a:pPr marL="0" indent="0">
              <a:lnSpc>
                <a:spcPct val="150000"/>
              </a:lnSpc>
              <a:buNone/>
            </a:pPr>
            <a:r>
              <a:rPr lang="en-US" altLang="zh-CN" sz="1600" b="1">
                <a:solidFill>
                  <a:srgbClr val="0070C0"/>
                </a:solidFill>
                <a:latin typeface="Times New Roman" panose="02020603050405020304" charset="0"/>
                <a:ea typeface="宋体" panose="02010600030101010101" pitchFamily="2" charset="-122"/>
                <a:cs typeface="Times New Roman" panose="02020603050405020304" charset="0"/>
              </a:rPr>
              <a:t>        </a:t>
            </a: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rPr>
              <a:t> 中子星质量测量很具挑战性</a:t>
            </a:r>
            <a:r>
              <a:rPr lang="en-US" altLang="zh-CN" sz="1600" b="1">
                <a:solidFill>
                  <a:srgbClr val="0070C0"/>
                </a:solidFill>
                <a:latin typeface="Times New Roman" panose="02020603050405020304" charset="0"/>
                <a:ea typeface="宋体" panose="02010600030101010101" pitchFamily="2" charset="-122"/>
                <a:cs typeface="Times New Roman" panose="02020603050405020304" charset="0"/>
              </a:rPr>
              <a:t>, </a:t>
            </a: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rPr>
              <a:t>通常是对</a:t>
            </a: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rPr>
              <a:t>极端双星系统探测可获得星体的质量测量值。</a:t>
            </a:r>
            <a:endParaRPr lang="zh-CN" altLang="en-US" sz="1600" b="1">
              <a:solidFill>
                <a:srgbClr val="0070C0"/>
              </a:solidFill>
              <a:latin typeface="Times New Roman" panose="02020603050405020304" charset="0"/>
              <a:ea typeface="宋体" panose="02010600030101010101" pitchFamily="2" charset="-122"/>
              <a:cs typeface="Times New Roman" panose="02020603050405020304" charset="0"/>
            </a:endParaRPr>
          </a:p>
        </p:txBody>
      </p:sp>
      <p:sp>
        <p:nvSpPr>
          <p:cNvPr id="4" name="标题 1"/>
          <p:cNvSpPr>
            <a:spLocks noGrp="1"/>
          </p:cNvSpPr>
          <p:nvPr/>
        </p:nvSpPr>
        <p:spPr>
          <a:xfrm>
            <a:off x="341630" y="78740"/>
            <a:ext cx="4253865" cy="920750"/>
          </a:xfrm>
          <a:prstGeom prst="rect">
            <a:avLst/>
          </a:prstGeom>
          <a:noFill/>
          <a:ln w="9525">
            <a:noFill/>
          </a:ln>
        </p:spPr>
        <p:txBody>
          <a:bodyPr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a:ln w="12700" cmpd="sng">
                  <a:solidFill>
                    <a:schemeClr val="accent4"/>
                  </a:solidFill>
                  <a:prstDash val="solid"/>
                </a:ln>
                <a:solidFill>
                  <a:srgbClr val="FF0000"/>
                </a:solidFill>
                <a:effectLst/>
              </a:rPr>
              <a:t>中子星质量测量</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mc:AlternateContent xmlns:mc="http://schemas.openxmlformats.org/markup-compatibility/2006">
        <mc:Choice xmlns:a14="http://schemas.microsoft.com/office/drawing/2010/main" Requires="a14">
          <p:sp>
            <p:nvSpPr>
              <p:cNvPr id="22" name="文本框 21"/>
              <p:cNvSpPr txBox="1"/>
              <p:nvPr/>
            </p:nvSpPr>
            <p:spPr>
              <a:xfrm>
                <a:off x="5267325" y="5057140"/>
                <a:ext cx="3573145" cy="1670050"/>
              </a:xfrm>
              <a:prstGeom prst="rect">
                <a:avLst/>
              </a:prstGeom>
              <a:noFill/>
              <a:ln w="57150" cmpd="thickThin">
                <a:solidFill>
                  <a:srgbClr val="1D41D5"/>
                </a:solidFill>
                <a:prstDash val="dashDot"/>
              </a:ln>
            </p:spPr>
            <p:txBody>
              <a:bodyPr wrap="square" rtlCol="0" anchor="t">
                <a:spAutoFit/>
              </a:bodyPr>
              <a:p>
                <a:pPr>
                  <a:lnSpc>
                    <a:spcPct val="150000"/>
                  </a:lnSpc>
                  <a:buNone/>
                </a:pPr>
                <a:r>
                  <a:rPr lang="en-US" sz="1600">
                    <a:solidFill>
                      <a:srgbClr val="FF0000"/>
                    </a:solidFill>
                    <a:latin typeface="Times New Roman" panose="02020603050405020304" charset="0"/>
                    <a:ea typeface="宋体" panose="02010600030101010101" pitchFamily="2" charset="-122"/>
                    <a:sym typeface="+mn-ea"/>
                  </a:rPr>
                  <a:t>PSR J0030+0451 </a:t>
                </a:r>
                <a:endParaRPr lang="en-US" sz="1600">
                  <a:solidFill>
                    <a:srgbClr val="FF0000"/>
                  </a:solidFill>
                  <a:latin typeface="Times New Roman" panose="02020603050405020304" charset="0"/>
                  <a:ea typeface="宋体" panose="02010600030101010101" pitchFamily="2" charset="-122"/>
                  <a:sym typeface="+mn-ea"/>
                </a:endParaRPr>
              </a:p>
              <a:p>
                <a:pPr marL="285750" indent="-285750">
                  <a:lnSpc>
                    <a:spcPct val="150000"/>
                  </a:lnSpc>
                  <a:buClr>
                    <a:srgbClr val="FF0000"/>
                  </a:buClr>
                  <a:buFont typeface="Wingdings" panose="05000000000000000000" charset="0"/>
                  <a:buChar char="l"/>
                </a:pPr>
                <a:r>
                  <a:rPr lang="en-US" sz="1600">
                    <a:solidFill>
                      <a:srgbClr val="0000FF"/>
                    </a:solidFill>
                    <a:latin typeface="Times New Roman" panose="02020603050405020304" charset="0"/>
                    <a:ea typeface="宋体" panose="02010600030101010101" pitchFamily="2" charset="-122"/>
                    <a:sym typeface="+mn-ea"/>
                  </a:rPr>
                  <a:t>P = 4.87ms, </a:t>
                </a:r>
                <a:endParaRPr lang="en-US" sz="1600">
                  <a:solidFill>
                    <a:srgbClr val="0000FF"/>
                  </a:solidFill>
                  <a:latin typeface="Times New Roman" panose="02020603050405020304" charset="0"/>
                  <a:ea typeface="宋体" panose="02010600030101010101" pitchFamily="2" charset="-122"/>
                  <a:sym typeface="+mn-ea"/>
                </a:endParaRPr>
              </a:p>
              <a:p>
                <a:pPr marL="285750" indent="-285750">
                  <a:lnSpc>
                    <a:spcPct val="150000"/>
                  </a:lnSpc>
                  <a:buClr>
                    <a:srgbClr val="FF0000"/>
                  </a:buClr>
                  <a:buFont typeface="Wingdings" panose="05000000000000000000" charset="0"/>
                  <a:buChar char="l"/>
                </a:pPr>
                <a14:m>
                  <m:oMath xmlns:m="http://schemas.openxmlformats.org/officeDocument/2006/math">
                    <m:sSubSup>
                      <m:sSubSupPr>
                        <m:ctrlPr>
                          <a:rPr lang="en-US" sz="1600">
                            <a:solidFill>
                              <a:srgbClr val="0000FF"/>
                            </a:solidFill>
                            <a:latin typeface="Times New Roman" panose="02020603050405020304" charset="0"/>
                            <a:ea typeface="宋体" panose="02010600030101010101" pitchFamily="2" charset="-122"/>
                          </a:rPr>
                        </m:ctrlPr>
                      </m:sSubSupPr>
                      <m:e>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34</m:t>
                        </m:r>
                      </m:e>
                      <m:sub>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16</m:t>
                        </m:r>
                      </m:sub>
                      <m:sup>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15</m:t>
                        </m:r>
                      </m:sup>
                    </m:sSubSup>
                  </m:oMath>
                </a14:m>
                <a:r>
                  <a:rPr lang="en-US" sz="1600">
                    <a:solidFill>
                      <a:srgbClr val="0000FF"/>
                    </a:solidFill>
                    <a:latin typeface="Times New Roman" panose="02020603050405020304" charset="0"/>
                    <a:ea typeface="宋体" panose="02010600030101010101" pitchFamily="2" charset="-122"/>
                    <a:sym typeface="+mn-ea"/>
                  </a:rPr>
                  <a:t>M</a:t>
                </a:r>
                <a:r>
                  <a:rPr lang="en-US" sz="1600" baseline="-25000">
                    <a:solidFill>
                      <a:srgbClr val="0000FF"/>
                    </a:solidFill>
                    <a:latin typeface="Times New Roman" panose="02020603050405020304" charset="0"/>
                    <a:ea typeface="宋体" panose="02010600030101010101" pitchFamily="2" charset="-122"/>
                    <a:sym typeface="+mn-ea"/>
                  </a:rPr>
                  <a:t>⊙</a:t>
                </a:r>
                <a:r>
                  <a:rPr lang="en-US" sz="1600">
                    <a:solidFill>
                      <a:srgbClr val="0000FF"/>
                    </a:solidFill>
                    <a:latin typeface="Times New Roman" panose="02020603050405020304" charset="0"/>
                    <a:ea typeface="宋体" panose="02010600030101010101" pitchFamily="2" charset="-122"/>
                    <a:sym typeface="+mn-ea"/>
                  </a:rPr>
                  <a:t> ,</a:t>
                </a:r>
                <a14:m>
                  <m:oMath xmlns:m="http://schemas.openxmlformats.org/officeDocument/2006/math">
                    <m:r>
                      <a:rPr lang="en-US" sz="1600">
                        <a:solidFill>
                          <a:srgbClr val="0000FF"/>
                        </a:solidFill>
                        <a:latin typeface="Times New Roman" panose="02020603050405020304" charset="0"/>
                        <a:ea typeface="宋体" panose="02010600030101010101" pitchFamily="2" charset="-122"/>
                        <a:sym typeface="+mn-ea"/>
                      </a:rPr>
                      <m:t> </m:t>
                    </m:r>
                    <m:sSubSup>
                      <m:sSubSupPr>
                        <m:ctrlPr>
                          <a:rPr lang="en-US" sz="1600">
                            <a:solidFill>
                              <a:srgbClr val="0000FF"/>
                            </a:solidFill>
                            <a:latin typeface="Times New Roman" panose="02020603050405020304" charset="0"/>
                            <a:ea typeface="宋体" panose="02010600030101010101" pitchFamily="2" charset="-122"/>
                          </a:rPr>
                        </m:ctrlPr>
                      </m:sSubSupPr>
                      <m:e>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44</m:t>
                        </m:r>
                      </m:e>
                      <m:sub>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14</m:t>
                        </m:r>
                      </m:sub>
                      <m:sup>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15</m:t>
                        </m:r>
                      </m:sup>
                    </m:sSubSup>
                  </m:oMath>
                </a14:m>
                <a:r>
                  <a:rPr lang="en-US" sz="1600">
                    <a:solidFill>
                      <a:srgbClr val="0000FF"/>
                    </a:solidFill>
                    <a:latin typeface="Times New Roman" panose="02020603050405020304" charset="0"/>
                    <a:ea typeface="宋体" panose="02010600030101010101" pitchFamily="2" charset="-122"/>
                    <a:sym typeface="+mn-ea"/>
                  </a:rPr>
                  <a:t>M</a:t>
                </a:r>
                <a:r>
                  <a:rPr lang="en-US" sz="1600" baseline="-25000">
                    <a:solidFill>
                      <a:srgbClr val="0000FF"/>
                    </a:solidFill>
                    <a:latin typeface="Times New Roman" panose="02020603050405020304" charset="0"/>
                    <a:ea typeface="宋体" panose="02010600030101010101" pitchFamily="2" charset="-122"/>
                    <a:sym typeface="+mn-ea"/>
                  </a:rPr>
                  <a:t>⊙</a:t>
                </a:r>
                <a:endParaRPr lang="zh-CN" altLang="en-US" sz="1400" baseline="-250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marL="285750" indent="-285750">
                  <a:lnSpc>
                    <a:spcPct val="150000"/>
                  </a:lnSpc>
                  <a:buClr>
                    <a:srgbClr val="FF0000"/>
                  </a:buClr>
                  <a:buFont typeface="Wingdings" panose="05000000000000000000" charset="0"/>
                  <a:buChar char="l"/>
                </a:pPr>
                <a:r>
                  <a:rPr lang="en-US" sz="1600">
                    <a:solidFill>
                      <a:srgbClr val="0000FF"/>
                    </a:solidFill>
                    <a:latin typeface="Times New Roman" panose="02020603050405020304" charset="0"/>
                    <a:ea typeface="宋体" panose="02010600030101010101" pitchFamily="2" charset="-122"/>
                    <a:sym typeface="+mn-ea"/>
                  </a:rPr>
                  <a:t>R =</a:t>
                </a:r>
                <a14:m>
                  <m:oMath xmlns:m="http://schemas.openxmlformats.org/officeDocument/2006/math">
                    <m:sSubSup>
                      <m:sSubSupPr>
                        <m:ctrlPr>
                          <a:rPr lang="en-US" sz="1600">
                            <a:solidFill>
                              <a:srgbClr val="0000FF"/>
                            </a:solidFill>
                            <a:latin typeface="Times New Roman" panose="02020603050405020304" charset="0"/>
                            <a:ea typeface="宋体" panose="02010600030101010101" pitchFamily="2" charset="-122"/>
                          </a:rPr>
                        </m:ctrlPr>
                      </m:sSubSupPr>
                      <m:e>
                        <m:r>
                          <a:rPr lang="en-US" sz="1600">
                            <a:solidFill>
                              <a:srgbClr val="0000FF"/>
                            </a:solidFill>
                            <a:latin typeface="Times New Roman" panose="02020603050405020304" charset="0"/>
                            <a:ea typeface="宋体" panose="02010600030101010101" pitchFamily="2" charset="-122"/>
                          </a:rPr>
                          <m:t>12</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71</m:t>
                        </m:r>
                      </m:e>
                      <m:sub>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19</m:t>
                        </m:r>
                      </m:sub>
                      <m:sup>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14</m:t>
                        </m:r>
                      </m:sup>
                    </m:sSubSup>
                  </m:oMath>
                </a14:m>
                <a:r>
                  <a:rPr lang="en-US" sz="1600">
                    <a:solidFill>
                      <a:srgbClr val="0000FF"/>
                    </a:solidFill>
                    <a:latin typeface="Times New Roman" panose="02020603050405020304" charset="0"/>
                    <a:ea typeface="宋体" panose="02010600030101010101" pitchFamily="2" charset="-122"/>
                    <a:sym typeface="+mn-ea"/>
                  </a:rPr>
                  <a:t> km</a:t>
                </a:r>
                <a:r>
                  <a:rPr lang="zh-CN" altLang="en-US" sz="1600">
                    <a:solidFill>
                      <a:srgbClr val="0000FF"/>
                    </a:solidFill>
                    <a:latin typeface="Times New Roman" panose="02020603050405020304" charset="0"/>
                    <a:ea typeface="宋体" panose="02010600030101010101" pitchFamily="2" charset="-122"/>
                    <a:sym typeface="+mn-ea"/>
                  </a:rPr>
                  <a:t>，</a:t>
                </a:r>
                <a:r>
                  <a:rPr lang="en-US" sz="1600">
                    <a:solidFill>
                      <a:srgbClr val="0000FF"/>
                    </a:solidFill>
                    <a:latin typeface="Times New Roman" panose="02020603050405020304" charset="0"/>
                    <a:ea typeface="宋体" panose="02010600030101010101" pitchFamily="2" charset="-122"/>
                    <a:sym typeface="+mn-ea"/>
                  </a:rPr>
                  <a:t>R = </a:t>
                </a:r>
                <a14:m>
                  <m:oMath xmlns:m="http://schemas.openxmlformats.org/officeDocument/2006/math">
                    <m:sSubSup>
                      <m:sSubSupPr>
                        <m:ctrlPr>
                          <a:rPr lang="en-US" sz="1600">
                            <a:solidFill>
                              <a:srgbClr val="0000FF"/>
                            </a:solidFill>
                            <a:latin typeface="Times New Roman" panose="02020603050405020304" charset="0"/>
                            <a:ea typeface="宋体" panose="02010600030101010101" pitchFamily="2" charset="-122"/>
                          </a:rPr>
                        </m:ctrlPr>
                      </m:sSubSupPr>
                      <m:e>
                        <m:r>
                          <a:rPr lang="en-US" sz="1600">
                            <a:solidFill>
                              <a:srgbClr val="0000FF"/>
                            </a:solidFill>
                            <a:latin typeface="Times New Roman" panose="02020603050405020304" charset="0"/>
                            <a:ea typeface="宋体" panose="02010600030101010101" pitchFamily="2" charset="-122"/>
                          </a:rPr>
                          <m:t>13</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02</m:t>
                        </m:r>
                      </m:e>
                      <m:sub>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06</m:t>
                        </m:r>
                      </m:sub>
                      <m:sup>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24</m:t>
                        </m:r>
                      </m:sup>
                    </m:sSubSup>
                  </m:oMath>
                </a14:m>
                <a:r>
                  <a:rPr lang="en-US" sz="1600">
                    <a:solidFill>
                      <a:srgbClr val="0000FF"/>
                    </a:solidFill>
                    <a:latin typeface="Times New Roman" panose="02020603050405020304" charset="0"/>
                    <a:ea typeface="宋体" panose="02010600030101010101" pitchFamily="2" charset="-122"/>
                    <a:sym typeface="+mn-ea"/>
                  </a:rPr>
                  <a:t>km</a:t>
                </a:r>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22" name="文本框 21"/>
              <p:cNvSpPr txBox="1">
                <a:spLocks noRot="1" noChangeAspect="1" noMove="1" noResize="1" noEditPoints="1" noAdjustHandles="1" noChangeArrowheads="1" noChangeShapeType="1" noTextEdit="1"/>
              </p:cNvSpPr>
              <p:nvPr/>
            </p:nvSpPr>
            <p:spPr>
              <a:xfrm>
                <a:off x="5267325" y="5057140"/>
                <a:ext cx="3573145" cy="1670050"/>
              </a:xfrm>
              <a:prstGeom prst="rect">
                <a:avLst/>
              </a:prstGeom>
              <a:blipFill rotWithShape="1">
                <a:blip r:embed="rId1"/>
                <a:stretch>
                  <a:fillRect l="-800" t="-1711" r="-800" b="-1711"/>
                </a:stretch>
              </a:blipFill>
              <a:ln w="57150" cmpd="thickThin">
                <a:solidFill>
                  <a:srgbClr val="1D41D5"/>
                </a:solidFill>
                <a:prstDash val="dashDot"/>
              </a:ln>
            </p:spPr>
            <p:txBody>
              <a:bodyPr/>
              <a:lstStyle/>
              <a:p>
                <a:r>
                  <a:rPr lang="zh-CN" altLang="en-US">
                    <a:noFill/>
                  </a:rPr>
                  <a:t> </a:t>
                </a:r>
              </a:p>
            </p:txBody>
          </p:sp>
        </mc:Fallback>
      </mc:AlternateContent>
      <p:sp>
        <p:nvSpPr>
          <p:cNvPr id="6" name="文本框 5"/>
          <p:cNvSpPr txBox="1"/>
          <p:nvPr/>
        </p:nvSpPr>
        <p:spPr>
          <a:xfrm>
            <a:off x="5097145" y="1659255"/>
            <a:ext cx="3914140" cy="2861310"/>
          </a:xfrm>
          <a:prstGeom prst="rect">
            <a:avLst/>
          </a:prstGeom>
          <a:noFill/>
          <a:ln w="47625" cmpd="thickThin">
            <a:solidFill>
              <a:srgbClr val="1D41D5"/>
            </a:solidFill>
            <a:prstDash val="dashDot"/>
          </a:ln>
        </p:spPr>
        <p:txBody>
          <a:bodyPr wrap="square" rtlCol="0" anchor="t">
            <a:spAutoFit/>
          </a:bodyPr>
          <a:p>
            <a:pPr marL="285750" indent="-285750">
              <a:lnSpc>
                <a:spcPct val="20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双中子星系统 (NS-NS或BNS)</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marL="285750" indent="-285750">
              <a:lnSpc>
                <a:spcPct val="20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中子星-白矮星系统 (NS-WD)</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marL="285750" indent="-285750">
              <a:lnSpc>
                <a:spcPct val="20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高质量X射线双星系统 (HMXB)</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marL="285750" indent="-285750">
              <a:lnSpc>
                <a:spcPct val="20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低质量X射线双星系统 </a:t>
            </a: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a:t>
            </a:r>
            <a:r>
              <a:rPr lang="en-US" altLang="zh-CN" b="1">
                <a:solidFill>
                  <a:srgbClr val="0070C0"/>
                </a:solidFill>
                <a:latin typeface="Times New Roman" panose="02020603050405020304" charset="0"/>
                <a:ea typeface="宋体" panose="02010600030101010101" pitchFamily="2" charset="-122"/>
                <a:cs typeface="Times New Roman" panose="02020603050405020304" charset="0"/>
                <a:sym typeface="+mn-ea"/>
              </a:rPr>
              <a:t>L</a:t>
            </a: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MXB)</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marL="285750" indent="-285750">
              <a:lnSpc>
                <a:spcPct val="20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中子星-主序星系统 (NS-MS) </a:t>
            </a:r>
            <a:endParaRPr lang="zh-CN" altLang="en-US"/>
          </a:p>
        </p:txBody>
      </p:sp>
      <p:sp>
        <p:nvSpPr>
          <p:cNvPr id="21" name="矩形 20"/>
          <p:cNvSpPr/>
          <p:nvPr/>
        </p:nvSpPr>
        <p:spPr>
          <a:xfrm>
            <a:off x="5014437" y="1042988"/>
            <a:ext cx="159893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rPr>
              <a:t>双星系统</a:t>
            </a:r>
            <a:endParaRPr kumimoji="0" lang="zh-CN" altLang="en-US"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endParaRPr>
          </a:p>
        </p:txBody>
      </p:sp>
      <p:sp>
        <p:nvSpPr>
          <p:cNvPr id="7" name="矩形 6"/>
          <p:cNvSpPr/>
          <p:nvPr/>
        </p:nvSpPr>
        <p:spPr>
          <a:xfrm>
            <a:off x="4947127" y="4492943"/>
            <a:ext cx="185420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rPr>
              <a:t> </a:t>
            </a:r>
            <a:r>
              <a:rPr lang="zh-CN" altLang="en-US" sz="2000" b="1" noProof="0" dirty="0">
                <a:ln>
                  <a:noFill/>
                </a:ln>
                <a:solidFill>
                  <a:srgbClr val="FF0000"/>
                </a:solidFill>
                <a:effectLst/>
                <a:uLnTx/>
                <a:uFillTx/>
                <a:latin typeface="+mn-ea"/>
                <a:ea typeface="宋体" panose="02010600030101010101" pitchFamily="2" charset="-122"/>
                <a:sym typeface="+mn-ea"/>
              </a:rPr>
              <a:t>孤立中子星</a:t>
            </a:r>
            <a:endParaRPr kumimoji="0" lang="zh-CN" altLang="en-US"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sym typeface="+mn-ea"/>
            </a:endParaRPr>
          </a:p>
        </p:txBody>
      </p:sp>
      <p:sp>
        <p:nvSpPr>
          <p:cNvPr id="8" name="文本框 7"/>
          <p:cNvSpPr txBox="1"/>
          <p:nvPr/>
        </p:nvSpPr>
        <p:spPr>
          <a:xfrm>
            <a:off x="1928495" y="2989580"/>
            <a:ext cx="2710180" cy="1337945"/>
          </a:xfrm>
          <a:prstGeom prst="rect">
            <a:avLst/>
          </a:prstGeom>
          <a:noFill/>
          <a:ln w="44450" cmpd="thickThin">
            <a:solidFill>
              <a:srgbClr val="1D41D5"/>
            </a:solidFill>
            <a:prstDash val="dashDot"/>
          </a:ln>
        </p:spPr>
        <p:txBody>
          <a:bodyPr wrap="square" rtlCol="0" anchor="t">
            <a:spAutoFit/>
          </a:bodyPr>
          <a:p>
            <a:pPr marL="285750" indent="-285750">
              <a:lnSpc>
                <a:spcPct val="150000"/>
              </a:lnSpc>
              <a:buClr>
                <a:srgbClr val="FF0000"/>
              </a:buClr>
              <a:buFont typeface="Wingdings" panose="05000000000000000000" charset="0"/>
              <a:buChar char="l"/>
            </a:pP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积累的观测时间/数据</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a:lnSpc>
                <a:spcPct val="150000"/>
              </a:lnSpc>
              <a:buClr>
                <a:srgbClr val="FF0000"/>
              </a:buClr>
              <a:buFont typeface="Wingdings" panose="05000000000000000000" charset="0"/>
              <a:buChar char="l"/>
            </a:pPr>
            <a:r>
              <a:rPr lang="en-US" altLang="zh-CN" b="1">
                <a:solidFill>
                  <a:srgbClr val="0070C0"/>
                </a:solidFill>
                <a:latin typeface="Times New Roman" panose="02020603050405020304" charset="0"/>
                <a:ea typeface="宋体" panose="02010600030101010101" pitchFamily="2" charset="-122"/>
                <a:cs typeface="Times New Roman" panose="02020603050405020304" charset="0"/>
                <a:sym typeface="+mn-ea"/>
              </a:rPr>
              <a:t>  </a:t>
            </a: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脉冲轮廓模型</a:t>
            </a:r>
            <a:endParaRPr lang="zh-CN" altLang="en-US" b="1">
              <a:solidFill>
                <a:srgbClr val="0070C0"/>
              </a:solidFill>
              <a:latin typeface="Times New Roman" panose="02020603050405020304" charset="0"/>
              <a:ea typeface="宋体" panose="02010600030101010101" pitchFamily="2" charset="-122"/>
              <a:cs typeface="Times New Roman" panose="02020603050405020304" charset="0"/>
            </a:endParaRPr>
          </a:p>
          <a:p>
            <a:pPr>
              <a:lnSpc>
                <a:spcPct val="150000"/>
              </a:lnSpc>
              <a:buClr>
                <a:srgbClr val="FF0000"/>
              </a:buClr>
              <a:buFont typeface="Wingdings" panose="05000000000000000000" charset="0"/>
              <a:buChar char="l"/>
            </a:pPr>
            <a:r>
              <a:rPr lang="en-US" altLang="zh-CN" b="1">
                <a:solidFill>
                  <a:srgbClr val="0070C0"/>
                </a:solidFill>
                <a:latin typeface="Times New Roman" panose="02020603050405020304" charset="0"/>
                <a:ea typeface="宋体" panose="02010600030101010101" pitchFamily="2" charset="-122"/>
                <a:cs typeface="Times New Roman" panose="02020603050405020304" charset="0"/>
                <a:sym typeface="+mn-ea"/>
              </a:rPr>
              <a:t>  </a:t>
            </a:r>
            <a:r>
              <a:rPr lang="zh-CN" altLang="en-US" b="1">
                <a:solidFill>
                  <a:srgbClr val="0070C0"/>
                </a:solidFill>
                <a:latin typeface="Times New Roman" panose="02020603050405020304" charset="0"/>
                <a:ea typeface="宋体" panose="02010600030101010101" pitchFamily="2" charset="-122"/>
                <a:cs typeface="Times New Roman" panose="02020603050405020304" charset="0"/>
                <a:sym typeface="+mn-ea"/>
              </a:rPr>
              <a:t>光源的亮度</a:t>
            </a:r>
            <a:endParaRPr lang="zh-CN" altLang="en-US"/>
          </a:p>
        </p:txBody>
      </p:sp>
      <p:sp>
        <p:nvSpPr>
          <p:cNvPr id="10" name="内容占位符 2"/>
          <p:cNvSpPr>
            <a:spLocks noGrp="1"/>
          </p:cNvSpPr>
          <p:nvPr/>
        </p:nvSpPr>
        <p:spPr>
          <a:xfrm>
            <a:off x="255905" y="4792345"/>
            <a:ext cx="4303395" cy="1924050"/>
          </a:xfrm>
          <a:prstGeom prst="rect">
            <a:avLst/>
          </a:prstGeom>
          <a:noFill/>
          <a:ln w="50800" cmpd="dbl">
            <a:solidFill>
              <a:srgbClr val="1D41D5"/>
            </a:solidFill>
            <a:prstDash val="dash"/>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1200" b="1">
                <a:solidFill>
                  <a:srgbClr val="0070C0"/>
                </a:solidFill>
                <a:latin typeface="Times New Roman" panose="02020603050405020304" charset="0"/>
                <a:ea typeface="宋体" panose="02010600030101010101" pitchFamily="2" charset="-122"/>
                <a:cs typeface="Times New Roman" panose="02020603050405020304" charset="0"/>
              </a:rPr>
              <a:t>        </a:t>
            </a: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rPr>
              <a:t>因此当下大多数孤立中子星的质量仍然是不可测量的。对于孤立中子星而言，至今只公布一颗星的质量测量数据，即2019年NICER给出了孤立中子星PSR J0030+0451的质量。</a:t>
            </a:r>
            <a:endParaRPr lang="zh-CN" altLang="en-US" sz="1600"/>
          </a:p>
          <a:p>
            <a:pPr marL="0" indent="0">
              <a:lnSpc>
                <a:spcPct val="150000"/>
              </a:lnSpc>
              <a:buNone/>
            </a:pPr>
            <a:endParaRPr lang="zh-CN" altLang="en-US" sz="1200" b="1">
              <a:solidFill>
                <a:srgbClr val="0070C0"/>
              </a:solidFill>
              <a:latin typeface="Times New Roman" panose="02020603050405020304" charset="0"/>
              <a:ea typeface="宋体" panose="02010600030101010101" pitchFamily="2" charset="-122"/>
              <a:cs typeface="Times New Roman" panose="02020603050405020304" charset="0"/>
            </a:endParaRPr>
          </a:p>
          <a:p>
            <a:pPr marL="0" indent="0">
              <a:lnSpc>
                <a:spcPct val="150000"/>
              </a:lnSpc>
              <a:buNone/>
            </a:pPr>
            <a:r>
              <a:rPr lang="zh-CN" altLang="en-US" sz="1200" b="1">
                <a:solidFill>
                  <a:srgbClr val="0070C0"/>
                </a:solidFill>
                <a:latin typeface="Times New Roman" panose="02020603050405020304" charset="0"/>
                <a:ea typeface="宋体" panose="02010600030101010101" pitchFamily="2" charset="-122"/>
                <a:cs typeface="Times New Roman" panose="02020603050405020304" charset="0"/>
              </a:rPr>
              <a:t> </a:t>
            </a:r>
            <a:r>
              <a:rPr lang="en-US" altLang="zh-CN" sz="1200" b="1">
                <a:solidFill>
                  <a:srgbClr val="0070C0"/>
                </a:solidFill>
                <a:latin typeface="Times New Roman" panose="02020603050405020304" charset="0"/>
                <a:ea typeface="宋体" panose="02010600030101010101" pitchFamily="2" charset="-122"/>
                <a:cs typeface="Times New Roman" panose="02020603050405020304" charset="0"/>
              </a:rPr>
              <a:t>     </a:t>
            </a:r>
            <a:r>
              <a:rPr lang="zh-CN" altLang="en-US" sz="1200" b="1">
                <a:solidFill>
                  <a:srgbClr val="0070C0"/>
                </a:solidFill>
                <a:latin typeface="Times New Roman" panose="02020603050405020304" charset="0"/>
                <a:ea typeface="宋体" panose="02010600030101010101" pitchFamily="2" charset="-122"/>
                <a:cs typeface="Times New Roman" panose="02020603050405020304" charset="0"/>
              </a:rPr>
              <a:t> </a:t>
            </a:r>
            <a:r>
              <a:rPr lang="en-US" altLang="zh-CN" sz="1200" b="1">
                <a:solidFill>
                  <a:srgbClr val="0070C0"/>
                </a:solidFill>
                <a:latin typeface="Times New Roman" panose="02020603050405020304" charset="0"/>
                <a:ea typeface="宋体" panose="02010600030101010101" pitchFamily="2" charset="-122"/>
                <a:cs typeface="Times New Roman" panose="02020603050405020304" charset="0"/>
              </a:rPr>
              <a:t>    </a:t>
            </a:r>
            <a:endParaRPr lang="en-US" altLang="zh-CN" sz="1200" b="1">
              <a:solidFill>
                <a:srgbClr val="0070C0"/>
              </a:solidFill>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179705" y="2417445"/>
            <a:ext cx="3168015" cy="337185"/>
          </a:xfrm>
          <a:prstGeom prst="rect">
            <a:avLst/>
          </a:prstGeom>
          <a:noFill/>
        </p:spPr>
        <p:txBody>
          <a:bodyPr wrap="none" rtlCol="0" anchor="t">
            <a:spAutoFit/>
          </a:bodyPr>
          <a:p>
            <a:pPr marL="285750" indent="-285750" algn="l">
              <a:buClr>
                <a:srgbClr val="1D41D5"/>
              </a:buClr>
              <a:buFont typeface="Wingdings" panose="05000000000000000000" charset="0"/>
              <a:buChar char="Ø"/>
            </a:pP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rPr>
              <a:t>中子星内部成分探测器NICER</a:t>
            </a:r>
            <a:endPar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09880" y="3366770"/>
            <a:ext cx="796290" cy="337185"/>
          </a:xfrm>
          <a:prstGeom prst="rect">
            <a:avLst/>
          </a:prstGeom>
          <a:noFill/>
        </p:spPr>
        <p:txBody>
          <a:bodyPr wrap="none" rtlCol="0" anchor="t">
            <a:spAutoFit/>
          </a:bodyPr>
          <a:p>
            <a:pPr indent="0" algn="l">
              <a:buClr>
                <a:srgbClr val="1D41D5"/>
              </a:buClr>
              <a:buFont typeface="Wingdings" panose="05000000000000000000" charset="0"/>
              <a:buNone/>
            </a:pPr>
            <a:r>
              <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rPr>
              <a:t>依赖于</a:t>
            </a:r>
            <a:endParaRPr lang="zh-CN" altLang="en-US" sz="1600" b="1">
              <a:solidFill>
                <a:srgbClr val="0070C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5" name="右箭头 54"/>
          <p:cNvSpPr/>
          <p:nvPr/>
        </p:nvSpPr>
        <p:spPr>
          <a:xfrm>
            <a:off x="1254125" y="3371850"/>
            <a:ext cx="496570" cy="294797"/>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4" name="右箭头 13"/>
          <p:cNvSpPr/>
          <p:nvPr/>
        </p:nvSpPr>
        <p:spPr>
          <a:xfrm>
            <a:off x="4676140" y="5614670"/>
            <a:ext cx="496570" cy="284558"/>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rPr>
              <a:t> </a:t>
            </a:r>
            <a:endParaRPr kumimoji="0" lang="en-US" altLang="zh-CN"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par>
    </p:tnLst>
    <p:bldLst>
      <p:bldP spid="3" grpId="1" animBg="1" build="p"/>
      <p:bldP spid="11" grpId="1"/>
      <p:bldP spid="21" grpId="1"/>
      <p:bldP spid="6" grpId="1" animBg="1"/>
      <p:bldP spid="13" grpId="1"/>
      <p:bldP spid="55" grpId="1" animBg="1"/>
      <p:bldP spid="8" grpId="1" animBg="1"/>
      <p:bldP spid="10" grpId="1" animBg="1"/>
      <p:bldP spid="14" grpId="1" animBg="1"/>
      <p:bldP spid="7" grpId="1"/>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9705" y="78740"/>
            <a:ext cx="5734685" cy="920750"/>
          </a:xfrm>
        </p:spPr>
        <p:txBody>
          <a:bodyPr/>
          <a:p>
            <a:pPr algn="l"/>
            <a:r>
              <a:rPr lang="zh-CN" altLang="en-US">
                <a:ln w="12700" cmpd="sng">
                  <a:solidFill>
                    <a:schemeClr val="accent4"/>
                  </a:solidFill>
                  <a:prstDash val="solid"/>
                </a:ln>
                <a:solidFill>
                  <a:srgbClr val="FF0000"/>
                </a:solidFill>
                <a:effectLst/>
              </a:rPr>
              <a:t>中子星</a:t>
            </a:r>
            <a:r>
              <a:rPr lang="zh-CN" altLang="en-US">
                <a:ln w="12700" cmpd="sng">
                  <a:solidFill>
                    <a:schemeClr val="accent4"/>
                  </a:solidFill>
                  <a:prstDash val="solid"/>
                </a:ln>
                <a:solidFill>
                  <a:srgbClr val="FF0000"/>
                </a:solidFill>
                <a:effectLst/>
              </a:rPr>
              <a:t>表面引力红移</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mc:AlternateContent xmlns:mc="http://schemas.openxmlformats.org/markup-compatibility/2006">
        <mc:Choice xmlns:a14="http://schemas.microsoft.com/office/drawing/2010/main" Requires="a14">
          <p:sp>
            <p:nvSpPr>
              <p:cNvPr id="12" name="文本框 11"/>
              <p:cNvSpPr txBox="1"/>
              <p:nvPr/>
            </p:nvSpPr>
            <p:spPr>
              <a:xfrm>
                <a:off x="422275" y="2977515"/>
                <a:ext cx="4218305" cy="846455"/>
              </a:xfrm>
              <a:prstGeom prst="rect">
                <a:avLst/>
              </a:prstGeom>
              <a:noFill/>
              <a:ln w="28575" cmpd="sng">
                <a:solidFill>
                  <a:srgbClr val="1D41D5"/>
                </a:solidFill>
                <a:prstDash val="sysDot"/>
              </a:ln>
            </p:spPr>
            <p:txBody>
              <a:bodyPr wrap="square" rtlCol="0" anchor="t">
                <a:spAutoFit/>
              </a:bodyPr>
              <a:p>
                <a:pPr>
                  <a:buNone/>
                </a:pPr>
                <a:r>
                  <a:rPr lang="zh-CN" altLang="en-US" sz="1600">
                    <a:solidFill>
                      <a:srgbClr val="C00000"/>
                    </a:solidFill>
                    <a:latin typeface="Times New Roman" panose="02020603050405020304" charset="0"/>
                    <a:cs typeface="Times New Roman" panose="02020603050405020304" charset="0"/>
                    <a:sym typeface="+mn-ea"/>
                  </a:rPr>
                  <a:t>EXO 07482-676</a:t>
                </a:r>
                <a:r>
                  <a:rPr lang="en-US" altLang="zh-CN" sz="16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LMXB</a:t>
                </a:r>
                <a:r>
                  <a:rPr lang="en-US" altLang="zh-CN" sz="1600">
                    <a:solidFill>
                      <a:srgbClr val="C00000"/>
                    </a:solidFill>
                    <a:latin typeface="Times New Roman" panose="02020603050405020304" charset="0"/>
                    <a:cs typeface="Times New Roman" panose="02020603050405020304" charset="0"/>
                    <a:sym typeface="+mn-ea"/>
                  </a:rPr>
                  <a:t>)</a:t>
                </a:r>
                <a:r>
                  <a:rPr lang="zh-CN" altLang="en-US" sz="1600">
                    <a:solidFill>
                      <a:srgbClr val="C00000"/>
                    </a:solidFill>
                    <a:latin typeface="Times New Roman" panose="02020603050405020304" charset="0"/>
                    <a:cs typeface="Times New Roman" panose="02020603050405020304" charset="0"/>
                    <a:sym typeface="+mn-ea"/>
                  </a:rPr>
                  <a:t>：</a:t>
                </a:r>
                <a:r>
                  <a:rPr lang="en-US" altLang="zh-CN" sz="16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 Zs = 0.35</a:t>
                </a:r>
                <a:endParaRPr lang="zh-CN" altLang="en-US" sz="1600">
                  <a:solidFill>
                    <a:srgbClr val="C00000"/>
                  </a:solidFill>
                  <a:latin typeface="Times New Roman" panose="02020603050405020304" charset="0"/>
                  <a:cs typeface="Times New Roman" panose="02020603050405020304" charset="0"/>
                </a:endParaRPr>
              </a:p>
              <a:p>
                <a:pPr>
                  <a:buNone/>
                </a:pPr>
                <a:r>
                  <a:rPr lang="zh-CN" altLang="en-US" sz="1600">
                    <a:solidFill>
                      <a:srgbClr val="C00000"/>
                    </a:solidFill>
                    <a:latin typeface="Times New Roman" panose="02020603050405020304" charset="0"/>
                    <a:cs typeface="Times New Roman" panose="02020603050405020304" charset="0"/>
                    <a:sym typeface="+mn-ea"/>
                  </a:rPr>
                  <a:t>1E 1207.4-5209</a:t>
                </a:r>
                <a:r>
                  <a:rPr lang="en-US" altLang="zh-CN" sz="1600">
                    <a:solidFill>
                      <a:srgbClr val="C00000"/>
                    </a:solidFill>
                    <a:latin typeface="Times New Roman" panose="02020603050405020304" charset="0"/>
                    <a:cs typeface="Times New Roman" panose="02020603050405020304" charset="0"/>
                    <a:sym typeface="+mn-ea"/>
                  </a:rPr>
                  <a:t>    (INS)</a:t>
                </a:r>
                <a:r>
                  <a:rPr lang="zh-CN" altLang="en-US" sz="1600">
                    <a:solidFill>
                      <a:srgbClr val="C00000"/>
                    </a:solidFill>
                    <a:latin typeface="Times New Roman" panose="02020603050405020304" charset="0"/>
                    <a:cs typeface="Times New Roman" panose="02020603050405020304" charset="0"/>
                    <a:sym typeface="+mn-ea"/>
                  </a:rPr>
                  <a:t>： </a:t>
                </a:r>
                <a:r>
                  <a:rPr lang="en-US" altLang="zh-CN" sz="16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Zs = 0.12-0.23</a:t>
                </a:r>
                <a:endParaRPr lang="zh-CN" altLang="en-US" sz="1600">
                  <a:solidFill>
                    <a:srgbClr val="C00000"/>
                  </a:solidFill>
                  <a:latin typeface="Times New Roman" panose="02020603050405020304" charset="0"/>
                  <a:cs typeface="Times New Roman" panose="02020603050405020304" charset="0"/>
                </a:endParaRPr>
              </a:p>
              <a:p>
                <a:pPr>
                  <a:buNone/>
                </a:pPr>
                <a:r>
                  <a:rPr lang="zh-CN" altLang="en-US" sz="1600">
                    <a:solidFill>
                      <a:srgbClr val="C00000"/>
                    </a:solidFill>
                    <a:latin typeface="Times New Roman" panose="02020603050405020304" charset="0"/>
                    <a:cs typeface="Times New Roman" panose="02020603050405020304" charset="0"/>
                    <a:sym typeface="+mn-ea"/>
                  </a:rPr>
                  <a:t>RX J0720.4-3125</a:t>
                </a:r>
                <a:r>
                  <a:rPr lang="en-US" altLang="zh-CN" sz="16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INS</a:t>
                </a:r>
                <a:r>
                  <a:rPr lang="en-US" altLang="zh-CN" sz="1600">
                    <a:solidFill>
                      <a:srgbClr val="C00000"/>
                    </a:solidFill>
                    <a:latin typeface="Times New Roman" panose="02020603050405020304" charset="0"/>
                    <a:cs typeface="Times New Roman" panose="02020603050405020304" charset="0"/>
                    <a:sym typeface="+mn-ea"/>
                  </a:rPr>
                  <a:t>)</a:t>
                </a:r>
                <a:r>
                  <a:rPr lang="zh-CN" altLang="en-US" sz="1600">
                    <a:solidFill>
                      <a:srgbClr val="C00000"/>
                    </a:solidFill>
                    <a:latin typeface="Times New Roman" panose="02020603050405020304" charset="0"/>
                    <a:cs typeface="Times New Roman" panose="02020603050405020304" charset="0"/>
                    <a:sym typeface="+mn-ea"/>
                  </a:rPr>
                  <a:t>： </a:t>
                </a:r>
                <a:r>
                  <a:rPr lang="en-US" altLang="zh-CN" sz="16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Zs = </a:t>
                </a:r>
                <a14:m>
                  <m:oMath xmlns:m="http://schemas.openxmlformats.org/officeDocument/2006/math">
                    <m:sSubSup>
                      <m:sSubSupPr>
                        <m:ctrlPr>
                          <a:rPr lang="en-US" altLang="zh-CN" sz="1600">
                            <a:solidFill>
                              <a:srgbClr val="C00000"/>
                            </a:solidFill>
                            <a:latin typeface="Cambria Math" panose="02040503050406030204" charset="0"/>
                            <a:cs typeface="Cambria Math" panose="02040503050406030204" charset="0"/>
                          </a:rPr>
                        </m:ctrlPr>
                      </m:sSubSupPr>
                      <m:e>
                        <m:r>
                          <a:rPr lang="en-US" altLang="zh-CN" sz="1600">
                            <a:solidFill>
                              <a:srgbClr val="C00000"/>
                            </a:solidFill>
                            <a:latin typeface="Cambria Math" panose="02040503050406030204" charset="0"/>
                            <a:ea typeface="MS Mincho" charset="0"/>
                            <a:cs typeface="Cambria Math" panose="02040503050406030204" charset="0"/>
                          </a:rPr>
                          <m:t>0</m:t>
                        </m:r>
                        <m:r>
                          <a:rPr lang="en-US" altLang="zh-CN" sz="1600">
                            <a:solidFill>
                              <a:srgbClr val="C00000"/>
                            </a:solidFill>
                            <a:latin typeface="Cambria Math" panose="02040503050406030204" charset="0"/>
                            <a:ea typeface="MS Mincho" charset="0"/>
                            <a:cs typeface="Cambria Math" panose="02040503050406030204" charset="0"/>
                          </a:rPr>
                          <m:t>.</m:t>
                        </m:r>
                        <m:r>
                          <a:rPr lang="en-US" altLang="zh-CN" sz="1600">
                            <a:solidFill>
                              <a:srgbClr val="C00000"/>
                            </a:solidFill>
                            <a:latin typeface="Cambria Math" panose="02040503050406030204" charset="0"/>
                            <a:ea typeface="MS Mincho" charset="0"/>
                            <a:cs typeface="Cambria Math" panose="02040503050406030204" charset="0"/>
                          </a:rPr>
                          <m:t>205</m:t>
                        </m:r>
                      </m:e>
                      <m:sub>
                        <m:r>
                          <a:rPr lang="en-US" altLang="zh-CN" sz="1600">
                            <a:solidFill>
                              <a:srgbClr val="C00000"/>
                            </a:solidFill>
                            <a:latin typeface="Cambria Math" panose="02040503050406030204" charset="0"/>
                            <a:ea typeface="MS Mincho" charset="0"/>
                            <a:cs typeface="Cambria Math" panose="02040503050406030204" charset="0"/>
                          </a:rPr>
                          <m:t>−</m:t>
                        </m:r>
                        <m:r>
                          <a:rPr lang="en-US" altLang="zh-CN" sz="1600">
                            <a:solidFill>
                              <a:srgbClr val="C00000"/>
                            </a:solidFill>
                            <a:latin typeface="Cambria Math" panose="02040503050406030204" charset="0"/>
                            <a:ea typeface="MS Mincho" charset="0"/>
                            <a:cs typeface="Cambria Math" panose="02040503050406030204" charset="0"/>
                          </a:rPr>
                          <m:t>0</m:t>
                        </m:r>
                        <m:r>
                          <a:rPr lang="en-US" altLang="zh-CN" sz="1600">
                            <a:solidFill>
                              <a:srgbClr val="C00000"/>
                            </a:solidFill>
                            <a:latin typeface="Cambria Math" panose="02040503050406030204" charset="0"/>
                            <a:ea typeface="MS Mincho" charset="0"/>
                            <a:cs typeface="Cambria Math" panose="02040503050406030204" charset="0"/>
                          </a:rPr>
                          <m:t>.</m:t>
                        </m:r>
                        <m:r>
                          <a:rPr lang="en-US" altLang="zh-CN" sz="1600">
                            <a:solidFill>
                              <a:srgbClr val="C00000"/>
                            </a:solidFill>
                            <a:latin typeface="Cambria Math" panose="02040503050406030204" charset="0"/>
                            <a:ea typeface="MS Mincho" charset="0"/>
                            <a:cs typeface="Cambria Math" panose="02040503050406030204" charset="0"/>
                          </a:rPr>
                          <m:t>006</m:t>
                        </m:r>
                      </m:sub>
                      <m:sup>
                        <m:r>
                          <a:rPr lang="en-US" altLang="zh-CN" sz="1600">
                            <a:solidFill>
                              <a:srgbClr val="C00000"/>
                            </a:solidFill>
                            <a:latin typeface="Cambria Math" panose="02040503050406030204" charset="0"/>
                            <a:ea typeface="MS Mincho" charset="0"/>
                            <a:cs typeface="Cambria Math" panose="02040503050406030204" charset="0"/>
                          </a:rPr>
                          <m:t>+</m:t>
                        </m:r>
                        <m:r>
                          <a:rPr lang="en-US" altLang="zh-CN" sz="1600">
                            <a:solidFill>
                              <a:srgbClr val="C00000"/>
                            </a:solidFill>
                            <a:latin typeface="Cambria Math" panose="02040503050406030204" charset="0"/>
                            <a:ea typeface="MS Mincho" charset="0"/>
                            <a:cs typeface="Cambria Math" panose="02040503050406030204" charset="0"/>
                          </a:rPr>
                          <m:t>0</m:t>
                        </m:r>
                        <m:r>
                          <a:rPr lang="en-US" altLang="zh-CN" sz="1600">
                            <a:solidFill>
                              <a:srgbClr val="C00000"/>
                            </a:solidFill>
                            <a:latin typeface="Cambria Math" panose="02040503050406030204" charset="0"/>
                            <a:ea typeface="MS Mincho" charset="0"/>
                            <a:cs typeface="Cambria Math" panose="02040503050406030204" charset="0"/>
                          </a:rPr>
                          <m:t>.</m:t>
                        </m:r>
                        <m:r>
                          <a:rPr lang="en-US" altLang="zh-CN" sz="1600">
                            <a:solidFill>
                              <a:srgbClr val="C00000"/>
                            </a:solidFill>
                            <a:latin typeface="Cambria Math" panose="02040503050406030204" charset="0"/>
                            <a:ea typeface="MS Mincho" charset="0"/>
                            <a:cs typeface="Cambria Math" panose="02040503050406030204" charset="0"/>
                          </a:rPr>
                          <m:t>003</m:t>
                        </m:r>
                      </m:sup>
                    </m:sSubSup>
                  </m:oMath>
                </a14:m>
                <a:endParaRPr lang="zh-CN" altLang="en-US" sz="1200">
                  <a:solidFill>
                    <a:srgbClr val="1D41D5"/>
                  </a:soli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12" name="文本框 11"/>
              <p:cNvSpPr txBox="1">
                <a:spLocks noRot="1" noChangeAspect="1" noMove="1" noResize="1" noEditPoints="1" noAdjustHandles="1" noChangeArrowheads="1" noChangeShapeType="1" noTextEdit="1"/>
              </p:cNvSpPr>
              <p:nvPr/>
            </p:nvSpPr>
            <p:spPr>
              <a:xfrm>
                <a:off x="422275" y="2977515"/>
                <a:ext cx="4218305" cy="846455"/>
              </a:xfrm>
              <a:prstGeom prst="rect">
                <a:avLst/>
              </a:prstGeom>
              <a:blipFill rotWithShape="1">
                <a:blip r:embed="rId1"/>
                <a:stretch>
                  <a:fillRect l="-346" t="-1725" r="-331" b="-1650"/>
                </a:stretch>
              </a:blipFill>
              <a:ln w="28575" cmpd="sng">
                <a:solidFill>
                  <a:srgbClr val="1D41D5"/>
                </a:solidFill>
                <a:prstDash val="sysDot"/>
              </a:ln>
            </p:spPr>
            <p:txBody>
              <a:bodyPr/>
              <a:lstStyle/>
              <a:p>
                <a:r>
                  <a:rPr lang="zh-CN" altLang="en-US">
                    <a:noFill/>
                  </a:rPr>
                  <a:t> </a:t>
                </a:r>
              </a:p>
            </p:txBody>
          </p:sp>
        </mc:Fallback>
      </mc:AlternateContent>
      <p:sp>
        <p:nvSpPr>
          <p:cNvPr id="21" name="矩形 20"/>
          <p:cNvSpPr/>
          <p:nvPr/>
        </p:nvSpPr>
        <p:spPr>
          <a:xfrm>
            <a:off x="-59848" y="1020128"/>
            <a:ext cx="287528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中子星表面引力红移</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23" name="矩形 22"/>
          <p:cNvSpPr/>
          <p:nvPr/>
        </p:nvSpPr>
        <p:spPr>
          <a:xfrm>
            <a:off x="-59848" y="2300923"/>
            <a:ext cx="466217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目前</a:t>
            </a:r>
            <a:r>
              <a:rPr lang="zh-CN" altLang="en-US" sz="2000" b="1">
                <a:gradFill>
                  <a:gsLst>
                    <a:gs pos="0">
                      <a:srgbClr val="012D86"/>
                    </a:gs>
                    <a:gs pos="100000">
                      <a:srgbClr val="0E2557"/>
                    </a:gs>
                  </a:gsLst>
                  <a:lin scaled="0"/>
                </a:gradFill>
                <a:latin typeface="Times New Roman" panose="02020603050405020304" charset="0"/>
                <a:cs typeface="Times New Roman" panose="02020603050405020304" charset="0"/>
                <a:sym typeface="+mn-ea"/>
              </a:rPr>
              <a:t>中子星最大的引力红移测量值：</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graphicFrame>
        <p:nvGraphicFramePr>
          <p:cNvPr id="6" name="对象 5">
            <a:hlinkClick r:id="" action="ppaction://ole?verb="/>
          </p:cNvPr>
          <p:cNvGraphicFramePr>
            <a:graphicFrameLocks noChangeAspect="1"/>
          </p:cNvGraphicFramePr>
          <p:nvPr/>
        </p:nvGraphicFramePr>
        <p:xfrm>
          <a:off x="664528" y="1593533"/>
          <a:ext cx="1917065" cy="707390"/>
        </p:xfrm>
        <a:graphic>
          <a:graphicData uri="http://schemas.openxmlformats.org/presentationml/2006/ole">
            <mc:AlternateContent xmlns:mc="http://schemas.openxmlformats.org/markup-compatibility/2006">
              <mc:Choice xmlns:v="urn:schemas-microsoft-com:vml" Requires="v">
                <p:oleObj spid="_x0000_s1026" name="" r:id="rId2" imgW="1206500" imgH="545465" progId="Equation.KSEE3">
                  <p:embed/>
                </p:oleObj>
              </mc:Choice>
              <mc:Fallback>
                <p:oleObj name="" r:id="rId2" imgW="1206500" imgH="545465" progId="Equation.KSEE3">
                  <p:embed/>
                  <p:pic>
                    <p:nvPicPr>
                      <p:cNvPr id="0" name="图片 1025"/>
                      <p:cNvPicPr/>
                      <p:nvPr/>
                    </p:nvPicPr>
                    <p:blipFill>
                      <a:blip r:embed="rId3"/>
                      <a:stretch>
                        <a:fillRect/>
                      </a:stretch>
                    </p:blipFill>
                    <p:spPr>
                      <a:xfrm>
                        <a:off x="664528" y="1593533"/>
                        <a:ext cx="1917065" cy="707390"/>
                      </a:xfrm>
                      <a:prstGeom prst="rect">
                        <a:avLst/>
                      </a:prstGeom>
                      <a:ln w="44450" cmpd="dbl">
                        <a:noFill/>
                        <a:prstDash val="sysDot"/>
                      </a:ln>
                    </p:spPr>
                  </p:pic>
                </p:oleObj>
              </mc:Fallback>
            </mc:AlternateContent>
          </a:graphicData>
        </a:graphic>
      </p:graphicFrame>
      <p:sp>
        <p:nvSpPr>
          <p:cNvPr id="25" name="文本框 24"/>
          <p:cNvSpPr txBox="1"/>
          <p:nvPr/>
        </p:nvSpPr>
        <p:spPr>
          <a:xfrm>
            <a:off x="2581910" y="1871345"/>
            <a:ext cx="2175510" cy="306705"/>
          </a:xfrm>
          <a:prstGeom prst="rect">
            <a:avLst/>
          </a:prstGeom>
          <a:noFill/>
        </p:spPr>
        <p:txBody>
          <a:bodyPr wrap="none" rtlCol="0">
            <a:spAutoFit/>
          </a:bodyPr>
          <a:p>
            <a:r>
              <a:rPr lang="en-US" altLang="zh-CN" sz="1400">
                <a:latin typeface="Times New Roman" panose="02020603050405020304" charset="0"/>
                <a:ea typeface="宋体" panose="02010600030101010101" pitchFamily="2" charset="-122"/>
                <a:cs typeface="Times New Roman" panose="02020603050405020304" charset="0"/>
              </a:rPr>
              <a:t>(</a:t>
            </a:r>
            <a:r>
              <a:rPr lang="zh-CN" altLang="en-US" sz="1400">
                <a:latin typeface="Times New Roman" panose="02020603050405020304" charset="0"/>
                <a:ea typeface="宋体" panose="02010600030101010101" pitchFamily="2" charset="-122"/>
                <a:cs typeface="Times New Roman" panose="02020603050405020304" charset="0"/>
              </a:rPr>
              <a:t>几何单位制下：</a:t>
            </a:r>
            <a:r>
              <a:rPr lang="en-US" altLang="zh-CN" sz="1400">
                <a:latin typeface="Times New Roman" panose="02020603050405020304" charset="0"/>
                <a:ea typeface="宋体" panose="02010600030101010101" pitchFamily="2" charset="-122"/>
                <a:cs typeface="Times New Roman" panose="02020603050405020304" charset="0"/>
              </a:rPr>
              <a:t>G = c =1)</a:t>
            </a:r>
            <a:endParaRPr lang="en-US" altLang="zh-CN" sz="1400">
              <a:latin typeface="Times New Roman" panose="02020603050405020304" charset="0"/>
              <a:ea typeface="宋体" panose="02010600030101010101" pitchFamily="2" charset="-122"/>
              <a:cs typeface="Times New Roman" panose="02020603050405020304" charset="0"/>
            </a:endParaRPr>
          </a:p>
        </p:txBody>
      </p:sp>
      <p:grpSp>
        <p:nvGrpSpPr>
          <p:cNvPr id="37" name="组合 36"/>
          <p:cNvGrpSpPr/>
          <p:nvPr/>
        </p:nvGrpSpPr>
        <p:grpSpPr>
          <a:xfrm>
            <a:off x="5216525" y="1125855"/>
            <a:ext cx="3700145" cy="5732145"/>
            <a:chOff x="8103" y="1799"/>
            <a:chExt cx="5827" cy="9027"/>
          </a:xfrm>
        </p:grpSpPr>
        <p:pic>
          <p:nvPicPr>
            <p:cNvPr id="35" name="图片 34" descr="fig2"/>
            <p:cNvPicPr>
              <a:picLocks noChangeAspect="1"/>
            </p:cNvPicPr>
            <p:nvPr/>
          </p:nvPicPr>
          <p:blipFill>
            <a:blip r:embed="rId4"/>
            <a:stretch>
              <a:fillRect/>
            </a:stretch>
          </p:blipFill>
          <p:spPr>
            <a:xfrm>
              <a:off x="8103" y="6473"/>
              <a:ext cx="5827" cy="4353"/>
            </a:xfrm>
            <a:prstGeom prst="rect">
              <a:avLst/>
            </a:prstGeom>
            <a:ln w="50800" cmpd="dbl">
              <a:solidFill>
                <a:srgbClr val="1D41D5"/>
              </a:solidFill>
              <a:prstDash val="sysDot"/>
            </a:ln>
          </p:spPr>
        </p:pic>
        <p:pic>
          <p:nvPicPr>
            <p:cNvPr id="36" name="图片 35" descr="mZall"/>
            <p:cNvPicPr>
              <a:picLocks noChangeAspect="1"/>
            </p:cNvPicPr>
            <p:nvPr/>
          </p:nvPicPr>
          <p:blipFill>
            <a:blip r:embed="rId5"/>
            <a:stretch>
              <a:fillRect/>
            </a:stretch>
          </p:blipFill>
          <p:spPr>
            <a:xfrm>
              <a:off x="8764" y="1799"/>
              <a:ext cx="4540" cy="4540"/>
            </a:xfrm>
            <a:prstGeom prst="rect">
              <a:avLst/>
            </a:prstGeom>
            <a:noFill/>
            <a:ln w="50800" cmpd="dbl">
              <a:solidFill>
                <a:srgbClr val="1D41D5"/>
              </a:solidFill>
              <a:prstDash val="sysDot"/>
            </a:ln>
          </p:spPr>
        </p:pic>
      </p:grpSp>
      <p:sp>
        <p:nvSpPr>
          <p:cNvPr id="17" name="矩形 16"/>
          <p:cNvSpPr/>
          <p:nvPr/>
        </p:nvSpPr>
        <p:spPr>
          <a:xfrm>
            <a:off x="-8890" y="3901440"/>
            <a:ext cx="5080000" cy="829945"/>
          </a:xfrm>
          <a:prstGeom prst="rect">
            <a:avLst/>
          </a:prstGeom>
        </p:spPr>
        <p:txBody>
          <a:bodyPr wrap="square">
            <a:spAutoFit/>
          </a:bodyPr>
          <a:p>
            <a:pPr marL="342900" marR="0" lvl="0" indent="-342900" algn="just" defTabSz="914400" rtl="0" eaLnBrk="1" fontAlgn="base" latinLnBrk="0" hangingPunct="1">
              <a:lnSpc>
                <a:spcPct val="150000"/>
              </a:lnSpc>
              <a:spcBef>
                <a:spcPct val="0"/>
              </a:spcBef>
              <a:spcAft>
                <a:spcPct val="0"/>
              </a:spcAft>
              <a:buClrTx/>
              <a:buSzTx/>
              <a:buFont typeface="Wingdings" panose="05000000000000000000" charset="0"/>
              <a:buChar char="Ø"/>
              <a:defRPr/>
            </a:pPr>
            <a:r>
              <a:rPr kumimoji="0" lang="zh-CN" altLang="en-US" sz="16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利用中子星表面引力红移测量值可以推断孤立中子星质量的方法。</a:t>
            </a:r>
            <a:endParaRPr kumimoji="0" lang="zh-CN" altLang="en-US" sz="16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8" name="文本框 17"/>
          <p:cNvSpPr txBox="1"/>
          <p:nvPr/>
        </p:nvSpPr>
        <p:spPr>
          <a:xfrm>
            <a:off x="627380" y="4727575"/>
            <a:ext cx="1409700" cy="337185"/>
          </a:xfrm>
          <a:prstGeom prst="rect">
            <a:avLst/>
          </a:prstGeom>
          <a:noFill/>
        </p:spPr>
        <p:txBody>
          <a:bodyPr wrap="none" rtlCol="0">
            <a:spAutoFit/>
          </a:bodyPr>
          <a:p>
            <a:r>
              <a:rPr lang="zh-CN" altLang="en-US" sz="1600" b="1">
                <a:gradFill>
                  <a:gsLst>
                    <a:gs pos="0">
                      <a:srgbClr val="012D86"/>
                    </a:gs>
                    <a:gs pos="100000">
                      <a:srgbClr val="0E2557"/>
                    </a:gs>
                  </a:gsLst>
                  <a:lin scaled="0"/>
                </a:gradFill>
              </a:rPr>
              <a:t>约束物态方程</a:t>
            </a:r>
            <a:endParaRPr lang="zh-CN" altLang="en-US" sz="1600" b="1">
              <a:gradFill>
                <a:gsLst>
                  <a:gs pos="0">
                    <a:srgbClr val="012D86"/>
                  </a:gs>
                  <a:gs pos="100000">
                    <a:srgbClr val="0E2557"/>
                  </a:gs>
                </a:gsLst>
                <a:lin scaled="0"/>
              </a:gradFill>
            </a:endParaRPr>
          </a:p>
        </p:txBody>
      </p:sp>
      <p:sp>
        <p:nvSpPr>
          <p:cNvPr id="22" name="文本框 21"/>
          <p:cNvSpPr txBox="1"/>
          <p:nvPr/>
        </p:nvSpPr>
        <p:spPr>
          <a:xfrm>
            <a:off x="2811780" y="4403090"/>
            <a:ext cx="2259330" cy="1060450"/>
          </a:xfrm>
          <a:prstGeom prst="rect">
            <a:avLst/>
          </a:prstGeom>
          <a:noFill/>
        </p:spPr>
        <p:txBody>
          <a:bodyPr wrap="none" rtlCol="0" anchor="t">
            <a:spAutoFit/>
          </a:bodyPr>
          <a:p>
            <a:pPr marL="285750" indent="-285750">
              <a:lnSpc>
                <a:spcPct val="150000"/>
              </a:lnSpc>
              <a:buClr>
                <a:srgbClr val="1D41D5"/>
              </a:buClr>
              <a:buFont typeface="Wingdings" panose="05000000000000000000" charset="0"/>
              <a:buChar char="l"/>
            </a:pP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引力波数据</a:t>
            </a:r>
            <a:endPar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marL="285750" indent="-285750">
              <a:lnSpc>
                <a:spcPct val="150000"/>
              </a:lnSpc>
              <a:buClr>
                <a:srgbClr val="1D41D5"/>
              </a:buClr>
              <a:buFont typeface="Wingdings" panose="05000000000000000000" charset="0"/>
              <a:buChar char="l"/>
            </a:pPr>
            <a:r>
              <a:rPr lang="zh-CN" altLang="en-US" sz="1400" b="1">
                <a:gradFill>
                  <a:gsLst>
                    <a:gs pos="0">
                      <a:srgbClr val="012D86"/>
                    </a:gs>
                    <a:gs pos="100000">
                      <a:srgbClr val="0E2557"/>
                    </a:gs>
                  </a:gsLst>
                  <a:lin scaled="0"/>
                </a:gradFill>
              </a:rPr>
              <a:t>核实验</a:t>
            </a:r>
            <a:endParaRPr lang="zh-CN" altLang="en-US" sz="1400" b="1">
              <a:gradFill>
                <a:gsLst>
                  <a:gs pos="0">
                    <a:srgbClr val="012D86"/>
                  </a:gs>
                  <a:gs pos="100000">
                    <a:srgbClr val="0E2557"/>
                  </a:gs>
                </a:gsLst>
                <a:lin scaled="0"/>
              </a:gradFill>
            </a:endParaRPr>
          </a:p>
          <a:p>
            <a:pPr marL="285750" indent="-285750">
              <a:lnSpc>
                <a:spcPct val="150000"/>
              </a:lnSpc>
              <a:buClr>
                <a:srgbClr val="1D41D5"/>
              </a:buClr>
              <a:buFont typeface="Wingdings" panose="05000000000000000000" charset="0"/>
              <a:buChar char="l"/>
            </a:pPr>
            <a:r>
              <a:rPr lang="zh-CN" altLang="en-US" sz="1400" b="1">
                <a:gradFill>
                  <a:gsLst>
                    <a:gs pos="0">
                      <a:srgbClr val="012D86"/>
                    </a:gs>
                    <a:gs pos="100000">
                      <a:srgbClr val="0E2557"/>
                    </a:gs>
                  </a:gsLst>
                  <a:lin scaled="0"/>
                </a:gradFill>
              </a:rPr>
              <a:t>非旋转中子星最大质量</a:t>
            </a:r>
            <a:endParaRPr lang="zh-CN" altLang="en-US" sz="1400" b="1">
              <a:gradFill>
                <a:gsLst>
                  <a:gs pos="0">
                    <a:srgbClr val="012D86"/>
                  </a:gs>
                  <a:gs pos="100000">
                    <a:srgbClr val="0E2557"/>
                  </a:gs>
                </a:gsLst>
                <a:lin scaled="0"/>
              </a:gradFill>
            </a:endParaRPr>
          </a:p>
        </p:txBody>
      </p:sp>
      <p:sp>
        <p:nvSpPr>
          <p:cNvPr id="28" name="左箭头 27"/>
          <p:cNvSpPr/>
          <p:nvPr/>
        </p:nvSpPr>
        <p:spPr>
          <a:xfrm>
            <a:off x="2089785" y="4796790"/>
            <a:ext cx="455295" cy="228631"/>
          </a:xfrm>
          <a:prstGeom prst="lef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gradFill>
                <a:gsLst>
                  <a:gs pos="0">
                    <a:srgbClr val="012D86"/>
                  </a:gs>
                  <a:gs pos="100000">
                    <a:srgbClr val="0E2557"/>
                  </a:gs>
                </a:gsLst>
                <a:lin scaled="0"/>
              </a:gradFill>
              <a:effectLst/>
              <a:latin typeface="Times New Roman" panose="02020603050405020304" charset="0"/>
              <a:ea typeface="宋体" panose="02010600030101010101" pitchFamily="2" charset="-122"/>
            </a:endParaRPr>
          </a:p>
        </p:txBody>
      </p:sp>
      <p:sp>
        <p:nvSpPr>
          <p:cNvPr id="29" name="文本框 28"/>
          <p:cNvSpPr txBox="1"/>
          <p:nvPr/>
        </p:nvSpPr>
        <p:spPr>
          <a:xfrm>
            <a:off x="168910" y="5370830"/>
            <a:ext cx="2499995" cy="337185"/>
          </a:xfrm>
          <a:prstGeom prst="rect">
            <a:avLst/>
          </a:prstGeom>
          <a:noFill/>
        </p:spPr>
        <p:txBody>
          <a:bodyPr wrap="none" rtlCol="0" anchor="t">
            <a:spAutoFit/>
          </a:bodyPr>
          <a:p>
            <a:r>
              <a:rPr lang="zh-CN"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引力红移</a:t>
            </a:r>
            <a:r>
              <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r>
              <a:rPr lang="zh-CN"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质量的概率分布</a:t>
            </a:r>
            <a:endParaRPr lang="zh-CN" alt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p:txBody>
      </p:sp>
      <p:sp>
        <p:nvSpPr>
          <p:cNvPr id="32" name="下箭头 31"/>
          <p:cNvSpPr/>
          <p:nvPr/>
        </p:nvSpPr>
        <p:spPr>
          <a:xfrm>
            <a:off x="1184910" y="5043170"/>
            <a:ext cx="252095" cy="308133"/>
          </a:xfrm>
          <a:prstGeom prst="down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0" b="1" i="0" u="none" strike="noStrike" cap="none" normalizeH="0" baseline="0" smtClean="0">
              <a:ln>
                <a:noFill/>
              </a:ln>
              <a:gradFill>
                <a:gsLst>
                  <a:gs pos="0">
                    <a:srgbClr val="012D86"/>
                  </a:gs>
                  <a:gs pos="100000">
                    <a:srgbClr val="0E2557"/>
                  </a:gs>
                </a:gsLst>
                <a:lin scaled="0"/>
              </a:gradFill>
              <a:effectLst/>
              <a:latin typeface="Times New Roman" panose="02020603050405020304" charset="0"/>
              <a:ea typeface="宋体" panose="02010600030101010101" pitchFamily="2" charset="-122"/>
            </a:endParaRPr>
          </a:p>
        </p:txBody>
      </p:sp>
      <p:sp>
        <p:nvSpPr>
          <p:cNvPr id="33" name="文本框 32"/>
          <p:cNvSpPr txBox="1"/>
          <p:nvPr/>
        </p:nvSpPr>
        <p:spPr>
          <a:xfrm>
            <a:off x="93980" y="5946140"/>
            <a:ext cx="2360930" cy="337185"/>
          </a:xfrm>
          <a:prstGeom prst="rect">
            <a:avLst/>
          </a:prstGeom>
          <a:noFill/>
        </p:spPr>
        <p:txBody>
          <a:bodyPr wrap="square" rtlCol="0" anchor="t">
            <a:spAutoFit/>
          </a:bodyPr>
          <a:p>
            <a:r>
              <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Magnificent Seven”(M7)</a:t>
            </a:r>
            <a:endParaRPr lang="en-US" alt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p:txBody>
      </p:sp>
      <p:sp>
        <p:nvSpPr>
          <p:cNvPr id="34" name="文本框 33"/>
          <p:cNvSpPr txBox="1"/>
          <p:nvPr/>
        </p:nvSpPr>
        <p:spPr>
          <a:xfrm>
            <a:off x="2310765" y="5766435"/>
            <a:ext cx="2903855" cy="829945"/>
          </a:xfrm>
          <a:prstGeom prst="rect">
            <a:avLst/>
          </a:prstGeom>
          <a:noFill/>
        </p:spPr>
        <p:txBody>
          <a:bodyPr wrap="none" rtlCol="0" anchor="t">
            <a:spAutoFit/>
          </a:bodyPr>
          <a:p>
            <a:pPr marL="285750" indent="-285750">
              <a:buClr>
                <a:srgbClr val="FF0000"/>
              </a:buClr>
              <a:buFont typeface="Wingdings" panose="05000000000000000000" charset="0"/>
              <a:buChar char="l"/>
            </a:pPr>
            <a:r>
              <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RX J1856.5-3754</a:t>
            </a:r>
            <a:endPar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marL="285750" indent="-285750">
              <a:buClr>
                <a:srgbClr val="FF0000"/>
              </a:buClr>
              <a:buFont typeface="Wingdings" panose="05000000000000000000" charset="0"/>
              <a:buChar char="l"/>
            </a:pPr>
            <a:r>
              <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RX J0720.4-3125</a:t>
            </a:r>
            <a:endPar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marL="285750" indent="-285750">
              <a:buClr>
                <a:srgbClr val="FF0000"/>
              </a:buClr>
              <a:buFont typeface="Wingdings" panose="05000000000000000000" charset="0"/>
              <a:buChar char="l"/>
            </a:pPr>
            <a:r>
              <a:rPr 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RX J1308.6+2127/RBS 1223</a:t>
            </a:r>
            <a:endParaRPr lang="en-US" altLang="en-US" sz="16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p:txBody>
      </p:sp>
      <p:sp>
        <p:nvSpPr>
          <p:cNvPr id="38" name="文本框 37"/>
          <p:cNvSpPr txBox="1"/>
          <p:nvPr/>
        </p:nvSpPr>
        <p:spPr>
          <a:xfrm>
            <a:off x="0" y="6499860"/>
            <a:ext cx="3189605" cy="414020"/>
          </a:xfrm>
          <a:prstGeom prst="rect">
            <a:avLst/>
          </a:prstGeom>
          <a:noFill/>
          <a:ln w="9525">
            <a:noFill/>
          </a:ln>
        </p:spPr>
        <p:txBody>
          <a:bodyPr wrap="square">
            <a:spAutoFit/>
          </a:bodyPr>
          <a:p>
            <a:pPr indent="0"/>
            <a:r>
              <a:rPr lang="en-US" altLang="en-US" sz="1050" b="1">
                <a:latin typeface="Times New Roman" panose="02020603050405020304" charset="0"/>
                <a:ea typeface="宋体" panose="02010600030101010101" pitchFamily="2" charset="-122"/>
              </a:rPr>
              <a:t>Sen D, J. Phys. G: Nucl. Part. Phys. 2021, 48, 025201.</a:t>
            </a:r>
            <a:endParaRPr lang="en-US" altLang="en-US" sz="1050" b="1">
              <a:latin typeface="Times New Roman" panose="02020603050405020304" charset="0"/>
              <a:ea typeface="宋体" panose="02010600030101010101" pitchFamily="2" charset="-122"/>
            </a:endParaRPr>
          </a:p>
          <a:p>
            <a:pPr indent="0"/>
            <a:r>
              <a:rPr lang="en-US" sz="1050" b="1">
                <a:latin typeface="Times New Roman" panose="02020603050405020304" charset="0"/>
                <a:ea typeface="宋体" panose="02010600030101010101" pitchFamily="2" charset="-122"/>
                <a:sym typeface="+mn-ea"/>
              </a:rPr>
              <a:t>Fan Y Z, et al., Astrophys. J., 2020, 888, 45.</a:t>
            </a:r>
            <a:endParaRPr lang="en-US" altLang="en-US" sz="1050" b="1">
              <a:latin typeface="Times New Roman" panose="02020603050405020304" charset="0"/>
              <a:ea typeface="宋体" panose="02010600030101010101" pitchFamily="2" charset="-122"/>
            </a:endParaRPr>
          </a:p>
        </p:txBody>
      </p:sp>
      <p:sp>
        <p:nvSpPr>
          <p:cNvPr id="20" name="矩形 19"/>
          <p:cNvSpPr/>
          <p:nvPr/>
        </p:nvSpPr>
        <p:spPr>
          <a:xfrm>
            <a:off x="-59848" y="1020128"/>
            <a:ext cx="287528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中子星表面引力红移</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graphicFrame>
        <p:nvGraphicFramePr>
          <p:cNvPr id="24" name="对象 23">
            <a:hlinkClick r:id="" action="ppaction://ole?verb="/>
          </p:cNvPr>
          <p:cNvGraphicFramePr>
            <a:graphicFrameLocks noChangeAspect="1"/>
          </p:cNvGraphicFramePr>
          <p:nvPr/>
        </p:nvGraphicFramePr>
        <p:xfrm>
          <a:off x="664528" y="1593533"/>
          <a:ext cx="1917065" cy="707390"/>
        </p:xfrm>
        <a:graphic>
          <a:graphicData uri="http://schemas.openxmlformats.org/presentationml/2006/ole">
            <mc:AlternateContent xmlns:mc="http://schemas.openxmlformats.org/markup-compatibility/2006">
              <mc:Choice xmlns:v="urn:schemas-microsoft-com:vml" Requires="v">
                <p:oleObj spid="_x0000_s26" name="" r:id="rId6" imgW="1206500" imgH="545465" progId="Equation.KSEE3">
                  <p:embed/>
                </p:oleObj>
              </mc:Choice>
              <mc:Fallback>
                <p:oleObj name="" r:id="rId6" imgW="1206500" imgH="545465" progId="Equation.KSEE3">
                  <p:embed/>
                  <p:pic>
                    <p:nvPicPr>
                      <p:cNvPr id="0" name="图片 1025"/>
                      <p:cNvPicPr/>
                      <p:nvPr/>
                    </p:nvPicPr>
                    <p:blipFill>
                      <a:blip r:embed="rId3"/>
                      <a:stretch>
                        <a:fillRect/>
                      </a:stretch>
                    </p:blipFill>
                    <p:spPr>
                      <a:xfrm>
                        <a:off x="664528" y="1593533"/>
                        <a:ext cx="1917065" cy="707390"/>
                      </a:xfrm>
                      <a:prstGeom prst="rect">
                        <a:avLst/>
                      </a:prstGeom>
                      <a:ln w="44450" cmpd="dbl">
                        <a:noFill/>
                        <a:prstDash val="sysDot"/>
                      </a:ln>
                    </p:spPr>
                  </p:pic>
                </p:oleObj>
              </mc:Fallback>
            </mc:AlternateContent>
          </a:graphicData>
        </a:graphic>
      </p:graphicFrame>
      <p:sp>
        <p:nvSpPr>
          <p:cNvPr id="47" name="文本框 46"/>
          <p:cNvSpPr txBox="1"/>
          <p:nvPr/>
        </p:nvSpPr>
        <p:spPr>
          <a:xfrm>
            <a:off x="2581910" y="1871345"/>
            <a:ext cx="2175510" cy="306705"/>
          </a:xfrm>
          <a:prstGeom prst="rect">
            <a:avLst/>
          </a:prstGeom>
          <a:noFill/>
        </p:spPr>
        <p:txBody>
          <a:bodyPr wrap="none" rtlCol="0">
            <a:spAutoFit/>
          </a:bodyPr>
          <a:p>
            <a:r>
              <a:rPr lang="en-US" altLang="zh-CN" sz="1400">
                <a:latin typeface="Times New Roman" panose="02020603050405020304" charset="0"/>
                <a:ea typeface="宋体" panose="02010600030101010101" pitchFamily="2" charset="-122"/>
                <a:cs typeface="Times New Roman" panose="02020603050405020304" charset="0"/>
              </a:rPr>
              <a:t>(</a:t>
            </a:r>
            <a:r>
              <a:rPr lang="zh-CN" altLang="en-US" sz="1400">
                <a:latin typeface="Times New Roman" panose="02020603050405020304" charset="0"/>
                <a:ea typeface="宋体" panose="02010600030101010101" pitchFamily="2" charset="-122"/>
                <a:cs typeface="Times New Roman" panose="02020603050405020304" charset="0"/>
              </a:rPr>
              <a:t>几何单位制下：</a:t>
            </a:r>
            <a:r>
              <a:rPr lang="en-US" altLang="zh-CN" sz="1400">
                <a:latin typeface="Times New Roman" panose="02020603050405020304" charset="0"/>
                <a:ea typeface="宋体" panose="02010600030101010101" pitchFamily="2" charset="-122"/>
                <a:cs typeface="Times New Roman" panose="02020603050405020304" charset="0"/>
              </a:rPr>
              <a:t>G = c =1)</a:t>
            </a:r>
            <a:endParaRPr lang="en-US" altLang="zh-CN" sz="1400">
              <a:latin typeface="Times New Roman" panose="02020603050405020304" charset="0"/>
              <a:ea typeface="宋体" panose="02010600030101010101" pitchFamily="2" charset="-122"/>
              <a:cs typeface="Times New Roman" panose="02020603050405020304" charset="0"/>
            </a:endParaRPr>
          </a:p>
        </p:txBody>
      </p:sp>
      <p:sp>
        <p:nvSpPr>
          <p:cNvPr id="48" name="矩形 47"/>
          <p:cNvSpPr/>
          <p:nvPr/>
        </p:nvSpPr>
        <p:spPr>
          <a:xfrm>
            <a:off x="-59848" y="1020128"/>
            <a:ext cx="287528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中子星表面引力红移</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Tree>
  </p:cSld>
  <p:clrMapOvr>
    <a:masterClrMapping/>
  </p:clrMapOvr>
  <p:timing>
    <p:tnLst>
      <p:par>
        <p:cTn id="1" dur="indefinite" restart="never" nodeType="tmRoot"/>
      </p:par>
    </p:tnLst>
    <p:bldLst>
      <p:bldP spid="21" grpId="1"/>
      <p:bldP spid="20" grpId="1"/>
      <p:bldP spid="25" grpId="1"/>
      <p:bldP spid="23" grpId="1"/>
      <p:bldP spid="12" grpId="1" animBg="1"/>
      <p:bldP spid="17" grpId="1"/>
      <p:bldP spid="18" grpId="1"/>
      <p:bldP spid="22" grpId="1"/>
      <p:bldP spid="28" grpId="1" animBg="1"/>
      <p:bldP spid="29" grpId="1"/>
      <p:bldP spid="32" grpId="1" animBg="1"/>
      <p:bldP spid="33" grpId="1"/>
      <p:bldP spid="3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66370" y="157480"/>
            <a:ext cx="8679180" cy="920750"/>
          </a:xfrm>
        </p:spPr>
        <p:txBody>
          <a:bodyPr/>
          <a:p>
            <a:pPr algn="l"/>
            <a:r>
              <a:rPr lang="zh-CN" altLang="en-US" sz="2800">
                <a:ln w="12700" cmpd="sng">
                  <a:solidFill>
                    <a:schemeClr val="accent4"/>
                  </a:solidFill>
                  <a:prstDash val="solid"/>
                </a:ln>
                <a:solidFill>
                  <a:srgbClr val="FF0000"/>
                </a:solidFill>
                <a:effectLst/>
                <a:sym typeface="+mn-ea"/>
              </a:rPr>
              <a:t>如何利用引力波信号来研究中子星内部结构？</a:t>
            </a:r>
            <a:endParaRPr lang="zh-CN" altLang="en-US" sz="2800">
              <a:ln w="12700" cmpd="sng">
                <a:solidFill>
                  <a:schemeClr val="accent4"/>
                </a:solidFill>
                <a:prstDash val="solid"/>
              </a:ln>
              <a:solidFill>
                <a:srgbClr val="FF0000"/>
              </a:solidFill>
              <a:effectLst/>
              <a:sym typeface="+mn-ea"/>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21" name="矩形 20"/>
          <p:cNvSpPr/>
          <p:nvPr/>
        </p:nvSpPr>
        <p:spPr>
          <a:xfrm>
            <a:off x="180817" y="1048703"/>
            <a:ext cx="210947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lang="zh-CN" sz="2000" b="1">
                <a:gradFill>
                  <a:gsLst>
                    <a:gs pos="0">
                      <a:srgbClr val="012D86"/>
                    </a:gs>
                    <a:gs pos="100000">
                      <a:srgbClr val="0E2557"/>
                    </a:gs>
                  </a:gsLst>
                  <a:lin scaled="0"/>
                </a:gradFill>
                <a:latin typeface="Times New Roman" panose="02020603050405020304" charset="0"/>
                <a:cs typeface="Times New Roman" panose="02020603050405020304" charset="0"/>
                <a:sym typeface="+mn-ea"/>
              </a:rPr>
              <a:t>潮汐形变因子</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sp>
        <p:nvSpPr>
          <p:cNvPr id="110" name="文本框 109"/>
          <p:cNvSpPr txBox="1"/>
          <p:nvPr/>
        </p:nvSpPr>
        <p:spPr>
          <a:xfrm>
            <a:off x="666115" y="1651635"/>
            <a:ext cx="4829810" cy="368300"/>
          </a:xfrm>
          <a:prstGeom prst="rect">
            <a:avLst/>
          </a:prstGeom>
          <a:noFill/>
          <a:ln w="9525">
            <a:noFill/>
          </a:ln>
        </p:spPr>
        <p:txBody>
          <a:bodyPr wrap="square">
            <a:spAutoFit/>
          </a:bodyPr>
          <a:p>
            <a:pPr indent="0"/>
            <a:r>
              <a:rPr lang="en-US" b="1">
                <a:latin typeface="宋体" panose="02010600030101010101" pitchFamily="2" charset="-122"/>
                <a:ea typeface="宋体" panose="02010600030101010101" pitchFamily="2" charset="-122"/>
                <a:sym typeface="Symbol" panose="05050102010706020507" charset="0"/>
              </a:rPr>
              <a:t></a:t>
            </a:r>
            <a:r>
              <a:rPr lang="en-US" b="1">
                <a:solidFill>
                  <a:srgbClr val="000000"/>
                </a:solidFill>
                <a:latin typeface="楷体" panose="02010609060101010101" charset="-122"/>
                <a:ea typeface="宋体" panose="02010600030101010101" pitchFamily="2" charset="-122"/>
              </a:rPr>
              <a:t>=</a:t>
            </a:r>
            <a:r>
              <a:rPr lang="en-US" b="1">
                <a:solidFill>
                  <a:srgbClr val="000000"/>
                </a:solidFill>
                <a:latin typeface="Times New Roman" panose="02020603050405020304" charset="0"/>
                <a:ea typeface="楷体" panose="02010609060101010101" charset="-122"/>
              </a:rPr>
              <a:t>(2/3)</a:t>
            </a:r>
            <a:r>
              <a:rPr lang="en-US" b="1">
                <a:solidFill>
                  <a:srgbClr val="000000"/>
                </a:solidFill>
                <a:latin typeface="Times New Roman" panose="02020603050405020304" charset="0"/>
                <a:ea typeface="楷体" panose="02010609060101010101" charset="-122"/>
                <a:sym typeface="+mn-ea"/>
              </a:rPr>
              <a:t>k</a:t>
            </a:r>
            <a:r>
              <a:rPr lang="en-US" b="1" baseline="-25000">
                <a:solidFill>
                  <a:srgbClr val="000000"/>
                </a:solidFill>
                <a:latin typeface="Times New Roman" panose="02020603050405020304" charset="0"/>
                <a:ea typeface="楷体" panose="02010609060101010101" charset="-122"/>
                <a:sym typeface="+mn-ea"/>
              </a:rPr>
              <a:t>2</a:t>
            </a:r>
            <a:r>
              <a:rPr lang="en-US" b="1">
                <a:solidFill>
                  <a:srgbClr val="000000"/>
                </a:solidFill>
                <a:latin typeface="Times New Roman" panose="02020603050405020304" charset="0"/>
                <a:ea typeface="楷体" panose="02010609060101010101" charset="-122"/>
                <a:sym typeface="+mn-ea"/>
              </a:rPr>
              <a:t>(M/R)</a:t>
            </a:r>
            <a:r>
              <a:rPr lang="en-US" b="1" baseline="30000">
                <a:solidFill>
                  <a:srgbClr val="000000"/>
                </a:solidFill>
                <a:latin typeface="Times New Roman" panose="02020603050405020304" charset="0"/>
                <a:ea typeface="宋体" panose="02010600030101010101" pitchFamily="2" charset="-122"/>
                <a:sym typeface="+mn-ea"/>
              </a:rPr>
              <a:t>-</a:t>
            </a:r>
            <a:r>
              <a:rPr lang="en-US" b="1" baseline="30000">
                <a:solidFill>
                  <a:srgbClr val="000000"/>
                </a:solidFill>
                <a:latin typeface="Times New Roman" panose="02020603050405020304" charset="0"/>
                <a:ea typeface="楷体" panose="02010609060101010101" charset="-122"/>
                <a:sym typeface="+mn-ea"/>
              </a:rPr>
              <a:t>5   </a:t>
            </a:r>
            <a:r>
              <a:rPr lang="en-US" b="1">
                <a:solidFill>
                  <a:srgbClr val="000000"/>
                </a:solidFill>
                <a:latin typeface="Times New Roman" panose="02020603050405020304" charset="0"/>
                <a:ea typeface="楷体" panose="02010609060101010101" charset="-122"/>
              </a:rPr>
              <a:t>(</a:t>
            </a:r>
            <a:r>
              <a:rPr lang="zh-CN" altLang="en-US" b="1">
                <a:solidFill>
                  <a:srgbClr val="000000"/>
                </a:solidFill>
                <a:latin typeface="Times New Roman" panose="02020603050405020304" charset="0"/>
                <a:ea typeface="宋体" panose="02010600030101010101" pitchFamily="2" charset="-122"/>
                <a:cs typeface="Times New Roman" panose="02020603050405020304" charset="0"/>
              </a:rPr>
              <a:t>几何单位制下：</a:t>
            </a:r>
            <a:r>
              <a:rPr lang="en-US" altLang="zh-CN" b="1">
                <a:solidFill>
                  <a:srgbClr val="000000"/>
                </a:solidFill>
                <a:latin typeface="Times New Roman" panose="02020603050405020304" charset="0"/>
                <a:ea typeface="宋体" panose="02010600030101010101" pitchFamily="2" charset="-122"/>
                <a:cs typeface="Times New Roman" panose="02020603050405020304" charset="0"/>
              </a:rPr>
              <a:t>G=c=1</a:t>
            </a:r>
            <a:r>
              <a:rPr lang="en-US" b="1">
                <a:solidFill>
                  <a:srgbClr val="000000"/>
                </a:solidFill>
                <a:latin typeface="Times New Roman" panose="02020603050405020304" charset="0"/>
                <a:ea typeface="楷体" panose="02010609060101010101" charset="-122"/>
              </a:rPr>
              <a:t>)</a:t>
            </a:r>
            <a:endParaRPr lang="zh-CN" altLang="en-US" b="1" baseline="30000">
              <a:solidFill>
                <a:srgbClr val="000000"/>
              </a:solidFill>
              <a:latin typeface="Times New Roman" panose="02020603050405020304" charset="0"/>
              <a:ea typeface="楷体" panose="02010609060101010101" charset="-122"/>
            </a:endParaRPr>
          </a:p>
        </p:txBody>
      </p:sp>
      <p:sp>
        <p:nvSpPr>
          <p:cNvPr id="119" name="文本框 118"/>
          <p:cNvSpPr txBox="1"/>
          <p:nvPr/>
        </p:nvSpPr>
        <p:spPr>
          <a:xfrm>
            <a:off x="519430" y="3877310"/>
            <a:ext cx="6179185" cy="306705"/>
          </a:xfrm>
          <a:prstGeom prst="rect">
            <a:avLst/>
          </a:prstGeom>
          <a:noFill/>
          <a:ln w="9525">
            <a:noFill/>
          </a:ln>
        </p:spPr>
        <p:txBody>
          <a:bodyPr wrap="square">
            <a:spAutoFit/>
          </a:bodyPr>
          <a:p>
            <a:pPr indent="0"/>
            <a:r>
              <a:rPr lang="en-US" sz="1400" b="0">
                <a:solidFill>
                  <a:srgbClr val="000000"/>
                </a:solidFill>
                <a:latin typeface="Times New Roman" panose="02020603050405020304" charset="0"/>
                <a:ea typeface="楷体" panose="02010609060101010101" charset="-122"/>
              </a:rPr>
              <a:t> </a:t>
            </a:r>
            <a:endParaRPr lang="zh-CN" altLang="en-US"/>
          </a:p>
        </p:txBody>
      </p:sp>
      <p:graphicFrame>
        <p:nvGraphicFramePr>
          <p:cNvPr id="19" name="对象 18">
            <a:hlinkClick r:id="" action="ppaction://ole?verb="/>
          </p:cNvPr>
          <p:cNvGraphicFramePr>
            <a:graphicFrameLocks noChangeAspect="1"/>
          </p:cNvGraphicFramePr>
          <p:nvPr/>
        </p:nvGraphicFramePr>
        <p:xfrm>
          <a:off x="871855" y="2700655"/>
          <a:ext cx="5120640" cy="2219325"/>
        </p:xfrm>
        <a:graphic>
          <a:graphicData uri="http://schemas.openxmlformats.org/presentationml/2006/ole">
            <mc:AlternateContent xmlns:mc="http://schemas.openxmlformats.org/markup-compatibility/2006">
              <mc:Choice xmlns:v="urn:schemas-microsoft-com:vml" Requires="v">
                <p:oleObj spid="_x0000_s4097" name="" r:id="rId1" imgW="4572000" imgH="1981200" progId="Equation.KSEE3">
                  <p:embed/>
                </p:oleObj>
              </mc:Choice>
              <mc:Fallback>
                <p:oleObj name="" r:id="rId1" imgW="4572000" imgH="1981200" progId="Equation.KSEE3">
                  <p:embed/>
                  <p:pic>
                    <p:nvPicPr>
                      <p:cNvPr id="0" name="图片 4096"/>
                      <p:cNvPicPr/>
                      <p:nvPr/>
                    </p:nvPicPr>
                    <p:blipFill>
                      <a:blip r:embed="rId2"/>
                      <a:stretch>
                        <a:fillRect/>
                      </a:stretch>
                    </p:blipFill>
                    <p:spPr>
                      <a:xfrm>
                        <a:off x="871855" y="2700655"/>
                        <a:ext cx="5120640" cy="2219325"/>
                      </a:xfrm>
                      <a:prstGeom prst="rect">
                        <a:avLst/>
                      </a:prstGeom>
                    </p:spPr>
                  </p:pic>
                </p:oleObj>
              </mc:Fallback>
            </mc:AlternateContent>
          </a:graphicData>
        </a:graphic>
      </p:graphicFrame>
      <p:graphicFrame>
        <p:nvGraphicFramePr>
          <p:cNvPr id="20" name="对象 19">
            <a:hlinkClick r:id="" action="ppaction://ole?verb="/>
          </p:cNvPr>
          <p:cNvGraphicFramePr>
            <a:graphicFrameLocks noChangeAspect="1"/>
          </p:cNvGraphicFramePr>
          <p:nvPr/>
        </p:nvGraphicFramePr>
        <p:xfrm>
          <a:off x="1258570" y="5050790"/>
          <a:ext cx="3833495" cy="2096135"/>
        </p:xfrm>
        <a:graphic>
          <a:graphicData uri="http://schemas.openxmlformats.org/presentationml/2006/ole">
            <mc:AlternateContent xmlns:mc="http://schemas.openxmlformats.org/markup-compatibility/2006">
              <mc:Choice xmlns:v="urn:schemas-microsoft-com:vml" Requires="v">
                <p:oleObj spid="_x0000_s4098" name="" r:id="rId3" imgW="3390900" imgH="1854200" progId="Equation.KSEE3">
                  <p:embed/>
                </p:oleObj>
              </mc:Choice>
              <mc:Fallback>
                <p:oleObj name="" r:id="rId3" imgW="3390900" imgH="1854200" progId="Equation.KSEE3">
                  <p:embed/>
                  <p:pic>
                    <p:nvPicPr>
                      <p:cNvPr id="0" name="图片 4097"/>
                      <p:cNvPicPr/>
                      <p:nvPr/>
                    </p:nvPicPr>
                    <p:blipFill>
                      <a:blip r:embed="rId4"/>
                      <a:stretch>
                        <a:fillRect/>
                      </a:stretch>
                    </p:blipFill>
                    <p:spPr>
                      <a:xfrm>
                        <a:off x="1258570" y="5050790"/>
                        <a:ext cx="3833495" cy="2096135"/>
                      </a:xfrm>
                      <a:prstGeom prst="rect">
                        <a:avLst/>
                      </a:prstGeom>
                    </p:spPr>
                  </p:pic>
                </p:oleObj>
              </mc:Fallback>
            </mc:AlternateContent>
          </a:graphicData>
        </a:graphic>
      </p:graphicFrame>
      <p:sp>
        <p:nvSpPr>
          <p:cNvPr id="22" name="右箭头 21"/>
          <p:cNvSpPr/>
          <p:nvPr/>
        </p:nvSpPr>
        <p:spPr>
          <a:xfrm>
            <a:off x="184785" y="5730875"/>
            <a:ext cx="887095" cy="398945"/>
          </a:xfrm>
          <a:prstGeom prst="rightArrow">
            <a:avLst/>
          </a:prstGeom>
          <a:gradFill>
            <a:gsLst>
              <a:gs pos="100000">
                <a:schemeClr val="accent6">
                  <a:lumMod val="60000"/>
                  <a:lumOff val="40000"/>
                </a:schemeClr>
              </a:gs>
              <a:gs pos="0">
                <a:srgbClr val="0CA451"/>
              </a:gs>
            </a:gsLst>
            <a:path path="circle">
              <a:fillToRect l="100000" t="100000"/>
            </a:path>
            <a:tileRect r="-100000" b="-100000"/>
          </a:gradFill>
          <a:ln w="9525" cap="flat" cmpd="sng" algn="ctr">
            <a:solidFill>
              <a:schemeClr val="accent1"/>
            </a:solid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6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38" name="矩形 37"/>
          <p:cNvSpPr/>
          <p:nvPr/>
        </p:nvSpPr>
        <p:spPr>
          <a:xfrm>
            <a:off x="166212" y="2080578"/>
            <a:ext cx="358521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lang="en-US" sz="2000" b="1">
                <a:gradFill>
                  <a:gsLst>
                    <a:gs pos="0">
                      <a:srgbClr val="012D86"/>
                    </a:gs>
                    <a:gs pos="100000">
                      <a:srgbClr val="0E2557"/>
                    </a:gs>
                  </a:gsLst>
                  <a:lin scaled="0"/>
                </a:gradFill>
                <a:latin typeface="宋体" panose="02010600030101010101" pitchFamily="2" charset="-122"/>
                <a:ea typeface="宋体" panose="02010600030101010101" pitchFamily="2" charset="-122"/>
                <a:sym typeface="Symbol" panose="05050102010706020507" charset="0"/>
              </a:rPr>
              <a:t></a:t>
            </a:r>
            <a:r>
              <a:rPr lang="zh-CN" sz="2000" b="1">
                <a:gradFill>
                  <a:gsLst>
                    <a:gs pos="0">
                      <a:srgbClr val="012D86"/>
                    </a:gs>
                    <a:gs pos="100000">
                      <a:srgbClr val="0E2557"/>
                    </a:gs>
                  </a:gsLst>
                  <a:lin scaled="0"/>
                </a:gradFill>
                <a:ea typeface="宋体" panose="02010600030101010101" pitchFamily="2" charset="-122"/>
                <a:sym typeface="+mn-ea"/>
              </a:rPr>
              <a:t>、</a:t>
            </a:r>
            <a:r>
              <a:rPr lang="en-US" sz="2000" b="1">
                <a:gradFill>
                  <a:gsLst>
                    <a:gs pos="0">
                      <a:srgbClr val="012D86"/>
                    </a:gs>
                    <a:gs pos="100000">
                      <a:srgbClr val="0E2557"/>
                    </a:gs>
                  </a:gsLst>
                  <a:lin scaled="0"/>
                </a:gradFill>
                <a:latin typeface="Times New Roman" panose="02020603050405020304" charset="0"/>
                <a:ea typeface="楷体" panose="02010609060101010101" charset="-122"/>
                <a:sym typeface="+mn-ea"/>
              </a:rPr>
              <a:t>K</a:t>
            </a:r>
            <a:r>
              <a:rPr lang="en-US" sz="2000" b="1" baseline="-25000">
                <a:gradFill>
                  <a:gsLst>
                    <a:gs pos="0">
                      <a:srgbClr val="012D86"/>
                    </a:gs>
                    <a:gs pos="100000">
                      <a:srgbClr val="0E2557"/>
                    </a:gs>
                  </a:gsLst>
                  <a:lin scaled="0"/>
                </a:gradFill>
                <a:latin typeface="Times New Roman" panose="02020603050405020304" charset="0"/>
                <a:ea typeface="楷体" panose="02010609060101010101" charset="-122"/>
                <a:sym typeface="+mn-ea"/>
              </a:rPr>
              <a:t>2</a:t>
            </a:r>
            <a:r>
              <a:rPr lang="zh-CN" sz="20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通过如下方程求解：</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mn-cs"/>
              <a:sym typeface="+mn-ea"/>
            </a:endParaRPr>
          </a:p>
        </p:txBody>
      </p:sp>
      <p:sp>
        <p:nvSpPr>
          <p:cNvPr id="57" name="上箭头 56"/>
          <p:cNvSpPr/>
          <p:nvPr/>
        </p:nvSpPr>
        <p:spPr>
          <a:xfrm>
            <a:off x="6995160" y="3317240"/>
            <a:ext cx="473075" cy="1151255"/>
          </a:xfrm>
          <a:prstGeom prst="upArrow">
            <a:avLst/>
          </a:prstGeom>
          <a:gradFill>
            <a:gsLst>
              <a:gs pos="0">
                <a:srgbClr val="FE4444"/>
              </a:gs>
              <a:gs pos="100000">
                <a:srgbClr val="832B2B"/>
              </a:gs>
            </a:gsLst>
            <a:path path="circle">
              <a:fillToRect l="100000" t="100000"/>
            </a:path>
            <a:tileRect r="-100000" b="-10000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graphicFrame>
        <p:nvGraphicFramePr>
          <p:cNvPr id="59" name="对象 58">
            <a:hlinkClick r:id="" action="ppaction://ole?verb="/>
          </p:cNvPr>
          <p:cNvGraphicFramePr>
            <a:graphicFrameLocks noChangeAspect="1"/>
          </p:cNvGraphicFramePr>
          <p:nvPr/>
        </p:nvGraphicFramePr>
        <p:xfrm>
          <a:off x="6564630" y="1224280"/>
          <a:ext cx="1334135" cy="427355"/>
        </p:xfrm>
        <a:graphic>
          <a:graphicData uri="http://schemas.openxmlformats.org/presentationml/2006/ole">
            <mc:AlternateContent xmlns:mc="http://schemas.openxmlformats.org/markup-compatibility/2006">
              <mc:Choice xmlns:v="urn:schemas-microsoft-com:vml" Requires="v">
                <p:oleObj spid="_x0000_s4099" name="" r:id="rId5" imgW="634365" imgH="203200" progId="Equation.KSEE3">
                  <p:embed/>
                </p:oleObj>
              </mc:Choice>
              <mc:Fallback>
                <p:oleObj name="" r:id="rId5" imgW="634365" imgH="203200" progId="Equation.KSEE3">
                  <p:embed/>
                  <p:pic>
                    <p:nvPicPr>
                      <p:cNvPr id="0" name="图片 4098"/>
                      <p:cNvPicPr/>
                      <p:nvPr/>
                    </p:nvPicPr>
                    <p:blipFill>
                      <a:blip r:embed="rId6"/>
                      <a:stretch>
                        <a:fillRect/>
                      </a:stretch>
                    </p:blipFill>
                    <p:spPr>
                      <a:xfrm>
                        <a:off x="6564630" y="1224280"/>
                        <a:ext cx="1334135" cy="427355"/>
                      </a:xfrm>
                      <a:prstGeom prst="rect">
                        <a:avLst/>
                      </a:prstGeom>
                    </p:spPr>
                  </p:pic>
                </p:oleObj>
              </mc:Fallback>
            </mc:AlternateContent>
          </a:graphicData>
        </a:graphic>
      </p:graphicFrame>
      <p:sp>
        <p:nvSpPr>
          <p:cNvPr id="60" name="文本框 59"/>
          <p:cNvSpPr txBox="1"/>
          <p:nvPr/>
        </p:nvSpPr>
        <p:spPr>
          <a:xfrm>
            <a:off x="6320790" y="2948940"/>
            <a:ext cx="1821815" cy="368300"/>
          </a:xfrm>
          <a:prstGeom prst="rect">
            <a:avLst/>
          </a:prstGeom>
          <a:noFill/>
        </p:spPr>
        <p:txBody>
          <a:bodyPr wrap="square" rtlCol="0">
            <a:spAutoFit/>
          </a:bodyPr>
          <a:p>
            <a:r>
              <a:rPr lang="zh-CN" altLang="en-US" b="1"/>
              <a:t>不同的物态方程</a:t>
            </a:r>
            <a:endParaRPr lang="zh-CN" altLang="en-US" b="1"/>
          </a:p>
        </p:txBody>
      </p:sp>
      <p:sp>
        <p:nvSpPr>
          <p:cNvPr id="61" name="文本框 60"/>
          <p:cNvSpPr txBox="1"/>
          <p:nvPr/>
        </p:nvSpPr>
        <p:spPr>
          <a:xfrm>
            <a:off x="6055995" y="4744085"/>
            <a:ext cx="2491105" cy="368300"/>
          </a:xfrm>
          <a:prstGeom prst="rect">
            <a:avLst/>
          </a:prstGeom>
          <a:noFill/>
        </p:spPr>
        <p:txBody>
          <a:bodyPr wrap="square" rtlCol="0">
            <a:spAutoFit/>
          </a:bodyPr>
          <a:p>
            <a:r>
              <a:rPr lang="zh-CN" altLang="en-US" b="1"/>
              <a:t>不同的中子星内部结构</a:t>
            </a:r>
            <a:endParaRPr lang="zh-CN" altLang="en-US" b="1"/>
          </a:p>
        </p:txBody>
      </p:sp>
      <p:sp>
        <p:nvSpPr>
          <p:cNvPr id="62" name="上箭头 61"/>
          <p:cNvSpPr/>
          <p:nvPr/>
        </p:nvSpPr>
        <p:spPr>
          <a:xfrm>
            <a:off x="6995160" y="1797685"/>
            <a:ext cx="473075" cy="1151255"/>
          </a:xfrm>
          <a:prstGeom prst="upArrow">
            <a:avLst/>
          </a:prstGeom>
          <a:gradFill>
            <a:gsLst>
              <a:gs pos="0">
                <a:srgbClr val="FE4444"/>
              </a:gs>
              <a:gs pos="100000">
                <a:srgbClr val="832B2B"/>
              </a:gs>
            </a:gsLst>
            <a:path path="circle">
              <a:fillToRect l="100000" t="100000"/>
            </a:path>
            <a:tileRect r="-100000" b="-10000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63" name="左箭头 62"/>
          <p:cNvSpPr/>
          <p:nvPr/>
        </p:nvSpPr>
        <p:spPr>
          <a:xfrm>
            <a:off x="5091430" y="1727200"/>
            <a:ext cx="1254760" cy="988060"/>
          </a:xfrm>
          <a:prstGeom prst="leftArrow">
            <a:avLst/>
          </a:prstGeom>
          <a:noFill/>
          <a:ln w="9525" cap="flat" cmpd="sng" algn="ctr">
            <a:noFill/>
            <a:prstDash val="solid"/>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3" name="圆角矩形 2"/>
          <p:cNvSpPr/>
          <p:nvPr/>
        </p:nvSpPr>
        <p:spPr>
          <a:xfrm>
            <a:off x="455295" y="3345180"/>
            <a:ext cx="5711190" cy="1553210"/>
          </a:xfrm>
          <a:prstGeom prst="roundRect">
            <a:avLst/>
          </a:prstGeom>
          <a:noFill/>
          <a:ln w="41275" cap="flat" cmpd="thickThin" algn="ctr">
            <a:solidFill>
              <a:srgbClr val="1D41D5"/>
            </a:solidFill>
            <a:prstDash val="sysDot"/>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4" name="文本框 3"/>
          <p:cNvSpPr txBox="1"/>
          <p:nvPr/>
        </p:nvSpPr>
        <p:spPr>
          <a:xfrm>
            <a:off x="6727190" y="5080000"/>
            <a:ext cx="2118360" cy="1753235"/>
          </a:xfrm>
          <a:prstGeom prst="rect">
            <a:avLst/>
          </a:prstGeom>
          <a:noFill/>
        </p:spPr>
        <p:txBody>
          <a:bodyPr wrap="square" rtlCol="0">
            <a:spAutoFit/>
          </a:bodyPr>
          <a:p>
            <a:pPr marL="285750" indent="-285750">
              <a:lnSpc>
                <a:spcPct val="150000"/>
              </a:lnSpc>
              <a:buClr>
                <a:srgbClr val="FF0000"/>
              </a:buClr>
              <a:buFont typeface="Wingdings" panose="05000000000000000000" charset="0"/>
              <a:buChar char="l"/>
            </a:pPr>
            <a:r>
              <a:rPr lang="zh-CN" altLang="en-US" b="1"/>
              <a:t>中</a:t>
            </a:r>
            <a:r>
              <a:rPr lang="en-US" altLang="zh-CN" b="1"/>
              <a:t> </a:t>
            </a:r>
            <a:r>
              <a:rPr lang="zh-CN" altLang="en-US" b="1"/>
              <a:t>子</a:t>
            </a:r>
            <a:r>
              <a:rPr lang="en-US" altLang="zh-CN" b="1"/>
              <a:t> </a:t>
            </a:r>
            <a:r>
              <a:rPr lang="zh-CN" altLang="en-US" b="1"/>
              <a:t>星</a:t>
            </a:r>
            <a:endParaRPr lang="zh-CN" altLang="en-US" b="1"/>
          </a:p>
          <a:p>
            <a:pPr marL="285750" indent="-285750">
              <a:lnSpc>
                <a:spcPct val="150000"/>
              </a:lnSpc>
              <a:buClr>
                <a:srgbClr val="FF0000"/>
              </a:buClr>
              <a:buFont typeface="Wingdings" panose="05000000000000000000" charset="0"/>
              <a:buChar char="l"/>
            </a:pPr>
            <a:r>
              <a:rPr lang="zh-CN" altLang="en-US" b="1"/>
              <a:t>夸</a:t>
            </a:r>
            <a:r>
              <a:rPr lang="en-US" altLang="zh-CN" b="1"/>
              <a:t> </a:t>
            </a:r>
            <a:r>
              <a:rPr lang="zh-CN" altLang="en-US" b="1"/>
              <a:t>克</a:t>
            </a:r>
            <a:r>
              <a:rPr lang="en-US" altLang="zh-CN" b="1"/>
              <a:t> </a:t>
            </a:r>
            <a:r>
              <a:rPr lang="zh-CN" altLang="en-US" b="1"/>
              <a:t>星</a:t>
            </a:r>
            <a:endParaRPr lang="zh-CN" altLang="en-US" b="1"/>
          </a:p>
          <a:p>
            <a:pPr marL="285750" indent="-285750">
              <a:lnSpc>
                <a:spcPct val="150000"/>
              </a:lnSpc>
              <a:buClr>
                <a:srgbClr val="FF0000"/>
              </a:buClr>
              <a:buFont typeface="Wingdings" panose="05000000000000000000" charset="0"/>
              <a:buChar char="l"/>
            </a:pPr>
            <a:r>
              <a:rPr lang="zh-CN" altLang="en-US" b="1"/>
              <a:t>混</a:t>
            </a:r>
            <a:r>
              <a:rPr lang="en-US" altLang="zh-CN" b="1"/>
              <a:t> </a:t>
            </a:r>
            <a:r>
              <a:rPr lang="zh-CN" altLang="en-US" b="1"/>
              <a:t>合</a:t>
            </a:r>
            <a:r>
              <a:rPr lang="en-US" altLang="zh-CN" b="1"/>
              <a:t> </a:t>
            </a:r>
            <a:r>
              <a:rPr lang="zh-CN" altLang="en-US" b="1"/>
              <a:t>星</a:t>
            </a:r>
            <a:endParaRPr lang="zh-CN" altLang="en-US" b="1"/>
          </a:p>
          <a:p>
            <a:pPr marL="285750" indent="-285750">
              <a:lnSpc>
                <a:spcPct val="150000"/>
              </a:lnSpc>
              <a:buClr>
                <a:srgbClr val="FF0000"/>
              </a:buClr>
              <a:buFont typeface="Wingdings" panose="05000000000000000000" charset="0"/>
              <a:buChar char="l"/>
            </a:pPr>
            <a:r>
              <a:rPr lang="zh-CN" altLang="en-US" b="1"/>
              <a:t>奇</a:t>
            </a:r>
            <a:r>
              <a:rPr lang="en-US" altLang="zh-CN" b="1"/>
              <a:t> </a:t>
            </a:r>
            <a:r>
              <a:rPr lang="zh-CN" altLang="en-US" b="1"/>
              <a:t>子</a:t>
            </a:r>
            <a:r>
              <a:rPr lang="en-US" altLang="zh-CN" b="1"/>
              <a:t> </a:t>
            </a:r>
            <a:r>
              <a:rPr lang="zh-CN" altLang="en-US" b="1"/>
              <a:t>星</a:t>
            </a:r>
            <a:endParaRPr lang="zh-CN" altLang="en-US" b="1"/>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21" name="矩形 20"/>
          <p:cNvSpPr/>
          <p:nvPr/>
        </p:nvSpPr>
        <p:spPr>
          <a:xfrm>
            <a:off x="179547" y="1048703"/>
            <a:ext cx="210947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lang="zh-CN" sz="2000" b="1">
                <a:gradFill>
                  <a:gsLst>
                    <a:gs pos="0">
                      <a:srgbClr val="012D86"/>
                    </a:gs>
                    <a:gs pos="100000">
                      <a:srgbClr val="0E2557"/>
                    </a:gs>
                  </a:gsLst>
                  <a:lin scaled="0"/>
                </a:gradFill>
                <a:latin typeface="Times New Roman" panose="02020603050405020304" charset="0"/>
                <a:cs typeface="Times New Roman" panose="02020603050405020304" charset="0"/>
                <a:sym typeface="+mn-ea"/>
              </a:rPr>
              <a:t>有效潮汐形变</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nvSpPr>
        <p:spPr>
          <a:xfrm>
            <a:off x="640080" y="1483360"/>
            <a:ext cx="2962910" cy="1060450"/>
          </a:xfrm>
          <a:prstGeom prst="rect">
            <a:avLst/>
          </a:prstGeom>
          <a:noFill/>
        </p:spPr>
        <p:txBody>
          <a:bodyPr wrap="square" rtlCol="0">
            <a:spAutoFit/>
          </a:bodyPr>
          <a:p>
            <a:pPr>
              <a:lnSpc>
                <a:spcPct val="150000"/>
              </a:lnSpc>
            </a:pP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        Kanakis-Pegios</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等给出引力波事件</a:t>
            </a:r>
            <a:r>
              <a:rPr lang="zh-CN" sz="1400" b="1">
                <a:gradFill>
                  <a:gsLst>
                    <a:gs pos="0">
                      <a:srgbClr val="012D86"/>
                    </a:gs>
                    <a:gs pos="100000">
                      <a:srgbClr val="0E2557"/>
                    </a:gs>
                  </a:gsLst>
                  <a:lin scaled="0"/>
                </a:gradFill>
                <a:latin typeface="Times New Roman" panose="02020603050405020304" charset="0"/>
                <a:cs typeface="Times New Roman" panose="02020603050405020304" charset="0"/>
                <a:sym typeface="+mn-ea"/>
              </a:rPr>
              <a:t>有效潮汐形变可以表示为中子星最大质量的函数，</a:t>
            </a:r>
            <a:r>
              <a:rPr lang="en-US" altLang="zh-CN" sz="1400" b="1">
                <a:gradFill>
                  <a:gsLst>
                    <a:gs pos="0">
                      <a:srgbClr val="012D86"/>
                    </a:gs>
                    <a:gs pos="100000">
                      <a:srgbClr val="0E2557"/>
                    </a:gs>
                  </a:gsLst>
                  <a:lin scaled="0"/>
                </a:gradFill>
                <a:latin typeface="Times New Roman" panose="02020603050405020304" charset="0"/>
                <a:cs typeface="Times New Roman" panose="02020603050405020304" charset="0"/>
                <a:sym typeface="+mn-ea"/>
              </a:rPr>
              <a:t>    </a:t>
            </a:r>
            <a:endPar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p:txBody>
      </p:sp>
      <p:graphicFrame>
        <p:nvGraphicFramePr>
          <p:cNvPr id="28" name="对象 27">
            <a:hlinkClick r:id="" action="ppaction://ole?verb="/>
          </p:cNvPr>
          <p:cNvGraphicFramePr>
            <a:graphicFrameLocks noChangeAspect="1"/>
          </p:cNvGraphicFramePr>
          <p:nvPr/>
        </p:nvGraphicFramePr>
        <p:xfrm>
          <a:off x="1046480" y="2489200"/>
          <a:ext cx="2378710" cy="516255"/>
        </p:xfrm>
        <a:graphic>
          <a:graphicData uri="http://schemas.openxmlformats.org/presentationml/2006/ole">
            <mc:AlternateContent xmlns:mc="http://schemas.openxmlformats.org/markup-compatibility/2006">
              <mc:Choice xmlns:v="urn:schemas-microsoft-com:vml" Requires="v">
                <p:oleObj spid="_x0000_s1025" name="" r:id="rId1" imgW="2604135" imgH="828040" progId="Equation.KSEE3">
                  <p:embed/>
                </p:oleObj>
              </mc:Choice>
              <mc:Fallback>
                <p:oleObj name="" r:id="rId1" imgW="2604135" imgH="828040" progId="Equation.KSEE3">
                  <p:embed/>
                  <p:pic>
                    <p:nvPicPr>
                      <p:cNvPr id="0" name="图片 1024"/>
                      <p:cNvPicPr/>
                      <p:nvPr/>
                    </p:nvPicPr>
                    <p:blipFill>
                      <a:blip r:embed="rId2"/>
                      <a:stretch>
                        <a:fillRect/>
                      </a:stretch>
                    </p:blipFill>
                    <p:spPr>
                      <a:xfrm>
                        <a:off x="1046480" y="2489200"/>
                        <a:ext cx="2378710" cy="516255"/>
                      </a:xfrm>
                      <a:prstGeom prst="rect">
                        <a:avLst/>
                      </a:prstGeom>
                    </p:spPr>
                  </p:pic>
                </p:oleObj>
              </mc:Fallback>
            </mc:AlternateContent>
          </a:graphicData>
        </a:graphic>
      </p:graphicFrame>
      <p:graphicFrame>
        <p:nvGraphicFramePr>
          <p:cNvPr id="29" name="表格 28"/>
          <p:cNvGraphicFramePr/>
          <p:nvPr>
            <p:custDataLst>
              <p:tags r:id="rId3"/>
            </p:custDataLst>
          </p:nvPr>
        </p:nvGraphicFramePr>
        <p:xfrm>
          <a:off x="4991735" y="1602105"/>
          <a:ext cx="3665220" cy="1836420"/>
        </p:xfrm>
        <a:graphic>
          <a:graphicData uri="http://schemas.openxmlformats.org/drawingml/2006/table">
            <a:tbl>
              <a:tblPr firstRow="1" bandRow="1">
                <a:tableStyleId>{5C22544A-7EE6-4342-B048-85BDC9FD1C3A}</a:tableStyleId>
              </a:tblPr>
              <a:tblGrid>
                <a:gridCol w="916305"/>
                <a:gridCol w="916305"/>
                <a:gridCol w="916305"/>
                <a:gridCol w="916305"/>
              </a:tblGrid>
              <a:tr h="373380">
                <a:tc>
                  <a:txBody>
                    <a:bodyPr/>
                    <a:p>
                      <a:pPr>
                        <a:buNone/>
                      </a:pPr>
                      <a:endParaRPr lang="zh-CN" altLang="en-US"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v</a:t>
                      </a:r>
                      <a:r>
                        <a:rPr lang="en-US" altLang="zh-CN" b="1" baseline="-25000">
                          <a:solidFill>
                            <a:schemeClr val="tx1"/>
                          </a:solidFill>
                          <a:latin typeface="Times New Roman" panose="02020603050405020304" charset="0"/>
                          <a:cs typeface="Times New Roman" panose="02020603050405020304" charset="0"/>
                        </a:rPr>
                        <a:t>s</a:t>
                      </a:r>
                      <a:endParaRPr lang="en-US" altLang="zh-CN" b="1" baseline="-25000">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c</a:t>
                      </a:r>
                      <a:r>
                        <a:rPr lang="en-US" altLang="zh-CN" b="1" baseline="-25000">
                          <a:solidFill>
                            <a:schemeClr val="tx1"/>
                          </a:solidFill>
                          <a:latin typeface="Times New Roman" panose="02020603050405020304" charset="0"/>
                          <a:cs typeface="Times New Roman" panose="02020603050405020304" charset="0"/>
                        </a:rPr>
                        <a:t>3</a:t>
                      </a:r>
                      <a:endParaRPr lang="en-US" altLang="zh-CN" b="1" baseline="-25000">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c</a:t>
                      </a:r>
                      <a:r>
                        <a:rPr lang="en-US" altLang="zh-CN" b="1" baseline="-25000">
                          <a:solidFill>
                            <a:schemeClr val="tx1"/>
                          </a:solidFill>
                          <a:latin typeface="Times New Roman" panose="02020603050405020304" charset="0"/>
                          <a:cs typeface="Times New Roman" panose="02020603050405020304" charset="0"/>
                        </a:rPr>
                        <a:t>4</a:t>
                      </a:r>
                      <a:endParaRPr lang="en-US" altLang="zh-CN" b="1" baseline="-25000">
                        <a:solidFill>
                          <a:schemeClr val="tx1"/>
                        </a:solidFill>
                        <a:latin typeface="Times New Roman" panose="02020603050405020304" charset="0"/>
                        <a:cs typeface="Times New Roman" panose="02020603050405020304" charset="0"/>
                      </a:endParaRPr>
                    </a:p>
                  </a:txBody>
                  <a:tcPr/>
                </a:tc>
              </a:tr>
              <a:tr h="365760">
                <a:tc rowSpan="2">
                  <a:txBody>
                    <a:bodyPr/>
                    <a:p>
                      <a:pPr>
                        <a:buNone/>
                      </a:pPr>
                      <a:r>
                        <a:rPr lang="en-US" altLang="zh-CN" sz="1200" b="1">
                          <a:solidFill>
                            <a:schemeClr val="tx1"/>
                          </a:solidFill>
                          <a:latin typeface="Times New Roman" panose="02020603050405020304" charset="0"/>
                          <a:cs typeface="Times New Roman" panose="02020603050405020304" charset="0"/>
                        </a:rPr>
                        <a:t>GW170817</a:t>
                      </a:r>
                      <a:endParaRPr lang="en-US" altLang="zh-CN" sz="1200" b="1">
                        <a:solidFill>
                          <a:schemeClr val="tx1"/>
                        </a:solidFill>
                        <a:latin typeface="Times New Roman" panose="02020603050405020304" charset="0"/>
                        <a:cs typeface="Times New Roman" panose="02020603050405020304" charset="0"/>
                      </a:endParaRPr>
                    </a:p>
                  </a:txBody>
                  <a:tcPr anchor="ctr" anchorCtr="0"/>
                </a:tc>
                <a:tc>
                  <a:txBody>
                    <a:bodyPr/>
                    <a:p>
                      <a:pPr algn="ctr">
                        <a:buNone/>
                      </a:pPr>
                      <a:r>
                        <a:rPr lang="en-US" altLang="zh-CN" b="1">
                          <a:solidFill>
                            <a:schemeClr val="tx1"/>
                          </a:solidFill>
                          <a:latin typeface="Times New Roman" panose="02020603050405020304" charset="0"/>
                          <a:cs typeface="Times New Roman" panose="02020603050405020304" charset="0"/>
                        </a:rPr>
                        <a:t>c</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53.457</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0.873</a:t>
                      </a:r>
                      <a:endParaRPr lang="en-US" altLang="zh-CN" b="1">
                        <a:solidFill>
                          <a:schemeClr val="tx1"/>
                        </a:solidFill>
                        <a:latin typeface="Times New Roman" panose="02020603050405020304" charset="0"/>
                        <a:cs typeface="Times New Roman" panose="02020603050405020304" charset="0"/>
                      </a:endParaRPr>
                    </a:p>
                  </a:txBody>
                  <a:tcPr/>
                </a:tc>
              </a:tr>
              <a:tr h="365760">
                <a:tc vMerge="1">
                  <a:tcPr/>
                </a:tc>
                <a:tc>
                  <a:txBody>
                    <a:bodyPr/>
                    <a:p>
                      <a:pPr algn="ctr">
                        <a:buNone/>
                      </a:pPr>
                      <a:r>
                        <a:rPr lang="en-US" altLang="zh-CN" b="1">
                          <a:solidFill>
                            <a:schemeClr val="tx1"/>
                          </a:solidFill>
                          <a:latin typeface="Times New Roman" panose="02020603050405020304" charset="0"/>
                          <a:cs typeface="Times New Roman" panose="02020603050405020304" charset="0"/>
                        </a:rPr>
                        <a:t>c/</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38.991</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1.493</a:t>
                      </a:r>
                      <a:endParaRPr lang="en-US" altLang="zh-CN" b="1">
                        <a:solidFill>
                          <a:schemeClr val="tx1"/>
                        </a:solidFill>
                        <a:latin typeface="Times New Roman" panose="02020603050405020304" charset="0"/>
                        <a:cs typeface="Times New Roman" panose="02020603050405020304" charset="0"/>
                      </a:endParaRPr>
                    </a:p>
                  </a:txBody>
                  <a:tcPr/>
                </a:tc>
              </a:tr>
              <a:tr h="365760">
                <a:tc rowSpan="2">
                  <a:txBody>
                    <a:bodyPr/>
                    <a:p>
                      <a:pPr>
                        <a:buNone/>
                      </a:pPr>
                      <a:r>
                        <a:rPr lang="en-US" altLang="zh-CN" sz="1200" b="1">
                          <a:solidFill>
                            <a:schemeClr val="tx1"/>
                          </a:solidFill>
                          <a:latin typeface="Times New Roman" panose="02020603050405020304" charset="0"/>
                          <a:cs typeface="Times New Roman" panose="02020603050405020304" charset="0"/>
                        </a:rPr>
                        <a:t>GW190425</a:t>
                      </a:r>
                      <a:endParaRPr lang="en-US" altLang="zh-CN" sz="1200" b="1">
                        <a:solidFill>
                          <a:schemeClr val="tx1"/>
                        </a:solidFill>
                        <a:latin typeface="Times New Roman" panose="02020603050405020304" charset="0"/>
                        <a:cs typeface="Times New Roman" panose="02020603050405020304" charset="0"/>
                      </a:endParaRPr>
                    </a:p>
                  </a:txBody>
                  <a:tcPr anchor="ctr" anchorCtr="0"/>
                </a:tc>
                <a:tc>
                  <a:txBody>
                    <a:bodyPr/>
                    <a:p>
                      <a:pPr algn="ctr">
                        <a:buNone/>
                      </a:pPr>
                      <a:r>
                        <a:rPr lang="en-US" altLang="zh-CN" b="1">
                          <a:solidFill>
                            <a:schemeClr val="tx1"/>
                          </a:solidFill>
                          <a:latin typeface="Times New Roman" panose="02020603050405020304" charset="0"/>
                          <a:cs typeface="Times New Roman" panose="02020603050405020304" charset="0"/>
                        </a:rPr>
                        <a:t>c</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10.651</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1.068</a:t>
                      </a:r>
                      <a:endParaRPr lang="en-US" altLang="zh-CN" b="1">
                        <a:solidFill>
                          <a:schemeClr val="tx1"/>
                        </a:solidFill>
                        <a:latin typeface="Times New Roman" panose="02020603050405020304" charset="0"/>
                        <a:cs typeface="Times New Roman" panose="02020603050405020304" charset="0"/>
                      </a:endParaRPr>
                    </a:p>
                  </a:txBody>
                  <a:tcPr/>
                </a:tc>
              </a:tr>
              <a:tr h="365760">
                <a:tc vMerge="1">
                  <a:tcPr/>
                </a:tc>
                <a:tc>
                  <a:txBody>
                    <a:bodyPr/>
                    <a:p>
                      <a:pPr algn="ctr">
                        <a:buNone/>
                      </a:pPr>
                      <a:r>
                        <a:rPr lang="en-US" altLang="zh-CN" b="1">
                          <a:solidFill>
                            <a:schemeClr val="tx1"/>
                          </a:solidFill>
                          <a:latin typeface="Times New Roman" panose="02020603050405020304" charset="0"/>
                          <a:cs typeface="Times New Roman" panose="02020603050405020304" charset="0"/>
                        </a:rPr>
                        <a:t>c/</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5.024</a:t>
                      </a:r>
                      <a:endParaRPr lang="en-US" altLang="zh-CN" b="1">
                        <a:solidFill>
                          <a:schemeClr val="tx1"/>
                        </a:solidFill>
                        <a:latin typeface="Times New Roman" panose="02020603050405020304" charset="0"/>
                        <a:cs typeface="Times New Roman" panose="02020603050405020304" charset="0"/>
                      </a:endParaRPr>
                    </a:p>
                  </a:txBody>
                  <a:tcPr/>
                </a:tc>
                <a:tc>
                  <a:txBody>
                    <a:bodyPr/>
                    <a:p>
                      <a:pPr algn="ctr">
                        <a:buNone/>
                      </a:pPr>
                      <a:r>
                        <a:rPr lang="en-US" altLang="zh-CN" b="1">
                          <a:solidFill>
                            <a:schemeClr val="tx1"/>
                          </a:solidFill>
                          <a:latin typeface="Times New Roman" panose="02020603050405020304" charset="0"/>
                          <a:cs typeface="Times New Roman" panose="02020603050405020304" charset="0"/>
                        </a:rPr>
                        <a:t>1.950</a:t>
                      </a:r>
                      <a:endParaRPr lang="en-US" altLang="zh-CN" b="1">
                        <a:solidFill>
                          <a:schemeClr val="tx1"/>
                        </a:solidFill>
                        <a:latin typeface="Times New Roman" panose="02020603050405020304" charset="0"/>
                        <a:cs typeface="Times New Roman" panose="02020603050405020304" charset="0"/>
                      </a:endParaRPr>
                    </a:p>
                  </a:txBody>
                  <a:tcPr/>
                </a:tc>
              </a:tr>
            </a:tbl>
          </a:graphicData>
        </a:graphic>
      </p:graphicFrame>
      <p:graphicFrame>
        <p:nvGraphicFramePr>
          <p:cNvPr id="30" name="对象 29">
            <a:hlinkClick r:id="" action="ppaction://ole?verb="/>
          </p:cNvPr>
          <p:cNvGraphicFramePr>
            <a:graphicFrameLocks noChangeAspect="1"/>
          </p:cNvGraphicFramePr>
          <p:nvPr/>
        </p:nvGraphicFramePr>
        <p:xfrm>
          <a:off x="6374130" y="2350135"/>
          <a:ext cx="340360" cy="340360"/>
        </p:xfrm>
        <a:graphic>
          <a:graphicData uri="http://schemas.openxmlformats.org/presentationml/2006/ole">
            <mc:AlternateContent xmlns:mc="http://schemas.openxmlformats.org/markup-compatibility/2006">
              <mc:Choice xmlns:v="urn:schemas-microsoft-com:vml" Requires="v">
                <p:oleObj spid="_x0000_s1026" name="" r:id="rId4" imgW="228600" imgH="228600" progId="Equation.KSEE3">
                  <p:embed/>
                </p:oleObj>
              </mc:Choice>
              <mc:Fallback>
                <p:oleObj name="" r:id="rId4" imgW="228600" imgH="228600" progId="Equation.KSEE3">
                  <p:embed/>
                  <p:pic>
                    <p:nvPicPr>
                      <p:cNvPr id="0" name="图片 1025"/>
                      <p:cNvPicPr/>
                      <p:nvPr/>
                    </p:nvPicPr>
                    <p:blipFill>
                      <a:blip r:embed="rId5"/>
                      <a:stretch>
                        <a:fillRect/>
                      </a:stretch>
                    </p:blipFill>
                    <p:spPr>
                      <a:xfrm>
                        <a:off x="6374130" y="2350135"/>
                        <a:ext cx="340360" cy="340360"/>
                      </a:xfrm>
                      <a:prstGeom prst="rect">
                        <a:avLst/>
                      </a:prstGeom>
                    </p:spPr>
                  </p:pic>
                </p:oleObj>
              </mc:Fallback>
            </mc:AlternateContent>
          </a:graphicData>
        </a:graphic>
      </p:graphicFrame>
      <p:pic>
        <p:nvPicPr>
          <p:cNvPr id="33" name="内容占位符 -2147482578" descr="6上下图"/>
          <p:cNvPicPr>
            <a:picLocks noChangeAspect="1"/>
          </p:cNvPicPr>
          <p:nvPr>
            <p:ph idx="1"/>
          </p:nvPr>
        </p:nvPicPr>
        <p:blipFill>
          <a:blip r:embed="rId6"/>
          <a:stretch>
            <a:fillRect/>
          </a:stretch>
        </p:blipFill>
        <p:spPr>
          <a:xfrm>
            <a:off x="1191895" y="3759200"/>
            <a:ext cx="6760845" cy="2799080"/>
          </a:xfrm>
          <a:prstGeom prst="rect">
            <a:avLst/>
          </a:prstGeom>
          <a:noFill/>
          <a:ln w="60325" cmpd="dbl">
            <a:solidFill>
              <a:srgbClr val="1D41D5"/>
            </a:solidFill>
            <a:prstDash val="sysDot"/>
          </a:ln>
        </p:spPr>
      </p:pic>
      <p:sp>
        <p:nvSpPr>
          <p:cNvPr id="34" name="左箭头 33"/>
          <p:cNvSpPr/>
          <p:nvPr/>
        </p:nvSpPr>
        <p:spPr>
          <a:xfrm>
            <a:off x="4027170" y="2824480"/>
            <a:ext cx="697865" cy="309562"/>
          </a:xfrm>
          <a:prstGeom prst="leftArrow">
            <a:avLst/>
          </a:prstGeom>
          <a:gradFill>
            <a:gsLst>
              <a:gs pos="100000">
                <a:srgbClr val="F9F8CA"/>
              </a:gs>
              <a:gs pos="6000">
                <a:srgbClr val="4EAADD"/>
              </a:gs>
            </a:gsLst>
            <a:lin scaled="1"/>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4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graphicFrame>
        <p:nvGraphicFramePr>
          <p:cNvPr id="4" name="对象 3">
            <a:hlinkClick r:id="" action="ppaction://ole?verb="/>
          </p:cNvPr>
          <p:cNvGraphicFramePr>
            <a:graphicFrameLocks noChangeAspect="1"/>
          </p:cNvGraphicFramePr>
          <p:nvPr/>
        </p:nvGraphicFramePr>
        <p:xfrm>
          <a:off x="6352540" y="3096260"/>
          <a:ext cx="340360" cy="340360"/>
        </p:xfrm>
        <a:graphic>
          <a:graphicData uri="http://schemas.openxmlformats.org/presentationml/2006/ole">
            <mc:AlternateContent xmlns:mc="http://schemas.openxmlformats.org/markup-compatibility/2006">
              <mc:Choice xmlns:v="urn:schemas-microsoft-com:vml" Requires="v">
                <p:oleObj spid="_x0000_s6" name="" r:id="rId7" imgW="228600" imgH="228600" progId="Equation.KSEE3">
                  <p:embed/>
                </p:oleObj>
              </mc:Choice>
              <mc:Fallback>
                <p:oleObj name="" r:id="rId7" imgW="228600" imgH="228600" progId="Equation.KSEE3">
                  <p:embed/>
                  <p:pic>
                    <p:nvPicPr>
                      <p:cNvPr id="0" name="图片 1025"/>
                      <p:cNvPicPr/>
                      <p:nvPr/>
                    </p:nvPicPr>
                    <p:blipFill>
                      <a:blip r:embed="rId5"/>
                      <a:stretch>
                        <a:fillRect/>
                      </a:stretch>
                    </p:blipFill>
                    <p:spPr>
                      <a:xfrm>
                        <a:off x="6352540" y="3096260"/>
                        <a:ext cx="340360" cy="340360"/>
                      </a:xfrm>
                      <a:prstGeom prst="rect">
                        <a:avLst/>
                      </a:prstGeom>
                    </p:spPr>
                  </p:pic>
                </p:oleObj>
              </mc:Fallback>
            </mc:AlternateContent>
          </a:graphicData>
        </a:graphic>
      </p:graphicFrame>
      <p:graphicFrame>
        <p:nvGraphicFramePr>
          <p:cNvPr id="7" name="对象 6">
            <a:hlinkClick r:id="" action="ppaction://ole?verb="/>
          </p:cNvPr>
          <p:cNvGraphicFramePr>
            <a:graphicFrameLocks noChangeAspect="1"/>
          </p:cNvGraphicFramePr>
          <p:nvPr/>
        </p:nvGraphicFramePr>
        <p:xfrm>
          <a:off x="1046480" y="2948940"/>
          <a:ext cx="1353185" cy="803275"/>
        </p:xfrm>
        <a:graphic>
          <a:graphicData uri="http://schemas.openxmlformats.org/presentationml/2006/ole">
            <mc:AlternateContent xmlns:mc="http://schemas.openxmlformats.org/markup-compatibility/2006">
              <mc:Choice xmlns:v="urn:schemas-microsoft-com:vml" Requires="v">
                <p:oleObj spid="_x0000_s3073" name="" r:id="rId8" imgW="749300" imgH="444500" progId="Equation.KSEE3">
                  <p:embed/>
                </p:oleObj>
              </mc:Choice>
              <mc:Fallback>
                <p:oleObj name="" r:id="rId8" imgW="749300" imgH="444500" progId="Equation.KSEE3">
                  <p:embed/>
                  <p:pic>
                    <p:nvPicPr>
                      <p:cNvPr id="0" name="图片 3072"/>
                      <p:cNvPicPr/>
                      <p:nvPr/>
                    </p:nvPicPr>
                    <p:blipFill>
                      <a:blip r:embed="rId9"/>
                      <a:stretch>
                        <a:fillRect/>
                      </a:stretch>
                    </p:blipFill>
                    <p:spPr>
                      <a:xfrm>
                        <a:off x="1046480" y="2948940"/>
                        <a:ext cx="1353185" cy="803275"/>
                      </a:xfrm>
                      <a:prstGeom prst="rect">
                        <a:avLst/>
                      </a:prstGeom>
                    </p:spPr>
                  </p:pic>
                </p:oleObj>
              </mc:Fallback>
            </mc:AlternateContent>
          </a:graphicData>
        </a:graphic>
      </p:graphicFrame>
      <p:sp>
        <p:nvSpPr>
          <p:cNvPr id="102" name="文本框 101"/>
          <p:cNvSpPr txBox="1"/>
          <p:nvPr/>
        </p:nvSpPr>
        <p:spPr>
          <a:xfrm>
            <a:off x="5943600" y="6614795"/>
            <a:ext cx="3240405" cy="245110"/>
          </a:xfrm>
          <a:prstGeom prst="rect">
            <a:avLst/>
          </a:prstGeom>
          <a:noFill/>
          <a:ln w="9525">
            <a:noFill/>
          </a:ln>
        </p:spPr>
        <p:txBody>
          <a:bodyPr wrap="square">
            <a:spAutoFit/>
          </a:bodyPr>
          <a:p>
            <a:pPr indent="0"/>
            <a:r>
              <a:rPr lang="en-US" altLang="zh-CN" sz="1000" b="1">
                <a:latin typeface="Times New Roman" panose="02020603050405020304" charset="0"/>
                <a:ea typeface="宋体" panose="02010600030101010101" pitchFamily="2" charset="-122"/>
                <a:cs typeface="Times New Roman" panose="02020603050405020304" charset="0"/>
                <a:sym typeface="+mn-ea"/>
              </a:rPr>
              <a:t>Kanakis-Pegios, et al., </a:t>
            </a:r>
            <a:r>
              <a:rPr lang="en-US" sz="1000" b="1">
                <a:latin typeface="Times New Roman" panose="02020603050405020304" charset="0"/>
                <a:ea typeface="宋体" panose="02010600030101010101" pitchFamily="2" charset="-122"/>
              </a:rPr>
              <a:t> Phys. Rev. C, 2020, 102, 055801.</a:t>
            </a:r>
            <a:endParaRPr lang="en-US" altLang="en-US" sz="1000" b="1">
              <a:latin typeface="Times New Roman" panose="02020603050405020304" charset="0"/>
              <a:ea typeface="宋体" panose="02010600030101010101" pitchFamily="2" charset="-122"/>
            </a:endParaRPr>
          </a:p>
        </p:txBody>
      </p:sp>
      <p:sp>
        <p:nvSpPr>
          <p:cNvPr id="10" name="标题 1"/>
          <p:cNvSpPr>
            <a:spLocks noGrp="1"/>
          </p:cNvSpPr>
          <p:nvPr/>
        </p:nvSpPr>
        <p:spPr>
          <a:xfrm>
            <a:off x="166370" y="157480"/>
            <a:ext cx="8679180" cy="920750"/>
          </a:xfrm>
          <a:prstGeom prst="rect">
            <a:avLst/>
          </a:prstGeom>
          <a:noFill/>
          <a:ln w="9525">
            <a:noFill/>
          </a:ln>
        </p:spPr>
        <p:txBody>
          <a:bodyPr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2800">
                <a:ln w="12700" cmpd="sng">
                  <a:solidFill>
                    <a:schemeClr val="accent4"/>
                  </a:solidFill>
                  <a:prstDash val="solid"/>
                </a:ln>
                <a:solidFill>
                  <a:srgbClr val="FF0000"/>
                </a:solidFill>
                <a:effectLst/>
                <a:sym typeface="+mn-ea"/>
              </a:rPr>
              <a:t>如何利用引力波信号来研究中子星内部结构？</a:t>
            </a:r>
            <a:endParaRPr lang="zh-CN" altLang="en-US" sz="2800">
              <a:ln w="12700" cmpd="sng">
                <a:solidFill>
                  <a:schemeClr val="accent4"/>
                </a:solidFill>
                <a:prstDash val="solid"/>
              </a:ln>
              <a:solidFill>
                <a:srgbClr val="FF0000"/>
              </a:solidFill>
              <a:effectLst/>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9705" y="78740"/>
            <a:ext cx="4723130" cy="920750"/>
          </a:xfrm>
        </p:spPr>
        <p:txBody>
          <a:bodyPr/>
          <a:p>
            <a:pPr algn="l"/>
            <a:r>
              <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rPr>
              <a:t>中子星</a:t>
            </a:r>
            <a:r>
              <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rPr>
              <a:t>内部磁场</a:t>
            </a:r>
            <a:endPar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21" name="矩形 20"/>
          <p:cNvSpPr/>
          <p:nvPr/>
        </p:nvSpPr>
        <p:spPr>
          <a:xfrm>
            <a:off x="-158" y="1031558"/>
            <a:ext cx="287528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中子星内部磁场形式</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25" name="文本框 24"/>
          <p:cNvSpPr txBox="1"/>
          <p:nvPr/>
        </p:nvSpPr>
        <p:spPr>
          <a:xfrm>
            <a:off x="0" y="1447165"/>
            <a:ext cx="4208145" cy="645160"/>
          </a:xfrm>
          <a:prstGeom prst="rect">
            <a:avLst/>
          </a:prstGeom>
          <a:noFill/>
        </p:spPr>
        <p:txBody>
          <a:bodyPr wrap="square" rtlCol="0">
            <a:spAutoFit/>
          </a:bodyPr>
          <a:p>
            <a:pPr>
              <a:lnSpc>
                <a:spcPct val="150000"/>
              </a:lnSpc>
            </a:pPr>
            <a:r>
              <a:rPr lang="en-US" altLang="zh-CN"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        </a:t>
            </a:r>
            <a:r>
              <a:rPr sz="1200" b="1">
                <a:gradFill>
                  <a:gsLst>
                    <a:gs pos="0">
                      <a:srgbClr val="012D86"/>
                    </a:gs>
                    <a:gs pos="100000">
                      <a:srgbClr val="0E2557"/>
                    </a:gs>
                  </a:gsLst>
                  <a:lin scaled="0"/>
                </a:gradFill>
                <a:latin typeface="Times New Roman" panose="02020603050405020304" charset="0"/>
                <a:cs typeface="Times New Roman" panose="02020603050405020304" charset="0"/>
              </a:rPr>
              <a:t>假设中子星内部磁场是从表层到中心随密度变化的，其具体形式如下：</a:t>
            </a:r>
            <a:r>
              <a:rPr lang="en-US" altLang="zh-CN" sz="1200" b="1">
                <a:gradFill>
                  <a:gsLst>
                    <a:gs pos="0">
                      <a:srgbClr val="012D86"/>
                    </a:gs>
                    <a:gs pos="100000">
                      <a:srgbClr val="0E2557"/>
                    </a:gs>
                  </a:gsLst>
                  <a:lin scaled="0"/>
                </a:gradFill>
                <a:latin typeface="Times New Roman" panose="02020603050405020304" charset="0"/>
                <a:cs typeface="Times New Roman" panose="02020603050405020304" charset="0"/>
                <a:sym typeface="+mn-ea"/>
              </a:rPr>
              <a:t>    </a:t>
            </a:r>
            <a:endParaRPr lang="en-US" altLang="zh-CN"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p:txBody>
      </p:sp>
      <p:pic>
        <p:nvPicPr>
          <p:cNvPr id="3" name="图片 -2147482575" descr="图片27"/>
          <p:cNvPicPr>
            <a:picLocks noChangeAspect="1"/>
          </p:cNvPicPr>
          <p:nvPr/>
        </p:nvPicPr>
        <p:blipFill>
          <a:blip r:embed="rId1"/>
          <a:stretch>
            <a:fillRect/>
          </a:stretch>
        </p:blipFill>
        <p:spPr>
          <a:xfrm>
            <a:off x="5338445" y="1219518"/>
            <a:ext cx="3402330" cy="4794885"/>
          </a:xfrm>
          <a:prstGeom prst="rect">
            <a:avLst/>
          </a:prstGeom>
          <a:noFill/>
          <a:ln w="60325" cmpd="sng">
            <a:solidFill>
              <a:srgbClr val="1D41D5"/>
            </a:solidFill>
            <a:prstDash val="sysDot"/>
          </a:ln>
        </p:spPr>
      </p:pic>
      <p:graphicFrame>
        <p:nvGraphicFramePr>
          <p:cNvPr id="4" name="对象 -2147482595"/>
          <p:cNvGraphicFramePr>
            <a:graphicFrameLocks noChangeAspect="1"/>
          </p:cNvGraphicFramePr>
          <p:nvPr/>
        </p:nvGraphicFramePr>
        <p:xfrm>
          <a:off x="285750" y="1974215"/>
          <a:ext cx="3702685" cy="433705"/>
        </p:xfrm>
        <a:graphic>
          <a:graphicData uri="http://schemas.openxmlformats.org/presentationml/2006/ole">
            <mc:AlternateContent xmlns:mc="http://schemas.openxmlformats.org/markup-compatibility/2006">
              <mc:Choice xmlns:v="urn:schemas-microsoft-com:vml" Requires="v">
                <p:oleObj spid="_x0000_s3076" name="" r:id="rId2" imgW="2794000" imgH="330200" progId="Equation.DSMT4">
                  <p:embed/>
                </p:oleObj>
              </mc:Choice>
              <mc:Fallback>
                <p:oleObj name="" r:id="rId2" imgW="2794000" imgH="330200" progId="Equation.DSMT4">
                  <p:embed/>
                  <p:pic>
                    <p:nvPicPr>
                      <p:cNvPr id="0" name="图片 3075"/>
                      <p:cNvPicPr/>
                      <p:nvPr/>
                    </p:nvPicPr>
                    <p:blipFill>
                      <a:blip r:embed="rId3"/>
                      <a:stretch>
                        <a:fillRect/>
                      </a:stretch>
                    </p:blipFill>
                    <p:spPr>
                      <a:xfrm>
                        <a:off x="285750" y="1974215"/>
                        <a:ext cx="3702685" cy="433705"/>
                      </a:xfrm>
                      <a:prstGeom prst="rect">
                        <a:avLst/>
                      </a:prstGeom>
                      <a:noFill/>
                      <a:ln w="38100">
                        <a:noFill/>
                        <a:miter/>
                      </a:ln>
                    </p:spPr>
                  </p:pic>
                </p:oleObj>
              </mc:Fallback>
            </mc:AlternateContent>
          </a:graphicData>
        </a:graphic>
      </p:graphicFrame>
      <p:grpSp>
        <p:nvGrpSpPr>
          <p:cNvPr id="11" name="组合 10"/>
          <p:cNvGrpSpPr/>
          <p:nvPr/>
        </p:nvGrpSpPr>
        <p:grpSpPr>
          <a:xfrm>
            <a:off x="81280" y="2365375"/>
            <a:ext cx="5829300" cy="823595"/>
            <a:chOff x="128" y="3861"/>
            <a:chExt cx="9180" cy="1297"/>
          </a:xfrm>
        </p:grpSpPr>
        <p:grpSp>
          <p:nvGrpSpPr>
            <p:cNvPr id="6" name="组合 5"/>
            <p:cNvGrpSpPr/>
            <p:nvPr/>
          </p:nvGrpSpPr>
          <p:grpSpPr>
            <a:xfrm>
              <a:off x="140" y="3861"/>
              <a:ext cx="9168" cy="495"/>
              <a:chOff x="140" y="3861"/>
              <a:chExt cx="9168" cy="495"/>
            </a:xfrm>
          </p:grpSpPr>
          <p:sp>
            <p:nvSpPr>
              <p:cNvPr id="108" name="文本框 107"/>
              <p:cNvSpPr txBox="1"/>
              <p:nvPr/>
            </p:nvSpPr>
            <p:spPr>
              <a:xfrm>
                <a:off x="140" y="3910"/>
                <a:ext cx="8000" cy="434"/>
              </a:xfrm>
              <a:prstGeom prst="rect">
                <a:avLst/>
              </a:prstGeom>
              <a:noFill/>
              <a:ln w="9525">
                <a:noFill/>
              </a:ln>
            </p:spPr>
            <p:txBody>
              <a:bodyPr>
                <a:spAutoFit/>
              </a:bodyPr>
              <a:p>
                <a:pPr indent="0"/>
                <a:r>
                  <a:rPr lang="zh-CN" sz="1200" b="1">
                    <a:gradFill>
                      <a:gsLst>
                        <a:gs pos="0">
                          <a:srgbClr val="012D86"/>
                        </a:gs>
                        <a:gs pos="100000">
                          <a:srgbClr val="0E2557"/>
                        </a:gs>
                      </a:gsLst>
                      <a:lin scaled="0"/>
                    </a:gradFill>
                    <a:latin typeface="Calibri" panose="020F0502020204030204" charset="0"/>
                    <a:ea typeface="宋体" panose="02010600030101010101" pitchFamily="2" charset="-122"/>
                  </a:rPr>
                  <a:t>中子星的表面磁场</a:t>
                </a:r>
                <a:r>
                  <a:rPr lang="zh-CN" sz="1200" b="1">
                    <a:gradFill>
                      <a:gsLst>
                        <a:gs pos="0">
                          <a:srgbClr val="012D86"/>
                        </a:gs>
                        <a:gs pos="100000">
                          <a:srgbClr val="0E2557"/>
                        </a:gs>
                      </a:gsLst>
                      <a:lin scaled="0"/>
                    </a:gradFill>
                    <a:ea typeface="宋体" panose="02010600030101010101" pitchFamily="2" charset="-122"/>
                  </a:rPr>
                  <a:t>，</a:t>
                </a:r>
                <a:endParaRPr lang="zh-CN" altLang="en-US" sz="1200" b="1">
                  <a:gradFill>
                    <a:gsLst>
                      <a:gs pos="0">
                        <a:srgbClr val="012D86"/>
                      </a:gs>
                      <a:gs pos="100000">
                        <a:srgbClr val="0E2557"/>
                      </a:gs>
                    </a:gsLst>
                    <a:lin scaled="0"/>
                  </a:gradFill>
                  <a:ea typeface="宋体" panose="02010600030101010101" pitchFamily="2" charset="-122"/>
                </a:endParaRPr>
              </a:p>
            </p:txBody>
          </p:sp>
          <p:sp>
            <p:nvSpPr>
              <p:cNvPr id="109" name="文本框 108"/>
              <p:cNvSpPr txBox="1"/>
              <p:nvPr/>
            </p:nvSpPr>
            <p:spPr>
              <a:xfrm>
                <a:off x="3636" y="3922"/>
                <a:ext cx="5672" cy="434"/>
              </a:xfrm>
              <a:prstGeom prst="rect">
                <a:avLst/>
              </a:prstGeom>
              <a:noFill/>
              <a:ln w="9525">
                <a:noFill/>
              </a:ln>
            </p:spPr>
            <p:txBody>
              <a:bodyPr wrap="square">
                <a:spAutoFit/>
              </a:bodyPr>
              <a:p>
                <a:pPr indent="0"/>
                <a:r>
                  <a:rPr lang="zh-CN" sz="1200" b="1">
                    <a:gradFill>
                      <a:gsLst>
                        <a:gs pos="0">
                          <a:srgbClr val="012D86"/>
                        </a:gs>
                        <a:gs pos="100000">
                          <a:srgbClr val="0E2557"/>
                        </a:gs>
                      </a:gsLst>
                      <a:lin scaled="0"/>
                    </a:gradFill>
                    <a:latin typeface="Calibri" panose="020F0502020204030204" charset="0"/>
                    <a:ea typeface="宋体" panose="02010600030101010101" pitchFamily="2" charset="-122"/>
                  </a:rPr>
                  <a:t>中子星的中心磁场</a:t>
                </a:r>
                <a:r>
                  <a:rPr lang="zh-CN" sz="1200" b="1">
                    <a:gradFill>
                      <a:gsLst>
                        <a:gs pos="0">
                          <a:srgbClr val="012D86"/>
                        </a:gs>
                        <a:gs pos="100000">
                          <a:srgbClr val="0E2557"/>
                        </a:gs>
                      </a:gsLst>
                      <a:lin scaled="0"/>
                    </a:gradFill>
                    <a:ea typeface="宋体" panose="02010600030101010101" pitchFamily="2" charset="-122"/>
                  </a:rPr>
                  <a:t>，</a:t>
                </a:r>
                <a:endParaRPr lang="zh-CN" altLang="en-US" sz="1200" b="1">
                  <a:gradFill>
                    <a:gsLst>
                      <a:gs pos="0">
                        <a:srgbClr val="012D86"/>
                      </a:gs>
                      <a:gs pos="100000">
                        <a:srgbClr val="0E2557"/>
                      </a:gs>
                    </a:gsLst>
                    <a:lin scaled="0"/>
                  </a:gradFill>
                  <a:ea typeface="宋体" panose="02010600030101010101" pitchFamily="2" charset="-122"/>
                </a:endParaRPr>
              </a:p>
            </p:txBody>
          </p:sp>
          <p:graphicFrame>
            <p:nvGraphicFramePr>
              <p:cNvPr id="12" name="对象 11">
                <a:hlinkClick r:id="" action="ppaction://ole?verb="/>
              </p:cNvPr>
              <p:cNvGraphicFramePr>
                <a:graphicFrameLocks noChangeAspect="1"/>
              </p:cNvGraphicFramePr>
              <p:nvPr/>
            </p:nvGraphicFramePr>
            <p:xfrm>
              <a:off x="2322" y="3883"/>
              <a:ext cx="1400" cy="460"/>
            </p:xfrm>
            <a:graphic>
              <a:graphicData uri="http://schemas.openxmlformats.org/presentationml/2006/ole">
                <mc:AlternateContent xmlns:mc="http://schemas.openxmlformats.org/markup-compatibility/2006">
                  <mc:Choice xmlns:v="urn:schemas-microsoft-com:vml" Requires="v">
                    <p:oleObj spid="_x0000_s2049" name="" r:id="rId4" imgW="889000" imgH="292100" progId="Equation.KSEE3">
                      <p:embed/>
                    </p:oleObj>
                  </mc:Choice>
                  <mc:Fallback>
                    <p:oleObj name="" r:id="rId4" imgW="889000" imgH="292100" progId="Equation.KSEE3">
                      <p:embed/>
                      <p:pic>
                        <p:nvPicPr>
                          <p:cNvPr id="0" name="图片 2048"/>
                          <p:cNvPicPr/>
                          <p:nvPr/>
                        </p:nvPicPr>
                        <p:blipFill>
                          <a:blip r:embed="rId5"/>
                          <a:stretch>
                            <a:fillRect/>
                          </a:stretch>
                        </p:blipFill>
                        <p:spPr>
                          <a:xfrm>
                            <a:off x="2322" y="3883"/>
                            <a:ext cx="1400" cy="460"/>
                          </a:xfrm>
                          <a:prstGeom prst="rect">
                            <a:avLst/>
                          </a:prstGeom>
                        </p:spPr>
                      </p:pic>
                    </p:oleObj>
                  </mc:Fallback>
                </mc:AlternateContent>
              </a:graphicData>
            </a:graphic>
          </p:graphicFrame>
          <p:graphicFrame>
            <p:nvGraphicFramePr>
              <p:cNvPr id="13" name="对象 12">
                <a:hlinkClick r:id="" action="ppaction://ole?verb="/>
              </p:cNvPr>
              <p:cNvGraphicFramePr>
                <a:graphicFrameLocks noChangeAspect="1"/>
              </p:cNvGraphicFramePr>
              <p:nvPr/>
            </p:nvGraphicFramePr>
            <p:xfrm>
              <a:off x="5845" y="3861"/>
              <a:ext cx="2020" cy="460"/>
            </p:xfrm>
            <a:graphic>
              <a:graphicData uri="http://schemas.openxmlformats.org/presentationml/2006/ole">
                <mc:AlternateContent xmlns:mc="http://schemas.openxmlformats.org/markup-compatibility/2006">
                  <mc:Choice xmlns:v="urn:schemas-microsoft-com:vml" Requires="v">
                    <p:oleObj spid="_x0000_s2050" name="" r:id="rId6" imgW="1282700" imgH="292100" progId="Equation.KSEE3">
                      <p:embed/>
                    </p:oleObj>
                  </mc:Choice>
                  <mc:Fallback>
                    <p:oleObj name="" r:id="rId6" imgW="1282700" imgH="292100" progId="Equation.KSEE3">
                      <p:embed/>
                      <p:pic>
                        <p:nvPicPr>
                          <p:cNvPr id="0" name="图片 2049"/>
                          <p:cNvPicPr/>
                          <p:nvPr/>
                        </p:nvPicPr>
                        <p:blipFill>
                          <a:blip r:embed="rId7"/>
                          <a:stretch>
                            <a:fillRect/>
                          </a:stretch>
                        </p:blipFill>
                        <p:spPr>
                          <a:xfrm>
                            <a:off x="5845" y="3861"/>
                            <a:ext cx="2020" cy="460"/>
                          </a:xfrm>
                          <a:prstGeom prst="rect">
                            <a:avLst/>
                          </a:prstGeom>
                        </p:spPr>
                      </p:pic>
                    </p:oleObj>
                  </mc:Fallback>
                </mc:AlternateContent>
              </a:graphicData>
            </a:graphic>
          </p:graphicFrame>
        </p:grpSp>
        <p:grpSp>
          <p:nvGrpSpPr>
            <p:cNvPr id="10" name="组合 9"/>
            <p:cNvGrpSpPr/>
            <p:nvPr/>
          </p:nvGrpSpPr>
          <p:grpSpPr>
            <a:xfrm>
              <a:off x="128" y="4312"/>
              <a:ext cx="6016" cy="846"/>
              <a:chOff x="128" y="4312"/>
              <a:chExt cx="6016" cy="846"/>
            </a:xfrm>
          </p:grpSpPr>
          <p:sp>
            <p:nvSpPr>
              <p:cNvPr id="14" name="文本框 13"/>
              <p:cNvSpPr txBox="1"/>
              <p:nvPr/>
            </p:nvSpPr>
            <p:spPr>
              <a:xfrm>
                <a:off x="140" y="4724"/>
                <a:ext cx="6005" cy="434"/>
              </a:xfrm>
              <a:prstGeom prst="rect">
                <a:avLst/>
              </a:prstGeom>
              <a:noFill/>
            </p:spPr>
            <p:txBody>
              <a:bodyPr wrap="square" rtlCol="0" anchor="t">
                <a:spAutoFit/>
              </a:bodyPr>
              <a:p>
                <a:r>
                  <a:rPr lang="zh-CN" altLang="en-US" sz="12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其中，</a:t>
                </a:r>
                <a:r>
                  <a:rPr lang="en-US" sz="12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α</a:t>
                </a:r>
                <a:r>
                  <a:rPr lang="zh-CN" sz="1200" b="1">
                    <a:gradFill>
                      <a:gsLst>
                        <a:gs pos="0">
                          <a:srgbClr val="012D86"/>
                        </a:gs>
                        <a:gs pos="100000">
                          <a:srgbClr val="0E2557"/>
                        </a:gs>
                      </a:gsLst>
                      <a:lin scaled="0"/>
                    </a:gradFill>
                    <a:ea typeface="宋体" panose="02010600030101010101" pitchFamily="2" charset="-122"/>
                    <a:sym typeface="+mn-ea"/>
                  </a:rPr>
                  <a:t>为表示磁场变化的参数，</a:t>
                </a:r>
                <a:r>
                  <a:rPr lang="zh-CN"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β</a:t>
                </a:r>
                <a:r>
                  <a:rPr lang="en-US" altLang="zh-CN"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 0.01</a:t>
                </a:r>
                <a:r>
                  <a:rPr lang="zh-CN" altLang="en-US"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，γ</a:t>
                </a:r>
                <a:r>
                  <a:rPr lang="en-US" altLang="zh-CN" sz="12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 3</a:t>
                </a:r>
                <a:r>
                  <a:rPr lang="zh-CN" sz="1200" b="1">
                    <a:gradFill>
                      <a:gsLst>
                        <a:gs pos="0">
                          <a:srgbClr val="012D86"/>
                        </a:gs>
                        <a:gs pos="100000">
                          <a:srgbClr val="0E2557"/>
                        </a:gs>
                      </a:gsLst>
                      <a:lin scaled="0"/>
                    </a:gradFill>
                    <a:ea typeface="宋体" panose="02010600030101010101" pitchFamily="2" charset="-122"/>
                    <a:sym typeface="+mn-ea"/>
                  </a:rPr>
                  <a:t>。</a:t>
                </a:r>
                <a:endParaRPr lang="zh-CN" altLang="en-US" sz="1200" b="1">
                  <a:gradFill>
                    <a:gsLst>
                      <a:gs pos="0">
                        <a:srgbClr val="012D86"/>
                      </a:gs>
                      <a:gs pos="100000">
                        <a:srgbClr val="0E2557"/>
                      </a:gs>
                    </a:gsLst>
                    <a:lin scaled="0"/>
                  </a:gradFill>
                  <a:ea typeface="宋体" panose="02010600030101010101" pitchFamily="2" charset="-122"/>
                  <a:sym typeface="+mn-ea"/>
                </a:endParaRPr>
              </a:p>
            </p:txBody>
          </p:sp>
          <p:graphicFrame>
            <p:nvGraphicFramePr>
              <p:cNvPr id="17" name="对象 16">
                <a:hlinkClick r:id="" action="ppaction://ole?verb="/>
              </p:cNvPr>
              <p:cNvGraphicFramePr>
                <a:graphicFrameLocks noChangeAspect="1"/>
              </p:cNvGraphicFramePr>
              <p:nvPr/>
            </p:nvGraphicFramePr>
            <p:xfrm>
              <a:off x="2336" y="4312"/>
              <a:ext cx="2060" cy="460"/>
            </p:xfrm>
            <a:graphic>
              <a:graphicData uri="http://schemas.openxmlformats.org/presentationml/2006/ole">
                <mc:AlternateContent xmlns:mc="http://schemas.openxmlformats.org/markup-compatibility/2006">
                  <mc:Choice xmlns:v="urn:schemas-microsoft-com:vml" Requires="v">
                    <p:oleObj spid="_x0000_s2051" name="" r:id="rId8" imgW="1308100" imgH="292100" progId="Equation.KSEE3">
                      <p:embed/>
                    </p:oleObj>
                  </mc:Choice>
                  <mc:Fallback>
                    <p:oleObj name="" r:id="rId8" imgW="1308100" imgH="292100" progId="Equation.KSEE3">
                      <p:embed/>
                      <p:pic>
                        <p:nvPicPr>
                          <p:cNvPr id="0" name="图片 2050"/>
                          <p:cNvPicPr/>
                          <p:nvPr/>
                        </p:nvPicPr>
                        <p:blipFill>
                          <a:blip r:embed="rId9"/>
                          <a:stretch>
                            <a:fillRect/>
                          </a:stretch>
                        </p:blipFill>
                        <p:spPr>
                          <a:xfrm>
                            <a:off x="2336" y="4312"/>
                            <a:ext cx="2060" cy="460"/>
                          </a:xfrm>
                          <a:prstGeom prst="rect">
                            <a:avLst/>
                          </a:prstGeom>
                        </p:spPr>
                      </p:pic>
                    </p:oleObj>
                  </mc:Fallback>
                </mc:AlternateContent>
              </a:graphicData>
            </a:graphic>
          </p:graphicFrame>
          <p:sp>
            <p:nvSpPr>
              <p:cNvPr id="18" name="文本框 17"/>
              <p:cNvSpPr txBox="1"/>
              <p:nvPr/>
            </p:nvSpPr>
            <p:spPr>
              <a:xfrm>
                <a:off x="128" y="4342"/>
                <a:ext cx="2216" cy="434"/>
              </a:xfrm>
              <a:prstGeom prst="rect">
                <a:avLst/>
              </a:prstGeom>
              <a:noFill/>
            </p:spPr>
            <p:txBody>
              <a:bodyPr wrap="none" rtlCol="0">
                <a:spAutoFit/>
              </a:bodyPr>
              <a:p>
                <a:r>
                  <a:rPr lang="zh-CN" altLang="en-US" sz="1200" b="1">
                    <a:gradFill>
                      <a:gsLst>
                        <a:gs pos="0">
                          <a:srgbClr val="012D86"/>
                        </a:gs>
                        <a:gs pos="100000">
                          <a:srgbClr val="0E2557"/>
                        </a:gs>
                      </a:gsLst>
                      <a:lin scaled="0"/>
                    </a:gradFill>
                  </a:rPr>
                  <a:t>电子的临界磁场，</a:t>
                </a:r>
                <a:endParaRPr lang="zh-CN" altLang="en-US" sz="1200" b="1">
                  <a:gradFill>
                    <a:gsLst>
                      <a:gs pos="0">
                        <a:srgbClr val="012D86"/>
                      </a:gs>
                      <a:gs pos="100000">
                        <a:srgbClr val="0E2557"/>
                      </a:gs>
                    </a:gsLst>
                    <a:lin scaled="0"/>
                  </a:gradFill>
                </a:endParaRPr>
              </a:p>
            </p:txBody>
          </p:sp>
        </p:grpSp>
      </p:grpSp>
      <p:sp>
        <p:nvSpPr>
          <p:cNvPr id="7" name="文本框 6"/>
          <p:cNvSpPr txBox="1"/>
          <p:nvPr/>
        </p:nvSpPr>
        <p:spPr>
          <a:xfrm>
            <a:off x="5115560" y="6155055"/>
            <a:ext cx="3956685" cy="275590"/>
          </a:xfrm>
          <a:prstGeom prst="rect">
            <a:avLst/>
          </a:prstGeom>
          <a:noFill/>
        </p:spPr>
        <p:txBody>
          <a:bodyPr wrap="none" rtlCol="0" anchor="t">
            <a:spAutoFit/>
          </a:bodyPr>
          <a:p>
            <a:r>
              <a:rPr lang="zh-CN" sz="1200" b="1">
                <a:solidFill>
                  <a:srgbClr val="0000FF"/>
                </a:solidFill>
                <a:latin typeface="Times New Roman" panose="02020603050405020304" charset="0"/>
                <a:ea typeface="宋体" panose="02010600030101010101" pitchFamily="2" charset="-122"/>
                <a:sym typeface="+mn-ea"/>
              </a:rPr>
              <a:t>传统中子星</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latin typeface="Times New Roman" panose="02020603050405020304" charset="0"/>
                <a:ea typeface="宋体" panose="02010600030101010101" pitchFamily="2" charset="-122"/>
                <a:sym typeface="+mn-ea"/>
              </a:rPr>
              <a:t>实线</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latin typeface="Times New Roman" panose="02020603050405020304" charset="0"/>
                <a:ea typeface="宋体" panose="02010600030101010101" pitchFamily="2" charset="-122"/>
                <a:sym typeface="+mn-ea"/>
              </a:rPr>
              <a:t>和超子化中子星</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latin typeface="Times New Roman" panose="02020603050405020304" charset="0"/>
                <a:ea typeface="宋体" panose="02010600030101010101" pitchFamily="2" charset="-122"/>
                <a:sym typeface="+mn-ea"/>
              </a:rPr>
              <a:t>虚线</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latin typeface="Times New Roman" panose="02020603050405020304" charset="0"/>
                <a:ea typeface="宋体" panose="02010600030101010101" pitchFamily="2" charset="-122"/>
                <a:sym typeface="+mn-ea"/>
              </a:rPr>
              <a:t>的质量</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latin typeface="Times New Roman" panose="02020603050405020304" charset="0"/>
                <a:ea typeface="宋体" panose="02010600030101010101" pitchFamily="2" charset="-122"/>
                <a:sym typeface="+mn-ea"/>
              </a:rPr>
              <a:t>半径关系</a:t>
            </a:r>
            <a:endParaRPr lang="zh-CN" altLang="en-US" sz="1200" b="1">
              <a:solidFill>
                <a:srgbClr val="0000FF"/>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5143500" y="6388100"/>
            <a:ext cx="3818255" cy="275590"/>
          </a:xfrm>
          <a:prstGeom prst="rect">
            <a:avLst/>
          </a:prstGeom>
          <a:noFill/>
          <a:ln w="9525">
            <a:noFill/>
          </a:ln>
        </p:spPr>
        <p:txBody>
          <a:bodyPr wrap="square">
            <a:spAutoFit/>
          </a:bodyPr>
          <a:p>
            <a:pPr indent="0"/>
            <a:r>
              <a:rPr lang="en-US" altLang="zh-CN" sz="1200" b="1">
                <a:solidFill>
                  <a:srgbClr val="0000FF"/>
                </a:solidFill>
                <a:latin typeface="Times New Roman" panose="02020603050405020304" charset="0"/>
                <a:ea typeface="宋体" panose="02010600030101010101" pitchFamily="2" charset="-122"/>
              </a:rPr>
              <a:t>(b)</a:t>
            </a:r>
            <a:r>
              <a:rPr lang="en-US" sz="1200" b="1">
                <a:solidFill>
                  <a:srgbClr val="0000FF"/>
                </a:solidFill>
                <a:latin typeface="Times New Roman" panose="02020603050405020304" charset="0"/>
                <a:ea typeface="宋体" panose="02010600030101010101" pitchFamily="2" charset="-122"/>
              </a:rPr>
              <a:t>α</a:t>
            </a:r>
            <a:r>
              <a:rPr lang="en-US" sz="1200" b="1" baseline="-25000">
                <a:solidFill>
                  <a:srgbClr val="0000FF"/>
                </a:solidFill>
                <a:latin typeface="Times New Roman" panose="02020603050405020304" charset="0"/>
                <a:ea typeface="宋体" panose="02010600030101010101" pitchFamily="2" charset="-122"/>
              </a:rPr>
              <a:t>v</a:t>
            </a:r>
            <a:r>
              <a:rPr lang="en-US" sz="1200" b="1">
                <a:solidFill>
                  <a:srgbClr val="0000FF"/>
                </a:solidFill>
                <a:latin typeface="Times New Roman" panose="02020603050405020304" charset="0"/>
                <a:ea typeface="宋体" panose="02010600030101010101" pitchFamily="2" charset="-122"/>
              </a:rPr>
              <a:t>= 0.75(</a:t>
            </a:r>
            <a:r>
              <a:rPr lang="zh-CN" sz="1200" b="1">
                <a:solidFill>
                  <a:srgbClr val="0000FF"/>
                </a:solidFill>
                <a:latin typeface="Times New Roman" panose="02020603050405020304" charset="0"/>
                <a:ea typeface="宋体" panose="02010600030101010101" pitchFamily="2" charset="-122"/>
              </a:rPr>
              <a:t>左图</a:t>
            </a:r>
            <a:r>
              <a:rPr lang="en-US" sz="1200" b="1">
                <a:solidFill>
                  <a:srgbClr val="0000FF"/>
                </a:solidFill>
                <a:latin typeface="Times New Roman" panose="02020603050405020304" charset="0"/>
                <a:ea typeface="宋体" panose="02010600030101010101" pitchFamily="2" charset="-122"/>
              </a:rPr>
              <a:t>)</a:t>
            </a:r>
            <a:r>
              <a:rPr lang="zh-CN" sz="1200" b="1">
                <a:solidFill>
                  <a:srgbClr val="0000FF"/>
                </a:solidFill>
                <a:latin typeface="Times New Roman" panose="02020603050405020304" charset="0"/>
                <a:ea typeface="宋体" panose="02010600030101010101" pitchFamily="2" charset="-122"/>
              </a:rPr>
              <a:t>，</a:t>
            </a:r>
            <a:r>
              <a:rPr lang="en-US" sz="1200" b="1">
                <a:solidFill>
                  <a:srgbClr val="0000FF"/>
                </a:solidFill>
                <a:latin typeface="Times New Roman" panose="02020603050405020304" charset="0"/>
                <a:ea typeface="宋体" panose="02010600030101010101" pitchFamily="2" charset="-122"/>
              </a:rPr>
              <a:t>α</a:t>
            </a:r>
            <a:r>
              <a:rPr lang="en-US" sz="1200" b="1" baseline="-25000">
                <a:solidFill>
                  <a:srgbClr val="0000FF"/>
                </a:solidFill>
                <a:latin typeface="Times New Roman" panose="02020603050405020304" charset="0"/>
                <a:ea typeface="宋体" panose="02010600030101010101" pitchFamily="2" charset="-122"/>
              </a:rPr>
              <a:t>v</a:t>
            </a:r>
            <a:r>
              <a:rPr lang="en-US" sz="1200" b="1">
                <a:solidFill>
                  <a:srgbClr val="0000FF"/>
                </a:solidFill>
                <a:latin typeface="Times New Roman" panose="02020603050405020304" charset="0"/>
                <a:ea typeface="宋体" panose="02010600030101010101" pitchFamily="2" charset="-122"/>
              </a:rPr>
              <a:t>= 0.50(</a:t>
            </a:r>
            <a:r>
              <a:rPr lang="zh-CN" sz="1200" b="1">
                <a:solidFill>
                  <a:srgbClr val="0000FF"/>
                </a:solidFill>
                <a:latin typeface="Times New Roman" panose="02020603050405020304" charset="0"/>
                <a:ea typeface="宋体" panose="02010600030101010101" pitchFamily="2" charset="-122"/>
              </a:rPr>
              <a:t>中间图</a:t>
            </a:r>
            <a:r>
              <a:rPr lang="en-US" sz="1200" b="1">
                <a:solidFill>
                  <a:srgbClr val="0000FF"/>
                </a:solidFill>
                <a:latin typeface="Times New Roman" panose="02020603050405020304" charset="0"/>
                <a:ea typeface="宋体" panose="02010600030101010101" pitchFamily="2" charset="-122"/>
              </a:rPr>
              <a:t>)</a:t>
            </a:r>
            <a:r>
              <a:rPr lang="zh-CN" sz="1200" b="1">
                <a:solidFill>
                  <a:srgbClr val="0000FF"/>
                </a:solidFill>
                <a:latin typeface="Times New Roman" panose="02020603050405020304" charset="0"/>
                <a:ea typeface="宋体" panose="02010600030101010101" pitchFamily="2" charset="-122"/>
              </a:rPr>
              <a:t>和</a:t>
            </a:r>
            <a:r>
              <a:rPr lang="en-US" sz="1200" b="1">
                <a:solidFill>
                  <a:srgbClr val="0000FF"/>
                </a:solidFill>
                <a:latin typeface="Times New Roman" panose="02020603050405020304" charset="0"/>
                <a:ea typeface="宋体" panose="02010600030101010101" pitchFamily="2" charset="-122"/>
              </a:rPr>
              <a:t>α</a:t>
            </a:r>
            <a:r>
              <a:rPr lang="en-US" sz="1200" b="1" baseline="-25000">
                <a:solidFill>
                  <a:srgbClr val="0000FF"/>
                </a:solidFill>
                <a:latin typeface="Times New Roman" panose="02020603050405020304" charset="0"/>
                <a:ea typeface="宋体" panose="02010600030101010101" pitchFamily="2" charset="-122"/>
              </a:rPr>
              <a:t>v</a:t>
            </a:r>
            <a:r>
              <a:rPr lang="en-US" sz="1200" b="1">
                <a:solidFill>
                  <a:srgbClr val="0000FF"/>
                </a:solidFill>
                <a:latin typeface="Times New Roman" panose="02020603050405020304" charset="0"/>
                <a:ea typeface="宋体" panose="02010600030101010101" pitchFamily="2" charset="-122"/>
              </a:rPr>
              <a:t>= 0.25(</a:t>
            </a:r>
            <a:r>
              <a:rPr lang="zh-CN" sz="1200" b="1">
                <a:solidFill>
                  <a:srgbClr val="0000FF"/>
                </a:solidFill>
                <a:latin typeface="Times New Roman" panose="02020603050405020304" charset="0"/>
                <a:ea typeface="宋体" panose="02010600030101010101" pitchFamily="2" charset="-122"/>
              </a:rPr>
              <a:t>右侧图</a:t>
            </a:r>
            <a:r>
              <a:rPr lang="en-US" sz="1200" b="1">
                <a:solidFill>
                  <a:srgbClr val="0000FF"/>
                </a:solidFill>
                <a:latin typeface="Times New Roman" panose="02020603050405020304" charset="0"/>
                <a:ea typeface="宋体" panose="02010600030101010101" pitchFamily="2" charset="-122"/>
              </a:rPr>
              <a:t>)</a:t>
            </a:r>
            <a:endParaRPr lang="zh-CN" altLang="en-US" b="1"/>
          </a:p>
        </p:txBody>
      </p:sp>
      <mc:AlternateContent xmlns:mc="http://schemas.openxmlformats.org/markup-compatibility/2006">
        <mc:Choice xmlns:a14="http://schemas.microsoft.com/office/drawing/2010/main" Requires="a14">
          <p:sp>
            <p:nvSpPr>
              <p:cNvPr id="22" name="文本框 21"/>
              <p:cNvSpPr txBox="1"/>
              <p:nvPr/>
            </p:nvSpPr>
            <p:spPr>
              <a:xfrm>
                <a:off x="1052195" y="3250565"/>
                <a:ext cx="4069715" cy="3601720"/>
              </a:xfrm>
              <a:prstGeom prst="rect">
                <a:avLst/>
              </a:prstGeom>
              <a:noFill/>
              <a:ln w="38100" cmpd="dbl">
                <a:solidFill>
                  <a:srgbClr val="1D41D5"/>
                </a:solidFill>
                <a:prstDash val="dash"/>
              </a:ln>
            </p:spPr>
            <p:txBody>
              <a:bodyPr wrap="square" rtlCol="0" anchor="t">
                <a:spAutoFit/>
              </a:bodyPr>
              <a:p>
                <a:pPr marL="285750" indent="-285750">
                  <a:buClr>
                    <a:srgbClr val="FF0000"/>
                  </a:buClr>
                  <a:buFont typeface="Wingdings" panose="05000000000000000000" charset="0"/>
                  <a:buChar char="p"/>
                </a:pP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无磁场情况下参数集：</a:t>
                </a:r>
                <a:endParaRPr lang="zh-CN" sz="1400" b="1">
                  <a:gradFill>
                    <a:gsLst>
                      <a:gs pos="0">
                        <a:srgbClr val="012D86"/>
                      </a:gs>
                      <a:gs pos="100000">
                        <a:srgbClr val="0E2557"/>
                      </a:gs>
                    </a:gsLst>
                    <a:lin scaled="0"/>
                  </a:gradFill>
                  <a:latin typeface="Times New Roman" panose="02020603050405020304" charset="0"/>
                  <a:ea typeface="宋体" panose="02010600030101010101" pitchFamily="2" charset="-122"/>
                </a:endParaRPr>
              </a:p>
              <a:p>
                <a:pPr indent="0">
                  <a:buClr>
                    <a:srgbClr val="FF0000"/>
                  </a:buClr>
                  <a:buFont typeface="Wingdings" panose="05000000000000000000" charset="0"/>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DD-ME1</a:t>
                </a:r>
                <a:endParaRPr lang="en-US" sz="1400" b="1">
                  <a:gradFill>
                    <a:gsLst>
                      <a:gs pos="0">
                        <a:srgbClr val="012D86"/>
                      </a:gs>
                      <a:gs pos="100000">
                        <a:srgbClr val="0E2557"/>
                      </a:gs>
                    </a:gsLst>
                    <a:lin scaled="0"/>
                  </a:gradFill>
                  <a:latin typeface="Times New Roman" panose="02020603050405020304" charset="0"/>
                  <a:ea typeface="宋体" panose="02010600030101010101" pitchFamily="2" charset="-122"/>
                </a:endParaRPr>
              </a:p>
              <a:p>
                <a:pPr indent="0">
                  <a:buClr>
                    <a:srgbClr val="FF0000"/>
                  </a:buClr>
                  <a:buFont typeface="Wingdings" panose="05000000000000000000" charset="0"/>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DD-ME2</a:t>
                </a:r>
                <a:endParaRPr lang="en-US" sz="1400" b="1">
                  <a:gradFill>
                    <a:gsLst>
                      <a:gs pos="0">
                        <a:srgbClr val="012D86"/>
                      </a:gs>
                      <a:gs pos="100000">
                        <a:srgbClr val="0E2557"/>
                      </a:gs>
                    </a:gsLst>
                    <a:lin scaled="0"/>
                  </a:gradFill>
                  <a:latin typeface="Times New Roman" panose="02020603050405020304" charset="0"/>
                  <a:ea typeface="宋体" panose="02010600030101010101" pitchFamily="2" charset="-122"/>
                </a:endParaRPr>
              </a:p>
              <a:p>
                <a:pPr indent="0">
                  <a:buClr>
                    <a:srgbClr val="FF0000"/>
                  </a:buClr>
                  <a:buFont typeface="Wingdings" panose="05000000000000000000" charset="0"/>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DD-LZ1</a:t>
                </a:r>
                <a:endParaRPr lang="en-US" sz="1400" b="1">
                  <a:gradFill>
                    <a:gsLst>
                      <a:gs pos="0">
                        <a:srgbClr val="012D86"/>
                      </a:gs>
                      <a:gs pos="100000">
                        <a:srgbClr val="0E2557"/>
                      </a:gs>
                    </a:gsLst>
                    <a:lin scaled="0"/>
                  </a:gradFill>
                  <a:latin typeface="Times New Roman" panose="02020603050405020304" charset="0"/>
                  <a:ea typeface="宋体" panose="02010600030101010101" pitchFamily="2" charset="-122"/>
                </a:endParaRPr>
              </a:p>
              <a:p>
                <a:pPr indent="0">
                  <a:buClr>
                    <a:srgbClr val="FF0000"/>
                  </a:buClr>
                  <a:buFont typeface="Wingdings" panose="05000000000000000000" charset="0"/>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DD-MEX</a:t>
                </a:r>
                <a:endParaRPr lang="en-US" sz="1400" b="1">
                  <a:gradFill>
                    <a:gsLst>
                      <a:gs pos="0">
                        <a:srgbClr val="012D86"/>
                      </a:gs>
                      <a:gs pos="100000">
                        <a:srgbClr val="0E2557"/>
                      </a:gs>
                    </a:gsLst>
                    <a:lin scaled="0"/>
                  </a:gradFill>
                  <a:latin typeface="Times New Roman" panose="02020603050405020304" charset="0"/>
                  <a:ea typeface="宋体" panose="02010600030101010101" pitchFamily="2" charset="-122"/>
                </a:endParaRPr>
              </a:p>
              <a:p>
                <a:pPr marL="285750" indent="-285750">
                  <a:buClr>
                    <a:srgbClr val="FF0000"/>
                  </a:buClr>
                  <a:buFont typeface="Wingdings" panose="05000000000000000000" charset="0"/>
                  <a:buChar char="p"/>
                </a:pP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不同磁偶极矩作用下：</a:t>
                </a:r>
                <a:endPar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indent="0">
                  <a:buClr>
                    <a:srgbClr val="FF0000"/>
                  </a:buClr>
                  <a:buFont typeface="Wingdings" panose="05000000000000000000" charset="0"/>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DD-MEX</a:t>
                </a: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参数</a:t>
                </a:r>
                <a:endPar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marL="285750" indent="-285750">
                  <a:buClr>
                    <a:srgbClr val="FF0000"/>
                  </a:buClr>
                  <a:buFont typeface="Wingdings" panose="05000000000000000000" charset="0"/>
                  <a:buChar char="p"/>
                </a:pP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PSR J0030+0451</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INS</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a:t>
                </a:r>
                <a:endPar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endParaRPr>
              </a:p>
              <a:p>
                <a:pPr>
                  <a:buNone/>
                </a:pP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sz="1400" b="1">
                            <a:gradFill>
                              <a:gsLst>
                                <a:gs pos="0">
                                  <a:srgbClr val="012D86"/>
                                </a:gs>
                                <a:gs pos="100000">
                                  <a:srgbClr val="0E2557"/>
                                </a:gs>
                              </a:gsLst>
                              <a:lin scaled="0"/>
                            </a:gradFill>
                            <a:latin typeface="Cambria Math" panose="02040503050406030204" charset="0"/>
                            <a:ea typeface="宋体" panose="02010600030101010101" pitchFamily="2" charset="-122"/>
                            <a:cs typeface="Cambria Math" panose="02040503050406030204" charset="0"/>
                          </a:rPr>
                        </m:ctrlPr>
                      </m:sSubSupPr>
                      <m:e>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𝟑𝟒</m:t>
                        </m:r>
                      </m:e>
                      <m:sub>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𝟏𝟔</m:t>
                        </m:r>
                      </m:sub>
                      <m:sup>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𝟏𝟓</m:t>
                        </m:r>
                      </m:sup>
                    </m:sSubSup>
                  </m:oMath>
                </a14:m>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M</a:t>
                </a:r>
                <a:r>
                  <a:rPr 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14:m>
                  <m:oMath xmlns:m="http://schemas.openxmlformats.org/officeDocument/2006/math">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sym typeface="+mn-ea"/>
                      </a:rPr>
                      <m:t> </m:t>
                    </m:r>
                    <m:sSubSup>
                      <m:sSubSupPr>
                        <m:ctrlPr>
                          <a:rPr lang="en-US" sz="1400" b="1">
                            <a:gradFill>
                              <a:gsLst>
                                <a:gs pos="0">
                                  <a:srgbClr val="012D86"/>
                                </a:gs>
                                <a:gs pos="100000">
                                  <a:srgbClr val="0E2557"/>
                                </a:gs>
                              </a:gsLst>
                              <a:lin scaled="0"/>
                            </a:gradFill>
                            <a:latin typeface="Cambria Math" panose="02040503050406030204" charset="0"/>
                            <a:ea typeface="宋体" panose="02010600030101010101" pitchFamily="2" charset="-122"/>
                            <a:cs typeface="Cambria Math" panose="02040503050406030204" charset="0"/>
                          </a:rPr>
                        </m:ctrlPr>
                      </m:sSubSupPr>
                      <m:e>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𝟒𝟒</m:t>
                        </m:r>
                      </m:e>
                      <m:sub>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𝟏𝟒</m:t>
                        </m:r>
                      </m:sub>
                      <m:sup>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𝟏𝟓</m:t>
                        </m:r>
                      </m:sup>
                    </m:sSubSup>
                  </m:oMath>
                </a14:m>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M</a:t>
                </a:r>
                <a:r>
                  <a:rPr 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endParaRPr lang="zh-CN"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a:buNone/>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R =</a:t>
                </a:r>
                <a14:m>
                  <m:oMath xmlns:m="http://schemas.openxmlformats.org/officeDocument/2006/math">
                    <m:sSubSup>
                      <m:sSubSupPr>
                        <m:ctrlPr>
                          <a:rPr lang="en-US" sz="1400" b="1">
                            <a:gradFill>
                              <a:gsLst>
                                <a:gs pos="0">
                                  <a:srgbClr val="012D86"/>
                                </a:gs>
                                <a:gs pos="100000">
                                  <a:srgbClr val="0E2557"/>
                                </a:gs>
                              </a:gsLst>
                              <a:lin scaled="0"/>
                            </a:gradFill>
                            <a:latin typeface="Cambria Math" panose="02040503050406030204" charset="0"/>
                            <a:ea typeface="宋体" panose="02010600030101010101" pitchFamily="2" charset="-122"/>
                            <a:cs typeface="Cambria Math" panose="02040503050406030204" charset="0"/>
                          </a:rPr>
                        </m:ctrlPr>
                      </m:sSubSupPr>
                      <m:e>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𝟏𝟐</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𝟕𝟏</m:t>
                        </m:r>
                      </m:e>
                      <m:sub>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𝟏𝟗</m:t>
                        </m:r>
                      </m:sub>
                      <m:sup>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𝟏𝟒</m:t>
                        </m:r>
                      </m:sup>
                    </m:sSubSup>
                  </m:oMath>
                </a14:m>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km</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R = </a:t>
                </a:r>
                <a14:m>
                  <m:oMath xmlns:m="http://schemas.openxmlformats.org/officeDocument/2006/math">
                    <m:sSubSup>
                      <m:sSubSupPr>
                        <m:ctrlPr>
                          <a:rPr lang="en-US" sz="1400" b="1">
                            <a:gradFill>
                              <a:gsLst>
                                <a:gs pos="0">
                                  <a:srgbClr val="012D86"/>
                                </a:gs>
                                <a:gs pos="100000">
                                  <a:srgbClr val="0E2557"/>
                                </a:gs>
                              </a:gsLst>
                              <a:lin scaled="0"/>
                            </a:gradFill>
                            <a:latin typeface="Cambria Math" panose="02040503050406030204" charset="0"/>
                            <a:ea typeface="宋体" panose="02010600030101010101" pitchFamily="2" charset="-122"/>
                            <a:cs typeface="Cambria Math" panose="02040503050406030204" charset="0"/>
                          </a:rPr>
                        </m:ctrlPr>
                      </m:sSubSupPr>
                      <m:e>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𝟏𝟑</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𝟎𝟐</m:t>
                        </m:r>
                      </m:e>
                      <m:sub>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𝟎𝟔</m:t>
                        </m:r>
                      </m:sub>
                      <m:sup>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𝟐𝟒</m:t>
                        </m:r>
                      </m:sup>
                    </m:sSubSup>
                  </m:oMath>
                </a14:m>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km</a:t>
                </a:r>
                <a:endParaRPr lang="zh-CN"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marL="285750" indent="-285750">
                  <a:buClr>
                    <a:srgbClr val="FF0000"/>
                  </a:buClr>
                  <a:buFont typeface="Wingdings" panose="05000000000000000000" charset="0"/>
                  <a:buChar char="p"/>
                </a:pP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GW190814：</a:t>
                </a:r>
                <a:endPar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indent="0">
                  <a:buClr>
                    <a:srgbClr val="FF0000"/>
                  </a:buClr>
                  <a:buFont typeface="Wingdings" panose="05000000000000000000" charset="0"/>
                  <a:buNone/>
                </a:pP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包含质量为2.5-2.67 M</a:t>
                </a:r>
                <a:r>
                  <a:rPr lang="zh-CN"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的致密星体。</a:t>
                </a:r>
                <a:endPar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marL="285750" indent="-285750">
                  <a:buClr>
                    <a:srgbClr val="FF0000"/>
                  </a:buClr>
                  <a:buFont typeface="Wingdings" panose="05000000000000000000" charset="0"/>
                  <a:buChar char="p"/>
                </a:pP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PSR</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J0348+0432：</a:t>
                </a:r>
                <a:endPar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indent="0">
                  <a:buClr>
                    <a:srgbClr val="FF0000"/>
                  </a:buClr>
                  <a:buFont typeface="Wingdings" panose="05000000000000000000" charset="0"/>
                  <a:buNone/>
                </a:pP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2.01 ± 0.04 </a:t>
                </a:r>
                <a:r>
                  <a:rPr lang="zh-CN" altLang="en-US"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M</a:t>
                </a:r>
                <a:r>
                  <a:rPr lang="zh-CN"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a:t>
                </a:r>
                <a:endParaRPr lang="zh-CN"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marL="285750" indent="-285750">
                  <a:buClr>
                    <a:srgbClr val="FF0000"/>
                  </a:buClr>
                  <a:buFont typeface="Wingdings" panose="05000000000000000000" charset="0"/>
                  <a:buChar char="p"/>
                </a:pP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PSR J0740+6620</a:t>
                </a:r>
                <a14:m>
                  <m:oMath xmlns:m="http://schemas.openxmlformats.org/officeDocument/2006/math">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sym typeface="+mn-ea"/>
                      </a:rPr>
                      <m:t>:   </m:t>
                    </m:r>
                  </m:oMath>
                </a14:m>
                <a:endPar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endParaRPr>
              </a:p>
              <a:p>
                <a:pPr indent="0">
                  <a:buClr>
                    <a:srgbClr val="FF0000"/>
                  </a:buClr>
                  <a:buFont typeface="Wingdings" panose="05000000000000000000" charset="0"/>
                  <a:buNone/>
                </a:pPr>
                <a14:m>
                  <m:oMath xmlns:m="http://schemas.openxmlformats.org/officeDocument/2006/math">
                    <m:sSubSup>
                      <m:sSubSupPr>
                        <m:ctrlPr>
                          <a:rPr lang="en-US" sz="1400" b="1">
                            <a:gradFill>
                              <a:gsLst>
                                <a:gs pos="0">
                                  <a:srgbClr val="012D86"/>
                                </a:gs>
                                <a:gs pos="100000">
                                  <a:srgbClr val="0E2557"/>
                                </a:gs>
                              </a:gsLst>
                              <a:lin scaled="0"/>
                            </a:gradFill>
                            <a:latin typeface="Cambria Math" panose="02040503050406030204" charset="0"/>
                            <a:ea typeface="宋体" panose="02010600030101010101" pitchFamily="2" charset="-122"/>
                            <a:cs typeface="Cambria Math" panose="02040503050406030204" charset="0"/>
                          </a:rPr>
                        </m:ctrlPr>
                      </m:sSubSupPr>
                      <m:e>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                            </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𝟐</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𝟏𝟒</m:t>
                        </m:r>
                      </m:e>
                      <m:sub>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𝟎𝟗</m:t>
                        </m:r>
                      </m:sub>
                      <m:sup>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𝟎</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m:t>
                        </m:r>
                        <m:r>
                          <a:rPr lang="en-US" sz="1400" b="1">
                            <a:gradFill>
                              <a:gsLst>
                                <a:gs pos="0">
                                  <a:srgbClr val="012D86"/>
                                </a:gs>
                                <a:gs pos="100000">
                                  <a:srgbClr val="0E2557"/>
                                </a:gs>
                              </a:gsLst>
                              <a:lin scaled="0"/>
                            </a:gradFill>
                            <a:latin typeface="Cambria Math" panose="02040503050406030204" charset="0"/>
                            <a:ea typeface="MS Mincho" charset="0"/>
                            <a:cs typeface="Cambria Math" panose="02040503050406030204" charset="0"/>
                          </a:rPr>
                          <m:t>𝟏𝟎</m:t>
                        </m:r>
                      </m:sup>
                    </m:sSubSup>
                  </m:oMath>
                </a14:m>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sym typeface="+mn-ea"/>
                  </a:rPr>
                  <a:t> M</a:t>
                </a:r>
                <a:r>
                  <a:rPr 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sym typeface="+mn-ea"/>
                  </a:rPr>
                  <a:t>⊙</a:t>
                </a:r>
                <a:endParaRPr lang="en-US" altLang="en-US" sz="1400" b="1" baseline="-25000">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22" name="文本框 21"/>
              <p:cNvSpPr txBox="1">
                <a:spLocks noRot="1" noChangeAspect="1" noMove="1" noResize="1" noEditPoints="1" noAdjustHandles="1" noChangeArrowheads="1" noChangeShapeType="1" noTextEdit="1"/>
              </p:cNvSpPr>
              <p:nvPr/>
            </p:nvSpPr>
            <p:spPr>
              <a:xfrm>
                <a:off x="1052195" y="3250565"/>
                <a:ext cx="4069715" cy="3601720"/>
              </a:xfrm>
              <a:prstGeom prst="rect">
                <a:avLst/>
              </a:prstGeom>
              <a:blipFill rotWithShape="1">
                <a:blip r:embed="rId10"/>
                <a:stretch>
                  <a:fillRect l="-468" t="-529" r="-468" b="-529"/>
                </a:stretch>
              </a:blipFill>
              <a:ln w="38100" cmpd="dbl">
                <a:solidFill>
                  <a:srgbClr val="1D41D5"/>
                </a:solidFill>
                <a:prstDash val="dash"/>
              </a:ln>
            </p:spPr>
            <p:txBody>
              <a:bodyPr/>
              <a:lstStyle/>
              <a:p>
                <a:r>
                  <a:rPr lang="zh-CN" altLang="en-US">
                    <a:noFill/>
                  </a:rPr>
                  <a:t> </a:t>
                </a:r>
              </a:p>
            </p:txBody>
          </p:sp>
        </mc:Fallback>
      </mc:AlternateContent>
      <p:sp>
        <p:nvSpPr>
          <p:cNvPr id="19" name="文本框 18"/>
          <p:cNvSpPr txBox="1"/>
          <p:nvPr/>
        </p:nvSpPr>
        <p:spPr>
          <a:xfrm>
            <a:off x="-20320" y="4617720"/>
            <a:ext cx="1071880" cy="368300"/>
          </a:xfrm>
          <a:prstGeom prst="rect">
            <a:avLst/>
          </a:prstGeom>
          <a:noFill/>
        </p:spPr>
        <p:txBody>
          <a:bodyPr wrap="none" rtlCol="0" anchor="t">
            <a:spAutoFit/>
          </a:bodyPr>
          <a:p>
            <a:r>
              <a:rPr lang="en-US">
                <a:solidFill>
                  <a:srgbClr val="0000FF"/>
                </a:solidFill>
                <a:latin typeface="Times New Roman" panose="02020603050405020304" charset="0"/>
                <a:ea typeface="宋体" panose="02010600030101010101" pitchFamily="2" charset="-122"/>
                <a:sym typeface="+mn-ea"/>
              </a:rPr>
              <a:t>DD-RMF</a:t>
            </a:r>
            <a:endParaRPr lang="zh-CN" altLang="en-US"/>
          </a:p>
        </p:txBody>
      </p:sp>
      <p:sp>
        <p:nvSpPr>
          <p:cNvPr id="20" name="文本框 19"/>
          <p:cNvSpPr txBox="1"/>
          <p:nvPr/>
        </p:nvSpPr>
        <p:spPr>
          <a:xfrm>
            <a:off x="6605270" y="6619875"/>
            <a:ext cx="2750820" cy="252730"/>
          </a:xfrm>
          <a:prstGeom prst="rect">
            <a:avLst/>
          </a:prstGeom>
          <a:noFill/>
          <a:ln w="9525">
            <a:noFill/>
          </a:ln>
        </p:spPr>
        <p:txBody>
          <a:bodyPr wrap="square">
            <a:spAutoFit/>
          </a:bodyPr>
          <a:p>
            <a:pPr indent="0"/>
            <a:r>
              <a:rPr lang="en-US" sz="1050" b="1">
                <a:latin typeface="Times New Roman" panose="02020603050405020304" charset="0"/>
                <a:ea typeface="宋体" panose="02010600030101010101" pitchFamily="2" charset="-122"/>
              </a:rPr>
              <a:t>Rather I A,  et al., eprint arXiv:2104.05950.</a:t>
            </a:r>
            <a:endParaRPr lang="en-US" altLang="en-US" sz="1050" b="1">
              <a:latin typeface="Times New Roman" panose="02020603050405020304" charset="0"/>
              <a:ea typeface="宋体" panose="02010600030101010101" pitchFamily="2" charset="-122"/>
            </a:endParaRPr>
          </a:p>
        </p:txBody>
      </p:sp>
      <p:sp>
        <p:nvSpPr>
          <p:cNvPr id="24" name="标题 1"/>
          <p:cNvSpPr>
            <a:spLocks noGrp="1"/>
          </p:cNvSpPr>
          <p:nvPr/>
        </p:nvSpPr>
        <p:spPr>
          <a:xfrm>
            <a:off x="179705" y="78740"/>
            <a:ext cx="3264535" cy="920750"/>
          </a:xfrm>
          <a:prstGeom prst="rect">
            <a:avLst/>
          </a:prstGeom>
          <a:noFill/>
          <a:ln w="9525">
            <a:noFill/>
          </a:ln>
        </p:spPr>
        <p:txBody>
          <a:bodyPr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endPar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endParaRPr>
          </a:p>
        </p:txBody>
      </p:sp>
      <p:sp>
        <p:nvSpPr>
          <p:cNvPr id="26"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Tree>
  </p:cSld>
  <p:clrMapOvr>
    <a:masterClrMapping/>
  </p:clrMapOvr>
  <p:timing>
    <p:tnLst>
      <p:par>
        <p:cTn id="1" dur="indefinite" restart="never" nodeType="tmRoot"/>
      </p:par>
    </p:tnLst>
    <p:bldLst>
      <p:bldP spid="7" grpId="1"/>
      <p:bldP spid="22" grpId="1" animBg="1"/>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1"/>
          <p:cNvSpPr/>
          <p:nvPr>
            <p:ph type="title"/>
          </p:nvPr>
        </p:nvSpPr>
        <p:spPr>
          <a:xfrm>
            <a:off x="199390" y="0"/>
            <a:ext cx="4311015" cy="840740"/>
          </a:xfrm>
        </p:spPr>
        <p:txBody>
          <a:bodyPr>
            <a:scene3d>
              <a:camera prst="orthographicFront"/>
              <a:lightRig rig="threePt" dir="t"/>
            </a:scene3d>
          </a:bodyPr>
          <a:p>
            <a:pPr algn="l"/>
            <a:r>
              <a:rPr lang="zh-CN" altLang="en-US" sz="4000">
                <a:ln w="12700" cmpd="sng">
                  <a:solidFill>
                    <a:schemeClr val="accent4"/>
                  </a:solidFill>
                  <a:prstDash val="solid"/>
                </a:ln>
                <a:solidFill>
                  <a:srgbClr val="FF0000"/>
                </a:solidFill>
                <a:effectLst/>
              </a:rPr>
              <a:t>我最近的主要工作</a:t>
            </a:r>
            <a:endParaRPr lang="zh-CN" altLang="en-US" sz="4000">
              <a:ln w="12700" cmpd="sng">
                <a:solidFill>
                  <a:schemeClr val="accent4"/>
                </a:solidFill>
                <a:prstDash val="solid"/>
              </a:ln>
              <a:solidFill>
                <a:srgbClr val="FF0000"/>
              </a:solidFill>
              <a:effectLst/>
            </a:endParaRPr>
          </a:p>
        </p:txBody>
      </p:sp>
      <p:sp>
        <p:nvSpPr>
          <p:cNvPr id="13" name="Line 18"/>
          <p:cNvSpPr>
            <a:spLocks noChangeShapeType="1"/>
          </p:cNvSpPr>
          <p:nvPr/>
        </p:nvSpPr>
        <p:spPr bwMode="auto">
          <a:xfrm>
            <a:off x="179388" y="81978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grpSp>
        <p:nvGrpSpPr>
          <p:cNvPr id="9" name="组合 8"/>
          <p:cNvGrpSpPr/>
          <p:nvPr/>
        </p:nvGrpSpPr>
        <p:grpSpPr>
          <a:xfrm>
            <a:off x="501377" y="981710"/>
            <a:ext cx="8529659" cy="5695950"/>
            <a:chOff x="776" y="1519"/>
            <a:chExt cx="13433" cy="8970"/>
          </a:xfrm>
        </p:grpSpPr>
        <p:grpSp>
          <p:nvGrpSpPr>
            <p:cNvPr id="5" name="组合 4"/>
            <p:cNvGrpSpPr/>
            <p:nvPr/>
          </p:nvGrpSpPr>
          <p:grpSpPr>
            <a:xfrm>
              <a:off x="1176" y="1519"/>
              <a:ext cx="12808" cy="4611"/>
              <a:chOff x="314" y="2562"/>
              <a:chExt cx="13828" cy="5193"/>
            </a:xfrm>
          </p:grpSpPr>
          <p:pic>
            <p:nvPicPr>
              <p:cNvPr id="3" name="图片 2" descr="图片1"/>
              <p:cNvPicPr>
                <a:picLocks noChangeAspect="1"/>
              </p:cNvPicPr>
              <p:nvPr/>
            </p:nvPicPr>
            <p:blipFill>
              <a:blip r:embed="rId1"/>
              <a:stretch>
                <a:fillRect/>
              </a:stretch>
            </p:blipFill>
            <p:spPr>
              <a:xfrm>
                <a:off x="314" y="2670"/>
                <a:ext cx="7080" cy="4935"/>
              </a:xfrm>
              <a:prstGeom prst="rect">
                <a:avLst/>
              </a:prstGeom>
              <a:ln w="69850" cmpd="dbl">
                <a:solidFill>
                  <a:srgbClr val="1D41D5"/>
                </a:solidFill>
                <a:prstDash val="sysDot"/>
              </a:ln>
            </p:spPr>
          </p:pic>
          <p:pic>
            <p:nvPicPr>
              <p:cNvPr id="4" name="图片 3" descr="图片2"/>
              <p:cNvPicPr>
                <a:picLocks noChangeAspect="1"/>
              </p:cNvPicPr>
              <p:nvPr/>
            </p:nvPicPr>
            <p:blipFill>
              <a:blip r:embed="rId2"/>
              <a:stretch>
                <a:fillRect/>
              </a:stretch>
            </p:blipFill>
            <p:spPr>
              <a:xfrm>
                <a:off x="7352" y="2562"/>
                <a:ext cx="6790" cy="5193"/>
              </a:xfrm>
              <a:prstGeom prst="rect">
                <a:avLst/>
              </a:prstGeom>
              <a:ln w="69850" cmpd="dbl">
                <a:solidFill>
                  <a:srgbClr val="1D41D5"/>
                </a:solidFill>
                <a:prstDash val="sysDot"/>
              </a:ln>
            </p:spPr>
          </p:pic>
        </p:grpSp>
        <p:grpSp>
          <p:nvGrpSpPr>
            <p:cNvPr id="8" name="组合 7"/>
            <p:cNvGrpSpPr/>
            <p:nvPr/>
          </p:nvGrpSpPr>
          <p:grpSpPr>
            <a:xfrm>
              <a:off x="776" y="5997"/>
              <a:ext cx="13433" cy="4492"/>
              <a:chOff x="223" y="1935"/>
              <a:chExt cx="13909" cy="5496"/>
            </a:xfrm>
          </p:grpSpPr>
          <p:pic>
            <p:nvPicPr>
              <p:cNvPr id="2" name="图片 1" descr="图片3"/>
              <p:cNvPicPr>
                <a:picLocks noChangeAspect="1"/>
              </p:cNvPicPr>
              <p:nvPr/>
            </p:nvPicPr>
            <p:blipFill>
              <a:blip r:embed="rId3"/>
              <a:stretch>
                <a:fillRect/>
              </a:stretch>
            </p:blipFill>
            <p:spPr>
              <a:xfrm>
                <a:off x="223" y="1935"/>
                <a:ext cx="7178" cy="5496"/>
              </a:xfrm>
              <a:prstGeom prst="rect">
                <a:avLst/>
              </a:prstGeom>
              <a:ln w="69850" cmpd="dbl">
                <a:solidFill>
                  <a:srgbClr val="1D41D5"/>
                </a:solidFill>
                <a:prstDash val="sysDot"/>
              </a:ln>
            </p:spPr>
          </p:pic>
          <p:pic>
            <p:nvPicPr>
              <p:cNvPr id="7" name="图片 6" descr="图片4"/>
              <p:cNvPicPr>
                <a:picLocks noChangeAspect="1"/>
              </p:cNvPicPr>
              <p:nvPr/>
            </p:nvPicPr>
            <p:blipFill>
              <a:blip r:embed="rId4"/>
              <a:stretch>
                <a:fillRect/>
              </a:stretch>
            </p:blipFill>
            <p:spPr>
              <a:xfrm>
                <a:off x="7354" y="2078"/>
                <a:ext cx="6778" cy="5194"/>
              </a:xfrm>
              <a:prstGeom prst="rect">
                <a:avLst/>
              </a:prstGeom>
              <a:ln w="69850" cmpd="dbl">
                <a:solidFill>
                  <a:srgbClr val="1D41D5"/>
                </a:solidFill>
                <a:prstDash val="sysDot"/>
              </a:ln>
            </p:spPr>
          </p:pic>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6083" name="Rectangle 3"/>
          <p:cNvSpPr>
            <a:spLocks noGrp="1"/>
          </p:cNvSpPr>
          <p:nvPr>
            <p:ph idx="1"/>
          </p:nvPr>
        </p:nvSpPr>
        <p:spPr>
          <a:xfrm>
            <a:off x="2803525" y="1776095"/>
            <a:ext cx="3536315" cy="1499870"/>
          </a:xfrm>
          <a:noFill/>
        </p:spPr>
        <p:txBody>
          <a:bodyPr vert="horz" wrap="square" lIns="91440" tIns="45720" rIns="91440" bIns="45720" anchor="t" anchorCtr="0"/>
          <a:p>
            <a:pPr algn="ctr" eaLnBrk="1" hangingPunct="1">
              <a:buNone/>
            </a:pPr>
            <a:r>
              <a:rPr lang="en-US" altLang="zh-CN" sz="8000" dirty="0">
                <a:solidFill>
                  <a:srgbClr val="FF0000"/>
                </a:solidFill>
              </a:rPr>
              <a:t>  </a:t>
            </a:r>
            <a:r>
              <a:rPr lang="zh-CN" altLang="en-US" sz="8000" dirty="0">
                <a:solidFill>
                  <a:srgbClr val="FF0000"/>
                </a:solidFill>
              </a:rPr>
              <a:t>谢</a:t>
            </a:r>
            <a:r>
              <a:rPr lang="en-US" altLang="zh-CN" sz="8000" dirty="0">
                <a:solidFill>
                  <a:srgbClr val="FF0000"/>
                </a:solidFill>
              </a:rPr>
              <a:t>  </a:t>
            </a:r>
            <a:r>
              <a:rPr lang="zh-CN" altLang="en-US" sz="8000" dirty="0">
                <a:solidFill>
                  <a:srgbClr val="FF0000"/>
                </a:solidFill>
              </a:rPr>
              <a:t>谢</a:t>
            </a:r>
            <a:r>
              <a:rPr lang="zh-CN" altLang="en-US" sz="9600" b="1" dirty="0">
                <a:ln w="22225">
                  <a:solidFill>
                    <a:schemeClr val="accent2"/>
                  </a:solidFill>
                  <a:prstDash val="solid"/>
                </a:ln>
                <a:solidFill>
                  <a:srgbClr val="FF0000"/>
                </a:solidFill>
                <a:effectLst/>
              </a:rPr>
              <a:t>！</a:t>
            </a:r>
            <a:endParaRPr lang="zh-CN" altLang="en-US" sz="9600" b="1" dirty="0">
              <a:ln w="22225">
                <a:solidFill>
                  <a:schemeClr val="accent2"/>
                </a:solidFill>
                <a:prstDash val="solid"/>
              </a:ln>
              <a:solidFill>
                <a:srgbClr val="FF0000"/>
              </a:solidFill>
              <a:effectLst/>
            </a:endParaRPr>
          </a:p>
          <a:p>
            <a:pPr algn="ctr" eaLnBrk="1" hangingPunct="1">
              <a:buNone/>
            </a:pPr>
            <a:endParaRPr lang="zh-CN" altLang="en-US" sz="23900" b="1" dirty="0">
              <a:solidFill>
                <a:srgbClr val="FF0000"/>
              </a:solidFill>
            </a:endParaRPr>
          </a:p>
          <a:p>
            <a:pPr algn="ctr" eaLnBrk="1" hangingPunct="1">
              <a:buNone/>
            </a:pPr>
            <a:endParaRPr lang="zh-CN" altLang="en-US" sz="23900" b="1" dirty="0">
              <a:solidFill>
                <a:srgbClr val="FF0000"/>
              </a:solidFill>
            </a:endParaRPr>
          </a:p>
        </p:txBody>
      </p:sp>
      <p:sp>
        <p:nvSpPr>
          <p:cNvPr id="9" name="标题 1"/>
          <p:cNvSpPr>
            <a:spLocks noGrp="1"/>
          </p:cNvSpPr>
          <p:nvPr/>
        </p:nvSpPr>
        <p:spPr>
          <a:xfrm>
            <a:off x="83185" y="74930"/>
            <a:ext cx="5110639" cy="741998"/>
          </a:xfrm>
          <a:prstGeom prst="rect">
            <a:avLst/>
          </a:prstGeom>
          <a:noFill/>
          <a:ln w="9525">
            <a:noFill/>
          </a:ln>
        </p:spPr>
        <p:txBody>
          <a:bodyPr anchor="ctr" anchorCtr="0">
            <a:noAutofit/>
            <a:scene3d>
              <a:camera prst="orthographicFront"/>
              <a:lightRig rig="threeP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fontAlgn="base"/>
            <a:r>
              <a:rPr lang="en-US" altLang="zh-CN" sz="3300" strike="noStrike" noProof="1">
                <a:ln w="12700" cmpd="sng">
                  <a:solidFill>
                    <a:schemeClr val="accent4"/>
                  </a:solidFill>
                  <a:prstDash val="solid"/>
                </a:ln>
                <a:solidFill>
                  <a:srgbClr val="C00000"/>
                </a:solidFill>
                <a:effectLst/>
                <a:latin typeface="Times New Roman" panose="02020603050405020304" charset="0"/>
                <a:ea typeface="宋体" panose="02010600030101010101" pitchFamily="2" charset="-122"/>
                <a:cs typeface="Times New Roman" panose="02020603050405020304" charset="0"/>
              </a:rPr>
              <a:t>Future Pulsar Symposium 10</a:t>
            </a:r>
            <a:endParaRPr lang="en-US" altLang="zh-CN" sz="3300" strike="noStrike" noProof="1">
              <a:ln w="12700" cmpd="sng">
                <a:solidFill>
                  <a:schemeClr val="accent4"/>
                </a:solidFill>
                <a:prstDash val="solid"/>
              </a:ln>
              <a:solidFill>
                <a:srgbClr val="C00000"/>
              </a:solidFill>
              <a:effectLst/>
              <a:latin typeface="Times New Roman" panose="02020603050405020304" charset="0"/>
              <a:ea typeface="宋体" panose="02010600030101010101" pitchFamily="2" charset="-122"/>
              <a:cs typeface="Times New Roman" panose="02020603050405020304" charset="0"/>
            </a:endParaRPr>
          </a:p>
        </p:txBody>
      </p:sp>
      <p:sp>
        <p:nvSpPr>
          <p:cNvPr id="10" name="Line 18"/>
          <p:cNvSpPr>
            <a:spLocks noChangeShapeType="1"/>
          </p:cNvSpPr>
          <p:nvPr/>
        </p:nvSpPr>
        <p:spPr bwMode="auto">
          <a:xfrm>
            <a:off x="179388" y="82867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
        <p:nvSpPr>
          <p:cNvPr id="30724" name="TextBox 4"/>
          <p:cNvSpPr txBox="1"/>
          <p:nvPr/>
        </p:nvSpPr>
        <p:spPr>
          <a:xfrm>
            <a:off x="3785870" y="3766185"/>
            <a:ext cx="4533900" cy="2584450"/>
          </a:xfrm>
          <a:prstGeom prst="rect">
            <a:avLst/>
          </a:prstGeom>
          <a:noFill/>
          <a:ln w="9525">
            <a:noFill/>
          </a:ln>
        </p:spPr>
        <p:txBody>
          <a:bodyPr wrap="none">
            <a:spAutoFit/>
          </a:bodyPr>
          <a:p>
            <a:pPr>
              <a:lnSpc>
                <a:spcPct val="150000"/>
              </a:lnSpc>
            </a:pPr>
            <a:r>
              <a:rPr lang="zh-CN" altLang="en-US" sz="3600" b="1" dirty="0">
                <a:solidFill>
                  <a:srgbClr val="002060"/>
                </a:solidFill>
                <a:latin typeface="Times New Roman" panose="02020603050405020304" charset="0"/>
              </a:rPr>
              <a:t>电</a:t>
            </a:r>
            <a:r>
              <a:rPr lang="en-US" altLang="zh-CN" sz="3600" b="1" dirty="0">
                <a:solidFill>
                  <a:srgbClr val="002060"/>
                </a:solidFill>
                <a:latin typeface="Times New Roman" panose="02020603050405020304" charset="0"/>
              </a:rPr>
              <a:t>    </a:t>
            </a:r>
            <a:r>
              <a:rPr lang="zh-CN" altLang="en-US" sz="3600" b="1" dirty="0">
                <a:solidFill>
                  <a:srgbClr val="002060"/>
                </a:solidFill>
                <a:latin typeface="Times New Roman" panose="02020603050405020304" charset="0"/>
              </a:rPr>
              <a:t>话：</a:t>
            </a:r>
            <a:r>
              <a:rPr lang="en-US" altLang="zh-CN" sz="3600" b="1" dirty="0">
                <a:solidFill>
                  <a:srgbClr val="002060"/>
                </a:solidFill>
                <a:latin typeface="Times New Roman" panose="02020603050405020304" charset="0"/>
              </a:rPr>
              <a:t>13843076102</a:t>
            </a:r>
            <a:endParaRPr lang="zh-CN" altLang="en-US" sz="3600" b="1" dirty="0">
              <a:solidFill>
                <a:srgbClr val="002060"/>
              </a:solidFill>
              <a:latin typeface="Times New Roman" panose="02020603050405020304" charset="0"/>
            </a:endParaRPr>
          </a:p>
          <a:p>
            <a:pPr>
              <a:lnSpc>
                <a:spcPct val="150000"/>
              </a:lnSpc>
            </a:pPr>
            <a:r>
              <a:rPr lang="zh-CN" altLang="en-US" sz="3600" b="1" dirty="0">
                <a:solidFill>
                  <a:srgbClr val="002060"/>
                </a:solidFill>
                <a:latin typeface="Times New Roman" panose="02020603050405020304" charset="0"/>
              </a:rPr>
              <a:t>微信号：</a:t>
            </a:r>
            <a:r>
              <a:rPr lang="en-US" altLang="zh-CN" sz="3600" b="1" dirty="0">
                <a:solidFill>
                  <a:srgbClr val="002060"/>
                </a:solidFill>
                <a:latin typeface="Times New Roman" panose="02020603050405020304" charset="0"/>
              </a:rPr>
              <a:t>13843076102</a:t>
            </a:r>
            <a:endParaRPr lang="en-US" altLang="zh-CN" sz="3600" b="1" dirty="0">
              <a:solidFill>
                <a:srgbClr val="002060"/>
              </a:solidFill>
              <a:latin typeface="Times New Roman" panose="02020603050405020304" charset="0"/>
            </a:endParaRPr>
          </a:p>
          <a:p>
            <a:pPr>
              <a:lnSpc>
                <a:spcPct val="150000"/>
              </a:lnSpc>
            </a:pPr>
            <a:r>
              <a:rPr lang="zh-CN" altLang="en-US" sz="3600" b="1" dirty="0">
                <a:solidFill>
                  <a:srgbClr val="002060"/>
                </a:solidFill>
                <a:latin typeface="Times New Roman" panose="02020603050405020304" charset="0"/>
              </a:rPr>
              <a:t>邮箱：</a:t>
            </a:r>
            <a:r>
              <a:rPr lang="en-US" altLang="zh-CN" sz="3600" b="1" dirty="0">
                <a:solidFill>
                  <a:srgbClr val="002060"/>
                </a:solidFill>
                <a:latin typeface="Times New Roman" panose="02020603050405020304" charset="0"/>
              </a:rPr>
              <a:t>xuy@cho.ac.cn</a:t>
            </a:r>
            <a:endParaRPr lang="en-US" altLang="zh-CN" sz="3600" b="1" dirty="0">
              <a:solidFill>
                <a:srgbClr val="002060"/>
              </a:solidFill>
              <a:latin typeface="Times New Roman" panose="02020603050405020304" charset="0"/>
            </a:endParaRPr>
          </a:p>
        </p:txBody>
      </p:sp>
      <p:pic>
        <p:nvPicPr>
          <p:cNvPr id="2" name="图片 1"/>
          <p:cNvPicPr>
            <a:picLocks noChangeAspect="1"/>
          </p:cNvPicPr>
          <p:nvPr/>
        </p:nvPicPr>
        <p:blipFill>
          <a:blip r:embed="rId1"/>
          <a:stretch>
            <a:fillRect/>
          </a:stretch>
        </p:blipFill>
        <p:spPr>
          <a:xfrm>
            <a:off x="668655" y="3680460"/>
            <a:ext cx="2876550" cy="28765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083">
                                            <p:txEl>
                                              <p:charRg st="1" end="9"/>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9" presetClass="entr" presetSubtype="5" repeatCount="indefinite" fill="hold" nodeType="clickEffect">
                                  <p:stCondLst>
                                    <p:cond delay="0"/>
                                  </p:stCondLst>
                                  <p:childTnLst>
                                    <p:set>
                                      <p:cBhvr>
                                        <p:cTn id="10" dur="1" fill="hold">
                                          <p:stCondLst>
                                            <p:cond delay="0"/>
                                          </p:stCondLst>
                                        </p:cTn>
                                        <p:tgtEl>
                                          <p:spTgt spid="46083">
                                            <p:txEl>
                                              <p:charRg st="61" end="86"/>
                                            </p:txEl>
                                          </p:spTgt>
                                        </p:tgtEl>
                                        <p:attrNameLst>
                                          <p:attrName>style.visibility</p:attrName>
                                        </p:attrNameLst>
                                      </p:cBhvr>
                                      <p:to>
                                        <p:strVal val="visible"/>
                                      </p:to>
                                    </p:set>
                                    <p:anim calcmode="lin" valueType="num">
                                      <p:cBhvr>
                                        <p:cTn id="11" dur="2000" fill="hold"/>
                                        <p:tgtEl>
                                          <p:spTgt spid="46083">
                                            <p:txEl>
                                              <p:charRg st="61" end="86"/>
                                            </p:txEl>
                                          </p:spTgt>
                                        </p:tgtEl>
                                        <p:attrNameLst>
                                          <p:attrName>ppt_w</p:attrName>
                                        </p:attrNameLst>
                                      </p:cBhvr>
                                      <p:tavLst>
                                        <p:tav tm="0">
                                          <p:val>
                                            <p:strVal val="#ppt_w"/>
                                          </p:val>
                                        </p:tav>
                                        <p:tav tm="100000">
                                          <p:val>
                                            <p:strVal val="#ppt_w"/>
                                          </p:val>
                                        </p:tav>
                                      </p:tavLst>
                                    </p:anim>
                                    <p:anim calcmode="lin" valueType="num">
                                      <p:cBhvr>
                                        <p:cTn id="12" dur="2000" fill="hold"/>
                                        <p:tgtEl>
                                          <p:spTgt spid="46083">
                                            <p:txEl>
                                              <p:charRg st="61" end="86"/>
                                            </p:txEl>
                                          </p:spTgt>
                                        </p:tgtEl>
                                        <p:attrNameLst>
                                          <p:attrName>ppt_h</p:attrName>
                                        </p:attrNameLst>
                                      </p:cBhvr>
                                      <p:tavLst>
                                        <p:tav tm="0" fmla="#ppt_h*sin(2.5*pi*$)">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630" y="1306195"/>
            <a:ext cx="7914640" cy="5155565"/>
          </a:xfrm>
        </p:spPr>
        <p:txBody>
          <a:bodyPr/>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研究背景</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脉冲星自转特</a:t>
            </a:r>
            <a:r>
              <a:rPr lang="zh-CN" altLang="en-US" sz="2800" b="1">
                <a:gradFill>
                  <a:gsLst>
                    <a:gs pos="0">
                      <a:srgbClr val="012D86"/>
                    </a:gs>
                    <a:gs pos="100000">
                      <a:srgbClr val="0E2557"/>
                    </a:gs>
                  </a:gsLst>
                  <a:lin scaled="0"/>
                </a:gradFill>
              </a:rPr>
              <a:t>性</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脉冲星转动惯量</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中子星质量分布</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中子星表面引力红移</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如何利用引力波信号来研究中子星内部结构？</a:t>
            </a:r>
            <a:endParaRPr lang="zh-CN" altLang="en-US" sz="2800" b="1">
              <a:gradFill>
                <a:gsLst>
                  <a:gs pos="0">
                    <a:srgbClr val="012D86"/>
                  </a:gs>
                  <a:gs pos="100000">
                    <a:srgbClr val="0E2557"/>
                  </a:gs>
                </a:gsLst>
                <a:lin scaled="0"/>
              </a:gradFill>
            </a:endParaRPr>
          </a:p>
          <a:p>
            <a:pPr>
              <a:lnSpc>
                <a:spcPct val="150000"/>
              </a:lnSpc>
              <a:buClr>
                <a:srgbClr val="1D41D5"/>
              </a:buClr>
              <a:buFont typeface="Wingdings" panose="05000000000000000000" charset="0"/>
              <a:buChar char="u"/>
            </a:pPr>
            <a:r>
              <a:rPr lang="en-US" altLang="zh-CN" sz="2800" b="1">
                <a:gradFill>
                  <a:gsLst>
                    <a:gs pos="0">
                      <a:srgbClr val="012D86"/>
                    </a:gs>
                    <a:gs pos="100000">
                      <a:srgbClr val="0E2557"/>
                    </a:gs>
                  </a:gsLst>
                  <a:lin scaled="0"/>
                </a:gradFill>
              </a:rPr>
              <a:t>  </a:t>
            </a:r>
            <a:r>
              <a:rPr lang="zh-CN" altLang="en-US" sz="2800" b="1">
                <a:gradFill>
                  <a:gsLst>
                    <a:gs pos="0">
                      <a:srgbClr val="012D86"/>
                    </a:gs>
                    <a:gs pos="100000">
                      <a:srgbClr val="0E2557"/>
                    </a:gs>
                  </a:gsLst>
                  <a:lin scaled="0"/>
                </a:gradFill>
              </a:rPr>
              <a:t>中子星内部磁场</a:t>
            </a:r>
            <a:endParaRPr lang="zh-CN" altLang="en-US" sz="2800" b="1">
              <a:gradFill>
                <a:gsLst>
                  <a:gs pos="0">
                    <a:srgbClr val="012D86"/>
                  </a:gs>
                  <a:gs pos="100000">
                    <a:srgbClr val="0E2557"/>
                  </a:gs>
                </a:gsLst>
                <a:lin scaled="0"/>
              </a:gradFill>
            </a:endParaRPr>
          </a:p>
          <a:p>
            <a:pPr marL="0" indent="0">
              <a:lnSpc>
                <a:spcPct val="150000"/>
              </a:lnSpc>
              <a:buClr>
                <a:srgbClr val="1D41D5"/>
              </a:buClr>
              <a:buFont typeface="Wingdings" panose="05000000000000000000" charset="0"/>
              <a:buChar char="u"/>
            </a:pPr>
            <a:endParaRPr lang="zh-CN" altLang="en-US" b="1">
              <a:gradFill>
                <a:gsLst>
                  <a:gs pos="0">
                    <a:srgbClr val="012D86"/>
                  </a:gs>
                  <a:gs pos="100000">
                    <a:srgbClr val="0E2557"/>
                  </a:gs>
                </a:gsLst>
                <a:lin scaled="0"/>
              </a:gradFill>
            </a:endParaRPr>
          </a:p>
          <a:p>
            <a:pPr marL="0" indent="0">
              <a:buNone/>
            </a:pPr>
            <a:endParaRPr lang="zh-CN" altLang="en-US" b="1">
              <a:gradFill>
                <a:gsLst>
                  <a:gs pos="0">
                    <a:srgbClr val="012D86"/>
                  </a:gs>
                  <a:gs pos="100000">
                    <a:srgbClr val="0E2557"/>
                  </a:gs>
                </a:gsLst>
                <a:lin scaled="0"/>
              </a:gradFill>
            </a:endParaRPr>
          </a:p>
        </p:txBody>
      </p:sp>
      <p:sp>
        <p:nvSpPr>
          <p:cNvPr id="24" name="标题 1"/>
          <p:cNvSpPr>
            <a:spLocks noGrp="1"/>
          </p:cNvSpPr>
          <p:nvPr/>
        </p:nvSpPr>
        <p:spPr>
          <a:xfrm>
            <a:off x="179705" y="78740"/>
            <a:ext cx="2352040" cy="920750"/>
          </a:xfrm>
          <a:prstGeom prst="rect">
            <a:avLst/>
          </a:prstGeom>
          <a:noFill/>
          <a:ln w="9525">
            <a:noFill/>
          </a:ln>
        </p:spPr>
        <p:txBody>
          <a:bodyPr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rPr>
              <a:t>目</a:t>
            </a:r>
            <a:r>
              <a:rPr lang="en-US" altLang="zh-CN" sz="4800">
                <a:ln w="12700" cmpd="sng">
                  <a:solidFill>
                    <a:schemeClr val="accent4"/>
                  </a:solidFill>
                  <a:prstDash val="solid"/>
                </a:ln>
                <a:solidFill>
                  <a:srgbClr val="FF0000"/>
                </a:solidFill>
                <a:effectLst/>
                <a:latin typeface="Times New Roman" panose="02020603050405020304" charset="0"/>
                <a:cs typeface="Times New Roman" panose="02020603050405020304" charset="0"/>
              </a:rPr>
              <a:t>  </a:t>
            </a:r>
            <a:r>
              <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rPr>
              <a:t>录</a:t>
            </a:r>
            <a:endParaRPr lang="zh-CN" altLang="en-US" sz="4800">
              <a:ln w="12700" cmpd="sng">
                <a:solidFill>
                  <a:schemeClr val="accent4"/>
                </a:solidFill>
                <a:prstDash val="solid"/>
              </a:ln>
              <a:solidFill>
                <a:srgbClr val="FF0000"/>
              </a:solidFill>
              <a:effectLst/>
              <a:latin typeface="Times New Roman" panose="02020603050405020304" charset="0"/>
              <a:cs typeface="Times New Roman" panose="02020603050405020304" charset="0"/>
            </a:endParaRPr>
          </a:p>
        </p:txBody>
      </p:sp>
      <p:sp>
        <p:nvSpPr>
          <p:cNvPr id="26"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grpSp>
        <p:nvGrpSpPr>
          <p:cNvPr id="6" name="组合 5"/>
          <p:cNvGrpSpPr/>
          <p:nvPr/>
        </p:nvGrpSpPr>
        <p:grpSpPr>
          <a:xfrm>
            <a:off x="3695700" y="1156335"/>
            <a:ext cx="5121910" cy="3860800"/>
            <a:chOff x="5820" y="1821"/>
            <a:chExt cx="8066" cy="6080"/>
          </a:xfrm>
        </p:grpSpPr>
        <p:pic>
          <p:nvPicPr>
            <p:cNvPr id="5" name="图片 4" descr="FAST观测脉冲星示意图"/>
            <p:cNvPicPr>
              <a:picLocks noChangeAspect="1"/>
            </p:cNvPicPr>
            <p:nvPr>
              <p:custDataLst>
                <p:tags r:id="rId1"/>
              </p:custDataLst>
            </p:nvPr>
          </p:nvPicPr>
          <p:blipFill>
            <a:blip r:embed="rId2"/>
            <a:stretch>
              <a:fillRect/>
            </a:stretch>
          </p:blipFill>
          <p:spPr>
            <a:xfrm>
              <a:off x="5820" y="1821"/>
              <a:ext cx="4580" cy="3308"/>
            </a:xfrm>
            <a:prstGeom prst="rect">
              <a:avLst/>
            </a:prstGeom>
          </p:spPr>
        </p:pic>
        <p:pic>
          <p:nvPicPr>
            <p:cNvPr id="51" name="图片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 y="4301"/>
              <a:ext cx="4057" cy="360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41630" y="78740"/>
            <a:ext cx="2458085" cy="920750"/>
          </a:xfrm>
        </p:spPr>
        <p:txBody>
          <a:bodyPr/>
          <a:p>
            <a:pPr algn="l"/>
            <a:r>
              <a:rPr lang="zh-CN" altLang="en-US">
                <a:ln w="12700" cmpd="sng">
                  <a:solidFill>
                    <a:schemeClr val="accent4"/>
                  </a:solidFill>
                  <a:prstDash val="solid"/>
                </a:ln>
                <a:solidFill>
                  <a:srgbClr val="FF0000"/>
                </a:solidFill>
                <a:effectLst/>
              </a:rPr>
              <a:t>研究背景</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pic>
        <p:nvPicPr>
          <p:cNvPr id="9" name="图片 8" descr="中子星内部结构四种可能"/>
          <p:cNvPicPr>
            <a:picLocks noChangeAspect="1"/>
          </p:cNvPicPr>
          <p:nvPr>
            <p:custDataLst>
              <p:tags r:id="rId1"/>
            </p:custDataLst>
          </p:nvPr>
        </p:nvPicPr>
        <p:blipFill>
          <a:blip r:embed="rId2"/>
          <a:stretch>
            <a:fillRect/>
          </a:stretch>
        </p:blipFill>
        <p:spPr>
          <a:xfrm>
            <a:off x="3202305" y="4688205"/>
            <a:ext cx="5762625" cy="1817370"/>
          </a:xfrm>
          <a:prstGeom prst="rect">
            <a:avLst/>
          </a:prstGeom>
          <a:ln w="53975" cmpd="sng">
            <a:solidFill>
              <a:srgbClr val="FF0000"/>
            </a:solidFill>
            <a:prstDash val="sysDot"/>
          </a:ln>
        </p:spPr>
      </p:pic>
      <p:sp>
        <p:nvSpPr>
          <p:cNvPr id="100" name="文本框 99"/>
          <p:cNvSpPr txBox="1"/>
          <p:nvPr/>
        </p:nvSpPr>
        <p:spPr>
          <a:xfrm>
            <a:off x="6899910" y="6605270"/>
            <a:ext cx="2244090" cy="252730"/>
          </a:xfrm>
          <a:prstGeom prst="rect">
            <a:avLst/>
          </a:prstGeom>
          <a:noFill/>
          <a:ln w="9525">
            <a:noFill/>
          </a:ln>
        </p:spPr>
        <p:txBody>
          <a:bodyPr wrap="square">
            <a:spAutoFit/>
          </a:bodyPr>
          <a:p>
            <a:pPr indent="0"/>
            <a:r>
              <a:rPr lang="zh-CN" sz="1050" b="1">
                <a:solidFill>
                  <a:schemeClr val="tx1"/>
                </a:solidFill>
                <a:latin typeface="Times New Roman" panose="02020603050405020304" charset="0"/>
                <a:ea typeface="宋体" panose="02010600030101010101" pitchFamily="2" charset="-122"/>
                <a:cs typeface="Times New Roman" panose="02020603050405020304" charset="0"/>
              </a:rPr>
              <a:t>来小禹</a:t>
            </a:r>
            <a:r>
              <a:rPr lang="en-US" sz="1050" b="1">
                <a:solidFill>
                  <a:schemeClr val="tx1"/>
                </a:solidFill>
                <a:latin typeface="Times New Roman" panose="02020603050405020304" charset="0"/>
                <a:ea typeface="宋体" panose="02010600030101010101" pitchFamily="2" charset="-122"/>
                <a:cs typeface="Times New Roman" panose="02020603050405020304" charset="0"/>
              </a:rPr>
              <a:t>, </a:t>
            </a:r>
            <a:r>
              <a:rPr lang="zh-CN" sz="1050" b="1">
                <a:solidFill>
                  <a:schemeClr val="tx1"/>
                </a:solidFill>
                <a:latin typeface="Times New Roman" panose="02020603050405020304" charset="0"/>
                <a:ea typeface="宋体" panose="02010600030101010101" pitchFamily="2" charset="-122"/>
                <a:cs typeface="Times New Roman" panose="02020603050405020304" charset="0"/>
              </a:rPr>
              <a:t>徐仁新</a:t>
            </a:r>
            <a:r>
              <a:rPr lang="en-US" sz="1050" b="1">
                <a:solidFill>
                  <a:schemeClr val="tx1"/>
                </a:solidFill>
                <a:latin typeface="Times New Roman" panose="02020603050405020304" charset="0"/>
                <a:ea typeface="宋体" panose="02010600030101010101" pitchFamily="2" charset="-122"/>
                <a:cs typeface="Times New Roman" panose="02020603050405020304" charset="0"/>
              </a:rPr>
              <a:t>, </a:t>
            </a:r>
            <a:r>
              <a:rPr lang="zh-CN" sz="1050" b="1">
                <a:solidFill>
                  <a:schemeClr val="tx1"/>
                </a:solidFill>
                <a:latin typeface="Times New Roman" panose="02020603050405020304" charset="0"/>
                <a:ea typeface="宋体" panose="02010600030101010101" pitchFamily="2" charset="-122"/>
                <a:cs typeface="Times New Roman" panose="02020603050405020304" charset="0"/>
              </a:rPr>
              <a:t>物理</a:t>
            </a:r>
            <a:r>
              <a:rPr lang="en-US" sz="1050" b="1">
                <a:solidFill>
                  <a:schemeClr val="tx1"/>
                </a:solidFill>
                <a:latin typeface="Times New Roman" panose="02020603050405020304" charset="0"/>
                <a:ea typeface="宋体" panose="02010600030101010101" pitchFamily="2" charset="-122"/>
                <a:cs typeface="Times New Roman" panose="02020603050405020304" charset="0"/>
              </a:rPr>
              <a:t>, 2019, 48, 554.</a:t>
            </a:r>
            <a:endParaRPr lang="en-US" altLang="en-US" sz="105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6" name="矩形 15"/>
          <p:cNvSpPr/>
          <p:nvPr/>
        </p:nvSpPr>
        <p:spPr>
          <a:xfrm>
            <a:off x="72867" y="1032193"/>
            <a:ext cx="440690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lang="zh-CN" altLang="en-US" sz="2000" b="1">
                <a:gradFill>
                  <a:gsLst>
                    <a:gs pos="0">
                      <a:srgbClr val="012D86"/>
                    </a:gs>
                    <a:gs pos="100000">
                      <a:srgbClr val="0E2557"/>
                    </a:gs>
                  </a:gsLst>
                  <a:lin scaled="0"/>
                </a:gradFill>
                <a:latin typeface="Times New Roman" panose="02020603050405020304" charset="0"/>
                <a:cs typeface="Times New Roman" panose="02020603050405020304" charset="0"/>
                <a:sym typeface="+mn-ea"/>
              </a:rPr>
              <a:t>大口径射电望远镜的重要科学目标</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74" name="AutoShape 16"/>
          <p:cNvSpPr>
            <a:spLocks noChangeArrowheads="1"/>
          </p:cNvSpPr>
          <p:nvPr/>
        </p:nvSpPr>
        <p:spPr bwMode="gray">
          <a:xfrm rot="10800000">
            <a:off x="2388235" y="5574665"/>
            <a:ext cx="694055" cy="360045"/>
          </a:xfrm>
          <a:prstGeom prst="leftArrow">
            <a:avLst>
              <a:gd name="adj1" fmla="val 31250"/>
              <a:gd name="adj2" fmla="val 71531"/>
            </a:avLst>
          </a:prstGeom>
          <a:gradFill rotWithShape="1">
            <a:gsLst>
              <a:gs pos="0">
                <a:srgbClr val="E0702D"/>
              </a:gs>
              <a:gs pos="64000">
                <a:srgbClr val="7A0608"/>
              </a:gs>
            </a:gsLst>
            <a:lin ang="0" scaled="1"/>
          </a:gradFill>
          <a:ln w="9525" algn="ctr">
            <a:noFill/>
            <a:miter lim="800000"/>
          </a:ln>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
        <p:nvSpPr>
          <p:cNvPr id="3" name="矩形 2"/>
          <p:cNvSpPr/>
          <p:nvPr/>
        </p:nvSpPr>
        <p:spPr>
          <a:xfrm>
            <a:off x="4518502" y="2468563"/>
            <a:ext cx="313055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脉冲星研究的科学意义</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4" name="矩形 3"/>
          <p:cNvSpPr/>
          <p:nvPr/>
        </p:nvSpPr>
        <p:spPr>
          <a:xfrm>
            <a:off x="0" y="5450205"/>
            <a:ext cx="2507615" cy="553085"/>
          </a:xfrm>
          <a:prstGeom prst="rect">
            <a:avLst/>
          </a:prstGeom>
        </p:spPr>
        <p:txBody>
          <a:bodyPr wrap="squar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中子星内部结构</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6" name="文本框 5"/>
          <p:cNvSpPr txBox="1"/>
          <p:nvPr/>
        </p:nvSpPr>
        <p:spPr>
          <a:xfrm>
            <a:off x="4583430" y="2957195"/>
            <a:ext cx="4599940" cy="1706880"/>
          </a:xfrm>
          <a:prstGeom prst="rect">
            <a:avLst/>
          </a:prstGeom>
          <a:noFill/>
        </p:spPr>
        <p:txBody>
          <a:bodyPr wrap="square" rtlCol="0" anchor="t">
            <a:spAutoFit/>
          </a:bodyPr>
          <a:p>
            <a:pPr marL="285750" marR="0" lvl="0" indent="-285750" algn="l" defTabSz="914400" rtl="0" eaLnBrk="1" fontAlgn="base" latinLnBrk="0" hangingPunct="1">
              <a:lnSpc>
                <a:spcPct val="150000"/>
              </a:lnSpc>
              <a:spcBef>
                <a:spcPct val="0"/>
              </a:spcBef>
              <a:spcAft>
                <a:spcPct val="0"/>
              </a:spcAft>
              <a:buClr>
                <a:srgbClr val="1D41D5"/>
              </a:buClr>
              <a:buSzTx/>
              <a:buFont typeface="Wingdings" panose="05000000000000000000" charset="0"/>
              <a:buChar char="l"/>
              <a:defRPr/>
            </a:pPr>
            <a:r>
              <a:rPr kumimoji="0" lang="zh-CN" altLang="en-US" sz="1400" b="1" i="0" u="none" strike="noStrike" kern="1200" cap="none" spc="0" normalizeH="0" baseline="0" noProof="0" dirty="0">
                <a:ln>
                  <a:noFill/>
                </a:ln>
                <a:solidFill>
                  <a:srgbClr val="3333FF"/>
                </a:solidFill>
                <a:effectLst/>
                <a:uLnTx/>
                <a:uFillTx/>
                <a:latin typeface="+mn-ea"/>
                <a:ea typeface="+mn-ea"/>
                <a:cs typeface="+mn-cs"/>
              </a:rPr>
              <a:t> </a:t>
            </a:r>
            <a:r>
              <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强引力场的天然实验室</a:t>
            </a:r>
            <a:endPar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a:p>
            <a:pPr marL="285750" marR="0" lvl="0" indent="-285750" algn="l" defTabSz="914400" rtl="0" eaLnBrk="1" fontAlgn="base" latinLnBrk="0" hangingPunct="1">
              <a:lnSpc>
                <a:spcPct val="150000"/>
              </a:lnSpc>
              <a:spcBef>
                <a:spcPct val="0"/>
              </a:spcBef>
              <a:spcAft>
                <a:spcPct val="0"/>
              </a:spcAft>
              <a:buClr>
                <a:srgbClr val="1D41D5"/>
              </a:buClr>
              <a:buSzTx/>
              <a:buFont typeface="Wingdings" panose="05000000000000000000" charset="0"/>
              <a:buChar char="l"/>
              <a:defRPr/>
            </a:pPr>
            <a:r>
              <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 时间标准和航天器导航</a:t>
            </a:r>
            <a:endPar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285750" marR="0" lvl="0" indent="-285750" algn="l" defTabSz="914400" rtl="0" eaLnBrk="1" fontAlgn="base" latinLnBrk="0" hangingPunct="1">
              <a:lnSpc>
                <a:spcPct val="150000"/>
              </a:lnSpc>
              <a:spcBef>
                <a:spcPct val="0"/>
              </a:spcBef>
              <a:spcAft>
                <a:spcPct val="0"/>
              </a:spcAft>
              <a:buClr>
                <a:srgbClr val="1D41D5"/>
              </a:buClr>
              <a:buSzTx/>
              <a:buFont typeface="Wingdings" panose="05000000000000000000" charset="0"/>
              <a:buChar char="l"/>
              <a:defRPr/>
            </a:pPr>
            <a:r>
              <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 等离子体物理、广义相对论、基本粒子、核物理等</a:t>
            </a:r>
            <a:endPar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285750" marR="0" lvl="0" indent="-285750" algn="l" defTabSz="914400" rtl="0" eaLnBrk="1" fontAlgn="base" latinLnBrk="0" hangingPunct="1">
              <a:lnSpc>
                <a:spcPct val="150000"/>
              </a:lnSpc>
              <a:spcBef>
                <a:spcPct val="0"/>
              </a:spcBef>
              <a:spcAft>
                <a:spcPct val="0"/>
              </a:spcAft>
              <a:buClr>
                <a:srgbClr val="1D41D5"/>
              </a:buClr>
              <a:buSzTx/>
              <a:buFont typeface="Wingdings" panose="05000000000000000000" charset="0"/>
              <a:buChar char="l"/>
              <a:defRPr/>
            </a:pPr>
            <a:r>
              <a:rPr lang="en-US" altLang="zh-CN"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超新星爆发理论，理解脉冲星的形成机制</a:t>
            </a:r>
            <a:endPar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285750" marR="0" lvl="0" indent="-285750" algn="l" defTabSz="914400" rtl="0" eaLnBrk="1" fontAlgn="base" latinLnBrk="0" hangingPunct="1">
              <a:lnSpc>
                <a:spcPct val="150000"/>
              </a:lnSpc>
              <a:buClr>
                <a:srgbClr val="1D41D5"/>
              </a:buClr>
              <a:buSzTx/>
              <a:buFont typeface="Wingdings" panose="05000000000000000000" charset="0"/>
              <a:buChar char="l"/>
              <a:defRPr/>
            </a:pPr>
            <a:r>
              <a:rPr lang="en-US" altLang="zh-CN"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rPr>
              <a:t>恒星演化的研究中也占据特殊的地位</a:t>
            </a:r>
            <a:endParaRPr lang="zh-CN" altLang="en-US" sz="1400" b="1" noProof="0" dirty="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17" name="组合 16"/>
          <p:cNvGrpSpPr/>
          <p:nvPr/>
        </p:nvGrpSpPr>
        <p:grpSpPr>
          <a:xfrm>
            <a:off x="213360" y="1700530"/>
            <a:ext cx="4281805" cy="2784953"/>
            <a:chOff x="336" y="2406"/>
            <a:chExt cx="6743" cy="4386"/>
          </a:xfrm>
        </p:grpSpPr>
        <p:grpSp>
          <p:nvGrpSpPr>
            <p:cNvPr id="15" name="组合 14"/>
            <p:cNvGrpSpPr/>
            <p:nvPr/>
          </p:nvGrpSpPr>
          <p:grpSpPr>
            <a:xfrm>
              <a:off x="336" y="2406"/>
              <a:ext cx="6733" cy="4386"/>
              <a:chOff x="1636" y="1887"/>
              <a:chExt cx="9489" cy="4966"/>
            </a:xfrm>
          </p:grpSpPr>
          <p:pic>
            <p:nvPicPr>
              <p:cNvPr id="76804" name="内容占位符 5"/>
              <p:cNvPicPr>
                <a:picLocks noChangeAspect="1"/>
              </p:cNvPicPr>
              <p:nvPr/>
            </p:nvPicPr>
            <p:blipFill>
              <a:blip r:embed="rId3"/>
              <a:stretch>
                <a:fillRect/>
              </a:stretch>
            </p:blipFill>
            <p:spPr>
              <a:xfrm>
                <a:off x="1636" y="4363"/>
                <a:ext cx="3319" cy="2490"/>
              </a:xfrm>
              <a:prstGeom prst="rect">
                <a:avLst/>
              </a:prstGeom>
              <a:noFill/>
              <a:ln w="76200" cmpd="dbl">
                <a:solidFill>
                  <a:srgbClr val="1D41D5"/>
                </a:solidFill>
                <a:prstDash val="sysDot"/>
              </a:ln>
            </p:spPr>
          </p:pic>
          <p:grpSp>
            <p:nvGrpSpPr>
              <p:cNvPr id="14" name="组合 13"/>
              <p:cNvGrpSpPr/>
              <p:nvPr/>
            </p:nvGrpSpPr>
            <p:grpSpPr>
              <a:xfrm>
                <a:off x="1636" y="1887"/>
                <a:ext cx="9489" cy="4966"/>
                <a:chOff x="283" y="1833"/>
                <a:chExt cx="9489" cy="4966"/>
              </a:xfrm>
            </p:grpSpPr>
            <p:pic>
              <p:nvPicPr>
                <p:cNvPr id="11" name="图片 10" descr="新疆南山基地25米射电望远镜"/>
                <p:cNvPicPr>
                  <a:picLocks noChangeAspect="1"/>
                </p:cNvPicPr>
                <p:nvPr/>
              </p:nvPicPr>
              <p:blipFill>
                <a:blip r:embed="rId4"/>
                <a:stretch>
                  <a:fillRect/>
                </a:stretch>
              </p:blipFill>
              <p:spPr>
                <a:xfrm>
                  <a:off x="283" y="1833"/>
                  <a:ext cx="3307" cy="2481"/>
                </a:xfrm>
                <a:prstGeom prst="rect">
                  <a:avLst/>
                </a:prstGeom>
                <a:ln w="76200" cmpd="dbl">
                  <a:solidFill>
                    <a:srgbClr val="1D41D5"/>
                  </a:solidFill>
                  <a:prstDash val="sysDot"/>
                </a:ln>
              </p:spPr>
            </p:pic>
            <p:pic>
              <p:nvPicPr>
                <p:cNvPr id="12" name="图片 11" descr="云南40米射电望远镜"/>
                <p:cNvPicPr>
                  <a:picLocks noChangeAspect="1"/>
                </p:cNvPicPr>
                <p:nvPr/>
              </p:nvPicPr>
              <p:blipFill>
                <a:blip r:embed="rId5"/>
                <a:stretch>
                  <a:fillRect/>
                </a:stretch>
              </p:blipFill>
              <p:spPr>
                <a:xfrm>
                  <a:off x="3576" y="1837"/>
                  <a:ext cx="2532" cy="2488"/>
                </a:xfrm>
                <a:prstGeom prst="rect">
                  <a:avLst/>
                </a:prstGeom>
                <a:ln w="76200" cmpd="dbl">
                  <a:solidFill>
                    <a:srgbClr val="1D41D5"/>
                  </a:solidFill>
                  <a:prstDash val="sysDot"/>
                </a:ln>
              </p:spPr>
            </p:pic>
            <p:pic>
              <p:nvPicPr>
                <p:cNvPr id="13" name="图片 12" descr="上海天文台65射电望远镜"/>
                <p:cNvPicPr>
                  <a:picLocks noChangeAspect="1"/>
                </p:cNvPicPr>
                <p:nvPr/>
              </p:nvPicPr>
              <p:blipFill>
                <a:blip r:embed="rId6"/>
                <a:stretch>
                  <a:fillRect/>
                </a:stretch>
              </p:blipFill>
              <p:spPr>
                <a:xfrm>
                  <a:off x="3609" y="4314"/>
                  <a:ext cx="6163" cy="2485"/>
                </a:xfrm>
                <a:prstGeom prst="rect">
                  <a:avLst/>
                </a:prstGeom>
                <a:ln w="76200" cmpd="dbl">
                  <a:solidFill>
                    <a:srgbClr val="1D41D5"/>
                  </a:solidFill>
                  <a:prstDash val="sysDot"/>
                </a:ln>
              </p:spPr>
            </p:pic>
          </p:grpSp>
        </p:grpSp>
        <p:pic>
          <p:nvPicPr>
            <p:cNvPr id="8" name="图片 7"/>
            <p:cNvPicPr>
              <a:picLocks noChangeAspect="1"/>
            </p:cNvPicPr>
            <p:nvPr/>
          </p:nvPicPr>
          <p:blipFill>
            <a:blip r:embed="rId7"/>
            <a:stretch>
              <a:fillRect/>
            </a:stretch>
          </p:blipFill>
          <p:spPr>
            <a:xfrm>
              <a:off x="4409" y="2406"/>
              <a:ext cx="2670" cy="2186"/>
            </a:xfrm>
            <a:prstGeom prst="rect">
              <a:avLst/>
            </a:prstGeom>
            <a:ln w="76200" cmpd="dbl">
              <a:solidFill>
                <a:srgbClr val="1D41D5"/>
              </a:solidFill>
              <a:prstDash val="sysDot"/>
            </a:ln>
          </p:spPr>
        </p:pic>
      </p:grpSp>
      <p:sp>
        <p:nvSpPr>
          <p:cNvPr id="7" name="矩形 6"/>
          <p:cNvSpPr/>
          <p:nvPr/>
        </p:nvSpPr>
        <p:spPr>
          <a:xfrm>
            <a:off x="838677" y="4883468"/>
            <a:ext cx="1203960" cy="553085"/>
          </a:xfrm>
          <a:prstGeom prst="rect">
            <a:avLst/>
          </a:prstGeom>
        </p:spPr>
        <p:txBody>
          <a:bodyPr wrap="none">
            <a:spAutoFit/>
          </a:bodyPr>
          <a:p>
            <a:pPr marR="0" lvl="0" indent="0" algn="just" defTabSz="914400" rtl="0" eaLnBrk="1" fontAlgn="base" latinLnBrk="0" hangingPunct="1">
              <a:lnSpc>
                <a:spcPct val="150000"/>
              </a:lnSpc>
              <a:spcBef>
                <a:spcPct val="0"/>
              </a:spcBef>
              <a:spcAft>
                <a:spcPct val="0"/>
              </a:spcAft>
              <a:buClrTx/>
              <a:buSzTx/>
              <a:buFont typeface="Wingdings" panose="05000000000000000000" pitchFamily="2" charset="2"/>
              <a:buNone/>
              <a:defRPr/>
            </a:pPr>
            <a:r>
              <a:rPr kumimoji="0" lang="zh-CN" altLang="en-US"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rPr>
              <a:t>未解之谜</a:t>
            </a:r>
            <a:endParaRPr kumimoji="0" lang="zh-CN" altLang="en-US" sz="2000" b="1" i="0" u="none" strike="noStrike" kern="1200" cap="none" spc="0" normalizeH="0" baseline="0" noProof="0" dirty="0">
              <a:ln>
                <a:noFill/>
              </a:ln>
              <a:solidFill>
                <a:srgbClr val="FF0000"/>
              </a:solidFill>
              <a:effectLst/>
              <a:uLnTx/>
              <a:uFillTx/>
              <a:latin typeface="+mn-ea"/>
              <a:ea typeface="宋体" panose="02010600030101010101" pitchFamily="2" charset="-122"/>
              <a:cs typeface="+mn-cs"/>
            </a:endParaRPr>
          </a:p>
        </p:txBody>
      </p:sp>
      <p:sp>
        <p:nvSpPr>
          <p:cNvPr id="18" name="文本框 17"/>
          <p:cNvSpPr txBox="1"/>
          <p:nvPr/>
        </p:nvSpPr>
        <p:spPr>
          <a:xfrm>
            <a:off x="213360" y="1747520"/>
            <a:ext cx="1100455" cy="275590"/>
          </a:xfrm>
          <a:prstGeom prst="rect">
            <a:avLst/>
          </a:prstGeom>
          <a:noFill/>
        </p:spPr>
        <p:txBody>
          <a:bodyPr wrap="none" rtlCol="0">
            <a:spAutoFit/>
          </a:bodyPr>
          <a:p>
            <a:r>
              <a:rPr lang="zh-CN" altLang="en-US" sz="1200" b="1">
                <a:solidFill>
                  <a:srgbClr val="FF0000"/>
                </a:solidFill>
                <a:latin typeface="Times New Roman" panose="02020603050405020304" charset="0"/>
                <a:cs typeface="Times New Roman" panose="02020603050405020304" charset="0"/>
              </a:rPr>
              <a:t>新疆南山</a:t>
            </a:r>
            <a:r>
              <a:rPr lang="en-US" altLang="zh-CN" sz="1200" b="1">
                <a:solidFill>
                  <a:srgbClr val="FF0000"/>
                </a:solidFill>
                <a:latin typeface="Times New Roman" panose="02020603050405020304" charset="0"/>
                <a:cs typeface="Times New Roman" panose="02020603050405020304" charset="0"/>
              </a:rPr>
              <a:t>25</a:t>
            </a:r>
            <a:r>
              <a:rPr lang="zh-CN" altLang="en-US" sz="1200" b="1">
                <a:solidFill>
                  <a:srgbClr val="FF0000"/>
                </a:solidFill>
                <a:latin typeface="Times New Roman" panose="02020603050405020304" charset="0"/>
                <a:cs typeface="Times New Roman" panose="02020603050405020304" charset="0"/>
              </a:rPr>
              <a:t>米</a:t>
            </a:r>
            <a:endParaRPr lang="zh-CN" altLang="en-US" sz="1200" b="1">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1697355" y="1747520"/>
            <a:ext cx="794385" cy="275590"/>
          </a:xfrm>
          <a:prstGeom prst="rect">
            <a:avLst/>
          </a:prstGeom>
          <a:noFill/>
        </p:spPr>
        <p:txBody>
          <a:bodyPr wrap="none" rtlCol="0">
            <a:spAutoFit/>
          </a:bodyPr>
          <a:p>
            <a:r>
              <a:rPr lang="zh-CN" altLang="en-US" sz="1200" b="1">
                <a:solidFill>
                  <a:srgbClr val="FF0000"/>
                </a:solidFill>
                <a:latin typeface="Times New Roman" panose="02020603050405020304" charset="0"/>
                <a:cs typeface="Times New Roman" panose="02020603050405020304" charset="0"/>
              </a:rPr>
              <a:t>云南</a:t>
            </a:r>
            <a:r>
              <a:rPr lang="en-US" altLang="zh-CN" sz="1200" b="1">
                <a:solidFill>
                  <a:srgbClr val="FF0000"/>
                </a:solidFill>
                <a:latin typeface="Times New Roman" panose="02020603050405020304" charset="0"/>
                <a:cs typeface="Times New Roman" panose="02020603050405020304" charset="0"/>
              </a:rPr>
              <a:t>40</a:t>
            </a:r>
            <a:r>
              <a:rPr lang="zh-CN" altLang="en-US" sz="1200" b="1">
                <a:solidFill>
                  <a:srgbClr val="FF0000"/>
                </a:solidFill>
                <a:latin typeface="Times New Roman" panose="02020603050405020304" charset="0"/>
                <a:cs typeface="Times New Roman" panose="02020603050405020304" charset="0"/>
              </a:rPr>
              <a:t>米</a:t>
            </a:r>
            <a:endParaRPr lang="zh-CN" altLang="en-US" sz="1200" b="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1781175" y="3161665"/>
            <a:ext cx="794385" cy="275590"/>
          </a:xfrm>
          <a:prstGeom prst="rect">
            <a:avLst/>
          </a:prstGeom>
          <a:noFill/>
        </p:spPr>
        <p:txBody>
          <a:bodyPr wrap="none" rtlCol="0">
            <a:spAutoFit/>
          </a:bodyPr>
          <a:p>
            <a:r>
              <a:rPr lang="zh-CN" altLang="en-US" sz="1200" b="1">
                <a:solidFill>
                  <a:srgbClr val="FF0000"/>
                </a:solidFill>
                <a:latin typeface="Times New Roman" panose="02020603050405020304" charset="0"/>
                <a:cs typeface="Times New Roman" panose="02020603050405020304" charset="0"/>
              </a:rPr>
              <a:t>上海</a:t>
            </a:r>
            <a:r>
              <a:rPr lang="en-US" altLang="zh-CN" sz="1200" b="1">
                <a:solidFill>
                  <a:srgbClr val="FF0000"/>
                </a:solidFill>
                <a:latin typeface="Times New Roman" panose="02020603050405020304" charset="0"/>
                <a:cs typeface="Times New Roman" panose="02020603050405020304" charset="0"/>
              </a:rPr>
              <a:t>65</a:t>
            </a:r>
            <a:r>
              <a:rPr lang="zh-CN" altLang="en-US" sz="1200" b="1">
                <a:solidFill>
                  <a:srgbClr val="FF0000"/>
                </a:solidFill>
                <a:latin typeface="Times New Roman" panose="02020603050405020304" charset="0"/>
                <a:cs typeface="Times New Roman" panose="02020603050405020304" charset="0"/>
              </a:rPr>
              <a:t>米</a:t>
            </a:r>
            <a:endParaRPr lang="zh-CN" altLang="en-US" sz="1200" b="1">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160020" y="3170555"/>
            <a:ext cx="560705" cy="275590"/>
          </a:xfrm>
          <a:prstGeom prst="rect">
            <a:avLst/>
          </a:prstGeom>
          <a:noFill/>
        </p:spPr>
        <p:txBody>
          <a:bodyPr wrap="none" rtlCol="0">
            <a:spAutoFit/>
          </a:bodyPr>
          <a:p>
            <a:r>
              <a:rPr lang="en-US" altLang="zh-CN" sz="1200" b="1">
                <a:solidFill>
                  <a:srgbClr val="FF0000"/>
                </a:solidFill>
                <a:latin typeface="Times New Roman" panose="02020603050405020304" charset="0"/>
                <a:cs typeface="Times New Roman" panose="02020603050405020304" charset="0"/>
              </a:rPr>
              <a:t>FAST</a:t>
            </a:r>
            <a:endParaRPr lang="en-US" altLang="zh-CN" sz="1200" b="1">
              <a:solidFill>
                <a:srgbClr val="FF0000"/>
              </a:solidFill>
              <a:latin typeface="Times New Roman" panose="02020603050405020304" charset="0"/>
              <a:cs typeface="Times New Roman" panose="02020603050405020304" charset="0"/>
            </a:endParaRPr>
          </a:p>
        </p:txBody>
      </p:sp>
      <p:sp>
        <p:nvSpPr>
          <p:cNvPr id="22" name="文本框 21"/>
          <p:cNvSpPr txBox="1"/>
          <p:nvPr/>
        </p:nvSpPr>
        <p:spPr>
          <a:xfrm>
            <a:off x="2798445" y="1755775"/>
            <a:ext cx="1405890" cy="275590"/>
          </a:xfrm>
          <a:prstGeom prst="rect">
            <a:avLst/>
          </a:prstGeom>
          <a:noFill/>
        </p:spPr>
        <p:txBody>
          <a:bodyPr wrap="none" rtlCol="0">
            <a:spAutoFit/>
          </a:bodyPr>
          <a:p>
            <a:r>
              <a:rPr lang="zh-CN" altLang="en-US" sz="1200" b="1">
                <a:solidFill>
                  <a:srgbClr val="FF0000"/>
                </a:solidFill>
                <a:latin typeface="Times New Roman" panose="02020603050405020304" charset="0"/>
                <a:cs typeface="Times New Roman" panose="02020603050405020304" charset="0"/>
              </a:rPr>
              <a:t>北京密云</a:t>
            </a:r>
            <a:r>
              <a:rPr lang="en-US" altLang="zh-CN" sz="1200" b="1">
                <a:solidFill>
                  <a:srgbClr val="FF0000"/>
                </a:solidFill>
                <a:latin typeface="Times New Roman" panose="02020603050405020304" charset="0"/>
                <a:cs typeface="Times New Roman" panose="02020603050405020304" charset="0"/>
              </a:rPr>
              <a:t>40</a:t>
            </a:r>
            <a:r>
              <a:rPr lang="zh-CN" altLang="en-US" sz="1200" b="1">
                <a:solidFill>
                  <a:srgbClr val="FF0000"/>
                </a:solidFill>
                <a:latin typeface="Times New Roman" panose="02020603050405020304" charset="0"/>
                <a:cs typeface="Times New Roman" panose="02020603050405020304" charset="0"/>
              </a:rPr>
              <a:t>、</a:t>
            </a:r>
            <a:r>
              <a:rPr lang="en-US" altLang="zh-CN" sz="1200" b="1">
                <a:solidFill>
                  <a:srgbClr val="FF0000"/>
                </a:solidFill>
                <a:latin typeface="Times New Roman" panose="02020603050405020304" charset="0"/>
                <a:cs typeface="Times New Roman" panose="02020603050405020304" charset="0"/>
              </a:rPr>
              <a:t>50</a:t>
            </a:r>
            <a:r>
              <a:rPr lang="zh-CN" altLang="en-US" sz="1200" b="1">
                <a:solidFill>
                  <a:srgbClr val="FF0000"/>
                </a:solidFill>
                <a:latin typeface="Times New Roman" panose="02020603050405020304" charset="0"/>
                <a:cs typeface="Times New Roman" panose="02020603050405020304" charset="0"/>
              </a:rPr>
              <a:t>米</a:t>
            </a:r>
            <a:endParaRPr lang="zh-CN" altLang="en-US" sz="1200" b="1">
              <a:solidFill>
                <a:srgbClr val="FF0000"/>
              </a:solidFill>
              <a:latin typeface="Times New Roman" panose="02020603050405020304" charset="0"/>
              <a:cs typeface="Times New Roman" panose="02020603050405020304" charset="0"/>
            </a:endParaRPr>
          </a:p>
        </p:txBody>
      </p:sp>
      <p:sp>
        <p:nvSpPr>
          <p:cNvPr id="25" name="右箭头 24"/>
          <p:cNvSpPr/>
          <p:nvPr/>
        </p:nvSpPr>
        <p:spPr>
          <a:xfrm>
            <a:off x="4810760" y="1939290"/>
            <a:ext cx="716280" cy="281305"/>
          </a:xfrm>
          <a:prstGeom prst="rightArrow">
            <a:avLst/>
          </a:prstGeom>
          <a:gradFill>
            <a:gsLst>
              <a:gs pos="0">
                <a:srgbClr val="D7393D"/>
              </a:gs>
              <a:gs pos="100000">
                <a:srgbClr val="7A2029"/>
              </a:gs>
            </a:gsLst>
            <a:lin ang="0" scaled="0"/>
          </a:gradFill>
          <a:ln w="9525" cap="flat" cmpd="sng" algn="ctr">
            <a:solidFill>
              <a:schemeClr val="accent1"/>
            </a:solidFill>
            <a:prstDash val="solid"/>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6" name="文本框 25"/>
          <p:cNvSpPr txBox="1"/>
          <p:nvPr/>
        </p:nvSpPr>
        <p:spPr>
          <a:xfrm>
            <a:off x="5564505" y="944245"/>
            <a:ext cx="2827655" cy="1753235"/>
          </a:xfrm>
          <a:prstGeom prst="rect">
            <a:avLst/>
          </a:prstGeom>
          <a:noFill/>
        </p:spPr>
        <p:txBody>
          <a:bodyPr wrap="square" rtlCol="0">
            <a:spAutoFit/>
          </a:bodyPr>
          <a:p>
            <a:pPr>
              <a:lnSpc>
                <a:spcPct val="150000"/>
              </a:lnSpc>
            </a:pPr>
            <a:r>
              <a:rPr lang="zh-CN" altLang="en-US" b="1">
                <a:solidFill>
                  <a:srgbClr val="FF0000"/>
                </a:solidFill>
              </a:rPr>
              <a:t>实现对奇特脉冲星的探测</a:t>
            </a:r>
            <a:endParaRPr lang="zh-CN" altLang="en-US" b="1"/>
          </a:p>
          <a:p>
            <a:pPr marL="285750" indent="-285750">
              <a:lnSpc>
                <a:spcPct val="150000"/>
              </a:lnSpc>
              <a:buClr>
                <a:srgbClr val="1D41D5"/>
              </a:buClr>
              <a:buFont typeface="Wingdings" panose="05000000000000000000" charset="0"/>
              <a:buChar char="l"/>
            </a:pPr>
            <a:r>
              <a:rPr lang="zh-CN" altLang="en-US" b="1"/>
              <a:t>毫秒</a:t>
            </a:r>
            <a:r>
              <a:rPr lang="en-US" altLang="zh-CN" b="1"/>
              <a:t>-</a:t>
            </a:r>
            <a:r>
              <a:rPr lang="zh-CN" altLang="en-US" b="1"/>
              <a:t>亚毫秒脉冲星</a:t>
            </a:r>
            <a:endParaRPr lang="zh-CN" altLang="en-US" b="1"/>
          </a:p>
          <a:p>
            <a:pPr marL="285750" indent="-285750">
              <a:lnSpc>
                <a:spcPct val="150000"/>
              </a:lnSpc>
              <a:buClr>
                <a:srgbClr val="1D41D5"/>
              </a:buClr>
              <a:buFont typeface="Wingdings" panose="05000000000000000000" charset="0"/>
              <a:buChar char="l"/>
            </a:pPr>
            <a:r>
              <a:rPr lang="zh-CN" altLang="en-US" b="1"/>
              <a:t>中子星</a:t>
            </a:r>
            <a:r>
              <a:rPr lang="en-US" altLang="zh-CN" b="1"/>
              <a:t>-</a:t>
            </a:r>
            <a:r>
              <a:rPr lang="zh-CN" altLang="en-US" b="1"/>
              <a:t>黑洞</a:t>
            </a:r>
            <a:endParaRPr lang="zh-CN" altLang="en-US" b="1"/>
          </a:p>
          <a:p>
            <a:pPr marL="285750" indent="-285750">
              <a:lnSpc>
                <a:spcPct val="150000"/>
              </a:lnSpc>
              <a:buClr>
                <a:srgbClr val="1D41D5"/>
              </a:buClr>
              <a:buFont typeface="Wingdings" panose="05000000000000000000" charset="0"/>
              <a:buChar char="l"/>
            </a:pPr>
            <a:r>
              <a:rPr lang="zh-CN" altLang="en-US" b="1"/>
              <a:t>验证引力波</a:t>
            </a:r>
            <a:endParaRPr lang="zh-CN" altLang="en-US" b="1"/>
          </a:p>
        </p:txBody>
      </p:sp>
      <p:sp>
        <p:nvSpPr>
          <p:cNvPr id="27" name="文本框 26"/>
          <p:cNvSpPr txBox="1"/>
          <p:nvPr/>
        </p:nvSpPr>
        <p:spPr>
          <a:xfrm>
            <a:off x="3092450" y="2672080"/>
            <a:ext cx="153035" cy="368300"/>
          </a:xfrm>
          <a:prstGeom prst="rect">
            <a:avLst/>
          </a:prstGeom>
          <a:noFill/>
        </p:spPr>
        <p:txBody>
          <a:bodyPr wrap="square" rtlCol="0">
            <a:spAutoFit/>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 grpId="0"/>
      <p:bldP spid="3" grpId="1"/>
      <p:bldP spid="6" grpId="0"/>
      <p:bldP spid="6" grpId="1"/>
      <p:bldP spid="4" grpId="0"/>
      <p:bldP spid="7" grpId="0"/>
      <p:bldP spid="74" grpId="0" animBg="1"/>
      <p:bldP spid="4" grpId="1"/>
      <p:bldP spid="7" grpId="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副标题 27"/>
          <p:cNvSpPr>
            <a:spLocks noGrp="1"/>
          </p:cNvSpPr>
          <p:nvPr>
            <p:ph type="subTitle" idx="1"/>
          </p:nvPr>
        </p:nvSpPr>
        <p:spPr>
          <a:xfrm>
            <a:off x="341630" y="3665220"/>
            <a:ext cx="8472170" cy="3060065"/>
          </a:xfrm>
        </p:spPr>
        <p:txBody>
          <a:bodyPr/>
          <a:p>
            <a:pPr algn="l">
              <a:lnSpc>
                <a:spcPct val="150000"/>
              </a:lnSpc>
            </a:pPr>
            <a:r>
              <a:rPr lang="en-US" altLang="zh-CN" sz="1400" b="1" dirty="0">
                <a:gradFill>
                  <a:gsLst>
                    <a:gs pos="0">
                      <a:srgbClr val="012D86"/>
                    </a:gs>
                    <a:gs pos="100000">
                      <a:srgbClr val="0E2557"/>
                    </a:gs>
                  </a:gsLst>
                  <a:lin scaled="0"/>
                </a:gradFill>
                <a:uFillTx/>
                <a:latin typeface="Times New Roman" panose="02020603050405020304" charset="0"/>
                <a:sym typeface="+mn-ea"/>
              </a:rPr>
              <a:t>        </a:t>
            </a:r>
            <a:r>
              <a:rPr lang="zh-CN" altLang="en-US" sz="1800" b="1" dirty="0">
                <a:gradFill>
                  <a:gsLst>
                    <a:gs pos="0">
                      <a:srgbClr val="012D86"/>
                    </a:gs>
                    <a:gs pos="100000">
                      <a:srgbClr val="0E2557"/>
                    </a:gs>
                  </a:gsLst>
                  <a:lin scaled="0"/>
                </a:gradFill>
                <a:uFillTx/>
                <a:latin typeface="Times New Roman" panose="02020603050405020304" charset="0"/>
                <a:sym typeface="+mn-ea"/>
              </a:rPr>
              <a:t>中子星内部结构的研究是当前中子星理论与观测研究中的难点问题，现阶段很难通过直接手段获得中子星内部结构的详细信息。中子星物态方程是决定星体结构的关键输入量，而物态方程本质上依赖于夸克及其间的强相互作用，由于QCD复杂的低能非微扰效应不能根据第一性原理的理论计算完全获得星体物态方程，需借助唯象或微观核多体模型结合天文观测对星体基础物理性质的限制进行研究。</a:t>
            </a:r>
            <a:endParaRPr lang="zh-CN" altLang="en-US" sz="1800" b="1" dirty="0">
              <a:gradFill>
                <a:gsLst>
                  <a:gs pos="0">
                    <a:srgbClr val="012D86"/>
                  </a:gs>
                  <a:gs pos="100000">
                    <a:srgbClr val="0E2557"/>
                  </a:gs>
                </a:gsLst>
                <a:lin scaled="0"/>
              </a:gradFill>
              <a:uFillTx/>
              <a:latin typeface="Times New Roman" panose="02020603050405020304" charset="0"/>
              <a:sym typeface="+mn-ea"/>
            </a:endParaRPr>
          </a:p>
          <a:p>
            <a:pPr algn="l">
              <a:lnSpc>
                <a:spcPct val="150000"/>
              </a:lnSpc>
            </a:pPr>
            <a:r>
              <a:rPr lang="zh-CN" altLang="en-US" sz="1800" b="1" dirty="0">
                <a:gradFill>
                  <a:gsLst>
                    <a:gs pos="0">
                      <a:srgbClr val="012D86"/>
                    </a:gs>
                    <a:gs pos="100000">
                      <a:srgbClr val="0E2557"/>
                    </a:gs>
                  </a:gsLst>
                  <a:lin scaled="0"/>
                </a:gradFill>
                <a:uFillTx/>
                <a:latin typeface="Times New Roman" panose="02020603050405020304" charset="0"/>
                <a:sym typeface="+mn-ea"/>
              </a:rPr>
              <a:t> </a:t>
            </a:r>
            <a:r>
              <a:rPr lang="en-US" altLang="zh-CN" sz="1800" b="1" dirty="0">
                <a:gradFill>
                  <a:gsLst>
                    <a:gs pos="0">
                      <a:srgbClr val="012D86"/>
                    </a:gs>
                    <a:gs pos="100000">
                      <a:srgbClr val="0E2557"/>
                    </a:gs>
                  </a:gsLst>
                  <a:lin scaled="0"/>
                </a:gradFill>
                <a:uFillTx/>
                <a:latin typeface="Times New Roman" panose="02020603050405020304" charset="0"/>
                <a:sym typeface="+mn-ea"/>
              </a:rPr>
              <a:t>      </a:t>
            </a:r>
            <a:r>
              <a:rPr lang="zh-CN" altLang="en-US" sz="1800" b="1" dirty="0">
                <a:solidFill>
                  <a:srgbClr val="FF0000"/>
                </a:solidFill>
                <a:uFillTx/>
                <a:latin typeface="Times New Roman" panose="02020603050405020304" charset="0"/>
                <a:sym typeface="+mn-ea"/>
              </a:rPr>
              <a:t>脉冲星基础物理性质，如星体转动、质量、半径、引力红移、引力波辐射等性质的观测是中子星物态方程和内部结构研究中最重要的天文观测约束。</a:t>
            </a:r>
            <a:endParaRPr lang="zh-CN" altLang="en-US" sz="1800" b="1" dirty="0">
              <a:solidFill>
                <a:srgbClr val="FF0000"/>
              </a:solidFill>
              <a:uFillTx/>
              <a:latin typeface="Times New Roman" panose="02020603050405020304" charset="0"/>
            </a:endParaRPr>
          </a:p>
          <a:p>
            <a:endParaRPr lang="zh-CN" altLang="en-US" sz="1800" b="1" dirty="0">
              <a:solidFill>
                <a:srgbClr val="FF0000"/>
              </a:solidFill>
              <a:uFillTx/>
              <a:latin typeface="Times New Roman" panose="02020603050405020304" charset="0"/>
            </a:endParaRPr>
          </a:p>
        </p:txBody>
      </p:sp>
      <p:sp>
        <p:nvSpPr>
          <p:cNvPr id="5" name="Line 18"/>
          <p:cNvSpPr>
            <a:spLocks noChangeShapeType="1"/>
          </p:cNvSpPr>
          <p:nvPr/>
        </p:nvSpPr>
        <p:spPr bwMode="auto">
          <a:xfrm>
            <a:off x="179388" y="1024255"/>
            <a:ext cx="309880" cy="39878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
        <p:nvSpPr>
          <p:cNvPr id="27" name="文本框 26"/>
          <p:cNvSpPr txBox="1"/>
          <p:nvPr/>
        </p:nvSpPr>
        <p:spPr>
          <a:xfrm>
            <a:off x="3092450" y="2672080"/>
            <a:ext cx="153035" cy="368300"/>
          </a:xfrm>
          <a:prstGeom prst="rect">
            <a:avLst/>
          </a:prstGeom>
          <a:noFill/>
        </p:spPr>
        <p:txBody>
          <a:bodyPr wrap="square" rtlCol="0">
            <a:spAutoFit/>
          </a:bodyPr>
          <a:p>
            <a:endParaRPr lang="zh-CN" altLang="en-US"/>
          </a:p>
        </p:txBody>
      </p:sp>
      <p:sp>
        <p:nvSpPr>
          <p:cNvPr id="29" name="标题 1"/>
          <p:cNvSpPr>
            <a:spLocks noGrp="1"/>
          </p:cNvSpPr>
          <p:nvPr/>
        </p:nvSpPr>
        <p:spPr>
          <a:xfrm>
            <a:off x="341630" y="78740"/>
            <a:ext cx="2458085" cy="920750"/>
          </a:xfrm>
          <a:prstGeom prst="rect">
            <a:avLst/>
          </a:prstGeom>
          <a:noFill/>
          <a:ln w="9525">
            <a:noFill/>
          </a:ln>
        </p:spPr>
        <p:txBody>
          <a:bodyPr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a:ln w="12700" cmpd="sng">
                  <a:solidFill>
                    <a:schemeClr val="accent4"/>
                  </a:solidFill>
                  <a:prstDash val="solid"/>
                </a:ln>
                <a:solidFill>
                  <a:srgbClr val="FF0000"/>
                </a:solidFill>
                <a:effectLst/>
              </a:rPr>
              <a:t>研究背景</a:t>
            </a:r>
            <a:endParaRPr lang="zh-CN" altLang="en-US">
              <a:ln w="12700" cmpd="sng">
                <a:solidFill>
                  <a:schemeClr val="accent4"/>
                </a:solidFill>
                <a:prstDash val="solid"/>
              </a:ln>
              <a:solidFill>
                <a:srgbClr val="FF0000"/>
              </a:solidFill>
              <a:effectLst/>
            </a:endParaRPr>
          </a:p>
        </p:txBody>
      </p:sp>
      <p:sp>
        <p:nvSpPr>
          <p:cNvPr id="30"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
        <p:nvSpPr>
          <p:cNvPr id="2" name="文本框 1"/>
          <p:cNvSpPr txBox="1"/>
          <p:nvPr/>
        </p:nvSpPr>
        <p:spPr>
          <a:xfrm>
            <a:off x="889000" y="1165860"/>
            <a:ext cx="4146550" cy="368300"/>
          </a:xfrm>
          <a:prstGeom prst="rect">
            <a:avLst/>
          </a:prstGeom>
          <a:noFill/>
        </p:spPr>
        <p:txBody>
          <a:bodyPr wrap="none" rtlCol="0" anchor="t">
            <a:spAutoFit/>
          </a:bodyPr>
          <a:p>
            <a:pPr marL="285750" indent="-285750">
              <a:buClr>
                <a:srgbClr val="1D41D5"/>
              </a:buClr>
              <a:buFont typeface="Wingdings" panose="05000000000000000000" charset="0"/>
              <a:buChar char="n"/>
            </a:pPr>
            <a:r>
              <a:rPr lang="zh-CN" altLang="en-US" b="1" dirty="0">
                <a:gradFill>
                  <a:gsLst>
                    <a:gs pos="0">
                      <a:srgbClr val="012D86"/>
                    </a:gs>
                    <a:gs pos="100000">
                      <a:srgbClr val="0E2557"/>
                    </a:gs>
                  </a:gsLst>
                  <a:lin scaled="0"/>
                </a:gradFill>
                <a:uFillTx/>
                <a:latin typeface="Times New Roman" panose="02020603050405020304" charset="0"/>
                <a:sym typeface="+mn-ea"/>
              </a:rPr>
              <a:t>人类所在的银河系有多少颗中子星？</a:t>
            </a:r>
            <a:endParaRPr lang="zh-CN" altLang="en-US"/>
          </a:p>
        </p:txBody>
      </p:sp>
      <p:sp>
        <p:nvSpPr>
          <p:cNvPr id="3" name="文本框 2"/>
          <p:cNvSpPr txBox="1"/>
          <p:nvPr/>
        </p:nvSpPr>
        <p:spPr>
          <a:xfrm>
            <a:off x="6323330" y="1157605"/>
            <a:ext cx="1189355" cy="368300"/>
          </a:xfrm>
          <a:prstGeom prst="rect">
            <a:avLst/>
          </a:prstGeom>
          <a:noFill/>
          <a:ln w="53975" cmpd="thickThin">
            <a:solidFill>
              <a:srgbClr val="1D41D5"/>
            </a:solidFill>
            <a:prstDash val="sysDot"/>
          </a:ln>
        </p:spPr>
        <p:txBody>
          <a:bodyPr wrap="none" rtlCol="0" anchor="t">
            <a:spAutoFit/>
          </a:bodyPr>
          <a:p>
            <a:r>
              <a:rPr lang="zh-CN" altLang="en-US" b="1" dirty="0">
                <a:gradFill>
                  <a:gsLst>
                    <a:gs pos="0">
                      <a:srgbClr val="012D86"/>
                    </a:gs>
                    <a:gs pos="100000">
                      <a:srgbClr val="0E2557"/>
                    </a:gs>
                  </a:gsLst>
                  <a:lin scaled="0"/>
                </a:gradFill>
                <a:uFillTx/>
                <a:latin typeface="Times New Roman" panose="02020603050405020304" charset="0"/>
                <a:sym typeface="+mn-ea"/>
              </a:rPr>
              <a:t>10</a:t>
            </a:r>
            <a:r>
              <a:rPr lang="zh-CN" altLang="en-US" b="1" baseline="30000" dirty="0">
                <a:gradFill>
                  <a:gsLst>
                    <a:gs pos="0">
                      <a:srgbClr val="012D86"/>
                    </a:gs>
                    <a:gs pos="100000">
                      <a:srgbClr val="0E2557"/>
                    </a:gs>
                  </a:gsLst>
                  <a:lin scaled="0"/>
                </a:gradFill>
                <a:uFillTx/>
                <a:latin typeface="Times New Roman" panose="02020603050405020304" charset="0"/>
                <a:sym typeface="+mn-ea"/>
              </a:rPr>
              <a:t>8 </a:t>
            </a:r>
            <a:r>
              <a:rPr lang="zh-CN" altLang="en-US" b="1" dirty="0">
                <a:gradFill>
                  <a:gsLst>
                    <a:gs pos="0">
                      <a:srgbClr val="012D86"/>
                    </a:gs>
                    <a:gs pos="100000">
                      <a:srgbClr val="0E2557"/>
                    </a:gs>
                  </a:gsLst>
                  <a:lin scaled="0"/>
                </a:gradFill>
                <a:uFillTx/>
                <a:latin typeface="Times New Roman" panose="02020603050405020304" charset="0"/>
                <a:sym typeface="+mn-ea"/>
              </a:rPr>
              <a:t>- 10</a:t>
            </a:r>
            <a:r>
              <a:rPr lang="zh-CN" altLang="en-US" b="1" baseline="30000" dirty="0">
                <a:gradFill>
                  <a:gsLst>
                    <a:gs pos="0">
                      <a:srgbClr val="012D86"/>
                    </a:gs>
                    <a:gs pos="100000">
                      <a:srgbClr val="0E2557"/>
                    </a:gs>
                  </a:gsLst>
                  <a:lin scaled="0"/>
                </a:gradFill>
                <a:uFillTx/>
                <a:latin typeface="Times New Roman" panose="02020603050405020304" charset="0"/>
                <a:sym typeface="+mn-ea"/>
              </a:rPr>
              <a:t>9</a:t>
            </a:r>
            <a:r>
              <a:rPr lang="zh-CN" altLang="en-US" b="1" dirty="0">
                <a:gradFill>
                  <a:gsLst>
                    <a:gs pos="0">
                      <a:srgbClr val="012D86"/>
                    </a:gs>
                    <a:gs pos="100000">
                      <a:srgbClr val="0E2557"/>
                    </a:gs>
                  </a:gsLst>
                  <a:lin scaled="0"/>
                </a:gradFill>
                <a:uFillTx/>
                <a:latin typeface="Times New Roman" panose="02020603050405020304" charset="0"/>
                <a:sym typeface="+mn-ea"/>
              </a:rPr>
              <a:t>颗</a:t>
            </a:r>
            <a:endParaRPr lang="zh-CN" altLang="en-US"/>
          </a:p>
        </p:txBody>
      </p:sp>
      <p:sp>
        <p:nvSpPr>
          <p:cNvPr id="4" name="文本框 3"/>
          <p:cNvSpPr txBox="1"/>
          <p:nvPr/>
        </p:nvSpPr>
        <p:spPr>
          <a:xfrm>
            <a:off x="902335" y="1711325"/>
            <a:ext cx="3227070" cy="368300"/>
          </a:xfrm>
          <a:prstGeom prst="rect">
            <a:avLst/>
          </a:prstGeom>
          <a:noFill/>
        </p:spPr>
        <p:txBody>
          <a:bodyPr wrap="none" rtlCol="0" anchor="t">
            <a:spAutoFit/>
          </a:bodyPr>
          <a:p>
            <a:pPr marL="285750" indent="-285750">
              <a:buClr>
                <a:srgbClr val="1D41D5"/>
              </a:buClr>
              <a:buFont typeface="Wingdings" panose="05000000000000000000" charset="0"/>
              <a:buChar char="n"/>
            </a:pPr>
            <a:r>
              <a:rPr lang="zh-CN" altLang="en-US" b="1" dirty="0">
                <a:gradFill>
                  <a:gsLst>
                    <a:gs pos="0">
                      <a:srgbClr val="012D86"/>
                    </a:gs>
                    <a:gs pos="100000">
                      <a:srgbClr val="0E2557"/>
                    </a:gs>
                  </a:gsLst>
                  <a:lin scaled="0"/>
                </a:gradFill>
                <a:uFillTx/>
                <a:latin typeface="Times New Roman" panose="02020603050405020304" charset="0"/>
                <a:sym typeface="+mn-ea"/>
              </a:rPr>
              <a:t>人类观测到多少颗脉冲星？</a:t>
            </a:r>
            <a:endParaRPr lang="zh-CN" altLang="en-US"/>
          </a:p>
        </p:txBody>
      </p:sp>
      <p:sp>
        <p:nvSpPr>
          <p:cNvPr id="6" name="文本框 5"/>
          <p:cNvSpPr txBox="1"/>
          <p:nvPr/>
        </p:nvSpPr>
        <p:spPr>
          <a:xfrm>
            <a:off x="669290" y="2321560"/>
            <a:ext cx="5725795" cy="1337945"/>
          </a:xfrm>
          <a:prstGeom prst="rect">
            <a:avLst/>
          </a:prstGeom>
          <a:noFill/>
          <a:ln w="47625" cmpd="dbl">
            <a:solidFill>
              <a:srgbClr val="1D41D5"/>
            </a:solidFill>
            <a:prstDash val="lgDashDotDot"/>
          </a:ln>
        </p:spPr>
        <p:txBody>
          <a:bodyPr wrap="square" rtlCol="0" anchor="t">
            <a:spAutoFit/>
          </a:bodyPr>
          <a:p>
            <a:pPr marL="285750" indent="-285750" algn="l">
              <a:lnSpc>
                <a:spcPct val="150000"/>
              </a:lnSpc>
              <a:buClr>
                <a:srgbClr val="FF0000"/>
              </a:buClr>
              <a:buFont typeface="Wingdings" panose="05000000000000000000" charset="0"/>
              <a:buChar char="l"/>
            </a:pPr>
            <a:r>
              <a:rPr lang="zh-CN" altLang="en-US" b="1" dirty="0">
                <a:gradFill>
                  <a:gsLst>
                    <a:gs pos="0">
                      <a:srgbClr val="012D86"/>
                    </a:gs>
                    <a:gs pos="100000">
                      <a:srgbClr val="0E2557"/>
                    </a:gs>
                  </a:gsLst>
                  <a:lin scaled="0"/>
                </a:gradFill>
                <a:uFillTx/>
                <a:latin typeface="Times New Roman" panose="02020603050405020304" charset="0"/>
                <a:sym typeface="+mn-ea"/>
              </a:rPr>
              <a:t>ATNF脉冲星数据库：</a:t>
            </a:r>
            <a:r>
              <a:rPr lang="en-US" altLang="zh-CN" b="1" dirty="0">
                <a:gradFill>
                  <a:gsLst>
                    <a:gs pos="0">
                      <a:srgbClr val="012D86"/>
                    </a:gs>
                    <a:gs pos="100000">
                      <a:srgbClr val="0E2557"/>
                    </a:gs>
                  </a:gsLst>
                  <a:lin scaled="0"/>
                </a:gradFill>
                <a:uFillTx/>
                <a:latin typeface="Times New Roman" panose="02020603050405020304" charset="0"/>
                <a:sym typeface="+mn-ea"/>
              </a:rPr>
              <a:t>2872</a:t>
            </a:r>
            <a:r>
              <a:rPr lang="zh-CN" altLang="en-US" b="1" dirty="0">
                <a:gradFill>
                  <a:gsLst>
                    <a:gs pos="0">
                      <a:srgbClr val="012D86"/>
                    </a:gs>
                    <a:gs pos="100000">
                      <a:srgbClr val="0E2557"/>
                    </a:gs>
                  </a:gsLst>
                  <a:lin scaled="0"/>
                </a:gradFill>
                <a:uFillTx/>
                <a:latin typeface="Times New Roman" panose="02020603050405020304" charset="0"/>
                <a:sym typeface="+mn-ea"/>
              </a:rPr>
              <a:t>颗</a:t>
            </a:r>
            <a:endParaRPr lang="zh-CN" altLang="en-US" b="1" dirty="0">
              <a:gradFill>
                <a:gsLst>
                  <a:gs pos="0">
                    <a:srgbClr val="012D86"/>
                  </a:gs>
                  <a:gs pos="100000">
                    <a:srgbClr val="0E2557"/>
                  </a:gs>
                </a:gsLst>
                <a:lin scaled="0"/>
              </a:gradFill>
              <a:uFillTx/>
              <a:latin typeface="Times New Roman" panose="02020603050405020304" charset="0"/>
              <a:sym typeface="+mn-ea"/>
            </a:endParaRPr>
          </a:p>
          <a:p>
            <a:pPr marL="285750" indent="-285750" algn="l">
              <a:lnSpc>
                <a:spcPct val="150000"/>
              </a:lnSpc>
              <a:buClr>
                <a:srgbClr val="FF0000"/>
              </a:buClr>
              <a:buFont typeface="Wingdings" panose="05000000000000000000" charset="0"/>
              <a:buChar char="l"/>
            </a:pPr>
            <a:r>
              <a:rPr lang="en-US" altLang="zh-CN" b="1" dirty="0">
                <a:gradFill>
                  <a:gsLst>
                    <a:gs pos="0">
                      <a:srgbClr val="012D86"/>
                    </a:gs>
                    <a:gs pos="100000">
                      <a:srgbClr val="0E2557"/>
                    </a:gs>
                  </a:gsLst>
                  <a:lin scaled="0"/>
                </a:gradFill>
                <a:uFillTx/>
                <a:latin typeface="Times New Roman" panose="02020603050405020304" charset="0"/>
                <a:sym typeface="+mn-ea"/>
              </a:rPr>
              <a:t>FAST</a:t>
            </a:r>
            <a:r>
              <a:rPr lang="zh-CN" altLang="en-US" b="1" dirty="0">
                <a:gradFill>
                  <a:gsLst>
                    <a:gs pos="0">
                      <a:srgbClr val="012D86"/>
                    </a:gs>
                    <a:gs pos="100000">
                      <a:srgbClr val="0E2557"/>
                    </a:gs>
                  </a:gsLst>
                  <a:lin scaled="0"/>
                </a:gradFill>
                <a:uFillTx/>
                <a:latin typeface="Times New Roman" panose="02020603050405020304" charset="0"/>
                <a:sym typeface="+mn-ea"/>
              </a:rPr>
              <a:t>：</a:t>
            </a:r>
            <a:r>
              <a:rPr lang="en-US" altLang="zh-CN" b="1" dirty="0">
                <a:gradFill>
                  <a:gsLst>
                    <a:gs pos="0">
                      <a:srgbClr val="012D86"/>
                    </a:gs>
                    <a:gs pos="100000">
                      <a:srgbClr val="0E2557"/>
                    </a:gs>
                  </a:gsLst>
                  <a:lin scaled="0"/>
                </a:gradFill>
                <a:uFillTx/>
                <a:latin typeface="Times New Roman" panose="02020603050405020304" charset="0"/>
                <a:sym typeface="+mn-ea"/>
              </a:rPr>
              <a:t>340</a:t>
            </a:r>
            <a:r>
              <a:rPr lang="zh-CN" altLang="en-US" b="1" dirty="0">
                <a:gradFill>
                  <a:gsLst>
                    <a:gs pos="0">
                      <a:srgbClr val="012D86"/>
                    </a:gs>
                    <a:gs pos="100000">
                      <a:srgbClr val="0E2557"/>
                    </a:gs>
                  </a:gsLst>
                  <a:lin scaled="0"/>
                </a:gradFill>
                <a:uFillTx/>
                <a:latin typeface="Times New Roman" panose="02020603050405020304" charset="0"/>
                <a:sym typeface="+mn-ea"/>
              </a:rPr>
              <a:t>颗以上</a:t>
            </a:r>
            <a:endParaRPr lang="zh-CN" altLang="en-US" b="1" dirty="0">
              <a:gradFill>
                <a:gsLst>
                  <a:gs pos="0">
                    <a:srgbClr val="012D86"/>
                  </a:gs>
                  <a:gs pos="100000">
                    <a:srgbClr val="0E2557"/>
                  </a:gs>
                </a:gsLst>
                <a:lin scaled="0"/>
              </a:gradFill>
              <a:uFillTx/>
              <a:latin typeface="Times New Roman" panose="02020603050405020304" charset="0"/>
              <a:sym typeface="+mn-ea"/>
            </a:endParaRPr>
          </a:p>
          <a:p>
            <a:pPr marL="285750" indent="-285750" algn="l">
              <a:lnSpc>
                <a:spcPct val="150000"/>
              </a:lnSpc>
              <a:buClr>
                <a:srgbClr val="FF0000"/>
              </a:buClr>
              <a:buFont typeface="Wingdings" panose="05000000000000000000" charset="0"/>
              <a:buChar char="l"/>
            </a:pPr>
            <a:r>
              <a:rPr lang="zh-CN" altLang="en-US" b="1" dirty="0">
                <a:gradFill>
                  <a:gsLst>
                    <a:gs pos="0">
                      <a:srgbClr val="012D86"/>
                    </a:gs>
                    <a:gs pos="100000">
                      <a:srgbClr val="0E2557"/>
                    </a:gs>
                  </a:gsLst>
                  <a:lin scaled="0"/>
                </a:gradFill>
                <a:uFillTx/>
                <a:latin typeface="Times New Roman" panose="02020603050405020304" charset="0"/>
                <a:sym typeface="+mn-ea"/>
              </a:rPr>
              <a:t>人类观测到的脉冲星只占中子星总数的很小一部分。</a:t>
            </a:r>
            <a:endParaRPr lang="zh-CN" altLang="en-US" b="1" dirty="0">
              <a:gradFill>
                <a:gsLst>
                  <a:gs pos="0">
                    <a:srgbClr val="012D86"/>
                  </a:gs>
                  <a:gs pos="100000">
                    <a:srgbClr val="0E2557"/>
                  </a:gs>
                </a:gsLst>
                <a:lin scaled="0"/>
              </a:gradFill>
              <a:uFillTx/>
              <a:latin typeface="Times New Roman" panose="02020603050405020304" charset="0"/>
              <a:sym typeface="+mn-ea"/>
            </a:endParaRPr>
          </a:p>
        </p:txBody>
      </p:sp>
      <p:sp>
        <p:nvSpPr>
          <p:cNvPr id="55" name="右箭头 54"/>
          <p:cNvSpPr/>
          <p:nvPr/>
        </p:nvSpPr>
        <p:spPr>
          <a:xfrm>
            <a:off x="5088255" y="1207770"/>
            <a:ext cx="875665" cy="268286"/>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pic>
        <p:nvPicPr>
          <p:cNvPr id="10" name="图片 -2147482618" descr="gppssky"/>
          <p:cNvPicPr>
            <a:picLocks noChangeAspect="1"/>
          </p:cNvPicPr>
          <p:nvPr/>
        </p:nvPicPr>
        <p:blipFill>
          <a:blip r:embed="rId1"/>
          <a:stretch>
            <a:fillRect/>
          </a:stretch>
        </p:blipFill>
        <p:spPr>
          <a:xfrm>
            <a:off x="5574030" y="1611630"/>
            <a:ext cx="3058795" cy="1595755"/>
          </a:xfrm>
          <a:prstGeom prst="rect">
            <a:avLst/>
          </a:prstGeom>
          <a:noFill/>
          <a:ln w="63500" cmpd="dbl">
            <a:solidFill>
              <a:srgbClr val="1D41D5"/>
            </a:solidFill>
            <a:prstDash val="sysDo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5" grpId="0" animBg="1"/>
      <p:bldP spid="3" grpId="0" animBg="1"/>
      <p:bldP spid="55" grpId="1" animBg="1"/>
      <p:bldP spid="3" grpId="1" animBg="1"/>
      <p:bldP spid="4" grpId="0"/>
      <p:bldP spid="4" grpId="1"/>
      <p:bldP spid="6" grpId="0" animBg="1"/>
      <p:bldP spid="6" grpId="1" animBg="1"/>
      <p:bldP spid="28" grpId="0" build="p"/>
      <p:bldP spid="28"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41630" y="78740"/>
            <a:ext cx="4253865" cy="920750"/>
          </a:xfrm>
        </p:spPr>
        <p:txBody>
          <a:bodyPr/>
          <a:p>
            <a:pPr algn="l"/>
            <a:r>
              <a:rPr lang="zh-CN" altLang="en-US">
                <a:ln w="12700" cmpd="sng">
                  <a:solidFill>
                    <a:schemeClr val="accent4"/>
                  </a:solidFill>
                  <a:prstDash val="solid"/>
                </a:ln>
                <a:solidFill>
                  <a:srgbClr val="FF0000"/>
                </a:solidFill>
                <a:effectLst/>
              </a:rPr>
              <a:t>脉冲星自转特性</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pic>
        <p:nvPicPr>
          <p:cNvPr id="3" name="图片 2" descr="脉冲星转动图"/>
          <p:cNvPicPr>
            <a:picLocks noChangeAspect="1"/>
          </p:cNvPicPr>
          <p:nvPr/>
        </p:nvPicPr>
        <p:blipFill>
          <a:blip r:embed="rId1"/>
          <a:stretch>
            <a:fillRect/>
          </a:stretch>
        </p:blipFill>
        <p:spPr>
          <a:xfrm>
            <a:off x="6965950" y="78740"/>
            <a:ext cx="1884045" cy="763905"/>
          </a:xfrm>
          <a:prstGeom prst="rect">
            <a:avLst/>
          </a:prstGeom>
        </p:spPr>
      </p:pic>
      <p:sp>
        <p:nvSpPr>
          <p:cNvPr id="100" name="文本框 99"/>
          <p:cNvSpPr txBox="1"/>
          <p:nvPr/>
        </p:nvSpPr>
        <p:spPr>
          <a:xfrm>
            <a:off x="4773930" y="3009900"/>
            <a:ext cx="3616960" cy="737235"/>
          </a:xfrm>
          <a:prstGeom prst="rect">
            <a:avLst/>
          </a:prstGeom>
          <a:noFill/>
          <a:ln w="47625" cmpd="dbl">
            <a:solidFill>
              <a:srgbClr val="1D41D5"/>
            </a:solidFill>
            <a:prstDash val="sysDot"/>
          </a:ln>
        </p:spPr>
        <p:txBody>
          <a:bodyPr wrap="square">
            <a:spAutoFit/>
          </a:bodyPr>
          <a:p>
            <a:pPr indent="0">
              <a:lnSpc>
                <a:spcPct val="150000"/>
              </a:lnSpc>
            </a:pPr>
            <a:r>
              <a:rPr lang="en-US" sz="1400" b="1">
                <a:solidFill>
                  <a:srgbClr val="FF0000"/>
                </a:solidFill>
                <a:latin typeface="Times New Roman" panose="02020603050405020304" charset="0"/>
                <a:ea typeface="宋体" panose="02010600030101010101" pitchFamily="2" charset="-122"/>
              </a:rPr>
              <a:t>MSP J1748−2446ad</a:t>
            </a:r>
            <a:r>
              <a:rPr lang="zh-CN" altLang="en-US" sz="1400" b="1">
                <a:solidFill>
                  <a:srgbClr val="FF0000"/>
                </a:solidFill>
                <a:latin typeface="Times New Roman" panose="02020603050405020304" charset="0"/>
                <a:ea typeface="宋体" panose="02010600030101010101" pitchFamily="2" charset="-122"/>
              </a:rPr>
              <a:t>：</a:t>
            </a:r>
            <a:r>
              <a:rPr lang="zh-CN" altLang="en-US" sz="1400" b="1">
                <a:latin typeface="Times New Roman" panose="02020603050405020304" charset="0"/>
                <a:ea typeface="宋体" panose="02010600030101010101" pitchFamily="2" charset="-122"/>
              </a:rPr>
              <a:t>自转周期</a:t>
            </a:r>
            <a:r>
              <a:rPr lang="en-US" altLang="zh-CN" sz="1400" b="1">
                <a:latin typeface="Times New Roman" panose="02020603050405020304" charset="0"/>
                <a:ea typeface="宋体" panose="02010600030101010101" pitchFamily="2" charset="-122"/>
              </a:rPr>
              <a:t> </a:t>
            </a:r>
            <a:r>
              <a:rPr lang="en-US" sz="1400" b="1">
                <a:latin typeface="Times New Roman" panose="02020603050405020304" charset="0"/>
                <a:ea typeface="宋体" panose="02010600030101010101" pitchFamily="2" charset="-122"/>
              </a:rPr>
              <a:t>= 1.4 ms</a:t>
            </a:r>
            <a:r>
              <a:rPr lang="en-US" sz="1400" b="1">
                <a:latin typeface="Times New Roman" panose="02020603050405020304" charset="0"/>
                <a:ea typeface="宋体" panose="02010600030101010101" pitchFamily="2" charset="-122"/>
                <a:cs typeface="仿宋" panose="02010609060101010101" charset="-122"/>
              </a:rPr>
              <a:t> </a:t>
            </a:r>
            <a:endParaRPr lang="zh-CN" altLang="en-US" sz="1400" b="1">
              <a:latin typeface="Times New Roman" panose="02020603050405020304" charset="0"/>
              <a:ea typeface="宋体" panose="02010600030101010101" pitchFamily="2" charset="-122"/>
              <a:cs typeface="仿宋" panose="02010609060101010101" charset="-122"/>
            </a:endParaRPr>
          </a:p>
          <a:p>
            <a:pPr indent="0">
              <a:lnSpc>
                <a:spcPct val="150000"/>
              </a:lnSpc>
            </a:pPr>
            <a:r>
              <a:rPr lang="zh-CN" altLang="en-US" sz="1400" b="1">
                <a:latin typeface="Times New Roman" panose="02020603050405020304" charset="0"/>
                <a:ea typeface="宋体" panose="02010600030101010101" pitchFamily="2" charset="-122"/>
                <a:cs typeface="仿宋" panose="02010609060101010101" charset="-122"/>
              </a:rPr>
              <a:t> </a:t>
            </a:r>
            <a:r>
              <a:rPr lang="en-US" altLang="zh-CN" sz="1400" b="1">
                <a:latin typeface="Times New Roman" panose="02020603050405020304" charset="0"/>
                <a:ea typeface="宋体" panose="02010600030101010101" pitchFamily="2" charset="-122"/>
                <a:cs typeface="仿宋" panose="02010609060101010101" charset="-122"/>
              </a:rPr>
              <a:t>                                    </a:t>
            </a:r>
            <a:r>
              <a:rPr lang="en-US" sz="1400" b="1">
                <a:latin typeface="Times New Roman" panose="02020603050405020304" charset="0"/>
                <a:ea typeface="宋体" panose="02010600030101010101" pitchFamily="2" charset="-122"/>
                <a:cs typeface="仿宋" panose="02010609060101010101" charset="-122"/>
              </a:rPr>
              <a:t> 自转频率 = 716 Hz</a:t>
            </a:r>
            <a:endParaRPr lang="zh-CN" altLang="en-US" sz="1400" b="1">
              <a:latin typeface="Times New Roman" panose="02020603050405020304" charset="0"/>
              <a:ea typeface="宋体" panose="02010600030101010101" pitchFamily="2" charset="-122"/>
              <a:cs typeface="仿宋" panose="02010609060101010101" charset="-122"/>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11" name="矩形 10"/>
          <p:cNvSpPr/>
          <p:nvPr/>
        </p:nvSpPr>
        <p:spPr>
          <a:xfrm>
            <a:off x="724535" y="1605280"/>
            <a:ext cx="2990215" cy="414020"/>
          </a:xfrm>
          <a:prstGeom prst="rect">
            <a:avLst/>
          </a:prstGeom>
        </p:spPr>
        <p:txBody>
          <a:bodyPr wrap="square">
            <a:spAutoFit/>
          </a:bodyPr>
          <a:p>
            <a:pPr marL="342900" marR="0" lvl="0" indent="-342900" algn="just" defTabSz="914400" rtl="0" eaLnBrk="1" fontAlgn="base" latinLnBrk="0" hangingPunct="1">
              <a:lnSpc>
                <a:spcPct val="150000"/>
              </a:lnSpc>
              <a:spcBef>
                <a:spcPct val="0"/>
              </a:spcBef>
              <a:spcAft>
                <a:spcPct val="0"/>
              </a:spcAft>
              <a:buClr>
                <a:srgbClr val="1D41D5"/>
              </a:buClr>
              <a:buSzTx/>
              <a:buFont typeface="Wingdings" panose="05000000000000000000" charset="0"/>
              <a:buChar char="p"/>
              <a:defRPr/>
            </a:pPr>
            <a:r>
              <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人类观测到的第一颗脉冲星</a:t>
            </a:r>
            <a:endPar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3" name="矩形 12"/>
          <p:cNvSpPr/>
          <p:nvPr/>
        </p:nvSpPr>
        <p:spPr>
          <a:xfrm>
            <a:off x="724377" y="2113598"/>
            <a:ext cx="3122930" cy="414020"/>
          </a:xfrm>
          <a:prstGeom prst="rect">
            <a:avLst/>
          </a:prstGeom>
        </p:spPr>
        <p:txBody>
          <a:bodyPr wrap="none">
            <a:spAutoFit/>
          </a:bodyPr>
          <a:p>
            <a:pPr marL="342900" marR="0" lvl="0" indent="-342900" algn="just" defTabSz="914400" rtl="0" eaLnBrk="1" fontAlgn="base" latinLnBrk="0" hangingPunct="1">
              <a:lnSpc>
                <a:spcPct val="150000"/>
              </a:lnSpc>
              <a:spcBef>
                <a:spcPct val="0"/>
              </a:spcBef>
              <a:spcAft>
                <a:spcPct val="0"/>
              </a:spcAft>
              <a:buClr>
                <a:srgbClr val="1D41D5"/>
              </a:buClr>
              <a:buSzTx/>
              <a:buFont typeface="Wingdings" panose="05000000000000000000" charset="0"/>
              <a:buChar char="p"/>
              <a:defRPr/>
            </a:pPr>
            <a:r>
              <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人类观测到的第一颗毫秒脉冲星</a:t>
            </a:r>
            <a:endPar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4" name="矩形 13"/>
          <p:cNvSpPr/>
          <p:nvPr/>
        </p:nvSpPr>
        <p:spPr>
          <a:xfrm>
            <a:off x="729775" y="2659698"/>
            <a:ext cx="3206115" cy="414020"/>
          </a:xfrm>
          <a:prstGeom prst="rect">
            <a:avLst/>
          </a:prstGeom>
        </p:spPr>
        <p:txBody>
          <a:bodyPr wrap="none">
            <a:spAutoFit/>
          </a:bodyPr>
          <a:p>
            <a:pPr marL="342900" marR="0" lvl="0" indent="-342900" algn="just" defTabSz="914400" rtl="0" eaLnBrk="1" fontAlgn="base" latinLnBrk="0" hangingPunct="1">
              <a:lnSpc>
                <a:spcPct val="150000"/>
              </a:lnSpc>
              <a:spcBef>
                <a:spcPct val="0"/>
              </a:spcBef>
              <a:spcAft>
                <a:spcPct val="0"/>
              </a:spcAft>
              <a:buClr>
                <a:srgbClr val="1D41D5"/>
              </a:buClr>
              <a:buSzTx/>
              <a:buFont typeface="Wingdings" panose="05000000000000000000" charset="0"/>
              <a:buChar char="p"/>
              <a:defRPr/>
            </a:pPr>
            <a:r>
              <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en-US" altLang="zh-CN" sz="14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rPr>
              <a:t>FAST</a:t>
            </a:r>
            <a:r>
              <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观测到的第一颗毫秒脉冲星</a:t>
            </a:r>
            <a:endParaRPr kumimoji="0" lang="zh-CN" altLang="en-US" sz="14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5" name="文本框 14"/>
          <p:cNvSpPr txBox="1"/>
          <p:nvPr/>
        </p:nvSpPr>
        <p:spPr>
          <a:xfrm>
            <a:off x="311150" y="3067050"/>
            <a:ext cx="3628390" cy="306705"/>
          </a:xfrm>
          <a:prstGeom prst="rect">
            <a:avLst/>
          </a:prstGeom>
          <a:noFill/>
          <a:ln w="9525">
            <a:noFill/>
          </a:ln>
        </p:spPr>
        <p:txBody>
          <a:bodyPr wrap="square">
            <a:spAutoFit/>
          </a:bodyPr>
          <a:p>
            <a:pPr indent="0"/>
            <a:r>
              <a:rPr lang="en-US" sz="1400" b="1">
                <a:solidFill>
                  <a:srgbClr val="FF0000"/>
                </a:solidFill>
                <a:latin typeface="Times New Roman" panose="02020603050405020304" charset="0"/>
                <a:ea typeface="宋体" panose="02010600030101010101" pitchFamily="2" charset="-122"/>
              </a:rPr>
              <a:t> MSP</a:t>
            </a:r>
            <a:r>
              <a:rPr sz="1400" b="1">
                <a:solidFill>
                  <a:srgbClr val="FF0000"/>
                </a:solidFill>
                <a:latin typeface="Times New Roman" panose="02020603050405020304" charset="0"/>
                <a:ea typeface="宋体" panose="02010600030101010101" pitchFamily="2" charset="-122"/>
              </a:rPr>
              <a:t> J0318+0253</a:t>
            </a:r>
            <a:r>
              <a:rPr lang="zh-CN" sz="1400" b="1">
                <a:solidFill>
                  <a:srgbClr val="FF0000"/>
                </a:solidFill>
                <a:latin typeface="Times New Roman" panose="02020603050405020304" charset="0"/>
                <a:ea typeface="宋体" panose="02010600030101010101" pitchFamily="2" charset="-122"/>
              </a:rPr>
              <a:t>：</a:t>
            </a:r>
            <a:r>
              <a:rPr lang="en-US" altLang="zh-CN" sz="1400" b="1">
                <a:solidFill>
                  <a:srgbClr val="FF0000"/>
                </a:solidFill>
                <a:latin typeface="Times New Roman" panose="02020603050405020304" charset="0"/>
                <a:ea typeface="宋体" panose="02010600030101010101" pitchFamily="2" charset="-122"/>
              </a:rPr>
              <a:t>     </a:t>
            </a:r>
            <a:r>
              <a:rPr sz="1400" b="1">
                <a:latin typeface="Times New Roman" panose="02020603050405020304" charset="0"/>
                <a:ea typeface="宋体" panose="02010600030101010101" pitchFamily="2" charset="-122"/>
              </a:rPr>
              <a:t>自转周期 =</a:t>
            </a:r>
            <a:r>
              <a:rPr lang="en-US" sz="1400" b="1">
                <a:latin typeface="Times New Roman" panose="02020603050405020304" charset="0"/>
                <a:ea typeface="宋体" panose="02010600030101010101" pitchFamily="2" charset="-122"/>
              </a:rPr>
              <a:t> </a:t>
            </a:r>
            <a:r>
              <a:rPr sz="1400" b="1">
                <a:latin typeface="Times New Roman" panose="02020603050405020304" charset="0"/>
                <a:ea typeface="宋体" panose="02010600030101010101" pitchFamily="2" charset="-122"/>
              </a:rPr>
              <a:t>5.19 m</a:t>
            </a:r>
            <a:r>
              <a:rPr lang="en-US" sz="1400" b="1">
                <a:latin typeface="Times New Roman" panose="02020603050405020304" charset="0"/>
                <a:ea typeface="宋体" panose="02010600030101010101" pitchFamily="2" charset="-122"/>
              </a:rPr>
              <a:t>s</a:t>
            </a:r>
            <a:endParaRPr lang="zh-CN" altLang="en-US" sz="1400" b="1">
              <a:latin typeface="Times New Roman" panose="02020603050405020304" charset="0"/>
              <a:ea typeface="宋体" panose="02010600030101010101" pitchFamily="2" charset="-122"/>
              <a:cs typeface="仿宋" panose="02010609060101010101" charset="-122"/>
            </a:endParaRPr>
          </a:p>
        </p:txBody>
      </p:sp>
      <p:sp>
        <p:nvSpPr>
          <p:cNvPr id="16" name="文本框 15"/>
          <p:cNvSpPr txBox="1"/>
          <p:nvPr/>
        </p:nvSpPr>
        <p:spPr>
          <a:xfrm>
            <a:off x="311150" y="2485390"/>
            <a:ext cx="3721735" cy="306705"/>
          </a:xfrm>
          <a:prstGeom prst="rect">
            <a:avLst/>
          </a:prstGeom>
          <a:noFill/>
          <a:ln w="9525">
            <a:noFill/>
          </a:ln>
        </p:spPr>
        <p:txBody>
          <a:bodyPr wrap="square">
            <a:spAutoFit/>
          </a:bodyPr>
          <a:p>
            <a:pPr indent="0"/>
            <a:r>
              <a:rPr lang="en-US" sz="1400" b="1">
                <a:solidFill>
                  <a:srgbClr val="FF0000"/>
                </a:solidFill>
                <a:latin typeface="Times New Roman" panose="02020603050405020304" charset="0"/>
                <a:ea typeface="宋体" panose="02010600030101010101" pitchFamily="2" charset="-122"/>
              </a:rPr>
              <a:t> MSP B1937 +21</a:t>
            </a:r>
            <a:r>
              <a:rPr lang="zh-CN" altLang="en-US" sz="1400" b="1">
                <a:solidFill>
                  <a:srgbClr val="FF0000"/>
                </a:solidFill>
                <a:latin typeface="Times New Roman" panose="02020603050405020304" charset="0"/>
                <a:ea typeface="宋体" panose="02010600030101010101" pitchFamily="2" charset="-122"/>
              </a:rPr>
              <a:t>：</a:t>
            </a:r>
            <a:r>
              <a:rPr lang="en-US" sz="1400" b="1">
                <a:solidFill>
                  <a:srgbClr val="FF0000"/>
                </a:solidFill>
                <a:latin typeface="Times New Roman" panose="02020603050405020304" charset="0"/>
                <a:ea typeface="宋体" panose="02010600030101010101" pitchFamily="2" charset="-122"/>
              </a:rPr>
              <a:t>       </a:t>
            </a:r>
            <a:r>
              <a:rPr lang="zh-CN" altLang="en-US" sz="1400" b="1">
                <a:latin typeface="Times New Roman" panose="02020603050405020304" charset="0"/>
                <a:ea typeface="宋体" panose="02010600030101010101" pitchFamily="2" charset="-122"/>
              </a:rPr>
              <a:t>自转周期</a:t>
            </a:r>
            <a:r>
              <a:rPr lang="en-US" altLang="zh-CN" sz="1400" b="1">
                <a:latin typeface="Times New Roman" panose="02020603050405020304" charset="0"/>
                <a:ea typeface="宋体" panose="02010600030101010101" pitchFamily="2" charset="-122"/>
              </a:rPr>
              <a:t> </a:t>
            </a:r>
            <a:r>
              <a:rPr lang="en-US" sz="1400" b="1">
                <a:latin typeface="Times New Roman" panose="02020603050405020304" charset="0"/>
                <a:ea typeface="宋体" panose="02010600030101010101" pitchFamily="2" charset="-122"/>
              </a:rPr>
              <a:t>= 1.56 ms</a:t>
            </a:r>
            <a:r>
              <a:rPr lang="en-US" sz="1400" b="1">
                <a:latin typeface="Times New Roman" panose="02020603050405020304" charset="0"/>
                <a:ea typeface="宋体" panose="02010600030101010101" pitchFamily="2" charset="-122"/>
                <a:cs typeface="仿宋" panose="02010609060101010101" charset="-122"/>
              </a:rPr>
              <a:t> </a:t>
            </a:r>
            <a:endParaRPr lang="zh-CN" altLang="en-US" sz="1400" b="1">
              <a:latin typeface="Times New Roman" panose="02020603050405020304" charset="0"/>
              <a:ea typeface="宋体" panose="02010600030101010101" pitchFamily="2" charset="-122"/>
              <a:cs typeface="仿宋" panose="02010609060101010101" charset="-122"/>
            </a:endParaRPr>
          </a:p>
        </p:txBody>
      </p:sp>
      <p:sp>
        <p:nvSpPr>
          <p:cNvPr id="17" name="文本框 16"/>
          <p:cNvSpPr txBox="1"/>
          <p:nvPr/>
        </p:nvSpPr>
        <p:spPr>
          <a:xfrm>
            <a:off x="341630" y="1950720"/>
            <a:ext cx="3439160" cy="306705"/>
          </a:xfrm>
          <a:prstGeom prst="rect">
            <a:avLst/>
          </a:prstGeom>
          <a:noFill/>
          <a:ln w="9525">
            <a:noFill/>
          </a:ln>
        </p:spPr>
        <p:txBody>
          <a:bodyPr wrap="square">
            <a:spAutoFit/>
          </a:bodyPr>
          <a:p>
            <a:pPr indent="0"/>
            <a:r>
              <a:rPr lang="en-US" sz="1400" b="1">
                <a:solidFill>
                  <a:srgbClr val="FF0000"/>
                </a:solidFill>
                <a:latin typeface="Times New Roman" panose="02020603050405020304" charset="0"/>
                <a:ea typeface="宋体" panose="02010600030101010101" pitchFamily="2" charset="-122"/>
              </a:rPr>
              <a:t> PSR B</a:t>
            </a:r>
            <a:r>
              <a:rPr sz="1400" b="1">
                <a:solidFill>
                  <a:srgbClr val="FF0000"/>
                </a:solidFill>
                <a:latin typeface="Times New Roman" panose="02020603050405020304" charset="0"/>
                <a:ea typeface="宋体" panose="02010600030101010101" pitchFamily="2" charset="-122"/>
              </a:rPr>
              <a:t>1919+21</a:t>
            </a:r>
            <a:r>
              <a:rPr lang="zh-CN" sz="1400" b="1">
                <a:solidFill>
                  <a:srgbClr val="FF0000"/>
                </a:solidFill>
                <a:latin typeface="Times New Roman" panose="02020603050405020304" charset="0"/>
                <a:ea typeface="宋体" panose="02010600030101010101" pitchFamily="2" charset="-122"/>
              </a:rPr>
              <a:t>：</a:t>
            </a:r>
            <a:r>
              <a:rPr lang="en-US" altLang="zh-CN" sz="1400" b="1">
                <a:solidFill>
                  <a:srgbClr val="FF0000"/>
                </a:solidFill>
                <a:latin typeface="Times New Roman" panose="02020603050405020304" charset="0"/>
                <a:ea typeface="宋体" panose="02010600030101010101" pitchFamily="2" charset="-122"/>
              </a:rPr>
              <a:t>        </a:t>
            </a:r>
            <a:r>
              <a:rPr sz="1400" b="1">
                <a:latin typeface="Times New Roman" panose="02020603050405020304" charset="0"/>
                <a:ea typeface="宋体" panose="02010600030101010101" pitchFamily="2" charset="-122"/>
              </a:rPr>
              <a:t>自转周期 = 1.34 s</a:t>
            </a:r>
            <a:endParaRPr lang="zh-CN" altLang="en-US" sz="1400" b="1">
              <a:latin typeface="Times New Roman" panose="02020603050405020304" charset="0"/>
              <a:ea typeface="宋体" panose="02010600030101010101" pitchFamily="2" charset="-122"/>
              <a:cs typeface="仿宋" panose="02010609060101010101" charset="-122"/>
            </a:endParaRPr>
          </a:p>
        </p:txBody>
      </p:sp>
      <p:sp>
        <p:nvSpPr>
          <p:cNvPr id="18" name="矩形 17"/>
          <p:cNvSpPr/>
          <p:nvPr/>
        </p:nvSpPr>
        <p:spPr>
          <a:xfrm>
            <a:off x="179547" y="1021398"/>
            <a:ext cx="236474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脉冲星发现历程</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grpSp>
        <p:nvGrpSpPr>
          <p:cNvPr id="31" name="组合 30"/>
          <p:cNvGrpSpPr/>
          <p:nvPr/>
        </p:nvGrpSpPr>
        <p:grpSpPr>
          <a:xfrm>
            <a:off x="3918585" y="3799840"/>
            <a:ext cx="4999355" cy="1999615"/>
            <a:chOff x="2730" y="6780"/>
            <a:chExt cx="8240" cy="3436"/>
          </a:xfrm>
        </p:grpSpPr>
        <p:pic>
          <p:nvPicPr>
            <p:cNvPr id="10" name="图片 5" descr="hanj_1"/>
            <p:cNvPicPr>
              <a:picLocks noChangeAspect="1"/>
            </p:cNvPicPr>
            <p:nvPr/>
          </p:nvPicPr>
          <p:blipFill>
            <a:blip r:embed="rId2"/>
            <a:stretch>
              <a:fillRect/>
            </a:stretch>
          </p:blipFill>
          <p:spPr>
            <a:xfrm rot="5400000">
              <a:off x="7064" y="6310"/>
              <a:ext cx="3419" cy="4392"/>
            </a:xfrm>
            <a:prstGeom prst="rect">
              <a:avLst/>
            </a:prstGeom>
            <a:noFill/>
            <a:ln w="60325" cmpd="thickThin">
              <a:solidFill>
                <a:srgbClr val="1D41D5"/>
              </a:solidFill>
              <a:prstDash val="sysDot"/>
            </a:ln>
          </p:spPr>
        </p:pic>
        <p:pic>
          <p:nvPicPr>
            <p:cNvPr id="26" name="图片 25" descr="f1-1"/>
            <p:cNvPicPr>
              <a:picLocks noChangeAspect="1"/>
            </p:cNvPicPr>
            <p:nvPr/>
          </p:nvPicPr>
          <p:blipFill>
            <a:blip r:embed="rId3"/>
            <a:stretch>
              <a:fillRect/>
            </a:stretch>
          </p:blipFill>
          <p:spPr>
            <a:xfrm>
              <a:off x="2730" y="6780"/>
              <a:ext cx="3331" cy="3430"/>
            </a:xfrm>
            <a:prstGeom prst="rect">
              <a:avLst/>
            </a:prstGeom>
            <a:ln w="60325" cmpd="thickThin">
              <a:solidFill>
                <a:srgbClr val="1D41D5"/>
              </a:solidFill>
              <a:prstDash val="sysDot"/>
            </a:ln>
          </p:spPr>
        </p:pic>
      </p:grpSp>
      <p:sp>
        <p:nvSpPr>
          <p:cNvPr id="27" name="文本框 26"/>
          <p:cNvSpPr txBox="1"/>
          <p:nvPr/>
        </p:nvSpPr>
        <p:spPr>
          <a:xfrm>
            <a:off x="4251325" y="6098540"/>
            <a:ext cx="5040630" cy="829945"/>
          </a:xfrm>
          <a:prstGeom prst="rect">
            <a:avLst/>
          </a:prstGeom>
          <a:noFill/>
          <a:ln w="9525">
            <a:noFill/>
          </a:ln>
        </p:spPr>
        <p:txBody>
          <a:bodyPr wrap="square">
            <a:spAutoFit/>
          </a:bodyPr>
          <a:p>
            <a:pPr indent="0"/>
            <a:r>
              <a:rPr lang="en-US" sz="1200" b="1">
                <a:solidFill>
                  <a:schemeClr val="tx1"/>
                </a:solidFill>
                <a:latin typeface="Times New Roman" panose="02020603050405020304" charset="0"/>
                <a:ea typeface="宋体" panose="02010600030101010101" pitchFamily="2" charset="-122"/>
                <a:cs typeface="Times New Roman" panose="02020603050405020304" charset="0"/>
              </a:rPr>
              <a:t>Kaaret P, et al., Astrophys. J. Lett., 2007, 657, L97.</a:t>
            </a:r>
            <a:endParaRPr lang="en-US" sz="1200" b="1">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zh-CN" altLang="en-US" sz="1200" b="1">
                <a:solidFill>
                  <a:schemeClr val="tx1"/>
                </a:solidFill>
                <a:latin typeface="Times New Roman" panose="02020603050405020304" charset="0"/>
                <a:cs typeface="Times New Roman" panose="02020603050405020304" charset="0"/>
              </a:rPr>
              <a:t>Bult P,</a:t>
            </a:r>
            <a:r>
              <a:rPr lang="en-US" altLang="zh-CN" sz="1200" b="1">
                <a:solidFill>
                  <a:schemeClr val="tx1"/>
                </a:solidFill>
                <a:latin typeface="Times New Roman" panose="02020603050405020304" charset="0"/>
                <a:cs typeface="Times New Roman" panose="02020603050405020304" charset="0"/>
              </a:rPr>
              <a:t> et al.</a:t>
            </a:r>
            <a:r>
              <a:rPr lang="zh-CN" altLang="en-US" sz="1200" b="1">
                <a:solidFill>
                  <a:schemeClr val="tx1"/>
                </a:solidFill>
                <a:latin typeface="Times New Roman" panose="02020603050405020304" charset="0"/>
                <a:cs typeface="Times New Roman" panose="02020603050405020304" charset="0"/>
              </a:rPr>
              <a:t>, Astrophys. J., 2021, 907, 79.</a:t>
            </a:r>
            <a:endParaRPr lang="zh-CN" altLang="en-US" sz="1200" b="1">
              <a:solidFill>
                <a:schemeClr val="tx1"/>
              </a:solidFill>
              <a:latin typeface="Times New Roman" panose="02020603050405020304" charset="0"/>
              <a:cs typeface="Times New Roman" panose="02020603050405020304" charset="0"/>
            </a:endParaRPr>
          </a:p>
          <a:p>
            <a:pPr indent="0"/>
            <a:r>
              <a:rPr lang="en-US" sz="1200" b="1">
                <a:latin typeface="Times New Roman" panose="02020603050405020304" charset="0"/>
                <a:ea typeface="宋体" panose="02010600030101010101" pitchFamily="2" charset="-122"/>
                <a:sym typeface="+mn-ea"/>
              </a:rPr>
              <a:t>Han J L,  et al.,  IAU Symposium 2004, 218, ASP Conference Proceedings.</a:t>
            </a:r>
            <a:endParaRPr lang="en-US" sz="1200" b="1">
              <a:latin typeface="Times New Roman" panose="02020603050405020304" charset="0"/>
              <a:ea typeface="宋体" panose="02010600030101010101" pitchFamily="2" charset="-122"/>
              <a:sym typeface="+mn-ea"/>
            </a:endParaRPr>
          </a:p>
          <a:p>
            <a:pPr indent="0"/>
            <a:r>
              <a:rPr lang="en-US" altLang="en-US" sz="1200" b="1">
                <a:solidFill>
                  <a:schemeClr val="tx1"/>
                </a:solidFill>
                <a:latin typeface="Times New Roman" panose="02020603050405020304" charset="0"/>
                <a:ea typeface="宋体" panose="02010600030101010101" pitchFamily="2" charset="-122"/>
              </a:rPr>
              <a:t>Du Y J, et al., Mon. Not. R. Astron. Soc., 2009, 399, 1587.</a:t>
            </a:r>
            <a:endParaRPr lang="en-US" altLang="en-US" sz="12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4" name="乘号 33"/>
          <p:cNvSpPr/>
          <p:nvPr/>
        </p:nvSpPr>
        <p:spPr>
          <a:xfrm>
            <a:off x="229870" y="3930015"/>
            <a:ext cx="692150" cy="589590"/>
          </a:xfrm>
          <a:prstGeom prst="mathMultiply">
            <a:avLst/>
          </a:prstGeom>
          <a:gradFill>
            <a:gsLst>
              <a:gs pos="0">
                <a:srgbClr val="FE4444"/>
              </a:gs>
              <a:gs pos="100000">
                <a:srgbClr val="832B2B"/>
              </a:gs>
            </a:gsLst>
            <a:lin ang="540000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6" name="文本框 5"/>
          <p:cNvSpPr txBox="1"/>
          <p:nvPr/>
        </p:nvSpPr>
        <p:spPr>
          <a:xfrm>
            <a:off x="4773930" y="1574800"/>
            <a:ext cx="3616960" cy="1383665"/>
          </a:xfrm>
          <a:prstGeom prst="rect">
            <a:avLst/>
          </a:prstGeom>
          <a:noFill/>
          <a:ln w="47625" cmpd="dbl">
            <a:solidFill>
              <a:srgbClr val="1D41D5"/>
            </a:solidFill>
            <a:prstDash val="sysDot"/>
          </a:ln>
        </p:spPr>
        <p:txBody>
          <a:bodyPr wrap="square" rtlCol="0" anchor="t">
            <a:spAutoFit/>
            <a:scene3d>
              <a:camera prst="orthographicFront"/>
              <a:lightRig rig="threePt" dir="t"/>
            </a:scene3d>
          </a:bodyPr>
          <a:p>
            <a:pPr>
              <a:lnSpc>
                <a:spcPct val="150000"/>
              </a:lnSpc>
            </a:pPr>
            <a:r>
              <a:rPr lang="zh-CN" altLang="en-US" sz="1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2006年，Hessels等使用绿岸射电望远镜在球状星团Terzan 5中发现了自转频率为</a:t>
            </a:r>
            <a:r>
              <a:rPr lang="zh-CN" altLang="en-US" sz="140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716 Hz </a:t>
            </a:r>
            <a:r>
              <a:rPr lang="zh-CN" altLang="en-US" sz="1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的</a:t>
            </a:r>
            <a:r>
              <a:rPr lang="en-US" altLang="zh-CN" sz="1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MSP</a:t>
            </a:r>
            <a:r>
              <a:rPr lang="zh-CN" altLang="en-US" sz="1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J1748−2446ad ，是迄今为止发现的自转速度最快的毫秒脉冲星。</a:t>
            </a:r>
            <a:endParaRPr lang="zh-CN" altLang="en-US" sz="1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12" name="矩形 11"/>
          <p:cNvSpPr/>
          <p:nvPr/>
        </p:nvSpPr>
        <p:spPr>
          <a:xfrm>
            <a:off x="4595337" y="1053783"/>
            <a:ext cx="313055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自转速度最快的脉冲星</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9" name="矩形 18"/>
          <p:cNvSpPr/>
          <p:nvPr/>
        </p:nvSpPr>
        <p:spPr>
          <a:xfrm>
            <a:off x="396240" y="1640840"/>
            <a:ext cx="3507105" cy="1748155"/>
          </a:xfrm>
          <a:prstGeom prst="rect">
            <a:avLst/>
          </a:prstGeom>
          <a:noFill/>
          <a:ln w="53975" cap="flat" cmpd="thickThin" algn="ctr">
            <a:solidFill>
              <a:srgbClr val="1D41D5"/>
            </a:solidFill>
            <a:prstDash val="sysDot"/>
            <a:round/>
            <a:headEnd type="none" w="med" len="med"/>
            <a:tailEnd type="none" w="med" len="med"/>
          </a:ln>
          <a:effectLst>
            <a:outerShdw dist="50800" dir="5400000" algn="ctr" rotWithShape="0">
              <a:srgbClr val="B2C1DB"/>
            </a:outerShdw>
          </a:effectLst>
        </p:spPr>
        <p:txBody>
          <a:bodyPr vert="horz" wrap="non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0" name="文本框 19"/>
          <p:cNvSpPr txBox="1"/>
          <p:nvPr/>
        </p:nvSpPr>
        <p:spPr>
          <a:xfrm>
            <a:off x="994410" y="3897630"/>
            <a:ext cx="2823210" cy="1291590"/>
          </a:xfrm>
          <a:prstGeom prst="rect">
            <a:avLst/>
          </a:prstGeom>
          <a:noFill/>
        </p:spPr>
        <p:txBody>
          <a:bodyPr wrap="square" rtlCol="0" anchor="t">
            <a:spAutoFit/>
          </a:bodyPr>
          <a:p>
            <a:pPr algn="l">
              <a:lnSpc>
                <a:spcPct val="150000"/>
              </a:lnSpc>
            </a:pPr>
            <a:r>
              <a:rPr lang="zh-CN" altLang="en-US" sz="2000" b="1">
                <a:solidFill>
                  <a:srgbClr val="FF0000"/>
                </a:solidFill>
                <a:latin typeface="Times New Roman" panose="02020603050405020304" charset="0"/>
                <a:ea typeface="宋体" panose="02010600030101010101" pitchFamily="2" charset="-122"/>
                <a:cs typeface="Times New Roman" panose="02020603050405020304" charset="0"/>
                <a:sym typeface="+mn-ea"/>
              </a:rPr>
              <a:t>LMXB</a:t>
            </a:r>
            <a:r>
              <a:rPr lang="en-US" altLang="zh-CN" sz="2000" b="1">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000" b="1">
                <a:solidFill>
                  <a:srgbClr val="FF0000"/>
                </a:solidFill>
                <a:latin typeface="Times New Roman" panose="02020603050405020304" charset="0"/>
                <a:ea typeface="宋体" panose="02010600030101010101" pitchFamily="2" charset="-122"/>
                <a:cs typeface="Times New Roman" panose="02020603050405020304" charset="0"/>
                <a:sym typeface="+mn-ea"/>
              </a:rPr>
              <a:t>XTE J1739–285</a:t>
            </a:r>
            <a:endParaRPr lang="zh-CN" altLang="en-US" sz="20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a:p>
            <a:pPr algn="l">
              <a:lnSpc>
                <a:spcPct val="150000"/>
              </a:lnSpc>
            </a:pPr>
            <a:r>
              <a:rPr lang="zh-CN" altLang="en-US" sz="1600" b="1">
                <a:latin typeface="Times New Roman" panose="02020603050405020304" charset="0"/>
                <a:ea typeface="宋体" panose="02010600030101010101" pitchFamily="2" charset="-122"/>
                <a:cs typeface="Times New Roman" panose="02020603050405020304" charset="0"/>
                <a:sym typeface="+mn-ea"/>
              </a:rPr>
              <a:t> </a:t>
            </a:r>
            <a:r>
              <a:rPr lang="en-US" altLang="zh-CN" sz="1600" b="1">
                <a:latin typeface="Times New Roman" panose="02020603050405020304" charset="0"/>
                <a:ea typeface="宋体" panose="02010600030101010101" pitchFamily="2" charset="-122"/>
                <a:cs typeface="Times New Roman" panose="02020603050405020304" charset="0"/>
                <a:sym typeface="+mn-ea"/>
              </a:rPr>
              <a:t>           </a:t>
            </a:r>
            <a:r>
              <a:rPr lang="zh-CN" altLang="en-US" sz="1600" b="1">
                <a:solidFill>
                  <a:schemeClr val="accent2"/>
                </a:solidFill>
                <a:latin typeface="Times New Roman" panose="02020603050405020304" charset="0"/>
                <a:ea typeface="宋体" panose="02010600030101010101" pitchFamily="2" charset="-122"/>
                <a:cs typeface="Times New Roman" panose="02020603050405020304" charset="0"/>
                <a:sym typeface="+mn-ea"/>
              </a:rPr>
              <a:t>自转周期 = 0.89 ms</a:t>
            </a:r>
            <a:endParaRPr lang="zh-CN" altLang="en-US" sz="1600" b="1">
              <a:solidFill>
                <a:schemeClr val="accent2"/>
              </a:solidFill>
              <a:latin typeface="Times New Roman" panose="02020603050405020304" charset="0"/>
              <a:ea typeface="宋体" panose="02010600030101010101" pitchFamily="2" charset="-122"/>
              <a:cs typeface="Times New Roman" panose="02020603050405020304" charset="0"/>
              <a:sym typeface="+mn-ea"/>
            </a:endParaRPr>
          </a:p>
          <a:p>
            <a:pPr algn="l">
              <a:lnSpc>
                <a:spcPct val="150000"/>
              </a:lnSpc>
            </a:pPr>
            <a:r>
              <a:rPr lang="en-US" sz="1600" b="1">
                <a:solidFill>
                  <a:schemeClr val="accent2"/>
                </a:solidFill>
                <a:latin typeface="Times New Roman" panose="02020603050405020304" charset="0"/>
                <a:ea typeface="宋体" panose="02010600030101010101" pitchFamily="2" charset="-122"/>
                <a:cs typeface="仿宋" panose="02010609060101010101" charset="-122"/>
                <a:sym typeface="+mn-ea"/>
              </a:rPr>
              <a:t>            自转频率 =</a:t>
            </a:r>
            <a:r>
              <a:rPr lang="zh-CN" altLang="en-US" sz="1600" b="1">
                <a:solidFill>
                  <a:schemeClr val="accent2"/>
                </a:solidFill>
                <a:latin typeface="Times New Roman" panose="02020603050405020304" charset="0"/>
                <a:ea typeface="宋体" panose="02010600030101010101" pitchFamily="2" charset="-122"/>
                <a:cs typeface="Times New Roman" panose="02020603050405020304" charset="0"/>
                <a:sym typeface="+mn-ea"/>
              </a:rPr>
              <a:t>1122</a:t>
            </a:r>
            <a:r>
              <a:rPr lang="en-US" altLang="zh-CN" sz="1600" b="1">
                <a:solidFill>
                  <a:schemeClr val="accent2"/>
                </a:solidFill>
                <a:latin typeface="Times New Roman" panose="02020603050405020304" charset="0"/>
                <a:ea typeface="宋体" panose="02010600030101010101" pitchFamily="2" charset="-122"/>
                <a:cs typeface="Times New Roman" panose="02020603050405020304" charset="0"/>
                <a:sym typeface="+mn-ea"/>
              </a:rPr>
              <a:t>Hz    </a:t>
            </a:r>
            <a:endParaRPr lang="en-US" altLang="zh-CN" sz="1600" b="1">
              <a:solidFill>
                <a:schemeClr val="accent2"/>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nvSpPr>
        <p:spPr>
          <a:xfrm>
            <a:off x="-55245" y="5883910"/>
            <a:ext cx="1748790" cy="922020"/>
          </a:xfrm>
          <a:prstGeom prst="rect">
            <a:avLst/>
          </a:prstGeom>
          <a:noFill/>
        </p:spPr>
        <p:txBody>
          <a:bodyPr wrap="square" rtlCol="0" anchor="t">
            <a:spAutoFit/>
          </a:bodyPr>
          <a:p>
            <a:pPr algn="l">
              <a:lnSpc>
                <a:spcPct val="150000"/>
              </a:lnSpc>
            </a:pPr>
            <a:r>
              <a:rPr lang="zh-CN" altLang="en-US"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韩金林老师</a:t>
            </a:r>
            <a:endParaRPr lang="zh-CN" altLang="en-US"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a:p>
            <a:pPr algn="l">
              <a:lnSpc>
                <a:spcPct val="150000"/>
              </a:lnSpc>
            </a:pPr>
            <a:r>
              <a:rPr lang="zh-CN" altLang="en-US"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徐仁新老师</a:t>
            </a:r>
            <a:endParaRPr lang="zh-CN" altLang="en-US"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endParaRPr>
          </a:p>
        </p:txBody>
      </p:sp>
      <p:sp>
        <p:nvSpPr>
          <p:cNvPr id="25" name="右箭头 24"/>
          <p:cNvSpPr/>
          <p:nvPr/>
        </p:nvSpPr>
        <p:spPr>
          <a:xfrm>
            <a:off x="963930" y="5292090"/>
            <a:ext cx="539115" cy="226376"/>
          </a:xfrm>
          <a:prstGeom prst="rightArrow">
            <a:avLst/>
          </a:prstGeom>
          <a:gradFill>
            <a:gsLst>
              <a:gs pos="0">
                <a:srgbClr val="D7393D"/>
              </a:gs>
              <a:gs pos="100000">
                <a:srgbClr val="7A2029"/>
              </a:gs>
            </a:gsLst>
            <a:lin ang="0" scaled="0"/>
          </a:gradFill>
          <a:ln w="9525" cap="flat" cmpd="sng" algn="ctr">
            <a:solidFill>
              <a:schemeClr val="accent1"/>
            </a:solid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2" name="文本框 21"/>
          <p:cNvSpPr txBox="1"/>
          <p:nvPr/>
        </p:nvSpPr>
        <p:spPr>
          <a:xfrm>
            <a:off x="320040" y="5227320"/>
            <a:ext cx="601980" cy="368300"/>
          </a:xfrm>
          <a:prstGeom prst="rect">
            <a:avLst/>
          </a:prstGeom>
          <a:noFill/>
        </p:spPr>
        <p:txBody>
          <a:bodyPr wrap="none" rtlCol="0" anchor="t">
            <a:spAutoFit/>
          </a:bodyPr>
          <a:p>
            <a:r>
              <a:rPr lang="zh-CN" altLang="en-US" b="1">
                <a:latin typeface="Times New Roman" panose="02020603050405020304" charset="0"/>
                <a:ea typeface="宋体" panose="02010600030101010101" pitchFamily="2" charset="-122"/>
                <a:cs typeface="Times New Roman" panose="02020603050405020304" charset="0"/>
                <a:sym typeface="+mn-ea"/>
              </a:rPr>
              <a:t>Bult</a:t>
            </a:r>
            <a:endParaRPr lang="zh-CN" altLang="en-US"/>
          </a:p>
        </p:txBody>
      </p:sp>
      <p:sp>
        <p:nvSpPr>
          <p:cNvPr id="23" name="文本框 22"/>
          <p:cNvSpPr txBox="1"/>
          <p:nvPr/>
        </p:nvSpPr>
        <p:spPr>
          <a:xfrm>
            <a:off x="300355" y="4594860"/>
            <a:ext cx="864235" cy="368300"/>
          </a:xfrm>
          <a:prstGeom prst="rect">
            <a:avLst/>
          </a:prstGeom>
          <a:noFill/>
        </p:spPr>
        <p:txBody>
          <a:bodyPr wrap="none" rtlCol="0" anchor="t">
            <a:spAutoFit/>
          </a:bodyPr>
          <a:p>
            <a:r>
              <a:rPr lang="zh-CN" altLang="en-US" b="1">
                <a:latin typeface="Times New Roman" panose="02020603050405020304" charset="0"/>
                <a:cs typeface="Times New Roman" panose="02020603050405020304" charset="0"/>
                <a:sym typeface="+mn-ea"/>
              </a:rPr>
              <a:t>Kaaret</a:t>
            </a:r>
            <a:endParaRPr lang="zh-CN" altLang="en-US" b="1">
              <a:latin typeface="Times New Roman" panose="02020603050405020304" charset="0"/>
              <a:cs typeface="Times New Roman" panose="02020603050405020304" charset="0"/>
              <a:sym typeface="+mn-ea"/>
            </a:endParaRPr>
          </a:p>
        </p:txBody>
      </p:sp>
      <p:sp>
        <p:nvSpPr>
          <p:cNvPr id="30" name="右箭头 29"/>
          <p:cNvSpPr/>
          <p:nvPr/>
        </p:nvSpPr>
        <p:spPr>
          <a:xfrm>
            <a:off x="1153160" y="4663440"/>
            <a:ext cx="357505" cy="247649"/>
          </a:xfrm>
          <a:prstGeom prst="rightArrow">
            <a:avLst/>
          </a:prstGeom>
          <a:gradFill>
            <a:gsLst>
              <a:gs pos="0">
                <a:srgbClr val="D7393D"/>
              </a:gs>
              <a:gs pos="100000">
                <a:srgbClr val="7A2029"/>
              </a:gs>
            </a:gsLst>
            <a:lin ang="0" scaled="0"/>
          </a:gradFill>
          <a:ln w="9525" cap="flat" cmpd="sng" algn="ctr">
            <a:solidFill>
              <a:schemeClr val="accent1"/>
            </a:solid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35" name="右箭头 34"/>
          <p:cNvSpPr/>
          <p:nvPr/>
        </p:nvSpPr>
        <p:spPr>
          <a:xfrm>
            <a:off x="1220470" y="6261100"/>
            <a:ext cx="262255" cy="232726"/>
          </a:xfrm>
          <a:prstGeom prst="rightArrow">
            <a:avLst/>
          </a:prstGeom>
          <a:gradFill>
            <a:gsLst>
              <a:gs pos="0">
                <a:srgbClr val="D7393D"/>
              </a:gs>
              <a:gs pos="100000">
                <a:srgbClr val="7A2029"/>
              </a:gs>
            </a:gsLst>
            <a:lin ang="0" scaled="0"/>
          </a:gradFill>
          <a:ln w="9525" cap="flat" cmpd="sng" algn="ctr">
            <a:solidFill>
              <a:schemeClr val="accent1"/>
            </a:solid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37" name="文本框 36"/>
          <p:cNvSpPr txBox="1"/>
          <p:nvPr/>
        </p:nvSpPr>
        <p:spPr>
          <a:xfrm>
            <a:off x="1428115" y="5904230"/>
            <a:ext cx="2997200" cy="922020"/>
          </a:xfrm>
          <a:prstGeom prst="rect">
            <a:avLst/>
          </a:prstGeom>
          <a:noFill/>
        </p:spPr>
        <p:txBody>
          <a:bodyPr wrap="none" rtlCol="0" anchor="t">
            <a:spAutoFit/>
          </a:bodyPr>
          <a:p>
            <a:pPr marL="285750" indent="-285750">
              <a:lnSpc>
                <a:spcPct val="150000"/>
              </a:lnSpc>
              <a:buClr>
                <a:srgbClr val="FF0000"/>
              </a:buClr>
              <a:buFont typeface="Wingdings" panose="05000000000000000000" charset="0"/>
              <a:buChar char="l"/>
            </a:pPr>
            <a:r>
              <a:rPr lang="zh-CN" altLang="en-US" b="1">
                <a:gradFill>
                  <a:gsLst>
                    <a:gs pos="0">
                      <a:srgbClr val="012D86"/>
                    </a:gs>
                    <a:gs pos="100000">
                      <a:srgbClr val="0E2557"/>
                    </a:gs>
                  </a:gsLst>
                  <a:lin scaled="0"/>
                </a:gradFill>
                <a:sym typeface="+mn-ea"/>
              </a:rPr>
              <a:t>亚毫秒脉冲星的形成机制</a:t>
            </a:r>
            <a:endParaRPr lang="zh-CN" altLang="en-US" b="1">
              <a:gradFill>
                <a:gsLst>
                  <a:gs pos="0">
                    <a:srgbClr val="012D86"/>
                  </a:gs>
                  <a:gs pos="100000">
                    <a:srgbClr val="0E2557"/>
                  </a:gs>
                </a:gsLst>
                <a:lin scaled="0"/>
              </a:gradFill>
              <a:sym typeface="+mn-ea"/>
            </a:endParaRPr>
          </a:p>
          <a:p>
            <a:pPr marL="285750" indent="-285750">
              <a:lnSpc>
                <a:spcPct val="150000"/>
              </a:lnSpc>
              <a:buClr>
                <a:srgbClr val="FF0000"/>
              </a:buClr>
              <a:buFont typeface="Wingdings" panose="05000000000000000000" charset="0"/>
              <a:buChar char="l"/>
            </a:pPr>
            <a:r>
              <a:rPr lang="zh-CN" altLang="en-US" b="1">
                <a:gradFill>
                  <a:gsLst>
                    <a:gs pos="0">
                      <a:srgbClr val="012D86"/>
                    </a:gs>
                    <a:gs pos="100000">
                      <a:srgbClr val="0E2557"/>
                    </a:gs>
                  </a:gsLst>
                  <a:lin scaled="0"/>
                </a:gradFill>
                <a:sym typeface="+mn-ea"/>
              </a:rPr>
              <a:t>可能的探测方法</a:t>
            </a:r>
            <a:endParaRPr lang="zh-CN" altLang="en-US" b="1">
              <a:gradFill>
                <a:gsLst>
                  <a:gs pos="0">
                    <a:srgbClr val="012D86"/>
                  </a:gs>
                  <a:gs pos="100000">
                    <a:srgbClr val="0E2557"/>
                  </a:gs>
                </a:gsLst>
                <a:lin scaled="0"/>
              </a:gradFill>
              <a:sym typeface="+mn-ea"/>
            </a:endParaRPr>
          </a:p>
        </p:txBody>
      </p:sp>
      <p:sp>
        <p:nvSpPr>
          <p:cNvPr id="39" name="矩形 38"/>
          <p:cNvSpPr/>
          <p:nvPr/>
        </p:nvSpPr>
        <p:spPr>
          <a:xfrm>
            <a:off x="182722" y="3306128"/>
            <a:ext cx="210947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亚毫秒脉冲星</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40" name="文本框 39"/>
          <p:cNvSpPr txBox="1"/>
          <p:nvPr/>
        </p:nvSpPr>
        <p:spPr>
          <a:xfrm>
            <a:off x="1609725" y="5132070"/>
            <a:ext cx="1798955" cy="460375"/>
          </a:xfrm>
          <a:prstGeom prst="rect">
            <a:avLst/>
          </a:prstGeom>
          <a:noFill/>
        </p:spPr>
        <p:txBody>
          <a:bodyPr wrap="none" rtlCol="0" anchor="t">
            <a:spAutoFit/>
          </a:bodyPr>
          <a:p>
            <a:pPr algn="l">
              <a:lnSpc>
                <a:spcPct val="150000"/>
              </a:lnSpc>
            </a:pPr>
            <a:r>
              <a:rPr lang="en-US" sz="1600" b="1">
                <a:solidFill>
                  <a:schemeClr val="accent2"/>
                </a:solidFill>
                <a:latin typeface="Times New Roman" panose="02020603050405020304" charset="0"/>
                <a:ea typeface="宋体" panose="02010600030101010101" pitchFamily="2" charset="-122"/>
                <a:cs typeface="仿宋" panose="02010609060101010101" charset="-122"/>
                <a:sym typeface="+mn-ea"/>
              </a:rPr>
              <a:t>自转频率</a:t>
            </a:r>
            <a:r>
              <a:rPr lang="en-US" sz="1600" b="1">
                <a:solidFill>
                  <a:schemeClr val="accent2"/>
                </a:solidFill>
                <a:latin typeface="微软雅黑" panose="020B0503020204020204" charset="-122"/>
                <a:ea typeface="微软雅黑" panose="020B0503020204020204" charset="-122"/>
                <a:cs typeface="仿宋" panose="02010609060101010101" charset="-122"/>
                <a:sym typeface="+mn-ea"/>
              </a:rPr>
              <a:t>≠</a:t>
            </a:r>
            <a:r>
              <a:rPr lang="zh-CN" altLang="en-US" sz="1600" b="1">
                <a:solidFill>
                  <a:schemeClr val="accent2"/>
                </a:solidFill>
                <a:latin typeface="Times New Roman" panose="02020603050405020304" charset="0"/>
                <a:ea typeface="宋体" panose="02010600030101010101" pitchFamily="2" charset="-122"/>
                <a:cs typeface="Times New Roman" panose="02020603050405020304" charset="0"/>
                <a:sym typeface="+mn-ea"/>
              </a:rPr>
              <a:t>1122</a:t>
            </a:r>
            <a:r>
              <a:rPr lang="en-US" altLang="zh-CN" sz="1600" b="1">
                <a:solidFill>
                  <a:schemeClr val="accent2"/>
                </a:solidFill>
                <a:latin typeface="Times New Roman" panose="02020603050405020304" charset="0"/>
                <a:ea typeface="宋体" panose="02010600030101010101" pitchFamily="2" charset="-122"/>
                <a:cs typeface="Times New Roman" panose="02020603050405020304" charset="0"/>
                <a:sym typeface="+mn-ea"/>
              </a:rPr>
              <a:t>Hz</a:t>
            </a:r>
            <a:endParaRPr lang="en-US" altLang="zh-CN" sz="1600" b="1">
              <a:solidFill>
                <a:schemeClr val="accent2"/>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00" grpId="0" animBg="1"/>
      <p:bldP spid="34" grpId="0" animBg="1"/>
      <p:bldP spid="20" grpId="0"/>
      <p:bldP spid="22" grpId="0"/>
      <p:bldP spid="23" grpId="0"/>
      <p:bldP spid="39" grpId="0"/>
      <p:bldP spid="40" grpId="0"/>
      <p:bldP spid="25" grpId="0" animBg="1"/>
      <p:bldP spid="30" grpId="0" animBg="1"/>
      <p:bldP spid="34" grpId="1" animBg="1"/>
      <p:bldP spid="20" grpId="1"/>
      <p:bldP spid="22" grpId="1"/>
      <p:bldP spid="23" grpId="1"/>
      <p:bldP spid="39" grpId="1"/>
      <p:bldP spid="40" grpId="1"/>
      <p:bldP spid="25" grpId="1" animBg="1"/>
      <p:bldP spid="30" grpId="1" animBg="1"/>
      <p:bldP spid="37" grpId="0"/>
      <p:bldP spid="21" grpId="0"/>
      <p:bldP spid="35" grpId="0" animBg="1"/>
      <p:bldP spid="37" grpId="1"/>
      <p:bldP spid="21" grpId="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9705" y="78740"/>
            <a:ext cx="4396105" cy="920750"/>
          </a:xfrm>
        </p:spPr>
        <p:txBody>
          <a:bodyPr/>
          <a:p>
            <a:pPr algn="l"/>
            <a:r>
              <a:rPr lang="zh-CN" altLang="en-US">
                <a:ln w="12700" cmpd="sng">
                  <a:solidFill>
                    <a:schemeClr val="accent4"/>
                  </a:solidFill>
                  <a:prstDash val="solid"/>
                </a:ln>
                <a:solidFill>
                  <a:srgbClr val="FF0000"/>
                </a:solidFill>
                <a:effectLst/>
              </a:rPr>
              <a:t>脉冲星转动惯量</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21" name="矩形 20"/>
          <p:cNvSpPr/>
          <p:nvPr/>
        </p:nvSpPr>
        <p:spPr>
          <a:xfrm>
            <a:off x="51912" y="1048703"/>
            <a:ext cx="236474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中子星转动惯量</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0" name="圆角矩形 9"/>
          <p:cNvSpPr/>
          <p:nvPr/>
        </p:nvSpPr>
        <p:spPr>
          <a:xfrm>
            <a:off x="422275" y="3153410"/>
            <a:ext cx="3420745" cy="517936"/>
          </a:xfrm>
          <a:prstGeom prst="roundRect">
            <a:avLst/>
          </a:prstGeom>
          <a:no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5" name="文本框 24"/>
          <p:cNvSpPr txBox="1"/>
          <p:nvPr/>
        </p:nvSpPr>
        <p:spPr>
          <a:xfrm>
            <a:off x="496570" y="1651635"/>
            <a:ext cx="6277610" cy="306705"/>
          </a:xfrm>
          <a:prstGeom prst="rect">
            <a:avLst/>
          </a:prstGeom>
          <a:noFill/>
        </p:spPr>
        <p:txBody>
          <a:bodyPr wrap="square" rtlCol="0">
            <a:spAutoFit/>
          </a:bodyPr>
          <a:p>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        慢旋转条件下的中子星在球坐标系(t, r, θ, </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Symbol" panose="05050102010706020507" charset="0"/>
              </a:rPr>
              <a:t></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)中的时空度规可以表示为：</a:t>
            </a:r>
            <a:endPar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endParaRPr>
          </a:p>
        </p:txBody>
      </p:sp>
      <p:graphicFrame>
        <p:nvGraphicFramePr>
          <p:cNvPr id="3" name="对象 -2147482596"/>
          <p:cNvGraphicFramePr>
            <a:graphicFrameLocks noChangeAspect="1"/>
          </p:cNvGraphicFramePr>
          <p:nvPr/>
        </p:nvGraphicFramePr>
        <p:xfrm>
          <a:off x="1894840" y="2122805"/>
          <a:ext cx="4648200" cy="510540"/>
        </p:xfrm>
        <a:graphic>
          <a:graphicData uri="http://schemas.openxmlformats.org/presentationml/2006/ole">
            <mc:AlternateContent xmlns:mc="http://schemas.openxmlformats.org/markup-compatibility/2006">
              <mc:Choice xmlns:v="urn:schemas-microsoft-com:vml" Requires="v">
                <p:oleObj spid="_x0000_s3076" name="" r:id="rId1" imgW="4648200" imgH="508000" progId="Equation.DSMT4">
                  <p:embed/>
                </p:oleObj>
              </mc:Choice>
              <mc:Fallback>
                <p:oleObj name="" r:id="rId1" imgW="4648200" imgH="508000" progId="Equation.DSMT4">
                  <p:embed/>
                  <p:pic>
                    <p:nvPicPr>
                      <p:cNvPr id="0" name="图片 3075"/>
                      <p:cNvPicPr/>
                      <p:nvPr/>
                    </p:nvPicPr>
                    <p:blipFill>
                      <a:blip r:embed="rId2"/>
                      <a:stretch>
                        <a:fillRect/>
                      </a:stretch>
                    </p:blipFill>
                    <p:spPr>
                      <a:xfrm>
                        <a:off x="1894840" y="2122805"/>
                        <a:ext cx="4648200" cy="510540"/>
                      </a:xfrm>
                      <a:prstGeom prst="rect">
                        <a:avLst/>
                      </a:prstGeom>
                      <a:noFill/>
                      <a:ln w="38100">
                        <a:noFill/>
                        <a:miter/>
                      </a:ln>
                    </p:spPr>
                  </p:pic>
                </p:oleObj>
              </mc:Fallback>
            </mc:AlternateContent>
          </a:graphicData>
        </a:graphic>
      </p:graphicFrame>
      <p:sp>
        <p:nvSpPr>
          <p:cNvPr id="100" name="文本框 99"/>
          <p:cNvSpPr txBox="1"/>
          <p:nvPr/>
        </p:nvSpPr>
        <p:spPr>
          <a:xfrm>
            <a:off x="780415" y="2701925"/>
            <a:ext cx="5080000" cy="306705"/>
          </a:xfrm>
          <a:prstGeom prst="rect">
            <a:avLst/>
          </a:prstGeom>
          <a:noFill/>
          <a:ln w="9525">
            <a:noFill/>
          </a:ln>
        </p:spPr>
        <p:txBody>
          <a:bodyPr>
            <a:spAutoFit/>
          </a:bodyPr>
          <a:p>
            <a:pPr indent="0"/>
            <a:r>
              <a:rPr lang="zh-CN" sz="1400" b="1">
                <a:gradFill>
                  <a:gsLst>
                    <a:gs pos="0">
                      <a:srgbClr val="012D86"/>
                    </a:gs>
                    <a:gs pos="100000">
                      <a:srgbClr val="0E2557"/>
                    </a:gs>
                  </a:gsLst>
                  <a:lin scaled="0"/>
                </a:gradFill>
                <a:latin typeface="Calibri" panose="020F0502020204030204" charset="0"/>
                <a:ea typeface="宋体" panose="02010600030101010101" pitchFamily="2" charset="-122"/>
              </a:rPr>
              <a:t>中子星的转动惯量在低阶近似下由以下公式给出：</a:t>
            </a:r>
            <a:endParaRPr lang="zh-CN" altLang="en-US" sz="1400" b="1">
              <a:gradFill>
                <a:gsLst>
                  <a:gs pos="0">
                    <a:srgbClr val="012D86"/>
                  </a:gs>
                  <a:gs pos="100000">
                    <a:srgbClr val="0E2557"/>
                  </a:gs>
                </a:gsLst>
                <a:lin scaled="0"/>
              </a:gradFill>
              <a:latin typeface="Calibri" panose="020F0502020204030204" charset="0"/>
              <a:ea typeface="宋体" panose="02010600030101010101" pitchFamily="2" charset="-122"/>
            </a:endParaRPr>
          </a:p>
        </p:txBody>
      </p:sp>
      <p:graphicFrame>
        <p:nvGraphicFramePr>
          <p:cNvPr id="4" name="对象 -2147482609"/>
          <p:cNvGraphicFramePr>
            <a:graphicFrameLocks noChangeAspect="1"/>
          </p:cNvGraphicFramePr>
          <p:nvPr/>
        </p:nvGraphicFramePr>
        <p:xfrm>
          <a:off x="1868805" y="3076575"/>
          <a:ext cx="2644140" cy="510540"/>
        </p:xfrm>
        <a:graphic>
          <a:graphicData uri="http://schemas.openxmlformats.org/presentationml/2006/ole">
            <mc:AlternateContent xmlns:mc="http://schemas.openxmlformats.org/markup-compatibility/2006">
              <mc:Choice xmlns:v="urn:schemas-microsoft-com:vml" Requires="v">
                <p:oleObj spid="_x0000_s6" name="" r:id="rId3" imgW="2641600" imgH="508000" progId="Equation.DSMT4">
                  <p:embed/>
                </p:oleObj>
              </mc:Choice>
              <mc:Fallback>
                <p:oleObj name="" r:id="rId3" imgW="2641600" imgH="508000" progId="Equation.DSMT4">
                  <p:embed/>
                  <p:pic>
                    <p:nvPicPr>
                      <p:cNvPr id="0" name="图片 3"/>
                      <p:cNvPicPr/>
                      <p:nvPr/>
                    </p:nvPicPr>
                    <p:blipFill>
                      <a:blip r:embed="rId4"/>
                      <a:stretch>
                        <a:fillRect/>
                      </a:stretch>
                    </p:blipFill>
                    <p:spPr>
                      <a:xfrm>
                        <a:off x="1868805" y="3076575"/>
                        <a:ext cx="2644140" cy="510540"/>
                      </a:xfrm>
                      <a:prstGeom prst="rect">
                        <a:avLst/>
                      </a:prstGeom>
                      <a:noFill/>
                      <a:ln w="38100">
                        <a:noFill/>
                        <a:miter/>
                      </a:ln>
                    </p:spPr>
                  </p:pic>
                </p:oleObj>
              </mc:Fallback>
            </mc:AlternateContent>
          </a:graphicData>
        </a:graphic>
      </p:graphicFrame>
      <p:sp>
        <p:nvSpPr>
          <p:cNvPr id="7" name="文本框 6"/>
          <p:cNvSpPr txBox="1"/>
          <p:nvPr/>
        </p:nvSpPr>
        <p:spPr>
          <a:xfrm>
            <a:off x="496570" y="3596005"/>
            <a:ext cx="8468360" cy="521970"/>
          </a:xfrm>
          <a:prstGeom prst="rect">
            <a:avLst/>
          </a:prstGeom>
          <a:noFill/>
          <a:ln w="9525">
            <a:noFill/>
          </a:ln>
        </p:spPr>
        <p:txBody>
          <a:bodyPr wrap="square">
            <a:spAutoFit/>
          </a:bodyPr>
          <a:p>
            <a:pPr indent="269240"/>
            <a:r>
              <a:rPr lang="zh-CN" sz="1400" b="1">
                <a:gradFill>
                  <a:gsLst>
                    <a:gs pos="0">
                      <a:srgbClr val="012D86"/>
                    </a:gs>
                    <a:gs pos="100000">
                      <a:srgbClr val="0E2557"/>
                    </a:gs>
                  </a:gsLst>
                  <a:lin scaled="0"/>
                </a:gradFill>
                <a:latin typeface="Calibri" panose="020F0502020204030204" charset="0"/>
                <a:ea typeface="宋体" panose="02010600030101010101" pitchFamily="2" charset="-122"/>
              </a:rPr>
              <a:t>其中</a:t>
            </a: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rPr>
              <a:t>Ω</a:t>
            </a:r>
            <a:r>
              <a:rPr 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rPr>
              <a:t>表示星体转动的角速度，</a:t>
            </a: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ω</a:t>
            </a:r>
            <a:r>
              <a:rPr 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rPr>
              <a:t>表示局域惯性系的</a:t>
            </a: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ω(r)位于流体单元(r,</a:t>
            </a:r>
            <a:r>
              <a:rPr lang="en-US" alt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 </a:t>
            </a:r>
            <a:r>
              <a:rPr lang="zh-CN" sz="1400" b="1">
                <a:gradFill>
                  <a:gsLst>
                    <a:gs pos="0">
                      <a:srgbClr val="012D86"/>
                    </a:gs>
                    <a:gs pos="100000">
                      <a:srgbClr val="0E2557"/>
                    </a:gs>
                  </a:gsLst>
                  <a:lin scaled="0"/>
                </a:gradFill>
                <a:latin typeface="Times New Roman" panose="02020603050405020304" charset="0"/>
                <a:ea typeface="宋体" panose="02010600030101010101" pitchFamily="2" charset="-122"/>
                <a:cs typeface="Times New Roman" panose="02020603050405020304" charset="0"/>
                <a:sym typeface="+mn-ea"/>
              </a:rPr>
              <a:t>θ)</a:t>
            </a:r>
            <a:endParaRPr 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endParaRPr>
          </a:p>
          <a:p>
            <a:pPr indent="269240"/>
            <a:r>
              <a:rPr 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rPr>
              <a:t>位置处的角速度，</a:t>
            </a:r>
            <a:r>
              <a:rPr lang="en-US" alt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rPr>
              <a:t>                </a:t>
            </a:r>
            <a:r>
              <a:rPr lang="zh-CN" sz="1400" b="1">
                <a:gradFill>
                  <a:gsLst>
                    <a:gs pos="0">
                      <a:srgbClr val="012D86"/>
                    </a:gs>
                    <a:gs pos="100000">
                      <a:srgbClr val="0E2557"/>
                    </a:gs>
                  </a:gsLst>
                  <a:lin scaled="0"/>
                </a:gradFill>
                <a:latin typeface="Calibri" panose="020F0502020204030204" charset="0"/>
                <a:ea typeface="宋体" panose="02010600030101010101" pitchFamily="2" charset="-122"/>
                <a:sym typeface="+mn-ea"/>
              </a:rPr>
              <a:t>为坐标拖曳角速度。</a:t>
            </a:r>
            <a:endParaRPr lang="zh-CN" altLang="zh-CN" sz="1400" b="1">
              <a:gradFill>
                <a:gsLst>
                  <a:gs pos="0">
                    <a:srgbClr val="012D86"/>
                  </a:gs>
                  <a:gs pos="100000">
                    <a:srgbClr val="0E2557"/>
                  </a:gs>
                </a:gsLst>
                <a:lin scaled="0"/>
              </a:gradFill>
              <a:latin typeface="Calibri" panose="020F0502020204030204" charset="0"/>
              <a:ea typeface="宋体" panose="02010600030101010101" pitchFamily="2" charset="-122"/>
              <a:cs typeface="Arial" panose="020B0604020202020204" pitchFamily="34" charset="0"/>
              <a:sym typeface="+mn-ea"/>
            </a:endParaRPr>
          </a:p>
        </p:txBody>
      </p:sp>
      <p:sp>
        <p:nvSpPr>
          <p:cNvPr id="14" name="文本框 13"/>
          <p:cNvSpPr txBox="1"/>
          <p:nvPr/>
        </p:nvSpPr>
        <p:spPr>
          <a:xfrm>
            <a:off x="2290445" y="3806190"/>
            <a:ext cx="708025" cy="306705"/>
          </a:xfrm>
          <a:prstGeom prst="rect">
            <a:avLst/>
          </a:prstGeom>
          <a:noFill/>
        </p:spPr>
        <p:txBody>
          <a:bodyPr wrap="none" rtlCol="0" anchor="t">
            <a:spAutoFit/>
          </a:bodyPr>
          <a:p>
            <a:r>
              <a:rPr lang="zh-CN" altLang="en-US" sz="1400">
                <a:latin typeface="Times New Roman" panose="02020603050405020304" charset="0"/>
                <a:cs typeface="Times New Roman" panose="02020603050405020304" charset="0"/>
              </a:rPr>
              <a:t>ϖ</a:t>
            </a:r>
            <a:r>
              <a:rPr lang="en-US" altLang="zh-CN" sz="1400">
                <a:latin typeface="Times New Roman" panose="02020603050405020304" charset="0"/>
                <a:cs typeface="Times New Roman" panose="02020603050405020304" charset="0"/>
              </a:rPr>
              <a:t>=</a:t>
            </a:r>
            <a:r>
              <a:rPr lang="zh-CN" sz="1400">
                <a:latin typeface="Times New Roman" panose="02020603050405020304" charset="0"/>
                <a:ea typeface="宋体" panose="02010600030101010101" pitchFamily="2" charset="-122"/>
                <a:cs typeface="Times New Roman" panose="02020603050405020304" charset="0"/>
                <a:sym typeface="+mn-ea"/>
              </a:rPr>
              <a:t>Ω</a:t>
            </a:r>
            <a:r>
              <a:rPr lang="en-US" altLang="zh-CN" sz="1400">
                <a:latin typeface="Times New Roman" panose="02020603050405020304" charset="0"/>
                <a:ea typeface="宋体" panose="02010600030101010101" pitchFamily="2" charset="-122"/>
                <a:cs typeface="Times New Roman" panose="02020603050405020304" charset="0"/>
                <a:sym typeface="+mn-ea"/>
              </a:rPr>
              <a:t>-</a:t>
            </a:r>
            <a:r>
              <a:rPr lang="zh-CN" sz="1400">
                <a:latin typeface="Times New Roman" panose="02020603050405020304" charset="0"/>
                <a:ea typeface="宋体" panose="02010600030101010101" pitchFamily="2" charset="-122"/>
                <a:cs typeface="Times New Roman" panose="02020603050405020304" charset="0"/>
                <a:sym typeface="+mn-ea"/>
              </a:rPr>
              <a:t>ω</a:t>
            </a:r>
            <a:endParaRPr lang="zh-CN" altLang="zh-CN" sz="1400">
              <a:latin typeface="Times New Roman" panose="02020603050405020304" charset="0"/>
              <a:ea typeface="宋体" panose="02010600030101010101" pitchFamily="2" charset="-122"/>
              <a:cs typeface="Times New Roman" panose="02020603050405020304" charset="0"/>
              <a:sym typeface="+mn-ea"/>
            </a:endParaRPr>
          </a:p>
        </p:txBody>
      </p:sp>
      <p:graphicFrame>
        <p:nvGraphicFramePr>
          <p:cNvPr id="8" name="对象 -2147482608"/>
          <p:cNvGraphicFramePr>
            <a:graphicFrameLocks noChangeAspect="1"/>
          </p:cNvGraphicFramePr>
          <p:nvPr/>
        </p:nvGraphicFramePr>
        <p:xfrm>
          <a:off x="1794510" y="4261485"/>
          <a:ext cx="2727960" cy="518160"/>
        </p:xfrm>
        <a:graphic>
          <a:graphicData uri="http://schemas.openxmlformats.org/presentationml/2006/ole">
            <mc:AlternateContent xmlns:mc="http://schemas.openxmlformats.org/markup-compatibility/2006">
              <mc:Choice xmlns:v="urn:schemas-microsoft-com:vml" Requires="v">
                <p:oleObj spid="_x0000_s15" name="" r:id="rId5" imgW="2730500" imgH="520700" progId="Equation.DSMT4">
                  <p:embed/>
                </p:oleObj>
              </mc:Choice>
              <mc:Fallback>
                <p:oleObj name="" r:id="rId5" imgW="2730500" imgH="520700" progId="Equation.DSMT4">
                  <p:embed/>
                  <p:pic>
                    <p:nvPicPr>
                      <p:cNvPr id="0" name="图片 14"/>
                      <p:cNvPicPr/>
                      <p:nvPr/>
                    </p:nvPicPr>
                    <p:blipFill>
                      <a:blip r:embed="rId6"/>
                      <a:stretch>
                        <a:fillRect/>
                      </a:stretch>
                    </p:blipFill>
                    <p:spPr>
                      <a:xfrm>
                        <a:off x="1794510" y="4261485"/>
                        <a:ext cx="2727960" cy="518160"/>
                      </a:xfrm>
                      <a:prstGeom prst="rect">
                        <a:avLst/>
                      </a:prstGeom>
                      <a:noFill/>
                      <a:ln w="38100">
                        <a:noFill/>
                        <a:miter/>
                      </a:ln>
                    </p:spPr>
                  </p:pic>
                </p:oleObj>
              </mc:Fallback>
            </mc:AlternateContent>
          </a:graphicData>
        </a:graphic>
      </p:graphicFrame>
      <p:graphicFrame>
        <p:nvGraphicFramePr>
          <p:cNvPr id="11" name="对象 -2147482607"/>
          <p:cNvGraphicFramePr>
            <a:graphicFrameLocks noChangeAspect="1"/>
          </p:cNvGraphicFramePr>
          <p:nvPr/>
        </p:nvGraphicFramePr>
        <p:xfrm>
          <a:off x="1768475" y="4839970"/>
          <a:ext cx="2552700" cy="480060"/>
        </p:xfrm>
        <a:graphic>
          <a:graphicData uri="http://schemas.openxmlformats.org/presentationml/2006/ole">
            <mc:AlternateContent xmlns:mc="http://schemas.openxmlformats.org/markup-compatibility/2006">
              <mc:Choice xmlns:v="urn:schemas-microsoft-com:vml" Requires="v">
                <p:oleObj spid="_x0000_s16" name="" r:id="rId7" imgW="2552700" imgH="482600" progId="Equation.DSMT4">
                  <p:embed/>
                </p:oleObj>
              </mc:Choice>
              <mc:Fallback>
                <p:oleObj name="" r:id="rId7" imgW="2552700" imgH="482600" progId="Equation.DSMT4">
                  <p:embed/>
                  <p:pic>
                    <p:nvPicPr>
                      <p:cNvPr id="0" name="图片 15"/>
                      <p:cNvPicPr/>
                      <p:nvPr/>
                    </p:nvPicPr>
                    <p:blipFill>
                      <a:blip r:embed="rId8"/>
                      <a:stretch>
                        <a:fillRect/>
                      </a:stretch>
                    </p:blipFill>
                    <p:spPr>
                      <a:xfrm>
                        <a:off x="1768475" y="4839970"/>
                        <a:ext cx="2552700" cy="480060"/>
                      </a:xfrm>
                      <a:prstGeom prst="rect">
                        <a:avLst/>
                      </a:prstGeom>
                      <a:noFill/>
                      <a:ln w="38100">
                        <a:noFill/>
                        <a:miter/>
                      </a:ln>
                    </p:spPr>
                  </p:pic>
                </p:oleObj>
              </mc:Fallback>
            </mc:AlternateContent>
          </a:graphicData>
        </a:graphic>
      </p:graphicFrame>
      <p:graphicFrame>
        <p:nvGraphicFramePr>
          <p:cNvPr id="12" name="对象 -2147482606"/>
          <p:cNvGraphicFramePr>
            <a:graphicFrameLocks noChangeAspect="1"/>
          </p:cNvGraphicFramePr>
          <p:nvPr/>
        </p:nvGraphicFramePr>
        <p:xfrm>
          <a:off x="5000625" y="4737735"/>
          <a:ext cx="1584960" cy="571500"/>
        </p:xfrm>
        <a:graphic>
          <a:graphicData uri="http://schemas.openxmlformats.org/presentationml/2006/ole">
            <mc:AlternateContent xmlns:mc="http://schemas.openxmlformats.org/markup-compatibility/2006">
              <mc:Choice xmlns:v="urn:schemas-microsoft-com:vml" Requires="v">
                <p:oleObj spid="_x0000_s17" name="" r:id="rId9" imgW="1587500" imgH="571500" progId="Equation.DSMT4">
                  <p:embed/>
                </p:oleObj>
              </mc:Choice>
              <mc:Fallback>
                <p:oleObj name="" r:id="rId9" imgW="1587500" imgH="571500" progId="Equation.DSMT4">
                  <p:embed/>
                  <p:pic>
                    <p:nvPicPr>
                      <p:cNvPr id="0" name="图片 16"/>
                      <p:cNvPicPr/>
                      <p:nvPr/>
                    </p:nvPicPr>
                    <p:blipFill>
                      <a:blip r:embed="rId10"/>
                      <a:stretch>
                        <a:fillRect/>
                      </a:stretch>
                    </p:blipFill>
                    <p:spPr>
                      <a:xfrm>
                        <a:off x="5000625" y="4737735"/>
                        <a:ext cx="1584960" cy="571500"/>
                      </a:xfrm>
                      <a:prstGeom prst="rect">
                        <a:avLst/>
                      </a:prstGeom>
                      <a:noFill/>
                      <a:ln w="38100">
                        <a:noFill/>
                        <a:miter/>
                      </a:ln>
                    </p:spPr>
                  </p:pic>
                </p:oleObj>
              </mc:Fallback>
            </mc:AlternateContent>
          </a:graphicData>
        </a:graphic>
      </p:graphicFrame>
      <p:sp>
        <p:nvSpPr>
          <p:cNvPr id="18" name="文本框 17"/>
          <p:cNvSpPr txBox="1"/>
          <p:nvPr/>
        </p:nvSpPr>
        <p:spPr>
          <a:xfrm>
            <a:off x="4222115" y="4906645"/>
            <a:ext cx="894080" cy="306705"/>
          </a:xfrm>
          <a:prstGeom prst="rect">
            <a:avLst/>
          </a:prstGeom>
          <a:noFill/>
        </p:spPr>
        <p:txBody>
          <a:bodyPr wrap="none" rtlCol="0">
            <a:spAutoFit/>
          </a:bodyPr>
          <a:p>
            <a:r>
              <a:rPr lang="zh-CN" altLang="en-US" sz="1400"/>
              <a:t>，其中，</a:t>
            </a:r>
            <a:endParaRPr lang="zh-CN" altLang="en-US"/>
          </a:p>
        </p:txBody>
      </p:sp>
      <p:sp>
        <p:nvSpPr>
          <p:cNvPr id="19" name="文本框 18"/>
          <p:cNvSpPr txBox="1"/>
          <p:nvPr/>
        </p:nvSpPr>
        <p:spPr>
          <a:xfrm>
            <a:off x="4324350" y="4447540"/>
            <a:ext cx="386080" cy="337185"/>
          </a:xfrm>
          <a:prstGeom prst="rect">
            <a:avLst/>
          </a:prstGeom>
          <a:noFill/>
        </p:spPr>
        <p:txBody>
          <a:bodyPr wrap="none" rtlCol="0">
            <a:spAutoFit/>
          </a:bodyPr>
          <a:p>
            <a:r>
              <a:rPr lang="zh-CN" altLang="en-US" sz="1600"/>
              <a:t>，</a:t>
            </a:r>
            <a:endParaRPr lang="zh-CN" altLang="en-US" sz="1600"/>
          </a:p>
        </p:txBody>
      </p:sp>
      <p:sp>
        <p:nvSpPr>
          <p:cNvPr id="20" name="文本框 19"/>
          <p:cNvSpPr txBox="1"/>
          <p:nvPr/>
        </p:nvSpPr>
        <p:spPr>
          <a:xfrm>
            <a:off x="4368800" y="3319780"/>
            <a:ext cx="386080" cy="337185"/>
          </a:xfrm>
          <a:prstGeom prst="rect">
            <a:avLst/>
          </a:prstGeom>
          <a:noFill/>
        </p:spPr>
        <p:txBody>
          <a:bodyPr wrap="none" rtlCol="0">
            <a:spAutoFit/>
          </a:bodyPr>
          <a:p>
            <a:r>
              <a:rPr lang="zh-CN" altLang="en-US" sz="1600"/>
              <a:t>，</a:t>
            </a:r>
            <a:endParaRPr lang="zh-CN" altLang="en-US" sz="1600"/>
          </a:p>
        </p:txBody>
      </p:sp>
      <p:sp>
        <p:nvSpPr>
          <p:cNvPr id="22" name="文本框 21"/>
          <p:cNvSpPr txBox="1"/>
          <p:nvPr/>
        </p:nvSpPr>
        <p:spPr>
          <a:xfrm>
            <a:off x="6432550" y="2238375"/>
            <a:ext cx="386080" cy="337185"/>
          </a:xfrm>
          <a:prstGeom prst="rect">
            <a:avLst/>
          </a:prstGeom>
          <a:noFill/>
        </p:spPr>
        <p:txBody>
          <a:bodyPr wrap="none" rtlCol="0">
            <a:spAutoFit/>
          </a:bodyPr>
          <a:p>
            <a:r>
              <a:rPr lang="zh-CN" altLang="en-US" sz="1600"/>
              <a:t>，</a:t>
            </a:r>
            <a:endParaRPr lang="zh-CN" altLang="en-US" sz="1600"/>
          </a:p>
        </p:txBody>
      </p:sp>
      <p:sp>
        <p:nvSpPr>
          <p:cNvPr id="23" name="文本框 22"/>
          <p:cNvSpPr txBox="1"/>
          <p:nvPr/>
        </p:nvSpPr>
        <p:spPr>
          <a:xfrm>
            <a:off x="382905" y="5438775"/>
            <a:ext cx="7623810" cy="521970"/>
          </a:xfrm>
          <a:prstGeom prst="rect">
            <a:avLst/>
          </a:prstGeom>
          <a:noFill/>
          <a:ln w="9525">
            <a:noFill/>
          </a:ln>
        </p:spPr>
        <p:txBody>
          <a:bodyPr wrap="square">
            <a:spAutoFit/>
          </a:bodyPr>
          <a:p>
            <a:pPr indent="269240"/>
            <a:r>
              <a:rPr lang="en-US" altLang="zh-CN" sz="1400" b="1">
                <a:gradFill>
                  <a:gsLst>
                    <a:gs pos="0">
                      <a:srgbClr val="012D86"/>
                    </a:gs>
                    <a:gs pos="100000">
                      <a:srgbClr val="0E2557"/>
                    </a:gs>
                  </a:gsLst>
                  <a:lin scaled="0"/>
                </a:gradFill>
                <a:latin typeface="Calibri" panose="020F0502020204030204" charset="0"/>
                <a:ea typeface="宋体" panose="02010600030101010101" pitchFamily="2" charset="-122"/>
              </a:rPr>
              <a:t>  </a:t>
            </a:r>
            <a:r>
              <a:rPr lang="zh-CN" sz="1400" b="1">
                <a:gradFill>
                  <a:gsLst>
                    <a:gs pos="0">
                      <a:srgbClr val="012D86"/>
                    </a:gs>
                    <a:gs pos="100000">
                      <a:srgbClr val="0E2557"/>
                    </a:gs>
                  </a:gsLst>
                  <a:lin scaled="0"/>
                </a:gradFill>
                <a:latin typeface="Calibri" panose="020F0502020204030204" charset="0"/>
                <a:ea typeface="宋体" panose="02010600030101010101" pitchFamily="2" charset="-122"/>
              </a:rPr>
              <a:t>通过上述公式可获得中子星的转动惯量，而对于质量大于</a:t>
            </a: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rPr>
              <a:t>1</a:t>
            </a:r>
            <a:r>
              <a:rPr lang="en-US" sz="1400" b="1" i="1">
                <a:gradFill>
                  <a:gsLst>
                    <a:gs pos="0">
                      <a:srgbClr val="012D86"/>
                    </a:gs>
                    <a:gs pos="100000">
                      <a:srgbClr val="0E2557"/>
                    </a:gs>
                  </a:gsLst>
                  <a:lin scaled="0"/>
                </a:gradFill>
                <a:latin typeface="Times New Roman" panose="02020603050405020304" charset="0"/>
                <a:ea typeface="宋体" panose="02010600030101010101" pitchFamily="2" charset="-122"/>
              </a:rPr>
              <a:t> M</a:t>
            </a:r>
            <a:r>
              <a:rPr lang="en-US" sz="1400" b="1" i="1" baseline="-25000">
                <a:gradFill>
                  <a:gsLst>
                    <a:gs pos="0">
                      <a:srgbClr val="012D86"/>
                    </a:gs>
                    <a:gs pos="100000">
                      <a:srgbClr val="0E2557"/>
                    </a:gs>
                  </a:gsLst>
                  <a:lin scaled="0"/>
                </a:gradFill>
                <a:latin typeface="宋体" panose="02010600030101010101" pitchFamily="2" charset="-122"/>
                <a:ea typeface="宋体" panose="02010600030101010101" pitchFamily="2" charset="-122"/>
              </a:rPr>
              <a:t>⊙</a:t>
            </a:r>
            <a:r>
              <a:rPr lang="zh-CN" sz="1400" b="1">
                <a:gradFill>
                  <a:gsLst>
                    <a:gs pos="0">
                      <a:srgbClr val="012D86"/>
                    </a:gs>
                    <a:gs pos="100000">
                      <a:srgbClr val="0E2557"/>
                    </a:gs>
                  </a:gsLst>
                  <a:lin scaled="0"/>
                </a:gradFill>
                <a:ea typeface="宋体" panose="02010600030101010101" pitchFamily="2" charset="-122"/>
              </a:rPr>
              <a:t>的中子星，</a:t>
            </a:r>
            <a:r>
              <a:rPr lang="en-US" sz="1400" b="1">
                <a:gradFill>
                  <a:gsLst>
                    <a:gs pos="0">
                      <a:srgbClr val="012D86"/>
                    </a:gs>
                    <a:gs pos="100000">
                      <a:srgbClr val="0E2557"/>
                    </a:gs>
                  </a:gsLst>
                  <a:lin scaled="0"/>
                </a:gradFill>
                <a:latin typeface="Times New Roman" panose="02020603050405020304" charset="0"/>
                <a:ea typeface="宋体" panose="02010600030101010101" pitchFamily="2" charset="-122"/>
              </a:rPr>
              <a:t>Lattimer</a:t>
            </a:r>
            <a:r>
              <a:rPr lang="zh-CN" sz="1400" b="1">
                <a:gradFill>
                  <a:gsLst>
                    <a:gs pos="0">
                      <a:srgbClr val="012D86"/>
                    </a:gs>
                    <a:gs pos="100000">
                      <a:srgbClr val="0E2557"/>
                    </a:gs>
                  </a:gsLst>
                  <a:lin scaled="0"/>
                </a:gradFill>
                <a:latin typeface="Calibri" panose="020F0502020204030204" charset="0"/>
                <a:ea typeface="宋体" panose="02010600030101010101" pitchFamily="2" charset="-122"/>
              </a:rPr>
              <a:t>等人发现转动惯量的表达式可以由下面的经验公式很好地描述：</a:t>
            </a:r>
            <a:endParaRPr lang="zh-CN" altLang="en-US" sz="1400" b="1">
              <a:gradFill>
                <a:gsLst>
                  <a:gs pos="0">
                    <a:srgbClr val="012D86"/>
                  </a:gs>
                  <a:gs pos="100000">
                    <a:srgbClr val="0E2557"/>
                  </a:gs>
                </a:gsLst>
                <a:lin scaled="0"/>
              </a:gradFill>
              <a:latin typeface="Calibri" panose="020F0502020204030204" charset="0"/>
              <a:ea typeface="宋体" panose="02010600030101010101" pitchFamily="2" charset="-122"/>
            </a:endParaRPr>
          </a:p>
        </p:txBody>
      </p:sp>
      <p:graphicFrame>
        <p:nvGraphicFramePr>
          <p:cNvPr id="13" name="对象 -2147482605"/>
          <p:cNvGraphicFramePr>
            <a:graphicFrameLocks noChangeAspect="1"/>
          </p:cNvGraphicFramePr>
          <p:nvPr/>
        </p:nvGraphicFramePr>
        <p:xfrm>
          <a:off x="1743075" y="6090285"/>
          <a:ext cx="2933700" cy="510540"/>
        </p:xfrm>
        <a:graphic>
          <a:graphicData uri="http://schemas.openxmlformats.org/presentationml/2006/ole">
            <mc:AlternateContent xmlns:mc="http://schemas.openxmlformats.org/markup-compatibility/2006">
              <mc:Choice xmlns:v="urn:schemas-microsoft-com:vml" Requires="v">
                <p:oleObj spid="_x0000_s24" name="" r:id="rId11" imgW="2933700" imgH="508000" progId="Equation.DSMT4">
                  <p:embed/>
                </p:oleObj>
              </mc:Choice>
              <mc:Fallback>
                <p:oleObj name="" r:id="rId11" imgW="2933700" imgH="508000" progId="Equation.DSMT4">
                  <p:embed/>
                  <p:pic>
                    <p:nvPicPr>
                      <p:cNvPr id="0" name="图片 23"/>
                      <p:cNvPicPr/>
                      <p:nvPr/>
                    </p:nvPicPr>
                    <p:blipFill>
                      <a:blip r:embed="rId12"/>
                      <a:stretch>
                        <a:fillRect/>
                      </a:stretch>
                    </p:blipFill>
                    <p:spPr>
                      <a:xfrm>
                        <a:off x="1743075" y="6090285"/>
                        <a:ext cx="2933700" cy="510540"/>
                      </a:xfrm>
                      <a:prstGeom prst="rect">
                        <a:avLst/>
                      </a:prstGeom>
                      <a:noFill/>
                      <a:ln w="38100">
                        <a:noFill/>
                        <a:miter/>
                      </a:ln>
                    </p:spPr>
                  </p:pic>
                </p:oleObj>
              </mc:Fallback>
            </mc:AlternateContent>
          </a:graphicData>
        </a:graphic>
      </p:graphicFrame>
      <p:sp>
        <p:nvSpPr>
          <p:cNvPr id="26" name="文本框 25"/>
          <p:cNvSpPr txBox="1"/>
          <p:nvPr/>
        </p:nvSpPr>
        <p:spPr>
          <a:xfrm>
            <a:off x="3769360" y="6278245"/>
            <a:ext cx="239395" cy="337185"/>
          </a:xfrm>
          <a:prstGeom prst="rect">
            <a:avLst/>
          </a:prstGeom>
          <a:noFill/>
        </p:spPr>
        <p:txBody>
          <a:bodyPr wrap="none" rtlCol="0">
            <a:spAutoFit/>
          </a:bodyPr>
          <a:p>
            <a:r>
              <a:rPr lang="en-US" altLang="zh-CN" sz="1600"/>
              <a:t>.</a:t>
            </a:r>
            <a:endParaRPr lang="en-US" altLang="zh-CN" sz="1600"/>
          </a:p>
        </p:txBody>
      </p:sp>
      <p:sp>
        <p:nvSpPr>
          <p:cNvPr id="28" name="文本框 27"/>
          <p:cNvSpPr txBox="1"/>
          <p:nvPr/>
        </p:nvSpPr>
        <p:spPr>
          <a:xfrm>
            <a:off x="4566920" y="6275070"/>
            <a:ext cx="239395" cy="337185"/>
          </a:xfrm>
          <a:prstGeom prst="rect">
            <a:avLst/>
          </a:prstGeom>
          <a:noFill/>
        </p:spPr>
        <p:txBody>
          <a:bodyPr wrap="none" rtlCol="0">
            <a:spAutoFit/>
          </a:bodyPr>
          <a:p>
            <a:r>
              <a:rPr lang="en-US" altLang="zh-CN" sz="1600"/>
              <a:t>.</a:t>
            </a:r>
            <a:endParaRPr lang="en-US" altLang="zh-CN"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25" grpId="0"/>
      <p:bldP spid="22" grpId="0"/>
      <p:bldP spid="25" grpId="1"/>
      <p:bldP spid="22" grpId="1"/>
      <p:bldP spid="100" grpId="0"/>
      <p:bldP spid="20" grpId="0"/>
      <p:bldP spid="7" grpId="0"/>
      <p:bldP spid="14" grpId="0"/>
      <p:bldP spid="19" grpId="0"/>
      <p:bldP spid="18" grpId="0"/>
      <p:bldP spid="23" grpId="0"/>
      <p:bldP spid="28" grpId="0"/>
      <p:bldP spid="23" grpId="1"/>
      <p:bldP spid="2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9705" y="103505"/>
            <a:ext cx="4327525" cy="920750"/>
          </a:xfrm>
        </p:spPr>
        <p:txBody>
          <a:bodyPr/>
          <a:p>
            <a:pPr algn="l"/>
            <a:r>
              <a:rPr lang="zh-CN" altLang="en-US">
                <a:ln w="12700" cmpd="sng">
                  <a:solidFill>
                    <a:schemeClr val="accent4"/>
                  </a:solidFill>
                  <a:prstDash val="solid"/>
                </a:ln>
                <a:solidFill>
                  <a:srgbClr val="FF0000"/>
                </a:solidFill>
                <a:effectLst/>
              </a:rPr>
              <a:t>中子星质量分布</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p:sp>
        <p:nvSpPr>
          <p:cNvPr id="21" name="矩形 20"/>
          <p:cNvSpPr/>
          <p:nvPr/>
        </p:nvSpPr>
        <p:spPr>
          <a:xfrm>
            <a:off x="248920" y="3524885"/>
            <a:ext cx="2389505" cy="553085"/>
          </a:xfrm>
          <a:prstGeom prst="rect">
            <a:avLst/>
          </a:prstGeom>
        </p:spPr>
        <p:txBody>
          <a:bodyPr wrap="squar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转动中子星质量</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0" name="圆角矩形 9"/>
          <p:cNvSpPr/>
          <p:nvPr/>
        </p:nvSpPr>
        <p:spPr>
          <a:xfrm>
            <a:off x="422275" y="3153410"/>
            <a:ext cx="3420745" cy="517936"/>
          </a:xfrm>
          <a:prstGeom prst="roundRect">
            <a:avLst/>
          </a:prstGeom>
          <a:no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6" name="文本框 25"/>
          <p:cNvSpPr txBox="1"/>
          <p:nvPr/>
        </p:nvSpPr>
        <p:spPr>
          <a:xfrm>
            <a:off x="3769360" y="6278245"/>
            <a:ext cx="239395" cy="337185"/>
          </a:xfrm>
          <a:prstGeom prst="rect">
            <a:avLst/>
          </a:prstGeom>
          <a:noFill/>
        </p:spPr>
        <p:txBody>
          <a:bodyPr wrap="none" rtlCol="0">
            <a:spAutoFit/>
          </a:bodyPr>
          <a:p>
            <a:r>
              <a:rPr lang="en-US" altLang="zh-CN" sz="1600"/>
              <a:t>.</a:t>
            </a:r>
            <a:endParaRPr lang="en-US" altLang="zh-CN" sz="1600"/>
          </a:p>
        </p:txBody>
      </p:sp>
      <p:graphicFrame>
        <p:nvGraphicFramePr>
          <p:cNvPr id="28" name="对象 27">
            <a:hlinkClick r:id="" action="ppaction://ole?verb="/>
          </p:cNvPr>
          <p:cNvGraphicFramePr>
            <a:graphicFrameLocks noChangeAspect="1"/>
          </p:cNvGraphicFramePr>
          <p:nvPr/>
        </p:nvGraphicFramePr>
        <p:xfrm>
          <a:off x="422275" y="5478780"/>
          <a:ext cx="8058150" cy="1136650"/>
        </p:xfrm>
        <a:graphic>
          <a:graphicData uri="http://schemas.openxmlformats.org/presentationml/2006/ole">
            <mc:AlternateContent xmlns:mc="http://schemas.openxmlformats.org/markup-compatibility/2006">
              <mc:Choice xmlns:v="urn:schemas-microsoft-com:vml" Requires="v">
                <p:oleObj spid="_x0000_s1025" name="" r:id="rId1" imgW="7023100" imgH="990600" progId="Equation.KSEE3">
                  <p:embed/>
                </p:oleObj>
              </mc:Choice>
              <mc:Fallback>
                <p:oleObj name="" r:id="rId1" imgW="7023100" imgH="990600" progId="Equation.KSEE3">
                  <p:embed/>
                  <p:pic>
                    <p:nvPicPr>
                      <p:cNvPr id="0" name="图片 1024"/>
                      <p:cNvPicPr/>
                      <p:nvPr/>
                    </p:nvPicPr>
                    <p:blipFill>
                      <a:blip r:embed="rId2"/>
                      <a:stretch>
                        <a:fillRect/>
                      </a:stretch>
                    </p:blipFill>
                    <p:spPr>
                      <a:xfrm>
                        <a:off x="422275" y="5478780"/>
                        <a:ext cx="8058150" cy="1136650"/>
                      </a:xfrm>
                      <a:prstGeom prst="rect">
                        <a:avLst/>
                      </a:prstGeom>
                      <a:ln w="28575" cmpd="sng">
                        <a:solidFill>
                          <a:srgbClr val="1D41D5"/>
                        </a:solidFill>
                        <a:prstDash val="solid"/>
                      </a:ln>
                    </p:spPr>
                  </p:pic>
                </p:oleObj>
              </mc:Fallback>
            </mc:AlternateContent>
          </a:graphicData>
        </a:graphic>
      </p:graphicFrame>
      <p:graphicFrame>
        <p:nvGraphicFramePr>
          <p:cNvPr id="30" name="对象 29">
            <a:hlinkClick r:id="" action="ppaction://ole?verb="/>
          </p:cNvPr>
          <p:cNvGraphicFramePr>
            <a:graphicFrameLocks noChangeAspect="1"/>
          </p:cNvGraphicFramePr>
          <p:nvPr/>
        </p:nvGraphicFramePr>
        <p:xfrm>
          <a:off x="2182495" y="4438015"/>
          <a:ext cx="2131060" cy="657225"/>
        </p:xfrm>
        <a:graphic>
          <a:graphicData uri="http://schemas.openxmlformats.org/presentationml/2006/ole">
            <mc:AlternateContent xmlns:mc="http://schemas.openxmlformats.org/markup-compatibility/2006">
              <mc:Choice xmlns:v="urn:schemas-microsoft-com:vml" Requires="v">
                <p:oleObj spid="_x0000_s1026" name="" r:id="rId3" imgW="1688465" imgH="520700" progId="Equation.KSEE3">
                  <p:embed/>
                </p:oleObj>
              </mc:Choice>
              <mc:Fallback>
                <p:oleObj name="" r:id="rId3" imgW="1688465" imgH="520700" progId="Equation.KSEE3">
                  <p:embed/>
                  <p:pic>
                    <p:nvPicPr>
                      <p:cNvPr id="0" name="图片 1025"/>
                      <p:cNvPicPr/>
                      <p:nvPr/>
                    </p:nvPicPr>
                    <p:blipFill>
                      <a:blip r:embed="rId4"/>
                      <a:stretch>
                        <a:fillRect/>
                      </a:stretch>
                    </p:blipFill>
                    <p:spPr>
                      <a:xfrm>
                        <a:off x="2182495" y="4438015"/>
                        <a:ext cx="2131060" cy="657225"/>
                      </a:xfrm>
                      <a:prstGeom prst="rect">
                        <a:avLst/>
                      </a:prstGeom>
                    </p:spPr>
                  </p:pic>
                </p:oleObj>
              </mc:Fallback>
            </mc:AlternateContent>
          </a:graphicData>
        </a:graphic>
      </p:graphicFrame>
      <p:sp>
        <p:nvSpPr>
          <p:cNvPr id="33" name="文本框 32"/>
          <p:cNvSpPr txBox="1"/>
          <p:nvPr/>
        </p:nvSpPr>
        <p:spPr>
          <a:xfrm>
            <a:off x="495300" y="4143375"/>
            <a:ext cx="3658870" cy="337185"/>
          </a:xfrm>
          <a:prstGeom prst="rect">
            <a:avLst/>
          </a:prstGeom>
          <a:noFill/>
        </p:spPr>
        <p:txBody>
          <a:bodyPr wrap="none" rtlCol="0">
            <a:spAutoFit/>
          </a:bodyPr>
          <a:p>
            <a:r>
              <a:rPr lang="zh-CN" altLang="en-US" sz="1600" b="1">
                <a:solidFill>
                  <a:srgbClr val="1D41D5"/>
                </a:solidFill>
              </a:rPr>
              <a:t>转动中子星引起的质量增加，表示为：</a:t>
            </a:r>
            <a:endParaRPr lang="zh-CN" altLang="en-US" sz="1600" b="1">
              <a:solidFill>
                <a:srgbClr val="1D41D5"/>
              </a:solidFill>
            </a:endParaRPr>
          </a:p>
        </p:txBody>
      </p:sp>
      <p:sp>
        <p:nvSpPr>
          <p:cNvPr id="34" name="上箭头 33"/>
          <p:cNvSpPr/>
          <p:nvPr/>
        </p:nvSpPr>
        <p:spPr>
          <a:xfrm>
            <a:off x="3146425" y="4956175"/>
            <a:ext cx="203835" cy="449737"/>
          </a:xfrm>
          <a:prstGeom prst="up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grpSp>
        <p:nvGrpSpPr>
          <p:cNvPr id="38" name="组合 37"/>
          <p:cNvGrpSpPr/>
          <p:nvPr/>
        </p:nvGrpSpPr>
        <p:grpSpPr>
          <a:xfrm>
            <a:off x="1096010" y="1938020"/>
            <a:ext cx="3560445" cy="1461770"/>
            <a:chOff x="1047" y="4918"/>
            <a:chExt cx="4380" cy="1728"/>
          </a:xfrm>
        </p:grpSpPr>
        <p:graphicFrame>
          <p:nvGraphicFramePr>
            <p:cNvPr id="39" name="对象 -2147482612"/>
            <p:cNvGraphicFramePr>
              <a:graphicFrameLocks noChangeAspect="1"/>
            </p:cNvGraphicFramePr>
            <p:nvPr/>
          </p:nvGraphicFramePr>
          <p:xfrm>
            <a:off x="1047" y="4918"/>
            <a:ext cx="4380" cy="816"/>
          </p:xfrm>
          <a:graphic>
            <a:graphicData uri="http://schemas.openxmlformats.org/presentationml/2006/ole">
              <mc:AlternateContent xmlns:mc="http://schemas.openxmlformats.org/markup-compatibility/2006">
                <mc:Choice xmlns:v="urn:schemas-microsoft-com:vml" Requires="v">
                  <p:oleObj spid="_x0000_s40" name="" r:id="rId5" imgW="2781300" imgH="520700" progId="Equation.DSMT4">
                    <p:embed/>
                  </p:oleObj>
                </mc:Choice>
                <mc:Fallback>
                  <p:oleObj name="" r:id="rId5" imgW="2781300" imgH="520700" progId="Equation.DSMT4">
                    <p:embed/>
                    <p:pic>
                      <p:nvPicPr>
                        <p:cNvPr id="0" name="图片 3075"/>
                        <p:cNvPicPr/>
                        <p:nvPr/>
                      </p:nvPicPr>
                      <p:blipFill>
                        <a:blip r:embed="rId6"/>
                        <a:stretch>
                          <a:fillRect/>
                        </a:stretch>
                      </p:blipFill>
                      <p:spPr>
                        <a:xfrm>
                          <a:off x="1047" y="4918"/>
                          <a:ext cx="4380" cy="816"/>
                        </a:xfrm>
                        <a:prstGeom prst="rect">
                          <a:avLst/>
                        </a:prstGeom>
                        <a:noFill/>
                        <a:ln w="38100">
                          <a:noFill/>
                          <a:miter/>
                        </a:ln>
                      </p:spPr>
                    </p:pic>
                  </p:oleObj>
                </mc:Fallback>
              </mc:AlternateContent>
            </a:graphicData>
          </a:graphic>
        </p:graphicFrame>
        <p:graphicFrame>
          <p:nvGraphicFramePr>
            <p:cNvPr id="41" name="对象 -2147482611"/>
            <p:cNvGraphicFramePr>
              <a:graphicFrameLocks noChangeAspect="1"/>
            </p:cNvGraphicFramePr>
            <p:nvPr/>
          </p:nvGraphicFramePr>
          <p:xfrm>
            <a:off x="1047" y="5986"/>
            <a:ext cx="1956" cy="660"/>
          </p:xfrm>
          <a:graphic>
            <a:graphicData uri="http://schemas.openxmlformats.org/presentationml/2006/ole">
              <mc:AlternateContent xmlns:mc="http://schemas.openxmlformats.org/markup-compatibility/2006">
                <mc:Choice xmlns:v="urn:schemas-microsoft-com:vml" Requires="v">
                  <p:oleObj spid="_x0000_s42" name="" r:id="rId7" imgW="1244600" imgH="419100" progId="Equation.DSMT4">
                    <p:embed/>
                  </p:oleObj>
                </mc:Choice>
                <mc:Fallback>
                  <p:oleObj name="" r:id="rId7" imgW="1244600" imgH="419100" progId="Equation.DSMT4">
                    <p:embed/>
                    <p:pic>
                      <p:nvPicPr>
                        <p:cNvPr id="0" name="图片 6"/>
                        <p:cNvPicPr/>
                        <p:nvPr/>
                      </p:nvPicPr>
                      <p:blipFill>
                        <a:blip r:embed="rId8"/>
                        <a:stretch>
                          <a:fillRect/>
                        </a:stretch>
                      </p:blipFill>
                      <p:spPr>
                        <a:xfrm>
                          <a:off x="1047" y="5986"/>
                          <a:ext cx="1956" cy="660"/>
                        </a:xfrm>
                        <a:prstGeom prst="rect">
                          <a:avLst/>
                        </a:prstGeom>
                        <a:noFill/>
                        <a:ln w="38100">
                          <a:noFill/>
                          <a:miter/>
                        </a:ln>
                      </p:spPr>
                    </p:pic>
                  </p:oleObj>
                </mc:Fallback>
              </mc:AlternateContent>
            </a:graphicData>
          </a:graphic>
        </p:graphicFrame>
      </p:grpSp>
      <p:sp>
        <p:nvSpPr>
          <p:cNvPr id="43" name="矩形 42"/>
          <p:cNvSpPr/>
          <p:nvPr/>
        </p:nvSpPr>
        <p:spPr>
          <a:xfrm>
            <a:off x="248762" y="1204278"/>
            <a:ext cx="3440430" cy="553085"/>
          </a:xfrm>
          <a:prstGeom prst="rect">
            <a:avLst/>
          </a:prstGeom>
          <a:ln w="60325" cmpd="dbl">
            <a:noFill/>
            <a:prstDash val="sysDot"/>
          </a:ln>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rPr>
              <a:t>静止中子星质量</a:t>
            </a: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rPr>
              <a:t>-TOV</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rPr>
              <a:t>方程</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44" name="文本框 43"/>
          <p:cNvSpPr txBox="1"/>
          <p:nvPr/>
        </p:nvSpPr>
        <p:spPr>
          <a:xfrm>
            <a:off x="6635115" y="1212215"/>
            <a:ext cx="651510" cy="583565"/>
          </a:xfrm>
          <a:prstGeom prst="rect">
            <a:avLst/>
          </a:prstGeom>
          <a:noFill/>
          <a:ln w="41275" cmpd="dbl">
            <a:solidFill>
              <a:srgbClr val="C00000"/>
            </a:solidFill>
            <a:prstDash val="sysDot"/>
          </a:ln>
        </p:spPr>
        <p:txBody>
          <a:bodyPr wrap="square" rtlCol="0">
            <a:spAutoFit/>
          </a:bodyPr>
          <a:p>
            <a:r>
              <a:rPr lang="en-US" altLang="zh-CN" sz="3200">
                <a:latin typeface="Times New Roman" panose="02020603050405020304" charset="0"/>
                <a:cs typeface="Times New Roman" panose="02020603050405020304" charset="0"/>
              </a:rPr>
              <a:t>M</a:t>
            </a:r>
            <a:endParaRPr lang="en-US" altLang="zh-CN" sz="3200">
              <a:latin typeface="Times New Roman" panose="02020603050405020304" charset="0"/>
              <a:cs typeface="Times New Roman" panose="02020603050405020304" charset="0"/>
            </a:endParaRPr>
          </a:p>
        </p:txBody>
      </p:sp>
      <p:sp>
        <p:nvSpPr>
          <p:cNvPr id="46" name="文本框 45"/>
          <p:cNvSpPr txBox="1"/>
          <p:nvPr/>
        </p:nvSpPr>
        <p:spPr>
          <a:xfrm>
            <a:off x="706120" y="2112645"/>
            <a:ext cx="389890" cy="306705"/>
          </a:xfrm>
          <a:prstGeom prst="rect">
            <a:avLst/>
          </a:prstGeom>
          <a:noFill/>
        </p:spPr>
        <p:txBody>
          <a:bodyPr wrap="square" rtlCol="0">
            <a:spAutoFit/>
          </a:bodyPr>
          <a:p>
            <a:r>
              <a:rPr lang="en-US" altLang="zh-CN" sz="1400">
                <a:latin typeface="Times New Roman" panose="02020603050405020304" charset="0"/>
                <a:ea typeface="宋体" panose="02010600030101010101" pitchFamily="2" charset="-122"/>
                <a:cs typeface="Times New Roman" panose="02020603050405020304" charset="0"/>
              </a:rPr>
              <a:t>(1)</a:t>
            </a:r>
            <a:endParaRPr lang="en-US" altLang="zh-CN" sz="1400">
              <a:latin typeface="Times New Roman" panose="02020603050405020304" charset="0"/>
              <a:ea typeface="宋体" panose="02010600030101010101" pitchFamily="2" charset="-122"/>
              <a:cs typeface="Times New Roman" panose="02020603050405020304" charset="0"/>
            </a:endParaRPr>
          </a:p>
        </p:txBody>
      </p:sp>
      <p:sp>
        <p:nvSpPr>
          <p:cNvPr id="47" name="文本框 46"/>
          <p:cNvSpPr txBox="1"/>
          <p:nvPr/>
        </p:nvSpPr>
        <p:spPr>
          <a:xfrm>
            <a:off x="717550" y="3009900"/>
            <a:ext cx="389890" cy="306705"/>
          </a:xfrm>
          <a:prstGeom prst="rect">
            <a:avLst/>
          </a:prstGeom>
          <a:noFill/>
        </p:spPr>
        <p:txBody>
          <a:bodyPr wrap="none" rtlCol="0">
            <a:spAutoFit/>
          </a:bodyPr>
          <a:p>
            <a:r>
              <a:rPr lang="en-US" altLang="zh-CN" sz="1400">
                <a:latin typeface="Times New Roman" panose="02020603050405020304" charset="0"/>
                <a:ea typeface="宋体" panose="02010600030101010101" pitchFamily="2" charset="-122"/>
                <a:cs typeface="Times New Roman" panose="02020603050405020304" charset="0"/>
              </a:rPr>
              <a:t>(2)</a:t>
            </a:r>
            <a:endParaRPr lang="en-US" altLang="zh-CN" sz="1400">
              <a:latin typeface="Times New Roman" panose="02020603050405020304" charset="0"/>
              <a:ea typeface="宋体" panose="02010600030101010101" pitchFamily="2" charset="-122"/>
              <a:cs typeface="Times New Roman" panose="02020603050405020304" charset="0"/>
            </a:endParaRPr>
          </a:p>
        </p:txBody>
      </p:sp>
      <p:sp>
        <p:nvSpPr>
          <p:cNvPr id="53" name="下箭头 52"/>
          <p:cNvSpPr/>
          <p:nvPr/>
        </p:nvSpPr>
        <p:spPr>
          <a:xfrm>
            <a:off x="6704965" y="3409950"/>
            <a:ext cx="234950" cy="457517"/>
          </a:xfrm>
          <a:prstGeom prst="downArrow">
            <a:avLst/>
          </a:prstGeom>
          <a:gradFill>
            <a:gsLst>
              <a:gs pos="68000">
                <a:srgbClr val="C13838">
                  <a:alpha val="100000"/>
                </a:srgbClr>
              </a:gs>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54" name="文本框 53"/>
          <p:cNvSpPr txBox="1"/>
          <p:nvPr/>
        </p:nvSpPr>
        <p:spPr>
          <a:xfrm>
            <a:off x="5367020" y="4084955"/>
            <a:ext cx="2997200" cy="1198880"/>
          </a:xfrm>
          <a:prstGeom prst="rect">
            <a:avLst/>
          </a:prstGeom>
          <a:noFill/>
          <a:ln w="34925" cmpd="dbl">
            <a:solidFill>
              <a:srgbClr val="1D41D5"/>
            </a:solidFill>
            <a:prstDash val="sysDot"/>
          </a:ln>
        </p:spPr>
        <p:txBody>
          <a:bodyPr wrap="none" rtlCol="0">
            <a:spAutoFit/>
          </a:bodyPr>
          <a:p>
            <a:pPr marL="285750" indent="-285750">
              <a:buClr>
                <a:srgbClr val="FF0000"/>
              </a:buClr>
              <a:buFont typeface="Wingdings" panose="05000000000000000000" charset="0"/>
              <a:buChar char="l"/>
            </a:pPr>
            <a:r>
              <a:rPr lang="zh-CN" altLang="en-US" b="1"/>
              <a:t>中子星相结构</a:t>
            </a:r>
            <a:endParaRPr lang="zh-CN" altLang="en-US" b="1"/>
          </a:p>
          <a:p>
            <a:pPr marL="285750" indent="-285750">
              <a:buClr>
                <a:srgbClr val="FF0000"/>
              </a:buClr>
              <a:buFont typeface="Wingdings" panose="05000000000000000000" charset="0"/>
              <a:buChar char="l"/>
            </a:pPr>
            <a:r>
              <a:rPr lang="zh-CN" altLang="en-US" b="1"/>
              <a:t>中子星内超流性质</a:t>
            </a:r>
            <a:endParaRPr lang="zh-CN" altLang="en-US" b="1"/>
          </a:p>
          <a:p>
            <a:pPr marL="285750" indent="-285750">
              <a:buClr>
                <a:srgbClr val="FF0000"/>
              </a:buClr>
              <a:buFont typeface="Wingdings" panose="05000000000000000000" charset="0"/>
              <a:buChar char="l"/>
            </a:pPr>
            <a:r>
              <a:rPr lang="zh-CN" altLang="en-US" b="1"/>
              <a:t>中子星内磁场分布</a:t>
            </a:r>
            <a:endParaRPr lang="zh-CN" altLang="en-US" b="1"/>
          </a:p>
          <a:p>
            <a:pPr marL="285750" indent="-285750">
              <a:buClr>
                <a:srgbClr val="FF0000"/>
              </a:buClr>
              <a:buFont typeface="Wingdings" panose="05000000000000000000" charset="0"/>
              <a:buChar char="l"/>
            </a:pPr>
            <a:r>
              <a:rPr lang="zh-CN" altLang="en-US" b="1"/>
              <a:t>中子星热演化与冷却性质</a:t>
            </a:r>
            <a:endParaRPr lang="zh-CN" altLang="en-US" b="1"/>
          </a:p>
        </p:txBody>
      </p:sp>
      <p:sp>
        <p:nvSpPr>
          <p:cNvPr id="55" name="右箭头 54"/>
          <p:cNvSpPr/>
          <p:nvPr/>
        </p:nvSpPr>
        <p:spPr>
          <a:xfrm>
            <a:off x="5907405" y="1253490"/>
            <a:ext cx="496570" cy="294797"/>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56" name="上箭头 55"/>
          <p:cNvSpPr/>
          <p:nvPr/>
        </p:nvSpPr>
        <p:spPr>
          <a:xfrm>
            <a:off x="7019925" y="3382645"/>
            <a:ext cx="234950" cy="457516"/>
          </a:xfrm>
          <a:prstGeom prst="up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58" name="左箭头 57"/>
          <p:cNvSpPr/>
          <p:nvPr/>
        </p:nvSpPr>
        <p:spPr>
          <a:xfrm>
            <a:off x="5867400" y="1615440"/>
            <a:ext cx="548640" cy="227646"/>
          </a:xfrm>
          <a:prstGeom prst="left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60" name="下箭头 59"/>
          <p:cNvSpPr/>
          <p:nvPr/>
        </p:nvSpPr>
        <p:spPr>
          <a:xfrm>
            <a:off x="6660515" y="1845310"/>
            <a:ext cx="234950" cy="457517"/>
          </a:xfrm>
          <a:prstGeom prst="downArrow">
            <a:avLst/>
          </a:prstGeom>
          <a:gradFill>
            <a:gsLst>
              <a:gs pos="68000">
                <a:srgbClr val="C13838">
                  <a:alpha val="100000"/>
                </a:srgbClr>
              </a:gs>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61" name="上箭头 60"/>
          <p:cNvSpPr/>
          <p:nvPr/>
        </p:nvSpPr>
        <p:spPr>
          <a:xfrm>
            <a:off x="6975475" y="1818005"/>
            <a:ext cx="234950" cy="457516"/>
          </a:xfrm>
          <a:prstGeom prst="up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62" name="文本框 61"/>
          <p:cNvSpPr txBox="1"/>
          <p:nvPr/>
        </p:nvSpPr>
        <p:spPr>
          <a:xfrm>
            <a:off x="5128895" y="1216660"/>
            <a:ext cx="459740" cy="2193290"/>
          </a:xfrm>
          <a:prstGeom prst="rect">
            <a:avLst/>
          </a:prstGeom>
          <a:noFill/>
          <a:ln w="47625" cmpd="thickThin">
            <a:solidFill>
              <a:srgbClr val="1D41D5"/>
            </a:solidFill>
            <a:prstDash val="sysDot"/>
          </a:ln>
        </p:spPr>
        <p:txBody>
          <a:bodyPr vert="eaVert" wrap="square" rtlCol="0">
            <a:spAutoFit/>
          </a:bodyPr>
          <a:p>
            <a:r>
              <a:rPr lang="zh-CN" altLang="en-US" b="1"/>
              <a:t>约束中子星物态方程</a:t>
            </a:r>
            <a:endParaRPr lang="zh-CN" altLang="en-US" b="1"/>
          </a:p>
        </p:txBody>
      </p:sp>
      <p:sp>
        <p:nvSpPr>
          <p:cNvPr id="63" name="文本框 62"/>
          <p:cNvSpPr txBox="1"/>
          <p:nvPr/>
        </p:nvSpPr>
        <p:spPr>
          <a:xfrm>
            <a:off x="3885565" y="3521710"/>
            <a:ext cx="2711450" cy="368300"/>
          </a:xfrm>
          <a:prstGeom prst="rect">
            <a:avLst/>
          </a:prstGeom>
          <a:noFill/>
          <a:ln w="47625" cmpd="thickThin">
            <a:solidFill>
              <a:srgbClr val="1D41D5"/>
            </a:solidFill>
            <a:prstDash val="sysDot"/>
          </a:ln>
        </p:spPr>
        <p:txBody>
          <a:bodyPr wrap="none" rtlCol="0">
            <a:spAutoFit/>
          </a:bodyPr>
          <a:p>
            <a:r>
              <a:rPr lang="zh-CN" altLang="en-US" b="1"/>
              <a:t>揭示中子星内部真实结构</a:t>
            </a:r>
            <a:endParaRPr lang="zh-CN" altLang="en-US" b="1"/>
          </a:p>
        </p:txBody>
      </p:sp>
      <p:sp>
        <p:nvSpPr>
          <p:cNvPr id="4" name="文本框 3"/>
          <p:cNvSpPr txBox="1"/>
          <p:nvPr/>
        </p:nvSpPr>
        <p:spPr>
          <a:xfrm>
            <a:off x="6282690" y="2416175"/>
            <a:ext cx="1388110" cy="922020"/>
          </a:xfrm>
          <a:prstGeom prst="rect">
            <a:avLst/>
          </a:prstGeom>
          <a:noFill/>
          <a:ln w="44450" cmpd="dbl">
            <a:solidFill>
              <a:srgbClr val="1D41D5"/>
            </a:solidFill>
            <a:prstDash val="sysDot"/>
          </a:ln>
        </p:spPr>
        <p:txBody>
          <a:bodyPr wrap="none" rtlCol="0">
            <a:spAutoFit/>
          </a:bodyPr>
          <a:p>
            <a:pPr marL="285750" indent="-285750">
              <a:buClr>
                <a:srgbClr val="FF0000"/>
              </a:buClr>
              <a:buFont typeface="Wingdings" panose="05000000000000000000" charset="0"/>
              <a:buChar char="l"/>
            </a:pPr>
            <a:r>
              <a:rPr lang="zh-CN" altLang="en-US" b="1"/>
              <a:t>转动惯量</a:t>
            </a:r>
            <a:endParaRPr lang="zh-CN" altLang="en-US" b="1"/>
          </a:p>
          <a:p>
            <a:pPr marL="285750" indent="-285750">
              <a:buClr>
                <a:srgbClr val="FF0000"/>
              </a:buClr>
              <a:buFont typeface="Wingdings" panose="05000000000000000000" charset="0"/>
              <a:buChar char="l"/>
            </a:pPr>
            <a:r>
              <a:rPr lang="zh-CN" altLang="en-US" b="1"/>
              <a:t>引力红移</a:t>
            </a:r>
            <a:endParaRPr lang="zh-CN" altLang="en-US" b="1"/>
          </a:p>
          <a:p>
            <a:pPr marL="285750" indent="-285750">
              <a:buClr>
                <a:srgbClr val="FF0000"/>
              </a:buClr>
              <a:buFont typeface="Wingdings" panose="05000000000000000000" charset="0"/>
              <a:buChar char="l"/>
            </a:pPr>
            <a:r>
              <a:rPr lang="zh-CN" altLang="en-US" b="1"/>
              <a:t>潮汐形变</a:t>
            </a:r>
            <a:endParaRPr lang="zh-CN" altLang="en-US" b="1"/>
          </a:p>
        </p:txBody>
      </p:sp>
      <p:sp>
        <p:nvSpPr>
          <p:cNvPr id="6" name="右箭头 5"/>
          <p:cNvSpPr/>
          <p:nvPr/>
        </p:nvSpPr>
        <p:spPr>
          <a:xfrm>
            <a:off x="5907405" y="1242695"/>
            <a:ext cx="496570" cy="294797"/>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7" name="左箭头 6"/>
          <p:cNvSpPr/>
          <p:nvPr/>
        </p:nvSpPr>
        <p:spPr>
          <a:xfrm>
            <a:off x="5867400" y="1604645"/>
            <a:ext cx="548640" cy="227646"/>
          </a:xfrm>
          <a:prstGeom prst="left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8" name="下箭头 7"/>
          <p:cNvSpPr/>
          <p:nvPr/>
        </p:nvSpPr>
        <p:spPr>
          <a:xfrm>
            <a:off x="6660515" y="1834515"/>
            <a:ext cx="234950" cy="457517"/>
          </a:xfrm>
          <a:prstGeom prst="downArrow">
            <a:avLst/>
          </a:prstGeom>
          <a:gradFill>
            <a:gsLst>
              <a:gs pos="68000">
                <a:srgbClr val="C13838">
                  <a:alpha val="100000"/>
                </a:srgbClr>
              </a:gs>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1" name="上箭头 10"/>
          <p:cNvSpPr/>
          <p:nvPr/>
        </p:nvSpPr>
        <p:spPr>
          <a:xfrm>
            <a:off x="6975475" y="1807210"/>
            <a:ext cx="234950" cy="457516"/>
          </a:xfrm>
          <a:prstGeom prst="up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2" name="文本框 11"/>
          <p:cNvSpPr txBox="1"/>
          <p:nvPr/>
        </p:nvSpPr>
        <p:spPr>
          <a:xfrm>
            <a:off x="8540115" y="1184275"/>
            <a:ext cx="459740" cy="3295015"/>
          </a:xfrm>
          <a:prstGeom prst="rect">
            <a:avLst/>
          </a:prstGeom>
          <a:noFill/>
          <a:ln w="47625" cmpd="thickThin">
            <a:solidFill>
              <a:srgbClr val="1D41D5"/>
            </a:solidFill>
            <a:prstDash val="sysDot"/>
          </a:ln>
        </p:spPr>
        <p:txBody>
          <a:bodyPr vert="eaVert" wrap="square" rtlCol="0">
            <a:spAutoFit/>
          </a:bodyPr>
          <a:p>
            <a:r>
              <a:rPr lang="zh-CN" altLang="en-US" b="1"/>
              <a:t>通过质量吸积的致密双星演化</a:t>
            </a:r>
            <a:endParaRPr lang="zh-CN" altLang="en-US" b="1"/>
          </a:p>
        </p:txBody>
      </p:sp>
      <p:sp>
        <p:nvSpPr>
          <p:cNvPr id="13" name="下箭头 12"/>
          <p:cNvSpPr/>
          <p:nvPr/>
        </p:nvSpPr>
        <p:spPr>
          <a:xfrm>
            <a:off x="6713220" y="3420745"/>
            <a:ext cx="234950" cy="457517"/>
          </a:xfrm>
          <a:prstGeom prst="downArrow">
            <a:avLst/>
          </a:prstGeom>
          <a:gradFill>
            <a:gsLst>
              <a:gs pos="68000">
                <a:srgbClr val="C13838">
                  <a:alpha val="100000"/>
                </a:srgbClr>
              </a:gs>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4" name="上箭头 13"/>
          <p:cNvSpPr/>
          <p:nvPr/>
        </p:nvSpPr>
        <p:spPr>
          <a:xfrm>
            <a:off x="7028180" y="3393440"/>
            <a:ext cx="234950" cy="457516"/>
          </a:xfrm>
          <a:prstGeom prst="up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8" name="右箭头 17"/>
          <p:cNvSpPr/>
          <p:nvPr/>
        </p:nvSpPr>
        <p:spPr>
          <a:xfrm>
            <a:off x="5915660" y="1253490"/>
            <a:ext cx="496570" cy="294797"/>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19" name="左箭头 18"/>
          <p:cNvSpPr/>
          <p:nvPr/>
        </p:nvSpPr>
        <p:spPr>
          <a:xfrm>
            <a:off x="5875655" y="1615440"/>
            <a:ext cx="504825" cy="226376"/>
          </a:xfrm>
          <a:prstGeom prst="left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0" name="下箭头 19"/>
          <p:cNvSpPr/>
          <p:nvPr/>
        </p:nvSpPr>
        <p:spPr>
          <a:xfrm>
            <a:off x="6668770" y="1845310"/>
            <a:ext cx="234950" cy="457517"/>
          </a:xfrm>
          <a:prstGeom prst="downArrow">
            <a:avLst/>
          </a:prstGeom>
          <a:gradFill>
            <a:gsLst>
              <a:gs pos="68000">
                <a:srgbClr val="C13838">
                  <a:alpha val="100000"/>
                </a:srgbClr>
              </a:gs>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2" name="上箭头 21"/>
          <p:cNvSpPr/>
          <p:nvPr/>
        </p:nvSpPr>
        <p:spPr>
          <a:xfrm>
            <a:off x="6983730" y="1818005"/>
            <a:ext cx="234950" cy="457516"/>
          </a:xfrm>
          <a:prstGeom prst="up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4" name="文本框 23"/>
          <p:cNvSpPr txBox="1"/>
          <p:nvPr/>
        </p:nvSpPr>
        <p:spPr>
          <a:xfrm>
            <a:off x="7904480" y="1190625"/>
            <a:ext cx="459740" cy="1809115"/>
          </a:xfrm>
          <a:prstGeom prst="rect">
            <a:avLst/>
          </a:prstGeom>
          <a:noFill/>
          <a:ln w="47625" cmpd="thickThin">
            <a:solidFill>
              <a:srgbClr val="1D41D5"/>
            </a:solidFill>
            <a:prstDash val="sysDot"/>
          </a:ln>
        </p:spPr>
        <p:txBody>
          <a:bodyPr vert="eaVert" wrap="square" rtlCol="0">
            <a:spAutoFit/>
          </a:bodyPr>
          <a:p>
            <a:r>
              <a:rPr lang="zh-CN" altLang="en-US" b="1"/>
              <a:t>中子星形成机理</a:t>
            </a:r>
            <a:endParaRPr lang="zh-CN" altLang="en-US" b="1"/>
          </a:p>
        </p:txBody>
      </p:sp>
      <p:sp>
        <p:nvSpPr>
          <p:cNvPr id="25" name="右箭头 24"/>
          <p:cNvSpPr/>
          <p:nvPr/>
        </p:nvSpPr>
        <p:spPr>
          <a:xfrm>
            <a:off x="7499985" y="1283335"/>
            <a:ext cx="354330" cy="175259"/>
          </a:xfrm>
          <a:prstGeom prst="rightArrow">
            <a:avLst/>
          </a:prstGeom>
          <a:gradFill>
            <a:gsLst>
              <a:gs pos="0">
                <a:srgbClr val="FE4444"/>
              </a:gs>
              <a:gs pos="100000">
                <a:srgbClr val="832B2B"/>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7" name="左箭头 26"/>
          <p:cNvSpPr/>
          <p:nvPr/>
        </p:nvSpPr>
        <p:spPr>
          <a:xfrm>
            <a:off x="7459980" y="1645285"/>
            <a:ext cx="360045" cy="144779"/>
          </a:xfrm>
          <a:prstGeom prst="leftArrow">
            <a:avLst/>
          </a:prstGeom>
          <a:gradFill>
            <a:gsLst>
              <a:gs pos="0">
                <a:srgbClr val="14CD68"/>
              </a:gs>
              <a:gs pos="100000">
                <a:srgbClr val="0B6E38"/>
              </a:gs>
            </a:gsLst>
            <a:lin ang="0" scaled="0"/>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4" grpId="1" animBg="1"/>
      <p:bldP spid="18" grpId="1" animBg="1"/>
      <p:bldP spid="19" grpId="1" animBg="1"/>
      <p:bldP spid="20" grpId="1" animBg="1"/>
      <p:bldP spid="22" grpId="1" animBg="1"/>
      <p:bldP spid="54" grpId="1" animBg="1"/>
      <p:bldP spid="43" grpId="0"/>
      <p:bldP spid="46" grpId="0"/>
      <p:bldP spid="47" grpId="0"/>
      <p:bldP spid="21" grpId="0"/>
      <p:bldP spid="33" grpId="0"/>
      <p:bldP spid="34" grpId="0" animBg="1"/>
      <p:bldP spid="21" grpId="1"/>
      <p:bldP spid="33" grpId="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内容占位符 -2147482614" descr="Figure 234"/>
          <p:cNvPicPr>
            <a:picLocks noChangeAspect="1"/>
          </p:cNvPicPr>
          <p:nvPr>
            <p:ph idx="1"/>
          </p:nvPr>
        </p:nvPicPr>
        <p:blipFill>
          <a:blip r:embed="rId1"/>
          <a:stretch>
            <a:fillRect/>
          </a:stretch>
        </p:blipFill>
        <p:spPr>
          <a:xfrm>
            <a:off x="541020" y="1143635"/>
            <a:ext cx="3749675" cy="5357495"/>
          </a:xfrm>
          <a:prstGeom prst="rect">
            <a:avLst/>
          </a:prstGeom>
          <a:noFill/>
          <a:ln w="9525">
            <a:noFill/>
          </a:ln>
        </p:spPr>
      </p:pic>
      <p:sp>
        <p:nvSpPr>
          <p:cNvPr id="100" name="文本框 99"/>
          <p:cNvSpPr txBox="1"/>
          <p:nvPr/>
        </p:nvSpPr>
        <p:spPr>
          <a:xfrm>
            <a:off x="4025265" y="1381760"/>
            <a:ext cx="3529330" cy="275590"/>
          </a:xfrm>
          <a:prstGeom prst="rect">
            <a:avLst/>
          </a:prstGeom>
          <a:noFill/>
          <a:ln w="9525">
            <a:noFill/>
          </a:ln>
        </p:spPr>
        <p:txBody>
          <a:bodyPr wrap="square">
            <a:spAutoFit/>
          </a:bodyPr>
          <a:p>
            <a:r>
              <a:rPr lang="en-US" sz="1200">
                <a:solidFill>
                  <a:srgbClr val="0000FF"/>
                </a:solidFill>
                <a:latin typeface="Times New Roman" panose="02020603050405020304" charset="0"/>
                <a:ea typeface="宋体" panose="02010600030101010101" pitchFamily="2" charset="-122"/>
              </a:rPr>
              <a:t> </a:t>
            </a:r>
            <a:endParaRPr lang="en-US" sz="1200">
              <a:solidFill>
                <a:srgbClr val="0000FF"/>
              </a:solidFill>
              <a:latin typeface="Times New Roman" panose="02020603050405020304" charset="0"/>
              <a:ea typeface="宋体" panose="02010600030101010101" pitchFamily="2" charset="-122"/>
            </a:endParaRPr>
          </a:p>
        </p:txBody>
      </p:sp>
      <p:sp>
        <p:nvSpPr>
          <p:cNvPr id="5" name="文本框 4"/>
          <p:cNvSpPr txBox="1"/>
          <p:nvPr/>
        </p:nvSpPr>
        <p:spPr>
          <a:xfrm>
            <a:off x="541020" y="6501130"/>
            <a:ext cx="3931920" cy="275590"/>
          </a:xfrm>
          <a:prstGeom prst="rect">
            <a:avLst/>
          </a:prstGeom>
          <a:noFill/>
        </p:spPr>
        <p:txBody>
          <a:bodyPr wrap="square" rtlCol="0" anchor="t">
            <a:spAutoFit/>
          </a:bodyPr>
          <a:p>
            <a:r>
              <a:rPr lang="zh-CN" sz="1200" b="1">
                <a:solidFill>
                  <a:srgbClr val="0000FF"/>
                </a:solidFill>
                <a:latin typeface="Times New Roman" panose="02020603050405020304" charset="0"/>
                <a:ea typeface="宋体" panose="02010600030101010101" pitchFamily="2" charset="-122"/>
                <a:sym typeface="+mn-ea"/>
              </a:rPr>
              <a:t>静止中子星</a:t>
            </a:r>
            <a:r>
              <a:rPr lang="en-US" sz="1200" b="1">
                <a:solidFill>
                  <a:srgbClr val="0000FF"/>
                </a:solidFill>
                <a:latin typeface="Times New Roman" panose="02020603050405020304" charset="0"/>
                <a:ea typeface="宋体" panose="02010600030101010101" pitchFamily="2" charset="-122"/>
                <a:sym typeface="+mn-ea"/>
              </a:rPr>
              <a:t>(SNS) </a:t>
            </a:r>
            <a:r>
              <a:rPr lang="zh-CN" sz="1200" b="1">
                <a:solidFill>
                  <a:srgbClr val="0000FF"/>
                </a:solidFill>
                <a:latin typeface="Times New Roman" panose="02020603050405020304" charset="0"/>
                <a:ea typeface="宋体" panose="02010600030101010101" pitchFamily="2" charset="-122"/>
                <a:sym typeface="+mn-ea"/>
              </a:rPr>
              <a:t>和转动中子星 </a:t>
            </a:r>
            <a:r>
              <a:rPr lang="en-US" sz="1200" b="1">
                <a:solidFill>
                  <a:srgbClr val="0000FF"/>
                </a:solidFill>
                <a:latin typeface="Times New Roman" panose="02020603050405020304" charset="0"/>
                <a:ea typeface="宋体" panose="02010600030101010101" pitchFamily="2" charset="-122"/>
                <a:sym typeface="+mn-ea"/>
              </a:rPr>
              <a:t>(RNS) </a:t>
            </a:r>
            <a:r>
              <a:rPr lang="zh-CN" sz="1200" b="1">
                <a:solidFill>
                  <a:srgbClr val="0000FF"/>
                </a:solidFill>
                <a:latin typeface="Times New Roman" panose="02020603050405020304" charset="0"/>
                <a:ea typeface="宋体" panose="02010600030101010101" pitchFamily="2" charset="-122"/>
                <a:sym typeface="+mn-ea"/>
              </a:rPr>
              <a:t>的</a:t>
            </a:r>
            <a:r>
              <a:rPr lang="zh-CN" sz="1200" b="1">
                <a:solidFill>
                  <a:srgbClr val="0000FF"/>
                </a:solidFill>
                <a:ea typeface="宋体" panose="02010600030101010101" pitchFamily="2" charset="-122"/>
                <a:sym typeface="+mn-ea"/>
              </a:rPr>
              <a:t>质量</a:t>
            </a:r>
            <a:r>
              <a:rPr lang="en-US" sz="1200" b="1">
                <a:solidFill>
                  <a:srgbClr val="0000FF"/>
                </a:solidFill>
                <a:latin typeface="Times New Roman" panose="02020603050405020304" charset="0"/>
                <a:ea typeface="宋体" panose="02010600030101010101" pitchFamily="2" charset="-122"/>
                <a:sym typeface="+mn-ea"/>
              </a:rPr>
              <a:t>-</a:t>
            </a:r>
            <a:r>
              <a:rPr lang="zh-CN" sz="1200" b="1">
                <a:solidFill>
                  <a:srgbClr val="0000FF"/>
                </a:solidFill>
                <a:ea typeface="宋体" panose="02010600030101010101" pitchFamily="2" charset="-122"/>
                <a:sym typeface="+mn-ea"/>
              </a:rPr>
              <a:t>半径</a:t>
            </a:r>
            <a:r>
              <a:rPr lang="zh-CN" sz="1200" b="1">
                <a:solidFill>
                  <a:srgbClr val="0000FF"/>
                </a:solidFill>
                <a:latin typeface="Times New Roman" panose="02020603050405020304" charset="0"/>
                <a:ea typeface="宋体" panose="02010600030101010101" pitchFamily="2" charset="-122"/>
                <a:sym typeface="+mn-ea"/>
              </a:rPr>
              <a:t>关系</a:t>
            </a:r>
            <a:endParaRPr lang="zh-CN" altLang="en-US" sz="1200" b="1">
              <a:solidFill>
                <a:srgbClr val="0000FF"/>
              </a:solidFill>
              <a:latin typeface="Times New Roman" panose="02020603050405020304" charset="0"/>
              <a:ea typeface="宋体" panose="02010600030101010101" pitchFamily="2" charset="-122"/>
              <a:sym typeface="+mn-ea"/>
            </a:endParaRPr>
          </a:p>
        </p:txBody>
      </p:sp>
      <p:sp>
        <p:nvSpPr>
          <p:cNvPr id="6" name="标题 5"/>
          <p:cNvSpPr>
            <a:spLocks noGrp="1"/>
          </p:cNvSpPr>
          <p:nvPr>
            <p:ph type="title"/>
          </p:nvPr>
        </p:nvSpPr>
        <p:spPr>
          <a:xfrm>
            <a:off x="179705" y="78740"/>
            <a:ext cx="6355080" cy="920750"/>
          </a:xfrm>
        </p:spPr>
        <p:txBody>
          <a:bodyPr/>
          <a:p>
            <a:pPr algn="l"/>
            <a:r>
              <a:rPr lang="zh-CN" altLang="en-US">
                <a:ln w="12700" cmpd="sng">
                  <a:solidFill>
                    <a:schemeClr val="accent4"/>
                  </a:solidFill>
                  <a:prstDash val="solid"/>
                </a:ln>
                <a:solidFill>
                  <a:srgbClr val="FF0000"/>
                </a:solidFill>
                <a:effectLst/>
              </a:rPr>
              <a:t>中子星质量</a:t>
            </a:r>
            <a:r>
              <a:rPr lang="en-US" altLang="zh-CN">
                <a:ln w="12700" cmpd="sng">
                  <a:solidFill>
                    <a:schemeClr val="accent4"/>
                  </a:solidFill>
                  <a:prstDash val="solid"/>
                </a:ln>
                <a:solidFill>
                  <a:srgbClr val="FF0000"/>
                </a:solidFill>
                <a:effectLst/>
              </a:rPr>
              <a:t>-</a:t>
            </a:r>
            <a:r>
              <a:rPr lang="zh-CN" altLang="en-US">
                <a:ln w="12700" cmpd="sng">
                  <a:solidFill>
                    <a:schemeClr val="accent4"/>
                  </a:solidFill>
                  <a:prstDash val="solid"/>
                </a:ln>
                <a:solidFill>
                  <a:srgbClr val="FF0000"/>
                </a:solidFill>
                <a:effectLst/>
              </a:rPr>
              <a:t>半径关系</a:t>
            </a:r>
            <a:endParaRPr lang="zh-CN" altLang="en-US">
              <a:ln w="12700" cmpd="sng">
                <a:solidFill>
                  <a:schemeClr val="accent4"/>
                </a:solidFill>
                <a:prstDash val="solid"/>
              </a:ln>
              <a:solidFill>
                <a:srgbClr val="FF0000"/>
              </a:solidFill>
              <a:effectLst/>
            </a:endParaRPr>
          </a:p>
        </p:txBody>
      </p:sp>
      <p:sp>
        <p:nvSpPr>
          <p:cNvPr id="7"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sp>
        <p:nvSpPr>
          <p:cNvPr id="8" name="文本框 7"/>
          <p:cNvSpPr txBox="1"/>
          <p:nvPr/>
        </p:nvSpPr>
        <p:spPr>
          <a:xfrm>
            <a:off x="5804535" y="6657340"/>
            <a:ext cx="3160395" cy="252730"/>
          </a:xfrm>
          <a:prstGeom prst="rect">
            <a:avLst/>
          </a:prstGeom>
          <a:noFill/>
          <a:ln w="9525">
            <a:noFill/>
          </a:ln>
        </p:spPr>
        <p:txBody>
          <a:bodyPr wrap="square">
            <a:spAutoFit/>
          </a:bodyPr>
          <a:p>
            <a:r>
              <a:rPr lang="en-US" sz="1050" b="1">
                <a:latin typeface="Times New Roman" panose="02020603050405020304" charset="0"/>
                <a:ea typeface="宋体" panose="02010600030101010101" pitchFamily="2" charset="-122"/>
              </a:rPr>
              <a:t>Rather I A , et al., Nucl. Phys. A, 2021, 1010, 122189.</a:t>
            </a:r>
            <a:endParaRPr lang="en-US" sz="1050" b="1">
              <a:latin typeface="Times New Roman" panose="02020603050405020304" charset="0"/>
              <a:ea typeface="宋体" panose="02010600030101010101" pitchFamily="2" charset="-122"/>
            </a:endParaRPr>
          </a:p>
        </p:txBody>
      </p:sp>
      <mc:AlternateContent xmlns:mc="http://schemas.openxmlformats.org/markup-compatibility/2006">
        <mc:Choice xmlns:a14="http://schemas.microsoft.com/office/drawing/2010/main" Requires="a14">
          <p:sp>
            <p:nvSpPr>
              <p:cNvPr id="22" name="文本框 21"/>
              <p:cNvSpPr txBox="1"/>
              <p:nvPr/>
            </p:nvSpPr>
            <p:spPr>
              <a:xfrm>
                <a:off x="4718050" y="1249680"/>
                <a:ext cx="3573145" cy="5440680"/>
              </a:xfrm>
              <a:prstGeom prst="rect">
                <a:avLst/>
              </a:prstGeom>
              <a:noFill/>
              <a:ln w="38100" cmpd="dbl">
                <a:solidFill>
                  <a:srgbClr val="1D41D5"/>
                </a:solidFill>
                <a:prstDash val="dash"/>
              </a:ln>
            </p:spPr>
            <p:txBody>
              <a:bodyPr wrap="square" rtlCol="0" anchor="t">
                <a:spAutoFit/>
              </a:bodyPr>
              <a:p>
                <a:pPr indent="0">
                  <a:lnSpc>
                    <a:spcPct val="150000"/>
                  </a:lnSpc>
                  <a:buClr>
                    <a:srgbClr val="FF0000"/>
                  </a:buClr>
                  <a:buFont typeface="Wingdings" panose="05000000000000000000" charset="0"/>
                  <a:buChar char="p"/>
                </a:pPr>
                <a:r>
                  <a:rPr lang="en-US" altLang="zh-CN" b="1">
                    <a:solidFill>
                      <a:srgbClr val="FF0000"/>
                    </a:solidFill>
                    <a:latin typeface="Times New Roman" panose="02020603050405020304" charset="0"/>
                    <a:ea typeface="宋体" panose="02010600030101010101" pitchFamily="2" charset="-122"/>
                    <a:sym typeface="+mn-ea"/>
                  </a:rPr>
                  <a:t>5</a:t>
                </a:r>
                <a:r>
                  <a:rPr lang="zh-CN" altLang="en-US" b="1">
                    <a:solidFill>
                      <a:srgbClr val="FF0000"/>
                    </a:solidFill>
                    <a:latin typeface="Times New Roman" panose="02020603050405020304" charset="0"/>
                    <a:ea typeface="宋体" panose="02010600030101010101" pitchFamily="2" charset="-122"/>
                    <a:sym typeface="+mn-ea"/>
                  </a:rPr>
                  <a:t>个</a:t>
                </a:r>
                <a:r>
                  <a:rPr lang="zh-CN" b="1">
                    <a:solidFill>
                      <a:srgbClr val="FF0000"/>
                    </a:solidFill>
                    <a:latin typeface="Times New Roman" panose="02020603050405020304" charset="0"/>
                    <a:ea typeface="宋体" panose="02010600030101010101" pitchFamily="2" charset="-122"/>
                    <a:sym typeface="+mn-ea"/>
                  </a:rPr>
                  <a:t>核心参数组</a:t>
                </a:r>
                <a:r>
                  <a:rPr lang="en-US" altLang="zh-CN" b="1">
                    <a:solidFill>
                      <a:srgbClr val="FF0000"/>
                    </a:solidFill>
                    <a:latin typeface="Times New Roman" panose="02020603050405020304" charset="0"/>
                    <a:ea typeface="宋体" panose="02010600030101010101" pitchFamily="2" charset="-122"/>
                    <a:sym typeface="+mn-ea"/>
                  </a:rPr>
                  <a:t>: </a:t>
                </a:r>
                <a:endParaRPr lang="en-US" altLang="zh-CN" b="1">
                  <a:solidFill>
                    <a:srgbClr val="FF0000"/>
                  </a:solidFill>
                  <a:latin typeface="Times New Roman" panose="02020603050405020304" charset="0"/>
                  <a:ea typeface="宋体" panose="02010600030101010101" pitchFamily="2" charset="-122"/>
                  <a:sym typeface="+mn-ea"/>
                </a:endParaRPr>
              </a:p>
              <a:p>
                <a:pPr indent="0">
                  <a:lnSpc>
                    <a:spcPct val="150000"/>
                  </a:lnSpc>
                  <a:buClr>
                    <a:srgbClr val="FF0000"/>
                  </a:buClr>
                  <a:buFont typeface="Wingdings" panose="05000000000000000000" charset="0"/>
                  <a:buNone/>
                </a:pPr>
                <a:r>
                  <a:rPr lang="en-US" sz="1600">
                    <a:solidFill>
                      <a:srgbClr val="0000FF"/>
                    </a:solidFill>
                    <a:latin typeface="Times New Roman" panose="02020603050405020304" charset="0"/>
                    <a:ea typeface="宋体" panose="02010600030101010101" pitchFamily="2" charset="-122"/>
                    <a:sym typeface="+mn-ea"/>
                  </a:rPr>
                  <a:t>NL3</a:t>
                </a:r>
                <a:r>
                  <a:rPr lang="zh-CN" sz="1600">
                    <a:solidFill>
                      <a:srgbClr val="0000FF"/>
                    </a:solidFill>
                    <a:latin typeface="Times New Roman" panose="02020603050405020304" charset="0"/>
                    <a:ea typeface="宋体" panose="02010600030101010101" pitchFamily="2" charset="-122"/>
                    <a:sym typeface="+mn-ea"/>
                  </a:rPr>
                  <a:t>、</a:t>
                </a:r>
                <a:r>
                  <a:rPr lang="en-US" sz="1600">
                    <a:solidFill>
                      <a:srgbClr val="0000FF"/>
                    </a:solidFill>
                    <a:latin typeface="Times New Roman" panose="02020603050405020304" charset="0"/>
                    <a:ea typeface="宋体" panose="02010600030101010101" pitchFamily="2" charset="-122"/>
                    <a:sym typeface="+mn-ea"/>
                  </a:rPr>
                  <a:t>TM1</a:t>
                </a:r>
                <a:r>
                  <a:rPr lang="zh-CN" sz="1600">
                    <a:solidFill>
                      <a:srgbClr val="0000FF"/>
                    </a:solidFill>
                    <a:latin typeface="Times New Roman" panose="02020603050405020304" charset="0"/>
                    <a:ea typeface="宋体" panose="02010600030101010101" pitchFamily="2" charset="-122"/>
                    <a:sym typeface="+mn-ea"/>
                  </a:rPr>
                  <a:t>、</a:t>
                </a:r>
                <a:r>
                  <a:rPr lang="en-US" sz="1600">
                    <a:solidFill>
                      <a:srgbClr val="0000FF"/>
                    </a:solidFill>
                    <a:latin typeface="Times New Roman" panose="02020603050405020304" charset="0"/>
                    <a:ea typeface="宋体" panose="02010600030101010101" pitchFamily="2" charset="-122"/>
                    <a:sym typeface="+mn-ea"/>
                  </a:rPr>
                  <a:t>IU-FSU</a:t>
                </a:r>
                <a:r>
                  <a:rPr lang="zh-CN" sz="1600">
                    <a:solidFill>
                      <a:srgbClr val="0000FF"/>
                    </a:solidFill>
                    <a:latin typeface="Times New Roman" panose="02020603050405020304" charset="0"/>
                    <a:ea typeface="宋体" panose="02010600030101010101" pitchFamily="2" charset="-122"/>
                    <a:sym typeface="+mn-ea"/>
                  </a:rPr>
                  <a:t>、</a:t>
                </a:r>
                <a:r>
                  <a:rPr lang="en-US" sz="1600">
                    <a:solidFill>
                      <a:srgbClr val="0000FF"/>
                    </a:solidFill>
                    <a:latin typeface="Times New Roman" panose="02020603050405020304" charset="0"/>
                    <a:ea typeface="宋体" panose="02010600030101010101" pitchFamily="2" charset="-122"/>
                    <a:sym typeface="+mn-ea"/>
                  </a:rPr>
                  <a:t>IOPB-I</a:t>
                </a:r>
                <a:r>
                  <a:rPr lang="zh-CN" sz="1600">
                    <a:solidFill>
                      <a:srgbClr val="0000FF"/>
                    </a:solidFill>
                    <a:latin typeface="Times New Roman" panose="02020603050405020304" charset="0"/>
                    <a:ea typeface="宋体" panose="02010600030101010101" pitchFamily="2" charset="-122"/>
                    <a:sym typeface="+mn-ea"/>
                  </a:rPr>
                  <a:t>和</a:t>
                </a:r>
                <a:r>
                  <a:rPr lang="en-US" sz="1600">
                    <a:solidFill>
                      <a:srgbClr val="0000FF"/>
                    </a:solidFill>
                    <a:latin typeface="Times New Roman" panose="02020603050405020304" charset="0"/>
                    <a:ea typeface="宋体" panose="02010600030101010101" pitchFamily="2" charset="-122"/>
                    <a:sym typeface="+mn-ea"/>
                  </a:rPr>
                  <a:t>G3</a:t>
                </a:r>
                <a:endParaRPr lang="zh-CN" altLang="en-US">
                  <a:solidFill>
                    <a:srgbClr val="0000FF"/>
                  </a:solidFill>
                  <a:latin typeface="Times New Roman" panose="02020603050405020304" charset="0"/>
                  <a:ea typeface="宋体" panose="02010600030101010101" pitchFamily="2" charset="-122"/>
                  <a:sym typeface="+mn-ea"/>
                </a:endParaRPr>
              </a:p>
              <a:p>
                <a:pPr indent="0">
                  <a:lnSpc>
                    <a:spcPct val="150000"/>
                  </a:lnSpc>
                  <a:buClr>
                    <a:srgbClr val="FF0000"/>
                  </a:buClr>
                  <a:buFont typeface="Wingdings" panose="05000000000000000000" charset="0"/>
                  <a:buChar char="p"/>
                </a:pPr>
                <a:r>
                  <a:rPr lang="zh-CN" b="1">
                    <a:solidFill>
                      <a:srgbClr val="FF0000"/>
                    </a:solidFill>
                    <a:latin typeface="Times New Roman" panose="02020603050405020304" charset="0"/>
                    <a:ea typeface="宋体" panose="02010600030101010101" pitchFamily="2" charset="-122"/>
                    <a:sym typeface="+mn-ea"/>
                  </a:rPr>
                  <a:t>不同的对称能斜率参数下</a:t>
                </a:r>
                <a:r>
                  <a:rPr lang="en-US" altLang="zh-CN" b="1">
                    <a:solidFill>
                      <a:srgbClr val="FF0000"/>
                    </a:solidFill>
                    <a:latin typeface="Times New Roman" panose="02020603050405020304" charset="0"/>
                    <a:ea typeface="宋体" panose="02010600030101010101" pitchFamily="2" charset="-122"/>
                    <a:sym typeface="+mn-ea"/>
                  </a:rPr>
                  <a:t>9</a:t>
                </a:r>
                <a:r>
                  <a:rPr lang="zh-CN" altLang="en-US" b="1">
                    <a:solidFill>
                      <a:srgbClr val="FF0000"/>
                    </a:solidFill>
                    <a:latin typeface="Times New Roman" panose="02020603050405020304" charset="0"/>
                    <a:ea typeface="宋体" panose="02010600030101010101" pitchFamily="2" charset="-122"/>
                    <a:sym typeface="+mn-ea"/>
                  </a:rPr>
                  <a:t>个</a:t>
                </a:r>
                <a:r>
                  <a:rPr lang="zh-CN" b="1">
                    <a:solidFill>
                      <a:srgbClr val="FF0000"/>
                    </a:solidFill>
                    <a:latin typeface="Times New Roman" panose="02020603050405020304" charset="0"/>
                    <a:ea typeface="宋体" panose="02010600030101010101" pitchFamily="2" charset="-122"/>
                    <a:sym typeface="+mn-ea"/>
                  </a:rPr>
                  <a:t>壳层物态方程：</a:t>
                </a:r>
                <a:endParaRPr lang="zh-CN">
                  <a:solidFill>
                    <a:srgbClr val="0000FF"/>
                  </a:solidFill>
                  <a:latin typeface="Times New Roman" panose="02020603050405020304" charset="0"/>
                  <a:ea typeface="宋体" panose="02010600030101010101" pitchFamily="2" charset="-122"/>
                  <a:sym typeface="+mn-ea"/>
                </a:endParaRPr>
              </a:p>
              <a:p>
                <a:pPr indent="0">
                  <a:lnSpc>
                    <a:spcPct val="150000"/>
                  </a:lnSpc>
                  <a:buClr>
                    <a:srgbClr val="FF0000"/>
                  </a:buClr>
                  <a:buFont typeface="Wingdings" panose="05000000000000000000" charset="0"/>
                  <a:buNone/>
                </a:pPr>
                <a:r>
                  <a:rPr lang="en-US" sz="1400">
                    <a:solidFill>
                      <a:srgbClr val="0000FF"/>
                    </a:solidFill>
                    <a:latin typeface="Times New Roman" panose="02020603050405020304" charset="0"/>
                    <a:ea typeface="宋体" panose="02010600030101010101" pitchFamily="2" charset="-122"/>
                    <a:sym typeface="+mn-ea"/>
                  </a:rPr>
                  <a:t>No Crust</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NL3</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TM1</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FSU</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NL3</a:t>
                </a:r>
                <a:r>
                  <a:rPr lang="en-US" sz="1400">
                    <a:solidFill>
                      <a:srgbClr val="0000FF"/>
                    </a:solidFill>
                    <a:latin typeface="Symbol" panose="05050102010706020507" charset="0"/>
                    <a:ea typeface="宋体" panose="02010600030101010101" pitchFamily="2" charset="-122"/>
                    <a:sym typeface="+mn-ea"/>
                  </a:rPr>
                  <a:t>w</a:t>
                </a:r>
                <a:r>
                  <a:rPr lang="en-US" sz="1400">
                    <a:solidFill>
                      <a:srgbClr val="0000FF"/>
                    </a:solidFill>
                    <a:latin typeface="Times New Roman" panose="02020603050405020304" charset="0"/>
                    <a:ea typeface="宋体" panose="02010600030101010101" pitchFamily="2" charset="-122"/>
                    <a:sym typeface="+mn-ea"/>
                  </a:rPr>
                  <a:t>ρ</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DO-ME </a:t>
                </a:r>
                <a:r>
                  <a:rPr lang="en-US" sz="1400">
                    <a:solidFill>
                      <a:srgbClr val="0000FF"/>
                    </a:solidFill>
                    <a:latin typeface="Symbol" panose="05050102010706020507" charset="0"/>
                    <a:ea typeface="宋体" panose="02010600030101010101" pitchFamily="2" charset="-122"/>
                    <a:sym typeface="+mn-ea"/>
                  </a:rPr>
                  <a:t>d</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DO-ME 2</a:t>
                </a:r>
                <a:r>
                  <a:rPr lang="zh-CN"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IU-FSU</a:t>
                </a:r>
                <a:r>
                  <a:rPr lang="zh-CN" sz="1400">
                    <a:solidFill>
                      <a:srgbClr val="0000FF"/>
                    </a:solidFill>
                    <a:latin typeface="Times New Roman" panose="02020603050405020304" charset="0"/>
                    <a:ea typeface="宋体" panose="02010600030101010101" pitchFamily="2" charset="-122"/>
                    <a:sym typeface="+mn-ea"/>
                  </a:rPr>
                  <a:t>和</a:t>
                </a:r>
                <a:r>
                  <a:rPr lang="en-US" sz="1400">
                    <a:solidFill>
                      <a:srgbClr val="0000FF"/>
                    </a:solidFill>
                    <a:latin typeface="Times New Roman" panose="02020603050405020304" charset="0"/>
                    <a:ea typeface="宋体" panose="02010600030101010101" pitchFamily="2" charset="-122"/>
                    <a:sym typeface="+mn-ea"/>
                  </a:rPr>
                  <a:t>BBP 9</a:t>
                </a:r>
                <a:endParaRPr lang="zh-CN" altLang="en-US" sz="1400">
                  <a:solidFill>
                    <a:srgbClr val="0000FF"/>
                  </a:solidFill>
                  <a:latin typeface="Times New Roman" panose="02020603050405020304" charset="0"/>
                  <a:ea typeface="宋体" panose="02010600030101010101" pitchFamily="2" charset="-122"/>
                  <a:sym typeface="+mn-ea"/>
                </a:endParaRPr>
              </a:p>
              <a:p>
                <a:pPr marL="285750" indent="-285750">
                  <a:lnSpc>
                    <a:spcPct val="150000"/>
                  </a:lnSpc>
                  <a:buClr>
                    <a:srgbClr val="FF0000"/>
                  </a:buClr>
                  <a:buFont typeface="Wingdings" panose="05000000000000000000" charset="0"/>
                  <a:buChar char="p"/>
                </a:pP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PSR J0030+0451</a:t>
                </a:r>
                <a:r>
                  <a:rPr lang="en-US" altLang="zh-CN" b="1">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INS</a:t>
                </a:r>
                <a:r>
                  <a:rPr lang="en-US" altLang="zh-CN" b="1">
                    <a:solidFill>
                      <a:srgbClr val="FF0000"/>
                    </a:solidFill>
                    <a:latin typeface="Times New Roman" panose="02020603050405020304" charset="0"/>
                    <a:ea typeface="宋体" panose="02010600030101010101" pitchFamily="2" charset="-122"/>
                    <a:cs typeface="Times New Roman" panose="02020603050405020304" charset="0"/>
                    <a:sym typeface="+mn-ea"/>
                  </a:rPr>
                  <a:t>)</a:t>
                </a: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a:t>
                </a:r>
                <a:endParaRPr lang="zh-CN" altLang="en-US" b="1">
                  <a:solidFill>
                    <a:srgbClr val="1D41D5"/>
                  </a:solidFill>
                  <a:latin typeface="Times New Roman" panose="02020603050405020304" charset="0"/>
                  <a:ea typeface="宋体" panose="02010600030101010101" pitchFamily="2" charset="-122"/>
                  <a:cs typeface="Times New Roman" panose="02020603050405020304" charset="0"/>
                </a:endParaRPr>
              </a:p>
              <a:p>
                <a:pPr marL="285750" indent="-285750">
                  <a:lnSpc>
                    <a:spcPct val="150000"/>
                  </a:lnSpc>
                  <a:buClr>
                    <a:srgbClr val="1D41D5"/>
                  </a:buClr>
                  <a:buFont typeface="Wingdings" panose="05000000000000000000" charset="0"/>
                  <a:buChar char="l"/>
                </a:pPr>
                <a:r>
                  <a:rPr lang="en-US" altLang="zh-CN" sz="1400">
                    <a:solidFill>
                      <a:srgbClr val="1D41D5"/>
                    </a:soli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sz="1400">
                            <a:solidFill>
                              <a:srgbClr val="0000FF"/>
                            </a:solidFill>
                            <a:latin typeface="Times New Roman" panose="02020603050405020304" charset="0"/>
                            <a:ea typeface="宋体" panose="02010600030101010101" pitchFamily="2" charset="-122"/>
                          </a:rPr>
                        </m:ctrlPr>
                      </m:sSubSupPr>
                      <m:e>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34</m:t>
                        </m:r>
                      </m:e>
                      <m:sub>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16</m:t>
                        </m:r>
                      </m:sub>
                      <m:sup>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15</m:t>
                        </m:r>
                      </m:sup>
                    </m:sSubSup>
                  </m:oMath>
                </a14:m>
                <a:r>
                  <a:rPr lang="en-US" sz="1400">
                    <a:solidFill>
                      <a:srgbClr val="0000FF"/>
                    </a:solidFill>
                    <a:latin typeface="Times New Roman" panose="02020603050405020304" charset="0"/>
                    <a:ea typeface="宋体" panose="02010600030101010101" pitchFamily="2" charset="-122"/>
                    <a:sym typeface="+mn-ea"/>
                  </a:rPr>
                  <a:t>M</a:t>
                </a:r>
                <a:r>
                  <a:rPr lang="en-US" sz="1400" baseline="-250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a:t>
                </a:r>
                <a14:m>
                  <m:oMath xmlns:m="http://schemas.openxmlformats.org/officeDocument/2006/math">
                    <m:r>
                      <a:rPr lang="en-US" sz="1400">
                        <a:solidFill>
                          <a:srgbClr val="0000FF"/>
                        </a:solidFill>
                        <a:latin typeface="Times New Roman" panose="02020603050405020304" charset="0"/>
                        <a:ea typeface="宋体" panose="02010600030101010101" pitchFamily="2" charset="-122"/>
                        <a:sym typeface="+mn-ea"/>
                      </a:rPr>
                      <m:t> </m:t>
                    </m:r>
                    <m:sSubSup>
                      <m:sSubSupPr>
                        <m:ctrlPr>
                          <a:rPr lang="en-US" sz="1400">
                            <a:solidFill>
                              <a:srgbClr val="0000FF"/>
                            </a:solidFill>
                            <a:latin typeface="Times New Roman" panose="02020603050405020304" charset="0"/>
                            <a:ea typeface="宋体" panose="02010600030101010101" pitchFamily="2" charset="-122"/>
                          </a:rPr>
                        </m:ctrlPr>
                      </m:sSubSupPr>
                      <m:e>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44</m:t>
                        </m:r>
                      </m:e>
                      <m:sub>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14</m:t>
                        </m:r>
                      </m:sub>
                      <m:sup>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15</m:t>
                        </m:r>
                      </m:sup>
                    </m:sSubSup>
                  </m:oMath>
                </a14:m>
                <a:r>
                  <a:rPr lang="en-US" sz="1400">
                    <a:solidFill>
                      <a:srgbClr val="0000FF"/>
                    </a:solidFill>
                    <a:latin typeface="Times New Roman" panose="02020603050405020304" charset="0"/>
                    <a:ea typeface="宋体" panose="02010600030101010101" pitchFamily="2" charset="-122"/>
                    <a:sym typeface="+mn-ea"/>
                  </a:rPr>
                  <a:t>M</a:t>
                </a:r>
                <a:r>
                  <a:rPr lang="en-US" sz="1400" baseline="-25000">
                    <a:solidFill>
                      <a:srgbClr val="0000FF"/>
                    </a:solidFill>
                    <a:latin typeface="Times New Roman" panose="02020603050405020304" charset="0"/>
                    <a:ea typeface="宋体" panose="02010600030101010101" pitchFamily="2" charset="-122"/>
                    <a:sym typeface="+mn-ea"/>
                  </a:rPr>
                  <a:t>⊙</a:t>
                </a:r>
                <a:endParaRPr lang="zh-CN" altLang="en-US" sz="1400" baseline="-25000">
                  <a:solidFill>
                    <a:srgbClr val="0070C0"/>
                  </a:solidFill>
                  <a:latin typeface="Times New Roman" panose="02020603050405020304" charset="0"/>
                  <a:ea typeface="宋体" panose="02010600030101010101" pitchFamily="2" charset="-122"/>
                  <a:cs typeface="Times New Roman" panose="02020603050405020304" charset="0"/>
                  <a:sym typeface="+mn-ea"/>
                </a:endParaRPr>
              </a:p>
              <a:p>
                <a:pPr marL="285750" indent="-285750">
                  <a:lnSpc>
                    <a:spcPct val="150000"/>
                  </a:lnSpc>
                  <a:buClr>
                    <a:srgbClr val="1D41D5"/>
                  </a:buClr>
                  <a:buFont typeface="Wingdings" panose="05000000000000000000" charset="0"/>
                  <a:buChar char="l"/>
                </a:pPr>
                <a:r>
                  <a:rPr lang="en-US" sz="1400">
                    <a:solidFill>
                      <a:srgbClr val="0000FF"/>
                    </a:solidFill>
                    <a:latin typeface="Times New Roman" panose="02020603050405020304" charset="0"/>
                    <a:ea typeface="宋体" panose="02010600030101010101" pitchFamily="2" charset="-122"/>
                    <a:sym typeface="+mn-ea"/>
                  </a:rPr>
                  <a:t>   R =</a:t>
                </a:r>
                <a14:m>
                  <m:oMath xmlns:m="http://schemas.openxmlformats.org/officeDocument/2006/math">
                    <m:sSubSup>
                      <m:sSubSupPr>
                        <m:ctrlPr>
                          <a:rPr lang="en-US" sz="1400">
                            <a:solidFill>
                              <a:srgbClr val="0000FF"/>
                            </a:solidFill>
                            <a:latin typeface="Times New Roman" panose="02020603050405020304" charset="0"/>
                            <a:ea typeface="宋体" panose="02010600030101010101" pitchFamily="2" charset="-122"/>
                          </a:rPr>
                        </m:ctrlPr>
                      </m:sSubSupPr>
                      <m:e>
                        <m:r>
                          <a:rPr lang="en-US" sz="1400">
                            <a:solidFill>
                              <a:srgbClr val="0000FF"/>
                            </a:solidFill>
                            <a:latin typeface="Times New Roman" panose="02020603050405020304" charset="0"/>
                            <a:ea typeface="宋体" panose="02010600030101010101" pitchFamily="2" charset="-122"/>
                          </a:rPr>
                          <m:t>12</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71</m:t>
                        </m:r>
                      </m:e>
                      <m:sub>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19</m:t>
                        </m:r>
                      </m:sub>
                      <m:sup>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14</m:t>
                        </m:r>
                      </m:sup>
                    </m:sSubSup>
                  </m:oMath>
                </a14:m>
                <a:r>
                  <a:rPr lang="en-US" sz="1400">
                    <a:solidFill>
                      <a:srgbClr val="0000FF"/>
                    </a:solidFill>
                    <a:latin typeface="Times New Roman" panose="02020603050405020304" charset="0"/>
                    <a:ea typeface="宋体" panose="02010600030101010101" pitchFamily="2" charset="-122"/>
                    <a:sym typeface="+mn-ea"/>
                  </a:rPr>
                  <a:t> km</a:t>
                </a:r>
                <a:r>
                  <a:rPr lang="zh-CN" altLang="en-US" sz="1400">
                    <a:solidFill>
                      <a:srgbClr val="0000FF"/>
                    </a:solidFill>
                    <a:latin typeface="Times New Roman" panose="02020603050405020304" charset="0"/>
                    <a:ea typeface="宋体" panose="02010600030101010101" pitchFamily="2" charset="-122"/>
                    <a:sym typeface="+mn-ea"/>
                  </a:rPr>
                  <a:t>，</a:t>
                </a:r>
                <a:r>
                  <a:rPr lang="en-US" sz="1400">
                    <a:solidFill>
                      <a:srgbClr val="0000FF"/>
                    </a:solidFill>
                    <a:latin typeface="Times New Roman" panose="02020603050405020304" charset="0"/>
                    <a:ea typeface="宋体" panose="02010600030101010101" pitchFamily="2" charset="-122"/>
                    <a:sym typeface="+mn-ea"/>
                  </a:rPr>
                  <a:t>R = </a:t>
                </a:r>
                <a14:m>
                  <m:oMath xmlns:m="http://schemas.openxmlformats.org/officeDocument/2006/math">
                    <m:sSubSup>
                      <m:sSubSupPr>
                        <m:ctrlPr>
                          <a:rPr lang="en-US" sz="1400">
                            <a:solidFill>
                              <a:srgbClr val="0000FF"/>
                            </a:solidFill>
                            <a:latin typeface="Times New Roman" panose="02020603050405020304" charset="0"/>
                            <a:ea typeface="宋体" panose="02010600030101010101" pitchFamily="2" charset="-122"/>
                          </a:rPr>
                        </m:ctrlPr>
                      </m:sSubSupPr>
                      <m:e>
                        <m:r>
                          <a:rPr lang="en-US" sz="1400">
                            <a:solidFill>
                              <a:srgbClr val="0000FF"/>
                            </a:solidFill>
                            <a:latin typeface="Times New Roman" panose="02020603050405020304" charset="0"/>
                            <a:ea typeface="宋体" panose="02010600030101010101" pitchFamily="2" charset="-122"/>
                          </a:rPr>
                          <m:t>13</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02</m:t>
                        </m:r>
                      </m:e>
                      <m:sub>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06</m:t>
                        </m:r>
                      </m:sub>
                      <m:sup>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1</m:t>
                        </m:r>
                        <m:r>
                          <a:rPr lang="en-US" sz="1400">
                            <a:solidFill>
                              <a:srgbClr val="0000FF"/>
                            </a:solidFill>
                            <a:latin typeface="Times New Roman" panose="02020603050405020304" charset="0"/>
                            <a:ea typeface="宋体" panose="02010600030101010101" pitchFamily="2" charset="-122"/>
                          </a:rPr>
                          <m:t>.</m:t>
                        </m:r>
                        <m:r>
                          <a:rPr lang="en-US" sz="1400">
                            <a:solidFill>
                              <a:srgbClr val="0000FF"/>
                            </a:solidFill>
                            <a:latin typeface="Times New Roman" panose="02020603050405020304" charset="0"/>
                            <a:ea typeface="宋体" panose="02010600030101010101" pitchFamily="2" charset="-122"/>
                          </a:rPr>
                          <m:t>24</m:t>
                        </m:r>
                      </m:sup>
                    </m:sSubSup>
                  </m:oMath>
                </a14:m>
                <a:r>
                  <a:rPr lang="en-US" sz="1400">
                    <a:solidFill>
                      <a:srgbClr val="0000FF"/>
                    </a:solidFill>
                    <a:latin typeface="Times New Roman" panose="02020603050405020304" charset="0"/>
                    <a:ea typeface="宋体" panose="02010600030101010101" pitchFamily="2" charset="-122"/>
                    <a:sym typeface="+mn-ea"/>
                  </a:rPr>
                  <a:t>km</a:t>
                </a:r>
                <a:endParaRPr lang="zh-CN" altLang="en-US" sz="1400" baseline="-250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marL="285750" indent="-285750">
                  <a:lnSpc>
                    <a:spcPct val="150000"/>
                  </a:lnSpc>
                  <a:buClr>
                    <a:srgbClr val="FF0000"/>
                  </a:buClr>
                  <a:buFont typeface="Wingdings" panose="05000000000000000000" charset="0"/>
                  <a:buChar char="p"/>
                </a:pP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GW190814：</a:t>
                </a:r>
                <a:endPar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endParaRPr>
              </a:p>
              <a:p>
                <a:pPr indent="0">
                  <a:lnSpc>
                    <a:spcPct val="150000"/>
                  </a:lnSpc>
                  <a:buClr>
                    <a:srgbClr val="FF0000"/>
                  </a:buClr>
                  <a:buFont typeface="Wingdings" panose="05000000000000000000" charset="0"/>
                  <a:buNone/>
                </a:pP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sz="1600">
                    <a:solidFill>
                      <a:srgbClr val="0000FF"/>
                    </a:solidFill>
                    <a:latin typeface="Times New Roman" panose="02020603050405020304" charset="0"/>
                    <a:ea typeface="宋体" panose="02010600030101010101" pitchFamily="2" charset="-122"/>
                    <a:sym typeface="+mn-ea"/>
                  </a:rPr>
                  <a:t>质量为2.5-2.67 M</a:t>
                </a:r>
                <a:r>
                  <a:rPr lang="zh-CN" sz="1600" baseline="-25000">
                    <a:solidFill>
                      <a:srgbClr val="0000FF"/>
                    </a:solidFill>
                    <a:latin typeface="Times New Roman" panose="02020603050405020304" charset="0"/>
                    <a:ea typeface="宋体" panose="02010600030101010101" pitchFamily="2" charset="-122"/>
                    <a:sym typeface="+mn-ea"/>
                  </a:rPr>
                  <a:t>⊙</a:t>
                </a:r>
                <a:r>
                  <a:rPr lang="zh-CN" sz="1600">
                    <a:solidFill>
                      <a:srgbClr val="0000FF"/>
                    </a:solidFill>
                    <a:latin typeface="Times New Roman" panose="02020603050405020304" charset="0"/>
                    <a:ea typeface="宋体" panose="02010600030101010101" pitchFamily="2" charset="-122"/>
                    <a:sym typeface="+mn-ea"/>
                  </a:rPr>
                  <a:t>的致密星体</a:t>
                </a:r>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marL="285750" indent="-285750">
                  <a:lnSpc>
                    <a:spcPct val="150000"/>
                  </a:lnSpc>
                  <a:buClr>
                    <a:srgbClr val="FF0000"/>
                  </a:buClr>
                  <a:buFont typeface="Wingdings" panose="05000000000000000000" charset="0"/>
                  <a:buChar char="p"/>
                </a:pPr>
                <a:r>
                  <a:rPr lang="zh-CN" altLang="en-US" sz="1600" b="1">
                    <a:solidFill>
                      <a:srgbClr val="FF0000"/>
                    </a:solidFill>
                    <a:latin typeface="Times New Roman" panose="02020603050405020304" charset="0"/>
                    <a:ea typeface="宋体" panose="02010600030101010101" pitchFamily="2" charset="-122"/>
                    <a:cs typeface="Times New Roman" panose="02020603050405020304" charset="0"/>
                    <a:sym typeface="+mn-ea"/>
                  </a:rPr>
                  <a:t>PSR</a:t>
                </a:r>
                <a:r>
                  <a:rPr lang="en-US" altLang="zh-CN" sz="1600" b="1">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b="1">
                    <a:solidFill>
                      <a:srgbClr val="FF0000"/>
                    </a:solidFill>
                    <a:latin typeface="Times New Roman" panose="02020603050405020304" charset="0"/>
                    <a:ea typeface="宋体" panose="02010600030101010101" pitchFamily="2" charset="-122"/>
                    <a:cs typeface="Times New Roman" panose="02020603050405020304" charset="0"/>
                    <a:sym typeface="+mn-ea"/>
                  </a:rPr>
                  <a:t>J0348+0432：</a:t>
                </a:r>
                <a:r>
                  <a:rPr lang="en-US" sz="1600">
                    <a:solidFill>
                      <a:srgbClr val="0000FF"/>
                    </a:solidFill>
                    <a:latin typeface="Times New Roman" panose="02020603050405020304" charset="0"/>
                    <a:ea typeface="宋体" panose="02010600030101010101" pitchFamily="2" charset="-122"/>
                    <a:sym typeface="+mn-ea"/>
                  </a:rPr>
                  <a:t>2.01 ± 0.04 M</a:t>
                </a:r>
                <a:r>
                  <a:rPr lang="en-US" sz="1600" baseline="-25000">
                    <a:solidFill>
                      <a:srgbClr val="0000FF"/>
                    </a:solidFill>
                    <a:latin typeface="Times New Roman" panose="02020603050405020304" charset="0"/>
                    <a:ea typeface="宋体" panose="02010600030101010101" pitchFamily="2" charset="-122"/>
                    <a:sym typeface="+mn-ea"/>
                  </a:rPr>
                  <a:t>⊙</a:t>
                </a:r>
                <a:endPar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marL="285750" indent="-285750">
                  <a:lnSpc>
                    <a:spcPct val="150000"/>
                  </a:lnSpc>
                  <a:buClr>
                    <a:srgbClr val="FF0000"/>
                  </a:buClr>
                  <a:buFont typeface="Wingdings" panose="05000000000000000000" charset="0"/>
                  <a:buChar char="p"/>
                </a:pPr>
                <a:r>
                  <a:rPr lang="en-US" sz="1600" b="1">
                    <a:solidFill>
                      <a:srgbClr val="FF0000"/>
                    </a:solidFill>
                    <a:latin typeface="Times New Roman" panose="02020603050405020304" charset="0"/>
                    <a:ea typeface="宋体" panose="02010600030101010101" pitchFamily="2" charset="-122"/>
                    <a:sym typeface="+mn-ea"/>
                  </a:rPr>
                  <a:t>PSR J1614-2230: </a:t>
                </a:r>
                <a:r>
                  <a:rPr lang="en-US" sz="1600">
                    <a:solidFill>
                      <a:srgbClr val="FF0000"/>
                    </a:solidFill>
                    <a:latin typeface="Times New Roman" panose="02020603050405020304" charset="0"/>
                    <a:ea typeface="宋体" panose="02010600030101010101" pitchFamily="2" charset="-122"/>
                    <a:sym typeface="+mn-ea"/>
                  </a:rPr>
                  <a:t> </a:t>
                </a:r>
                <a:r>
                  <a:rPr lang="en-US" sz="1600">
                    <a:solidFill>
                      <a:srgbClr val="0000FF"/>
                    </a:solidFill>
                    <a:latin typeface="Times New Roman" panose="02020603050405020304" charset="0"/>
                    <a:ea typeface="宋体" panose="02010600030101010101" pitchFamily="2" charset="-122"/>
                    <a:sym typeface="+mn-ea"/>
                  </a:rPr>
                  <a:t> 1.928±0.017M</a:t>
                </a:r>
                <a:r>
                  <a:rPr lang="en-US" sz="1600" baseline="-25000">
                    <a:solidFill>
                      <a:srgbClr val="0000FF"/>
                    </a:solidFill>
                    <a:latin typeface="Times New Roman" panose="02020603050405020304" charset="0"/>
                    <a:ea typeface="宋体" panose="02010600030101010101" pitchFamily="2" charset="-122"/>
                    <a:sym typeface="+mn-ea"/>
                  </a:rPr>
                  <a:t>⊙</a:t>
                </a:r>
                <a:endParaRPr lang="en-US" sz="1600" baseline="-25000">
                  <a:solidFill>
                    <a:srgbClr val="0000FF"/>
                  </a:solidFill>
                  <a:latin typeface="Times New Roman" panose="02020603050405020304" charset="0"/>
                  <a:ea typeface="宋体" panose="02010600030101010101" pitchFamily="2" charset="-122"/>
                  <a:sym typeface="+mn-ea"/>
                </a:endParaRPr>
              </a:p>
              <a:p>
                <a:pPr marL="285750" indent="-285750">
                  <a:lnSpc>
                    <a:spcPct val="150000"/>
                  </a:lnSpc>
                  <a:buClr>
                    <a:srgbClr val="FF0000"/>
                  </a:buClr>
                  <a:buFont typeface="Wingdings" panose="05000000000000000000" charset="0"/>
                  <a:buChar char="p"/>
                </a:pPr>
                <a:r>
                  <a:rPr lang="en-US" sz="1600" b="1">
                    <a:solidFill>
                      <a:srgbClr val="FF0000"/>
                    </a:solidFill>
                    <a:latin typeface="Times New Roman" panose="02020603050405020304" charset="0"/>
                    <a:ea typeface="宋体" panose="02010600030101010101" pitchFamily="2" charset="-122"/>
                    <a:sym typeface="+mn-ea"/>
                  </a:rPr>
                  <a:t>PSR J0740+6620</a:t>
                </a:r>
                <a14:m>
                  <m:oMath xmlns:m="http://schemas.openxmlformats.org/officeDocument/2006/math">
                    <m:r>
                      <a:rPr lang="en-US" sz="1600" b="1">
                        <a:solidFill>
                          <a:srgbClr val="FF0000"/>
                        </a:solidFill>
                        <a:latin typeface="Times New Roman" panose="02020603050405020304" charset="0"/>
                        <a:ea typeface="宋体" panose="02010600030101010101" pitchFamily="2" charset="-122"/>
                        <a:sym typeface="+mn-ea"/>
                      </a:rPr>
                      <m:t>:</m:t>
                    </m:r>
                    <m:r>
                      <a:rPr lang="en-US" sz="1600">
                        <a:solidFill>
                          <a:srgbClr val="0000FF"/>
                        </a:solidFill>
                        <a:latin typeface="Times New Roman" panose="02020603050405020304" charset="0"/>
                        <a:ea typeface="宋体" panose="02010600030101010101" pitchFamily="2" charset="-122"/>
                        <a:sym typeface="+mn-ea"/>
                      </a:rPr>
                      <m:t>  </m:t>
                    </m:r>
                    <m:sSubSup>
                      <m:sSubSupPr>
                        <m:ctrlPr>
                          <a:rPr lang="en-US" sz="1600">
                            <a:solidFill>
                              <a:srgbClr val="0000FF"/>
                            </a:solidFill>
                            <a:latin typeface="Times New Roman" panose="02020603050405020304" charset="0"/>
                            <a:ea typeface="宋体" panose="02010600030101010101" pitchFamily="2" charset="-122"/>
                          </a:rPr>
                        </m:ctrlPr>
                      </m:sSubSupPr>
                      <m:e>
                        <m:r>
                          <a:rPr lang="en-US" sz="1600">
                            <a:solidFill>
                              <a:srgbClr val="0000FF"/>
                            </a:solidFill>
                            <a:latin typeface="Times New Roman" panose="02020603050405020304" charset="0"/>
                            <a:ea typeface="宋体" panose="02010600030101010101" pitchFamily="2" charset="-122"/>
                          </a:rPr>
                          <m:t>2</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14</m:t>
                        </m:r>
                      </m:e>
                      <m:sub>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09</m:t>
                        </m:r>
                      </m:sub>
                      <m:sup>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0</m:t>
                        </m:r>
                        <m:r>
                          <a:rPr lang="en-US" sz="1600">
                            <a:solidFill>
                              <a:srgbClr val="0000FF"/>
                            </a:solidFill>
                            <a:latin typeface="Times New Roman" panose="02020603050405020304" charset="0"/>
                            <a:ea typeface="宋体" panose="02010600030101010101" pitchFamily="2" charset="-122"/>
                          </a:rPr>
                          <m:t>.</m:t>
                        </m:r>
                        <m:r>
                          <a:rPr lang="en-US" sz="1600">
                            <a:solidFill>
                              <a:srgbClr val="0000FF"/>
                            </a:solidFill>
                            <a:latin typeface="Times New Roman" panose="02020603050405020304" charset="0"/>
                            <a:ea typeface="宋体" panose="02010600030101010101" pitchFamily="2" charset="-122"/>
                          </a:rPr>
                          <m:t>10</m:t>
                        </m:r>
                      </m:sup>
                    </m:sSubSup>
                    <m:r>
                      <a:rPr lang="en-US" sz="1600">
                        <a:solidFill>
                          <a:srgbClr val="0000FF"/>
                        </a:solidFill>
                        <a:latin typeface="Times New Roman" panose="02020603050405020304" charset="0"/>
                        <a:ea typeface="宋体" panose="02010600030101010101" pitchFamily="2" charset="-122"/>
                        <a:sym typeface="+mn-ea"/>
                      </a:rPr>
                      <m:t> </m:t>
                    </m:r>
                    <m:r>
                      <a:rPr lang="en-US" sz="1600">
                        <a:solidFill>
                          <a:srgbClr val="0000FF"/>
                        </a:solidFill>
                        <a:latin typeface="Times New Roman" panose="02020603050405020304" charset="0"/>
                        <a:ea typeface="宋体" panose="02010600030101010101" pitchFamily="2" charset="-122"/>
                        <a:sym typeface="+mn-ea"/>
                      </a:rPr>
                      <m:t>𝑀</m:t>
                    </m:r>
                    <m:r>
                      <a:rPr lang="en-US" sz="1600" baseline="-25000">
                        <a:solidFill>
                          <a:srgbClr val="0000FF"/>
                        </a:solidFill>
                        <a:latin typeface="Times New Roman" panose="02020603050405020304" charset="0"/>
                        <a:ea typeface="宋体" panose="02010600030101010101" pitchFamily="2" charset="-122"/>
                        <a:sym typeface="+mn-ea"/>
                      </a:rPr>
                      <m:t>⊙</m:t>
                    </m:r>
                  </m:oMath>
                </a14:m>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22" name="文本框 21"/>
              <p:cNvSpPr txBox="1">
                <a:spLocks noRot="1" noChangeAspect="1" noMove="1" noResize="1" noEditPoints="1" noAdjustHandles="1" noChangeArrowheads="1" noChangeShapeType="1" noTextEdit="1"/>
              </p:cNvSpPr>
              <p:nvPr/>
            </p:nvSpPr>
            <p:spPr>
              <a:xfrm>
                <a:off x="4718050" y="1249680"/>
                <a:ext cx="3573145" cy="5440680"/>
              </a:xfrm>
              <a:prstGeom prst="rect">
                <a:avLst/>
              </a:prstGeom>
              <a:blipFill rotWithShape="1">
                <a:blip r:embed="rId2"/>
                <a:stretch>
                  <a:fillRect l="-533" t="-350" r="-533" b="-350"/>
                </a:stretch>
              </a:blipFill>
              <a:ln w="38100" cmpd="dbl">
                <a:solidFill>
                  <a:srgbClr val="1D41D5"/>
                </a:solidFill>
                <a:prstDash val="dash"/>
              </a:ln>
            </p:spPr>
            <p:txBody>
              <a:bodyPr/>
              <a:lstStyle/>
              <a:p>
                <a:r>
                  <a:rPr lang="zh-CN" altLang="en-US">
                    <a:noFill/>
                  </a:rPr>
                  <a:t> </a:t>
                </a:r>
              </a:p>
            </p:txBody>
          </p:sp>
        </mc:Fallback>
      </mc:AlternateContent>
    </p:spTree>
  </p:cSld>
  <p:clrMapOvr>
    <a:masterClrMapping/>
  </p:clrMapOvr>
  <p:transition>
    <p:fade/>
  </p:transition>
  <p:timing>
    <p:tnLst>
      <p:par>
        <p:cTn id="1" dur="indefinite" restart="never" nodeType="tmRoot"/>
      </p:par>
    </p:tnLst>
    <p:bldLst>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960" y="67945"/>
            <a:ext cx="3731260" cy="920750"/>
          </a:xfrm>
        </p:spPr>
        <p:txBody>
          <a:bodyPr/>
          <a:p>
            <a:pPr algn="l"/>
            <a:r>
              <a:rPr lang="zh-CN" altLang="en-US">
                <a:ln w="12700" cmpd="sng">
                  <a:solidFill>
                    <a:schemeClr val="accent4"/>
                  </a:solidFill>
                  <a:prstDash val="solid"/>
                </a:ln>
                <a:solidFill>
                  <a:srgbClr val="FF0000"/>
                </a:solidFill>
                <a:effectLst/>
              </a:rPr>
              <a:t>大质量中子星</a:t>
            </a:r>
            <a:endParaRPr lang="zh-CN" altLang="en-US">
              <a:ln w="12700" cmpd="sng">
                <a:solidFill>
                  <a:schemeClr val="accent4"/>
                </a:solidFill>
                <a:prstDash val="solid"/>
              </a:ln>
              <a:solidFill>
                <a:srgbClr val="FF0000"/>
              </a:solidFill>
              <a:effectLst/>
            </a:endParaRPr>
          </a:p>
        </p:txBody>
      </p:sp>
      <p:sp>
        <p:nvSpPr>
          <p:cNvPr id="5" name="Line 18"/>
          <p:cNvSpPr>
            <a:spLocks noChangeShapeType="1"/>
          </p:cNvSpPr>
          <p:nvPr/>
        </p:nvSpPr>
        <p:spPr bwMode="auto">
          <a:xfrm>
            <a:off x="179388" y="1024255"/>
            <a:ext cx="8785225" cy="0"/>
          </a:xfrm>
          <a:prstGeom prst="line">
            <a:avLst/>
          </a:prstGeom>
          <a:noFill/>
          <a:ln w="38100">
            <a:solidFill>
              <a:schemeClr val="tx1"/>
            </a:solidFill>
            <a:round/>
          </a:ln>
          <a:effectLst>
            <a:outerShdw dist="50800" dir="5400000" algn="ctr" rotWithShape="0">
              <a:srgbClr val="B2C1DB"/>
            </a:outerShdw>
          </a:effectLst>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3333FF"/>
              </a:solidFill>
              <a:effectLst/>
              <a:uLnTx/>
              <a:uFillTx/>
              <a:latin typeface="Times New Roman" panose="02020603050405020304" charset="0"/>
              <a:ea typeface="宋体" panose="02010600030101010101" pitchFamily="2" charset="-122"/>
              <a:cs typeface="+mn-cs"/>
            </a:endParaRPr>
          </a:p>
        </p:txBody>
      </p:sp>
      <p:cxnSp>
        <p:nvCxnSpPr>
          <p:cNvPr id="9" name="直接箭头连接符 8"/>
          <p:cNvCxnSpPr/>
          <p:nvPr/>
        </p:nvCxnSpPr>
        <p:spPr>
          <a:xfrm>
            <a:off x="2454275" y="6080125"/>
            <a:ext cx="895985" cy="965835"/>
          </a:xfrm>
          <a:prstGeom prst="straightConnector1">
            <a:avLst/>
          </a:prstGeom>
          <a:noFill/>
          <a:ln w="9525" cap="flat" cmpd="sng" algn="ctr">
            <a:noFill/>
            <a:prstDash val="solid"/>
            <a:round/>
            <a:headEnd type="none" w="med" len="med"/>
            <a:tailEnd type="arrow" w="med" len="med"/>
          </a:ln>
          <a:effectLst>
            <a:outerShdw dist="50800" dir="5400000" algn="ctr" rotWithShape="0">
              <a:srgbClr val="B2C1DB"/>
            </a:outerShdw>
          </a:effectLst>
        </p:spPr>
      </p:cxnSp>
      <mc:AlternateContent xmlns:mc="http://schemas.openxmlformats.org/markup-compatibility/2006">
        <mc:Choice xmlns:a14="http://schemas.microsoft.com/office/drawing/2010/main" Requires="a14">
          <p:sp>
            <p:nvSpPr>
              <p:cNvPr id="12" name="文本框 11"/>
              <p:cNvSpPr txBox="1"/>
              <p:nvPr/>
            </p:nvSpPr>
            <p:spPr>
              <a:xfrm>
                <a:off x="94615" y="4472940"/>
                <a:ext cx="5301615" cy="2163445"/>
              </a:xfrm>
              <a:prstGeom prst="rect">
                <a:avLst/>
              </a:prstGeom>
              <a:noFill/>
              <a:ln w="28575" cmpd="sng">
                <a:solidFill>
                  <a:srgbClr val="1D41D5"/>
                </a:solidFill>
                <a:prstDash val="sysDot"/>
              </a:ln>
            </p:spPr>
            <p:txBody>
              <a:bodyPr wrap="square" rtlCol="0" anchor="t">
                <a:spAutoFit/>
              </a:bodyPr>
              <a:p>
                <a:pPr marL="285750" indent="-285750">
                  <a:buClr>
                    <a:srgbClr val="FF0000"/>
                  </a:buClr>
                  <a:buFont typeface="Wingdings" panose="05000000000000000000" charset="0"/>
                  <a:buChar char="p"/>
                </a:pP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大质量中子星：</a:t>
                </a:r>
                <a:endParaRPr lang="zh-CN" altLang="en-US" b="1">
                  <a:solidFill>
                    <a:srgbClr val="1D41D5"/>
                  </a:solidFill>
                  <a:latin typeface="Times New Roman" panose="02020603050405020304" charset="0"/>
                  <a:ea typeface="宋体" panose="02010600030101010101" pitchFamily="2" charset="-122"/>
                  <a:cs typeface="Times New Roman" panose="02020603050405020304" charset="0"/>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J</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1600-3035(NS-WD)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3.60</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 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altLang="zh-CN" sz="1600">
                            <a:solidFill>
                              <a:srgbClr val="1D41D5"/>
                            </a:solidFill>
                            <a:latin typeface="Cambria Math" panose="02040503050406030204" charset="0"/>
                            <a:ea typeface="宋体" panose="02010600030101010101" pitchFamily="2" charset="-122"/>
                            <a:cs typeface="Cambria Math" panose="02040503050406030204" charset="0"/>
                          </a:rPr>
                        </m:ctrlPr>
                      </m:sSubSupPr>
                      <m:e>
                        <m:r>
                          <a:rPr lang="en-US" altLang="zh-CN" sz="1600">
                            <a:solidFill>
                              <a:srgbClr val="1D41D5"/>
                            </a:solidFill>
                            <a:latin typeface="Cambria Math" panose="02040503050406030204" charset="0"/>
                            <a:ea typeface="MS Mincho" charset="0"/>
                            <a:cs typeface="Cambria Math" panose="02040503050406030204" charset="0"/>
                          </a:rPr>
                          <m:t> </m:t>
                        </m:r>
                        <m:r>
                          <a:rPr lang="en-US" altLang="zh-CN" sz="1600">
                            <a:solidFill>
                              <a:srgbClr val="1D41D5"/>
                            </a:solidFill>
                            <a:latin typeface="Cambria Math" panose="02040503050406030204" charset="0"/>
                            <a:ea typeface="MS Mincho" charset="0"/>
                            <a:cs typeface="Cambria Math" panose="02040503050406030204" charset="0"/>
                          </a:rPr>
                          <m:t>2</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3</m:t>
                        </m:r>
                      </m:e>
                      <m:sub>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6</m:t>
                        </m:r>
                      </m:sub>
                      <m:sup>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7</m:t>
                        </m:r>
                      </m:sup>
                    </m:sSubSup>
                  </m:oMath>
                </a14:m>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J2215</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5135</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2</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6</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1</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altLang="zh-CN" sz="1600">
                            <a:solidFill>
                              <a:srgbClr val="1D41D5"/>
                            </a:solidFill>
                            <a:latin typeface="Cambria Math" panose="02040503050406030204" charset="0"/>
                            <a:ea typeface="宋体" panose="02010600030101010101" pitchFamily="2" charset="-122"/>
                            <a:cs typeface="Cambria Math" panose="02040503050406030204" charset="0"/>
                          </a:rPr>
                        </m:ctrlPr>
                      </m:sSubSupPr>
                      <m:e>
                        <m:r>
                          <a:rPr lang="en-US" altLang="zh-CN" sz="1600">
                            <a:solidFill>
                              <a:srgbClr val="1D41D5"/>
                            </a:solidFill>
                            <a:latin typeface="Cambria Math" panose="02040503050406030204" charset="0"/>
                            <a:ea typeface="MS Mincho" charset="0"/>
                            <a:cs typeface="Cambria Math" panose="02040503050406030204" charset="0"/>
                          </a:rPr>
                          <m:t>2</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28</m:t>
                        </m:r>
                      </m:e>
                      <m:sub>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09</m:t>
                        </m:r>
                      </m:sub>
                      <m:sup>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10</m:t>
                        </m:r>
                      </m:sup>
                    </m:sSubSup>
                  </m:oMath>
                </a14:m>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a:buNone/>
                </a:pP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PSR J1959+2048(NS-WD)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1.6 ms,     2.18±0.09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J0740+6620</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2.89 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altLang="zh-CN" sz="1600">
                            <a:solidFill>
                              <a:srgbClr val="1D41D5"/>
                            </a:solidFill>
                            <a:latin typeface="Cambria Math" panose="02040503050406030204" charset="0"/>
                            <a:ea typeface="宋体" panose="02010600030101010101" pitchFamily="2" charset="-122"/>
                            <a:cs typeface="Cambria Math" panose="02040503050406030204" charset="0"/>
                          </a:rPr>
                        </m:ctrlPr>
                      </m:sSubSupPr>
                      <m:e>
                        <m:r>
                          <a:rPr lang="en-US" altLang="zh-CN" sz="1600">
                            <a:solidFill>
                              <a:srgbClr val="1D41D5"/>
                            </a:solidFill>
                            <a:latin typeface="Cambria Math" panose="02040503050406030204" charset="0"/>
                            <a:ea typeface="MS Mincho" charset="0"/>
                            <a:cs typeface="Cambria Math" panose="02040503050406030204" charset="0"/>
                          </a:rPr>
                          <m:t> </m:t>
                        </m:r>
                        <m:r>
                          <a:rPr lang="en-US" altLang="zh-CN" sz="1600">
                            <a:solidFill>
                              <a:srgbClr val="1D41D5"/>
                            </a:solidFill>
                            <a:latin typeface="Cambria Math" panose="02040503050406030204" charset="0"/>
                            <a:ea typeface="MS Mincho" charset="0"/>
                            <a:cs typeface="Cambria Math" panose="02040503050406030204" charset="0"/>
                          </a:rPr>
                          <m:t>2</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14</m:t>
                        </m:r>
                      </m:e>
                      <m:sub>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09</m:t>
                        </m:r>
                      </m:sub>
                      <m:sup>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10</m:t>
                        </m:r>
                      </m:sup>
                    </m:sSubSup>
                  </m:oMath>
                </a14:m>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J0348+0432</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39</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.1</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 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2.01 ± 0.04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 J1811-2405(NS-WD)：</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2.66</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 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bSup>
                      <m:sSubSupPr>
                        <m:ctrlPr>
                          <a:rPr lang="en-US" altLang="zh-CN" sz="1600">
                            <a:solidFill>
                              <a:srgbClr val="1D41D5"/>
                            </a:solidFill>
                            <a:latin typeface="Cambria Math" panose="02040503050406030204" charset="0"/>
                            <a:ea typeface="宋体" panose="02010600030101010101" pitchFamily="2" charset="-122"/>
                            <a:cs typeface="Cambria Math" panose="02040503050406030204" charset="0"/>
                          </a:rPr>
                        </m:ctrlPr>
                      </m:sSubSupPr>
                      <m:e>
                        <m:r>
                          <a:rPr lang="en-US" altLang="zh-CN" sz="1600">
                            <a:solidFill>
                              <a:srgbClr val="1D41D5"/>
                            </a:solidFill>
                            <a:latin typeface="Cambria Math" panose="02040503050406030204" charset="0"/>
                            <a:ea typeface="MS Mincho" charset="0"/>
                            <a:cs typeface="Cambria Math" panose="02040503050406030204" charset="0"/>
                          </a:rPr>
                          <m:t> </m:t>
                        </m:r>
                        <m:r>
                          <a:rPr lang="en-US" altLang="zh-CN" sz="1600">
                            <a:solidFill>
                              <a:srgbClr val="1D41D5"/>
                            </a:solidFill>
                            <a:latin typeface="Cambria Math" panose="02040503050406030204" charset="0"/>
                            <a:ea typeface="MS Mincho" charset="0"/>
                            <a:cs typeface="Cambria Math" panose="02040503050406030204" charset="0"/>
                          </a:rPr>
                          <m:t>2</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e>
                      <m:sub>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5</m:t>
                        </m:r>
                      </m:sub>
                      <m:sup>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0</m:t>
                        </m:r>
                        <m:r>
                          <a:rPr lang="en-US" altLang="zh-CN" sz="1600">
                            <a:solidFill>
                              <a:srgbClr val="1D41D5"/>
                            </a:solidFill>
                            <a:latin typeface="Cambria Math" panose="02040503050406030204" charset="0"/>
                            <a:ea typeface="MS Mincho" charset="0"/>
                            <a:cs typeface="Cambria Math" panose="02040503050406030204" charset="0"/>
                          </a:rPr>
                          <m:t>.</m:t>
                        </m:r>
                        <m:r>
                          <a:rPr lang="en-US" altLang="zh-CN" sz="1600">
                            <a:solidFill>
                              <a:srgbClr val="1D41D5"/>
                            </a:solidFill>
                            <a:latin typeface="Cambria Math" panose="02040503050406030204" charset="0"/>
                            <a:ea typeface="MS Mincho" charset="0"/>
                            <a:cs typeface="Cambria Math" panose="02040503050406030204" charset="0"/>
                          </a:rPr>
                          <m:t>8</m:t>
                        </m:r>
                      </m:sup>
                    </m:sSubSup>
                  </m:oMath>
                </a14:m>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a:p>
                <a:pPr>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PSR J 1614-2230</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(NS-WD)</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P = 3.15ms</a:t>
                </a:r>
                <a:r>
                  <a:rPr lang="en-US" altLang="zh-CN" sz="1600">
                    <a:solidFill>
                      <a:srgbClr val="1D41D5"/>
                    </a:solidFill>
                    <a:latin typeface="Times New Roman" panose="02020603050405020304" charset="0"/>
                    <a:ea typeface="宋体" panose="02010600030101010101" pitchFamily="2" charset="-122"/>
                    <a:cs typeface="Times New Roman" panose="02020603050405020304" charset="0"/>
                    <a:sym typeface="+mn-ea"/>
                  </a:rPr>
                  <a:t>,   1.908±0.016 </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altLang="zh-CN" sz="1400">
                    <a:solidFill>
                      <a:srgbClr val="1D41D5"/>
                    </a:solidFill>
                    <a:latin typeface="Times New Roman" panose="02020603050405020304" charset="0"/>
                    <a:ea typeface="宋体" panose="02010600030101010101" pitchFamily="2" charset="-122"/>
                    <a:cs typeface="Times New Roman" panose="02020603050405020304" charset="0"/>
                    <a:sym typeface="+mn-ea"/>
                  </a:rPr>
                  <a:t> </a:t>
                </a:r>
                <a:r>
                  <a:rPr lang="zh-CN" altLang="en-US" sz="1400">
                    <a:solidFill>
                      <a:srgbClr val="1D41D5"/>
                    </a:solidFill>
                    <a:latin typeface="Times New Roman" panose="02020603050405020304" charset="0"/>
                    <a:ea typeface="宋体" panose="02010600030101010101" pitchFamily="2" charset="-122"/>
                    <a:cs typeface="Times New Roman" panose="02020603050405020304" charset="0"/>
                    <a:sym typeface="+mn-ea"/>
                  </a:rPr>
                  <a:t> </a:t>
                </a:r>
                <a:endParaRPr lang="zh-CN" altLang="en-US" sz="1200">
                  <a:solidFill>
                    <a:srgbClr val="1D41D5"/>
                  </a:soli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12" name="文本框 11"/>
              <p:cNvSpPr txBox="1">
                <a:spLocks noRot="1" noChangeAspect="1" noMove="1" noResize="1" noEditPoints="1" noAdjustHandles="1" noChangeArrowheads="1" noChangeShapeType="1" noTextEdit="1"/>
              </p:cNvSpPr>
              <p:nvPr/>
            </p:nvSpPr>
            <p:spPr>
              <a:xfrm>
                <a:off x="94615" y="4472940"/>
                <a:ext cx="5301615" cy="2163445"/>
              </a:xfrm>
              <a:prstGeom prst="rect">
                <a:avLst/>
              </a:prstGeom>
              <a:blipFill rotWithShape="1">
                <a:blip r:embed="rId1"/>
                <a:stretch>
                  <a:fillRect l="-275" t="-675" r="-264" b="-646"/>
                </a:stretch>
              </a:blipFill>
              <a:ln w="28575" cmpd="sng">
                <a:solidFill>
                  <a:srgbClr val="1D41D5"/>
                </a:solidFill>
                <a:prstDash val="sysDot"/>
              </a:ln>
            </p:spPr>
            <p:txBody>
              <a:bodyPr/>
              <a:lstStyle/>
              <a:p>
                <a:r>
                  <a:rPr lang="zh-CN" altLang="en-US">
                    <a:noFill/>
                  </a:rPr>
                  <a:t> </a:t>
                </a:r>
              </a:p>
            </p:txBody>
          </p:sp>
        </mc:Fallback>
      </mc:AlternateContent>
      <p:pic>
        <p:nvPicPr>
          <p:cNvPr id="3" name="图片 -2147482617" descr="Figure 3-1"/>
          <p:cNvPicPr>
            <a:picLocks noChangeAspect="1"/>
          </p:cNvPicPr>
          <p:nvPr/>
        </p:nvPicPr>
        <p:blipFill>
          <a:blip r:embed="rId2"/>
          <a:stretch>
            <a:fillRect/>
          </a:stretch>
        </p:blipFill>
        <p:spPr>
          <a:xfrm>
            <a:off x="4391025" y="988060"/>
            <a:ext cx="4570095" cy="3484880"/>
          </a:xfrm>
          <a:prstGeom prst="rect">
            <a:avLst/>
          </a:prstGeom>
          <a:noFill/>
          <a:ln w="50800" cmpd="dbl">
            <a:solidFill>
              <a:srgbClr val="1D41D5"/>
            </a:solidFill>
            <a:prstDash val="sysDot"/>
          </a:ln>
        </p:spPr>
      </p:pic>
      <p:sp>
        <p:nvSpPr>
          <p:cNvPr id="19" name="文本框 18"/>
          <p:cNvSpPr txBox="1"/>
          <p:nvPr/>
        </p:nvSpPr>
        <p:spPr>
          <a:xfrm>
            <a:off x="518160" y="1625600"/>
            <a:ext cx="2470150" cy="1753235"/>
          </a:xfrm>
          <a:prstGeom prst="rect">
            <a:avLst/>
          </a:prstGeom>
          <a:noFill/>
          <a:ln w="41275" cmpd="thickThin">
            <a:solidFill>
              <a:srgbClr val="1D41D5"/>
            </a:solidFill>
            <a:prstDash val="sysDot"/>
          </a:ln>
        </p:spPr>
        <p:txBody>
          <a:bodyPr wrap="square">
            <a:spAutoFit/>
          </a:bodyPr>
          <a:p>
            <a:pPr indent="0">
              <a:lnSpc>
                <a:spcPct val="150000"/>
              </a:lnSpc>
              <a:buClr>
                <a:srgbClr val="FF0000"/>
              </a:buClr>
              <a:buFont typeface="Wingdings" panose="05000000000000000000" charset="0"/>
              <a:buChar char="p"/>
            </a:pPr>
            <a:r>
              <a:rPr lang="en-US" altLang="zh-CN" b="0">
                <a:latin typeface="宋体" panose="02010600030101010101" pitchFamily="2" charset="-122"/>
                <a:ea typeface="宋体" panose="02010600030101010101" pitchFamily="2" charset="-122"/>
              </a:rPr>
              <a:t> </a:t>
            </a:r>
            <a:r>
              <a:rPr lang="zh-CN" b="0">
                <a:latin typeface="宋体" panose="02010600030101010101" pitchFamily="2" charset="-122"/>
                <a:ea typeface="宋体" panose="02010600030101010101" pitchFamily="2" charset="-122"/>
              </a:rPr>
              <a:t>周期较短</a:t>
            </a:r>
            <a:endParaRPr lang="zh-CN" b="0">
              <a:latin typeface="宋体" panose="02010600030101010101" pitchFamily="2" charset="-122"/>
              <a:ea typeface="宋体" panose="02010600030101010101" pitchFamily="2" charset="-122"/>
            </a:endParaRPr>
          </a:p>
          <a:p>
            <a:pPr indent="0">
              <a:lnSpc>
                <a:spcPct val="150000"/>
              </a:lnSpc>
              <a:buClr>
                <a:srgbClr val="FF0000"/>
              </a:buClr>
              <a:buFont typeface="Wingdings" panose="05000000000000000000" charset="0"/>
              <a:buChar char="p"/>
            </a:pPr>
            <a:r>
              <a:rPr lang="en-US" altLang="zh-CN" b="0">
                <a:latin typeface="宋体" panose="02010600030101010101" pitchFamily="2" charset="-122"/>
                <a:ea typeface="宋体" panose="02010600030101010101" pitchFamily="2" charset="-122"/>
              </a:rPr>
              <a:t> </a:t>
            </a:r>
            <a:r>
              <a:rPr lang="zh-CN" b="0">
                <a:latin typeface="宋体" panose="02010600030101010101" pitchFamily="2" charset="-122"/>
                <a:ea typeface="宋体" panose="02010600030101010101" pitchFamily="2" charset="-122"/>
              </a:rPr>
              <a:t>表面磁场相对较弱</a:t>
            </a:r>
            <a:endParaRPr lang="zh-CN" b="0">
              <a:latin typeface="宋体" panose="02010600030101010101" pitchFamily="2" charset="-122"/>
              <a:ea typeface="宋体" panose="02010600030101010101" pitchFamily="2" charset="-122"/>
            </a:endParaRPr>
          </a:p>
          <a:p>
            <a:pPr indent="0">
              <a:lnSpc>
                <a:spcPct val="150000"/>
              </a:lnSpc>
              <a:buClr>
                <a:srgbClr val="FF0000"/>
              </a:buClr>
              <a:buFont typeface="Wingdings" panose="05000000000000000000" charset="0"/>
              <a:buChar char="p"/>
            </a:pPr>
            <a:r>
              <a:rPr lang="en-US" altLang="zh-CN" b="0">
                <a:latin typeface="宋体" panose="02010600030101010101" pitchFamily="2" charset="-122"/>
                <a:ea typeface="宋体" panose="02010600030101010101" pitchFamily="2" charset="-122"/>
              </a:rPr>
              <a:t> </a:t>
            </a:r>
            <a:r>
              <a:rPr lang="zh-CN" b="0">
                <a:latin typeface="宋体" panose="02010600030101010101" pitchFamily="2" charset="-122"/>
                <a:ea typeface="宋体" panose="02010600030101010101" pitchFamily="2" charset="-122"/>
              </a:rPr>
              <a:t>年龄比较老</a:t>
            </a:r>
            <a:endParaRPr lang="zh-CN" b="0">
              <a:latin typeface="宋体" panose="02010600030101010101" pitchFamily="2" charset="-122"/>
              <a:ea typeface="宋体" panose="02010600030101010101" pitchFamily="2" charset="-122"/>
            </a:endParaRPr>
          </a:p>
          <a:p>
            <a:pPr indent="0">
              <a:lnSpc>
                <a:spcPct val="150000"/>
              </a:lnSpc>
              <a:buClr>
                <a:srgbClr val="FF0000"/>
              </a:buClr>
              <a:buFont typeface="Wingdings" panose="05000000000000000000" charset="0"/>
              <a:buChar char="p"/>
            </a:pPr>
            <a:r>
              <a:rPr lang="en-US" altLang="zh-CN" b="0">
                <a:latin typeface="宋体" panose="02010600030101010101" pitchFamily="2" charset="-122"/>
                <a:ea typeface="宋体" panose="02010600030101010101" pitchFamily="2" charset="-122"/>
              </a:rPr>
              <a:t> </a:t>
            </a:r>
            <a:r>
              <a:rPr lang="zh-CN" b="0">
                <a:latin typeface="宋体" panose="02010600030101010101" pitchFamily="2" charset="-122"/>
                <a:ea typeface="宋体" panose="02010600030101010101" pitchFamily="2" charset="-122"/>
              </a:rPr>
              <a:t>距离地球位置适中</a:t>
            </a:r>
            <a:endParaRPr lang="zh-CN" altLang="en-US" b="0">
              <a:latin typeface="宋体" panose="02010600030101010101" pitchFamily="2" charset="-122"/>
              <a:ea typeface="宋体" panose="02010600030101010101" pitchFamily="2" charset="-122"/>
            </a:endParaRPr>
          </a:p>
        </p:txBody>
      </p:sp>
      <p:sp>
        <p:nvSpPr>
          <p:cNvPr id="20" name="左箭头 19"/>
          <p:cNvSpPr/>
          <p:nvPr/>
        </p:nvSpPr>
        <p:spPr>
          <a:xfrm>
            <a:off x="3130550" y="2067560"/>
            <a:ext cx="834390" cy="772992"/>
          </a:xfrm>
          <a:prstGeom prst="leftArrow">
            <a:avLst/>
          </a:prstGeom>
          <a:gradFill>
            <a:gsLst>
              <a:gs pos="100000">
                <a:srgbClr val="F9F8CA"/>
              </a:gs>
              <a:gs pos="6000">
                <a:srgbClr val="4EAADD"/>
              </a:gs>
            </a:gsLst>
            <a:lin scaled="1"/>
          </a:gradFill>
          <a:ln w="9525" cap="flat" cmpd="sng" algn="ctr">
            <a:noFill/>
            <a:prstDash val="solid"/>
            <a:round/>
            <a:headEnd type="none" w="med" len="med"/>
            <a:tailEnd type="none" w="med" len="med"/>
          </a:ln>
          <a:effectLst>
            <a:outerShdw dist="50800" dir="5400000" algn="ctr" rotWithShape="0">
              <a:srgbClr val="B2C1DB"/>
            </a:outerShdw>
          </a:effectLst>
        </p:spPr>
        <p:txBody>
          <a:bodyPr vert="horz" wrap="square" lIns="91440" tIns="45720" rIns="91440" bIns="45720" numCol="1" anchor="t" anchorCtr="0" compatLnSpc="1">
            <a:sp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endParaRPr>
          </a:p>
        </p:txBody>
      </p:sp>
      <p:sp>
        <p:nvSpPr>
          <p:cNvPr id="21" name="矩形 20"/>
          <p:cNvSpPr/>
          <p:nvPr/>
        </p:nvSpPr>
        <p:spPr>
          <a:xfrm>
            <a:off x="-158" y="1048068"/>
            <a:ext cx="313055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大质量中子星统计特征</a:t>
            </a:r>
            <a:endPar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23" name="矩形 22"/>
          <p:cNvSpPr/>
          <p:nvPr/>
        </p:nvSpPr>
        <p:spPr>
          <a:xfrm>
            <a:off x="-24923" y="3624263"/>
            <a:ext cx="3641090" cy="553085"/>
          </a:xfrm>
          <a:prstGeom prst="rect">
            <a:avLst/>
          </a:prstGeom>
        </p:spPr>
        <p:txBody>
          <a:bodyPr wrap="none">
            <a:spAutoFit/>
          </a:bodyPr>
          <a:p>
            <a:pPr marL="266700" marR="0" lvl="0" indent="-266700" algn="just" defTabSz="914400" rtl="0" eaLnBrk="1" fontAlgn="base" latinLnBrk="0" hangingPunct="1">
              <a:lnSpc>
                <a:spcPct val="15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 </a:t>
            </a:r>
            <a:r>
              <a:rPr kumimoji="0" lang="zh-CN" altLang="en-US"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rPr>
              <a:t>大质量中子星周期和质量值</a:t>
            </a:r>
            <a:endParaRPr kumimoji="0" lang="en-US" altLang="zh-CN" sz="2000" b="1" i="0" u="none" strike="noStrike" kern="1200" cap="none" spc="0" normalizeH="0" baseline="0" noProof="0" dirty="0">
              <a:ln>
                <a:noFill/>
              </a:ln>
              <a:gradFill>
                <a:gsLst>
                  <a:gs pos="0">
                    <a:srgbClr val="012D86"/>
                  </a:gs>
                  <a:gs pos="100000">
                    <a:srgbClr val="0E2557"/>
                  </a:gs>
                </a:gsLst>
                <a:lin scaled="0"/>
              </a:gradFill>
              <a:effectLst/>
              <a:uLnTx/>
              <a:uFillTx/>
              <a:latin typeface="+mn-ea"/>
              <a:ea typeface="宋体" panose="02010600030101010101" pitchFamily="2" charset="-122"/>
              <a:cs typeface="+mn-cs"/>
            </a:endParaRPr>
          </a:p>
        </p:txBody>
      </p:sp>
      <p:sp>
        <p:nvSpPr>
          <p:cNvPr id="102" name="文本框 101"/>
          <p:cNvSpPr txBox="1"/>
          <p:nvPr/>
        </p:nvSpPr>
        <p:spPr>
          <a:xfrm>
            <a:off x="6260465" y="6605270"/>
            <a:ext cx="2883535" cy="252730"/>
          </a:xfrm>
          <a:prstGeom prst="rect">
            <a:avLst/>
          </a:prstGeom>
          <a:noFill/>
          <a:ln w="9525">
            <a:noFill/>
          </a:ln>
        </p:spPr>
        <p:txBody>
          <a:bodyPr wrap="square">
            <a:spAutoFit/>
          </a:bodyPr>
          <a:p>
            <a:pPr indent="0"/>
            <a:r>
              <a:rPr lang="en-US" sz="1050" b="1">
                <a:latin typeface="Times New Roman" panose="02020603050405020304" charset="0"/>
                <a:ea typeface="宋体" panose="02010600030101010101" pitchFamily="2" charset="-122"/>
              </a:rPr>
              <a:t>Fan Y Z, et al., Phys. Rev. D, 2020, 102, 063006.</a:t>
            </a:r>
            <a:endParaRPr lang="en-US" altLang="en-US" sz="1050" b="1">
              <a:latin typeface="Times New Roman" panose="02020603050405020304" charset="0"/>
              <a:ea typeface="宋体" panose="02010600030101010101" pitchFamily="2" charset="-122"/>
            </a:endParaRPr>
          </a:p>
        </p:txBody>
      </p:sp>
      <p:sp>
        <p:nvSpPr>
          <p:cNvPr id="4" name="文本框 3"/>
          <p:cNvSpPr txBox="1"/>
          <p:nvPr/>
        </p:nvSpPr>
        <p:spPr>
          <a:xfrm>
            <a:off x="5570855" y="5086350"/>
            <a:ext cx="3573145" cy="614045"/>
          </a:xfrm>
          <a:prstGeom prst="rect">
            <a:avLst/>
          </a:prstGeom>
          <a:noFill/>
          <a:ln w="38100" cmpd="dbl">
            <a:solidFill>
              <a:srgbClr val="1D41D5"/>
            </a:solidFill>
            <a:prstDash val="dash"/>
          </a:ln>
        </p:spPr>
        <p:txBody>
          <a:bodyPr wrap="square" rtlCol="0" anchor="t">
            <a:spAutoFit/>
          </a:bodyPr>
          <a:p>
            <a:pPr marL="285750" indent="-285750">
              <a:buClr>
                <a:srgbClr val="FF0000"/>
              </a:buClr>
              <a:buFont typeface="Wingdings" panose="05000000000000000000" charset="0"/>
              <a:buChar char="p"/>
            </a:pPr>
            <a:r>
              <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rPr>
              <a:t>GW190814：</a:t>
            </a:r>
            <a:endParaRPr lang="zh-CN" altLang="en-US" b="1">
              <a:solidFill>
                <a:srgbClr val="FF0000"/>
              </a:solidFill>
              <a:latin typeface="Times New Roman" panose="02020603050405020304" charset="0"/>
              <a:ea typeface="宋体" panose="02010600030101010101" pitchFamily="2" charset="-122"/>
              <a:cs typeface="Times New Roman" panose="02020603050405020304" charset="0"/>
              <a:sym typeface="+mn-ea"/>
            </a:endParaRPr>
          </a:p>
          <a:p>
            <a:pPr indent="0">
              <a:buClr>
                <a:srgbClr val="FF0000"/>
              </a:buClr>
              <a:buFont typeface="Wingdings" panose="05000000000000000000" charset="0"/>
              <a:buNone/>
            </a:pP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包含质量为2.5-2.67 M</a:t>
            </a:r>
            <a:r>
              <a:rPr lang="zh-CN" altLang="en-US" sz="1600" baseline="-25000">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rPr>
              <a:t>的致密星体。</a:t>
            </a:r>
            <a:endParaRPr lang="zh-CN" altLang="en-US" sz="1600">
              <a:solidFill>
                <a:srgbClr val="1D41D5"/>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par>
    </p:tnLst>
    <p:bldLst>
      <p:bldP spid="21" grpId="1"/>
      <p:bldP spid="19" grpId="1" animBg="1"/>
      <p:bldP spid="20" grpId="1" animBg="1"/>
    </p:bldLst>
  </p:timing>
</p:sld>
</file>

<file path=ppt/tags/tag1.xml><?xml version="1.0" encoding="utf-8"?>
<p:tagLst xmlns:p="http://schemas.openxmlformats.org/presentationml/2006/main">
  <p:tag name="KSO_WM_UNIT_PLACING_PICTURE_USER_VIEWPORT" val="{&quot;height&quot;:1733,&quot;width&quot;:2400}"/>
</p:tagLst>
</file>

<file path=ppt/tags/tag2.xml><?xml version="1.0" encoding="utf-8"?>
<p:tagLst xmlns:p="http://schemas.openxmlformats.org/presentationml/2006/main">
  <p:tag name="KSO_WM_UNIT_PLACING_PICTURE_USER_VIEWPORT" val="{&quot;height&quot;:4275,&quot;width&quot;:13560}"/>
</p:tagLst>
</file>

<file path=ppt/tags/tag3.xml><?xml version="1.0" encoding="utf-8"?>
<p:tagLst xmlns:p="http://schemas.openxmlformats.org/presentationml/2006/main">
  <p:tag name="KSO_WM_UNIT_TABLE_BEAUTIFY" val="smartTable{3173afeb-73ef-43c1-95f9-f4bed10881e8}"/>
  <p:tag name="TABLE_ENDDRAG_ORIGIN_RECT" val="288*131"/>
  <p:tag name="TABLE_ENDDRAG_RECT" val="40*373*288*131"/>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50800" dir="5400000" algn="ctr" rotWithShape="0">
            <a:srgbClr val="B2C1DB"/>
          </a:outerShdw>
        </a:effectLst>
      </a:spPr>
      <a:bodyPr vert="horz" wrap="non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50800" dir="5400000" algn="ctr" rotWithShape="0">
            <a:srgbClr val="B2C1DB"/>
          </a:outerShdw>
        </a:effectLst>
      </a:spPr>
      <a:bodyPr vert="horz" wrap="non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000" b="1" i="0" u="none" strike="noStrike" cap="none" normalizeH="0" baseline="0" smtClean="0">
            <a:ln>
              <a:noFill/>
            </a:ln>
            <a:solidFill>
              <a:srgbClr val="3333FF"/>
            </a:solidFill>
            <a:effectLst/>
            <a:latin typeface="Times New Roman" panose="02020603050405020304" charset="0"/>
            <a:ea typeface="宋体" panose="0201060003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4781</Words>
  <Application>WPS 演示</Application>
  <PresentationFormat>宽屏</PresentationFormat>
  <Paragraphs>408</Paragraphs>
  <Slides>16</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23</vt:i4>
      </vt:variant>
      <vt:variant>
        <vt:lpstr>幻灯片标题</vt:lpstr>
      </vt:variant>
      <vt:variant>
        <vt:i4>16</vt:i4>
      </vt:variant>
    </vt:vector>
  </HeadingPairs>
  <TitlesOfParts>
    <vt:vector size="55" baseType="lpstr">
      <vt:lpstr>Arial</vt:lpstr>
      <vt:lpstr>宋体</vt:lpstr>
      <vt:lpstr>Wingdings</vt:lpstr>
      <vt:lpstr>Times New Roman</vt:lpstr>
      <vt:lpstr>Berlin Sans FB</vt:lpstr>
      <vt:lpstr>Wingdings</vt:lpstr>
      <vt:lpstr>仿宋</vt:lpstr>
      <vt:lpstr>微软雅黑</vt:lpstr>
      <vt:lpstr>Symbol</vt:lpstr>
      <vt:lpstr>Calibri</vt:lpstr>
      <vt:lpstr>Cambria Math</vt:lpstr>
      <vt:lpstr>MS Mincho</vt:lpstr>
      <vt:lpstr>Segoe Print</vt:lpstr>
      <vt:lpstr>楷体</vt:lpstr>
      <vt:lpstr>Arial Unicode MS</vt:lpstr>
      <vt:lpstr>自定义设计方案</vt:lpstr>
      <vt:lpstr>Equation.DSMT4</vt:lpstr>
      <vt:lpstr>Equation.DSMT4</vt:lpstr>
      <vt:lpstr>Equation.KSEE3</vt:lpstr>
      <vt:lpstr>Equation.KSEE3</vt:lpstr>
      <vt:lpstr>Equation.KSEE3</vt:lpstr>
      <vt:lpstr>Equation.KSEE3</vt:lpstr>
      <vt:lpstr>Equation.KSEE3</vt:lpstr>
      <vt:lpstr>Equation.KSEE3</vt:lpstr>
      <vt:lpstr>Equation.KSEE3</vt:lpstr>
      <vt:lpstr>Equation.KSEE3</vt:lpstr>
      <vt:lpstr>Equation.KSEE3</vt:lpstr>
      <vt:lpstr>Equation.DSMT4</vt:lpstr>
      <vt:lpstr>Equation.DSMT4</vt:lpstr>
      <vt:lpstr>Equation.KSEE3</vt:lpstr>
      <vt:lpstr>Equation.KSEE3</vt:lpstr>
      <vt:lpstr>Equation.KSEE3</vt:lpstr>
      <vt:lpstr>Equation.DSMT4</vt:lpstr>
      <vt:lpstr>Equation.DSMT4</vt:lpstr>
      <vt:lpstr>Equation.DSMT4</vt:lpstr>
      <vt:lpstr>Equation.DSMT4</vt:lpstr>
      <vt:lpstr>Equation.KSEE3</vt:lpstr>
      <vt:lpstr>Equation.KSEE3</vt:lpstr>
      <vt:lpstr>Equation.DSMT4</vt:lpstr>
      <vt:lpstr>PowerPoint 演示文稿</vt:lpstr>
      <vt:lpstr>PowerPoint 演示文稿</vt:lpstr>
      <vt:lpstr>研究背景</vt:lpstr>
      <vt:lpstr>PowerPoint 演示文稿</vt:lpstr>
      <vt:lpstr>脉冲星自转特性</vt:lpstr>
      <vt:lpstr>脉冲星转动惯量</vt:lpstr>
      <vt:lpstr>中子星质量分布</vt:lpstr>
      <vt:lpstr>中子星质量-半径关系</vt:lpstr>
      <vt:lpstr>大质量中子星</vt:lpstr>
      <vt:lpstr>PowerPoint 演示文稿</vt:lpstr>
      <vt:lpstr>中子星表面引力红移</vt:lpstr>
      <vt:lpstr>如何利用引力波信号来研究中子星内部结构？</vt:lpstr>
      <vt:lpstr>PowerPoint 演示文稿</vt:lpstr>
      <vt:lpstr>中子星内部磁场</vt:lpstr>
      <vt:lpstr>我最近的主要工作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许妍</cp:lastModifiedBy>
  <cp:revision>259</cp:revision>
  <dcterms:created xsi:type="dcterms:W3CDTF">2021-06-29T01:41:00Z</dcterms:created>
  <dcterms:modified xsi:type="dcterms:W3CDTF">2021-07-08T06:21:46Z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4526DBDB48F74C29930CC37AF5BA70D1</vt:lpwstr>
  </property>
  <property fmtid="{D5CDD505-2E9C-101B-9397-08002B2CF9AE}" pid="3" name="KSOProductBuildVer">
    <vt:lpwstr>2052-11.1.0.10578</vt:lpwstr>
  </property>
</Properties>
</file>