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18"/>
  </p:notesMasterIdLst>
  <p:sldIdLst>
    <p:sldId id="256" r:id="rId2"/>
    <p:sldId id="318" r:id="rId3"/>
    <p:sldId id="269" r:id="rId4"/>
    <p:sldId id="304" r:id="rId5"/>
    <p:sldId id="306" r:id="rId6"/>
    <p:sldId id="270" r:id="rId7"/>
    <p:sldId id="312" r:id="rId8"/>
    <p:sldId id="272" r:id="rId9"/>
    <p:sldId id="273" r:id="rId10"/>
    <p:sldId id="271" r:id="rId11"/>
    <p:sldId id="323" r:id="rId12"/>
    <p:sldId id="319" r:id="rId13"/>
    <p:sldId id="320" r:id="rId14"/>
    <p:sldId id="321" r:id="rId15"/>
    <p:sldId id="322" r:id="rId16"/>
    <p:sldId id="30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7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76031-F01A-49EE-A252-CB31B0057857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3AFCD-6BF3-4069-9828-92A292B586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066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97D6-C6EB-4CFA-B921-7D2DFE48A205}" type="datetime1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FPS10, </a:t>
            </a:r>
            <a:r>
              <a:rPr lang="zh-CN" altLang="en-US"/>
              <a:t>济南</a:t>
            </a:r>
            <a:r>
              <a:rPr lang="en-US" altLang="zh-CN"/>
              <a:t>, 2021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13-15</a:t>
            </a:r>
            <a:r>
              <a:rPr lang="zh-CN" altLang="en-US"/>
              <a:t>日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119C496C-8BBC-41BE-B106-8C0E6EA55A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061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40D7-3114-4229-9F6C-3B3C8B39EB6B}" type="datetime1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FPS10, </a:t>
            </a:r>
            <a:r>
              <a:rPr lang="zh-CN" altLang="en-US"/>
              <a:t>济南</a:t>
            </a:r>
            <a:r>
              <a:rPr lang="en-US" altLang="zh-CN"/>
              <a:t>, 2021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13-15</a:t>
            </a:r>
            <a:r>
              <a:rPr lang="zh-CN" altLang="en-US"/>
              <a:t>日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496C-8BBC-41BE-B106-8C0E6EA55A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985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D1435-33FC-45B0-88D4-F353277CA85B}" type="datetime1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FPS10, </a:t>
            </a:r>
            <a:r>
              <a:rPr lang="zh-CN" altLang="en-US"/>
              <a:t>济南</a:t>
            </a:r>
            <a:r>
              <a:rPr lang="en-US" altLang="zh-CN"/>
              <a:t>, 2021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13-15</a:t>
            </a:r>
            <a:r>
              <a:rPr lang="zh-CN" altLang="en-US"/>
              <a:t>日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496C-8BBC-41BE-B106-8C0E6EA55A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472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FA387-1A10-442C-B228-DD73AF3EF286}" type="datetime1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FPS10, </a:t>
            </a:r>
            <a:r>
              <a:rPr lang="zh-CN" altLang="en-US"/>
              <a:t>济南</a:t>
            </a:r>
            <a:r>
              <a:rPr lang="en-US" altLang="zh-CN"/>
              <a:t>, 2021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13-15</a:t>
            </a:r>
            <a:r>
              <a:rPr lang="zh-CN" altLang="en-US"/>
              <a:t>日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496C-8BBC-41BE-B106-8C0E6EA55A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469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2068BAFD-FA60-49E5-9617-EC498821FD86}" type="datetime1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r>
              <a:rPr lang="en-US" altLang="zh-CN"/>
              <a:t>FPS10, </a:t>
            </a:r>
            <a:r>
              <a:rPr lang="zh-CN" altLang="en-US"/>
              <a:t>济南</a:t>
            </a:r>
            <a:r>
              <a:rPr lang="en-US" altLang="zh-CN"/>
              <a:t>, 2021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13-15</a:t>
            </a:r>
            <a:r>
              <a:rPr lang="zh-CN" altLang="en-US"/>
              <a:t>日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119C496C-8BBC-41BE-B106-8C0E6EA55A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468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D1921-405C-43C1-8882-2BB3DBC0F855}" type="datetime1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FPS10, </a:t>
            </a:r>
            <a:r>
              <a:rPr lang="zh-CN" altLang="en-US"/>
              <a:t>济南</a:t>
            </a:r>
            <a:r>
              <a:rPr lang="en-US" altLang="zh-CN"/>
              <a:t>, 2021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13-15</a:t>
            </a:r>
            <a:r>
              <a:rPr lang="zh-CN" altLang="en-US"/>
              <a:t>日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496C-8BBC-41BE-B106-8C0E6EA55A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703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46CE1-CDF4-4184-84F8-683A5987BD88}" type="datetime1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FPS10, </a:t>
            </a:r>
            <a:r>
              <a:rPr lang="zh-CN" altLang="en-US"/>
              <a:t>济南</a:t>
            </a:r>
            <a:r>
              <a:rPr lang="en-US" altLang="zh-CN"/>
              <a:t>, 2021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13-15</a:t>
            </a:r>
            <a:r>
              <a:rPr lang="zh-CN" altLang="en-US"/>
              <a:t>日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496C-8BBC-41BE-B106-8C0E6EA55A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251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7457-6B71-4402-8102-F3D9DEB33680}" type="datetime1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FPS10, </a:t>
            </a:r>
            <a:r>
              <a:rPr lang="zh-CN" altLang="en-US"/>
              <a:t>济南</a:t>
            </a:r>
            <a:r>
              <a:rPr lang="en-US" altLang="zh-CN"/>
              <a:t>, 2021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13-15</a:t>
            </a:r>
            <a:r>
              <a:rPr lang="zh-CN" altLang="en-US"/>
              <a:t>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496C-8BBC-41BE-B106-8C0E6EA55A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736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BD89-47FA-45C1-B82D-CA37C9229230}" type="datetime1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FPS10, </a:t>
            </a:r>
            <a:r>
              <a:rPr lang="zh-CN" altLang="en-US"/>
              <a:t>济南</a:t>
            </a:r>
            <a:r>
              <a:rPr lang="en-US" altLang="zh-CN"/>
              <a:t>, 2021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13-15</a:t>
            </a:r>
            <a:r>
              <a:rPr lang="zh-CN" altLang="en-US"/>
              <a:t>日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496C-8BBC-41BE-B106-8C0E6EA55A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572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1CF5-FB13-4037-B424-4E6D7430D360}" type="datetime1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FPS10, </a:t>
            </a:r>
            <a:r>
              <a:rPr lang="zh-CN" altLang="en-US"/>
              <a:t>济南</a:t>
            </a:r>
            <a:r>
              <a:rPr lang="en-US" altLang="zh-CN"/>
              <a:t>, 2021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13-15</a:t>
            </a:r>
            <a:r>
              <a:rPr lang="zh-CN" altLang="en-US"/>
              <a:t>日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496C-8BBC-41BE-B106-8C0E6EA55A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226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67-B36C-4856-8700-2B49FC2B26A2}" type="datetime1">
              <a:rPr lang="zh-CN" altLang="en-US" smtClean="0"/>
              <a:t>2021/7/15</a:t>
            </a:fld>
            <a:endParaRPr lang="zh-CN" alt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496C-8BBC-41BE-B106-8C0E6EA55A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288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7C9D1386-C374-46FC-807F-03683C0ACB44}" type="datetime1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altLang="zh-CN"/>
              <a:t>FPS10, </a:t>
            </a:r>
            <a:r>
              <a:rPr lang="zh-CN" altLang="en-US"/>
              <a:t>济南</a:t>
            </a:r>
            <a:r>
              <a:rPr lang="en-US" altLang="zh-CN"/>
              <a:t>, 2021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13-15</a:t>
            </a:r>
            <a:r>
              <a:rPr lang="zh-CN" altLang="en-US"/>
              <a:t>日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119C496C-8BBC-41BE-B106-8C0E6EA55A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423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EE7A8B-3E0B-467D-83CD-F61109A03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1677" y="1450906"/>
            <a:ext cx="10766760" cy="2971801"/>
          </a:xfrm>
        </p:spPr>
        <p:txBody>
          <a:bodyPr>
            <a:normAutofit/>
          </a:bodyPr>
          <a:lstStyle/>
          <a:p>
            <a:r>
              <a:rPr lang="zh-CN" altLang="en-US" sz="6000" dirty="0"/>
              <a:t>并合后中子星的性质讨论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D1B955A-4ECE-4876-AF64-738A0EF490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602" y="4523375"/>
            <a:ext cx="9768471" cy="1947333"/>
          </a:xfrm>
        </p:spPr>
        <p:txBody>
          <a:bodyPr>
            <a:normAutofit/>
          </a:bodyPr>
          <a:lstStyle/>
          <a:p>
            <a:r>
              <a:rPr lang="zh-CN" altLang="en-US" dirty="0"/>
              <a:t>俞云伟</a:t>
            </a:r>
            <a:endParaRPr lang="en-US" altLang="zh-CN" dirty="0"/>
          </a:p>
          <a:p>
            <a:r>
              <a:rPr lang="zh-CN" altLang="en-US" dirty="0"/>
              <a:t>华中师范大学</a:t>
            </a:r>
            <a:endParaRPr lang="en-US" altLang="zh-CN" dirty="0"/>
          </a:p>
          <a:p>
            <a:r>
              <a:rPr lang="zh-CN" altLang="en-US" sz="1800" dirty="0"/>
              <a:t>合作者：李少泽，吴光磊，高鹤，戴子高， 张冰，郑小平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7C5CB00-5927-4DF1-BB08-C6EB23E7C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FPS10, </a:t>
            </a:r>
            <a:r>
              <a:rPr lang="zh-CN" altLang="en-US"/>
              <a:t>济南</a:t>
            </a:r>
            <a:r>
              <a:rPr lang="en-US" altLang="zh-CN"/>
              <a:t>, 2021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13-15</a:t>
            </a:r>
            <a:r>
              <a:rPr lang="zh-CN" altLang="en-US"/>
              <a:t>日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DCBB84C-3BB6-43A7-8C30-75E41D6C1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496C-8BBC-41BE-B106-8C0E6EA55A0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282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A6FC64-4D7F-41DB-B40C-F3B55A460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Early evolution of the remnant NS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369A2A8-8405-497E-A5CE-BD8CE3A39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075" y="1504623"/>
            <a:ext cx="3389544" cy="5371227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6598F437-70B1-4346-BBE4-4C65352D1D04}"/>
              </a:ext>
            </a:extLst>
          </p:cNvPr>
          <p:cNvGrpSpPr/>
          <p:nvPr/>
        </p:nvGrpSpPr>
        <p:grpSpPr>
          <a:xfrm>
            <a:off x="599824" y="2586617"/>
            <a:ext cx="6022541" cy="3171537"/>
            <a:chOff x="165918" y="2363723"/>
            <a:chExt cx="6022541" cy="3171537"/>
          </a:xfrm>
        </p:grpSpPr>
        <p:sp>
          <p:nvSpPr>
            <p:cNvPr id="6" name="梯形 5">
              <a:extLst>
                <a:ext uri="{FF2B5EF4-FFF2-40B4-BE49-F238E27FC236}">
                  <a16:creationId xmlns:a16="http://schemas.microsoft.com/office/drawing/2014/main" id="{158EDB46-337B-4196-BF4D-70CEBA71A387}"/>
                </a:ext>
              </a:extLst>
            </p:cNvPr>
            <p:cNvSpPr/>
            <p:nvPr/>
          </p:nvSpPr>
          <p:spPr>
            <a:xfrm rot="16200000">
              <a:off x="4203855" y="3043346"/>
              <a:ext cx="1779939" cy="1807860"/>
            </a:xfrm>
            <a:prstGeom prst="trapezoid">
              <a:avLst>
                <a:gd name="adj" fmla="val 3362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梯形 6">
              <a:extLst>
                <a:ext uri="{FF2B5EF4-FFF2-40B4-BE49-F238E27FC236}">
                  <a16:creationId xmlns:a16="http://schemas.microsoft.com/office/drawing/2014/main" id="{5325D663-8CED-479B-89A3-E5087C81F653}"/>
                </a:ext>
              </a:extLst>
            </p:cNvPr>
            <p:cNvSpPr/>
            <p:nvPr/>
          </p:nvSpPr>
          <p:spPr>
            <a:xfrm rot="5400000">
              <a:off x="179878" y="3096570"/>
              <a:ext cx="1779939" cy="1807860"/>
            </a:xfrm>
            <a:prstGeom prst="trapezoid">
              <a:avLst>
                <a:gd name="adj" fmla="val 3362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A7672B0-1A18-4A5A-B949-B3D227B0F737}"/>
                </a:ext>
              </a:extLst>
            </p:cNvPr>
            <p:cNvGrpSpPr/>
            <p:nvPr/>
          </p:nvGrpSpPr>
          <p:grpSpPr>
            <a:xfrm>
              <a:off x="668321" y="2695619"/>
              <a:ext cx="4917219" cy="2554125"/>
              <a:chOff x="668321" y="2695619"/>
              <a:chExt cx="4917219" cy="2554125"/>
            </a:xfrm>
            <a:solidFill>
              <a:srgbClr val="00B050"/>
            </a:solidFill>
          </p:grpSpPr>
          <p:sp>
            <p:nvSpPr>
              <p:cNvPr id="8" name="箭头: 环形 7">
                <a:extLst>
                  <a:ext uri="{FF2B5EF4-FFF2-40B4-BE49-F238E27FC236}">
                    <a16:creationId xmlns:a16="http://schemas.microsoft.com/office/drawing/2014/main" id="{015B7E8C-0729-46B1-923B-952DAB6BCD99}"/>
                  </a:ext>
                </a:extLst>
              </p:cNvPr>
              <p:cNvSpPr/>
              <p:nvPr/>
            </p:nvSpPr>
            <p:spPr>
              <a:xfrm rot="20688103">
                <a:off x="4011613" y="2713535"/>
                <a:ext cx="1573927" cy="1430931"/>
              </a:xfrm>
              <a:prstGeom prst="circular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highlight>
                    <a:srgbClr val="008000"/>
                  </a:highlight>
                </a:endParaRPr>
              </a:p>
            </p:txBody>
          </p:sp>
          <p:sp>
            <p:nvSpPr>
              <p:cNvPr id="9" name="箭头: 环形 8">
                <a:extLst>
                  <a:ext uri="{FF2B5EF4-FFF2-40B4-BE49-F238E27FC236}">
                    <a16:creationId xmlns:a16="http://schemas.microsoft.com/office/drawing/2014/main" id="{3E9F9792-FFD1-4DEF-BC2D-1CA77A56F9B3}"/>
                  </a:ext>
                </a:extLst>
              </p:cNvPr>
              <p:cNvSpPr/>
              <p:nvPr/>
            </p:nvSpPr>
            <p:spPr>
              <a:xfrm rot="9577129">
                <a:off x="668321" y="3818813"/>
                <a:ext cx="1573927" cy="1430931"/>
              </a:xfrm>
              <a:prstGeom prst="circular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highlight>
                    <a:srgbClr val="008000"/>
                  </a:highlight>
                </a:endParaRPr>
              </a:p>
            </p:txBody>
          </p:sp>
          <p:sp>
            <p:nvSpPr>
              <p:cNvPr id="10" name="箭头: 环形 9">
                <a:extLst>
                  <a:ext uri="{FF2B5EF4-FFF2-40B4-BE49-F238E27FC236}">
                    <a16:creationId xmlns:a16="http://schemas.microsoft.com/office/drawing/2014/main" id="{E48A63B7-F7C1-4EA1-AABD-8116A62DCBFF}"/>
                  </a:ext>
                </a:extLst>
              </p:cNvPr>
              <p:cNvSpPr/>
              <p:nvPr/>
            </p:nvSpPr>
            <p:spPr>
              <a:xfrm rot="1104396" flipV="1">
                <a:off x="3944026" y="3709332"/>
                <a:ext cx="1573927" cy="1536268"/>
              </a:xfrm>
              <a:prstGeom prst="circular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highlight>
                    <a:srgbClr val="008000"/>
                  </a:highlight>
                </a:endParaRPr>
              </a:p>
            </p:txBody>
          </p:sp>
          <p:sp>
            <p:nvSpPr>
              <p:cNvPr id="11" name="箭头: 环形 10">
                <a:extLst>
                  <a:ext uri="{FF2B5EF4-FFF2-40B4-BE49-F238E27FC236}">
                    <a16:creationId xmlns:a16="http://schemas.microsoft.com/office/drawing/2014/main" id="{FE608A06-81BD-4D29-8061-938AA3F59798}"/>
                  </a:ext>
                </a:extLst>
              </p:cNvPr>
              <p:cNvSpPr/>
              <p:nvPr/>
            </p:nvSpPr>
            <p:spPr>
              <a:xfrm rot="12173133" flipV="1">
                <a:off x="683229" y="2695619"/>
                <a:ext cx="1573927" cy="1536268"/>
              </a:xfrm>
              <a:prstGeom prst="circular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highlight>
                    <a:srgbClr val="008000"/>
                  </a:highlight>
                </a:endParaRPr>
              </a:p>
            </p:txBody>
          </p:sp>
        </p:grp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2875BF3-AD27-45B3-9A87-0CC3179D8360}"/>
                </a:ext>
              </a:extLst>
            </p:cNvPr>
            <p:cNvSpPr txBox="1"/>
            <p:nvPr/>
          </p:nvSpPr>
          <p:spPr>
            <a:xfrm>
              <a:off x="4444029" y="3762610"/>
              <a:ext cx="1580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Relic disk</a:t>
              </a:r>
              <a:endParaRPr lang="zh-CN" altLang="en-US" dirty="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11129F90-A8F4-44BA-9C69-658A13C411E6}"/>
                </a:ext>
              </a:extLst>
            </p:cNvPr>
            <p:cNvSpPr txBox="1"/>
            <p:nvPr/>
          </p:nvSpPr>
          <p:spPr>
            <a:xfrm rot="20484801">
              <a:off x="3759476" y="2363723"/>
              <a:ext cx="24289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propeller recycling</a:t>
              </a:r>
              <a:endParaRPr lang="zh-CN" altLang="en-US" dirty="0"/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BCC5A214-AD83-4DA3-8D7D-48E90BD1CFCC}"/>
                </a:ext>
              </a:extLst>
            </p:cNvPr>
            <p:cNvGrpSpPr/>
            <p:nvPr/>
          </p:nvGrpSpPr>
          <p:grpSpPr>
            <a:xfrm>
              <a:off x="1969371" y="2394192"/>
              <a:ext cx="2220524" cy="3141068"/>
              <a:chOff x="1969371" y="2394192"/>
              <a:chExt cx="2220524" cy="3141068"/>
            </a:xfrm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3C9EEAD2-69F7-4FFF-B146-C34F44F12ADE}"/>
                  </a:ext>
                </a:extLst>
              </p:cNvPr>
              <p:cNvSpPr/>
              <p:nvPr/>
            </p:nvSpPr>
            <p:spPr>
              <a:xfrm>
                <a:off x="2213315" y="3245771"/>
                <a:ext cx="632895" cy="1510977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>
                    <a:solidFill>
                      <a:srgbClr val="002060"/>
                    </a:solidFill>
                  </a:ln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0CA3C2C9-15BA-43C2-B574-1957B54831B3}"/>
                  </a:ext>
                </a:extLst>
              </p:cNvPr>
              <p:cNvSpPr/>
              <p:nvPr/>
            </p:nvSpPr>
            <p:spPr>
              <a:xfrm>
                <a:off x="1969371" y="3000305"/>
                <a:ext cx="962934" cy="2080085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>
                    <a:solidFill>
                      <a:srgbClr val="002060"/>
                    </a:solidFill>
                  </a:ln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2674BC40-C17F-4D38-AE59-C56A175DC95F}"/>
                  </a:ext>
                </a:extLst>
              </p:cNvPr>
              <p:cNvSpPr/>
              <p:nvPr/>
            </p:nvSpPr>
            <p:spPr>
              <a:xfrm>
                <a:off x="3226961" y="2952605"/>
                <a:ext cx="962934" cy="2080085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>
                    <a:solidFill>
                      <a:srgbClr val="002060"/>
                    </a:solidFill>
                  </a:ln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CDA77294-9983-4189-8AEB-710653B0A79E}"/>
                  </a:ext>
                </a:extLst>
              </p:cNvPr>
              <p:cNvSpPr/>
              <p:nvPr/>
            </p:nvSpPr>
            <p:spPr>
              <a:xfrm>
                <a:off x="3355418" y="3159937"/>
                <a:ext cx="614917" cy="1587288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>
                    <a:solidFill>
                      <a:srgbClr val="002060"/>
                    </a:solidFill>
                  </a:ln>
                </a:endParaRPr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C91F4F3E-D62E-4E90-A5C9-E4690E157D04}"/>
                  </a:ext>
                </a:extLst>
              </p:cNvPr>
              <p:cNvSpPr/>
              <p:nvPr/>
            </p:nvSpPr>
            <p:spPr>
              <a:xfrm>
                <a:off x="2519835" y="2603596"/>
                <a:ext cx="523527" cy="2931664"/>
              </a:xfrm>
              <a:custGeom>
                <a:avLst/>
                <a:gdLst>
                  <a:gd name="connsiteX0" fmla="*/ 13961 w 523527"/>
                  <a:gd name="connsiteY0" fmla="*/ 0 h 2931664"/>
                  <a:gd name="connsiteX1" fmla="*/ 523512 w 523527"/>
                  <a:gd name="connsiteY1" fmla="*/ 1430931 h 2931664"/>
                  <a:gd name="connsiteX2" fmla="*/ 0 w 523527"/>
                  <a:gd name="connsiteY2" fmla="*/ 2931664 h 2931664"/>
                  <a:gd name="connsiteX3" fmla="*/ 0 w 523527"/>
                  <a:gd name="connsiteY3" fmla="*/ 2931664 h 2931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3527" h="2931664">
                    <a:moveTo>
                      <a:pt x="13961" y="0"/>
                    </a:moveTo>
                    <a:cubicBezTo>
                      <a:pt x="269900" y="471160"/>
                      <a:pt x="525839" y="942320"/>
                      <a:pt x="523512" y="1430931"/>
                    </a:cubicBezTo>
                    <a:cubicBezTo>
                      <a:pt x="521185" y="1919542"/>
                      <a:pt x="0" y="2931664"/>
                      <a:pt x="0" y="2931664"/>
                    </a:cubicBezTo>
                    <a:lnTo>
                      <a:pt x="0" y="2931664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079DC036-D8BA-43E7-8B6F-724CD04B5F53}"/>
                  </a:ext>
                </a:extLst>
              </p:cNvPr>
              <p:cNvSpPr/>
              <p:nvPr/>
            </p:nvSpPr>
            <p:spPr>
              <a:xfrm rot="10800000">
                <a:off x="3108848" y="2450040"/>
                <a:ext cx="523527" cy="2931664"/>
              </a:xfrm>
              <a:custGeom>
                <a:avLst/>
                <a:gdLst>
                  <a:gd name="connsiteX0" fmla="*/ 13961 w 523527"/>
                  <a:gd name="connsiteY0" fmla="*/ 0 h 2931664"/>
                  <a:gd name="connsiteX1" fmla="*/ 523512 w 523527"/>
                  <a:gd name="connsiteY1" fmla="*/ 1430931 h 2931664"/>
                  <a:gd name="connsiteX2" fmla="*/ 0 w 523527"/>
                  <a:gd name="connsiteY2" fmla="*/ 2931664 h 2931664"/>
                  <a:gd name="connsiteX3" fmla="*/ 0 w 523527"/>
                  <a:gd name="connsiteY3" fmla="*/ 2931664 h 2931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3527" h="2931664">
                    <a:moveTo>
                      <a:pt x="13961" y="0"/>
                    </a:moveTo>
                    <a:cubicBezTo>
                      <a:pt x="269900" y="471160"/>
                      <a:pt x="525839" y="942320"/>
                      <a:pt x="523512" y="1430931"/>
                    </a:cubicBezTo>
                    <a:cubicBezTo>
                      <a:pt x="521185" y="1919542"/>
                      <a:pt x="0" y="2931664"/>
                      <a:pt x="0" y="2931664"/>
                    </a:cubicBezTo>
                    <a:lnTo>
                      <a:pt x="0" y="2931664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D65A8523-CC1D-4DD4-9365-20DA9708D0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08337" y="2394192"/>
                <a:ext cx="125658" cy="3106168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BC7A629B-5E5A-4A4F-B038-E1139D431BEF}"/>
                  </a:ext>
                </a:extLst>
              </p:cNvPr>
              <p:cNvSpPr/>
              <p:nvPr/>
            </p:nvSpPr>
            <p:spPr>
              <a:xfrm>
                <a:off x="2725847" y="3652365"/>
                <a:ext cx="711976" cy="696270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NS</a:t>
                </a:r>
                <a:endParaRPr lang="zh-CN" altLang="en-US" dirty="0"/>
              </a:p>
            </p:txBody>
          </p:sp>
        </p:grpSp>
      </p:grp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77A458A-9468-4A78-B5DB-13B26D41B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FPS10, </a:t>
            </a:r>
            <a:r>
              <a:rPr lang="zh-CN" altLang="en-US"/>
              <a:t>济南</a:t>
            </a:r>
            <a:r>
              <a:rPr lang="en-US" altLang="zh-CN"/>
              <a:t>, 2021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13-15</a:t>
            </a:r>
            <a:r>
              <a:rPr lang="zh-CN" altLang="en-US"/>
              <a:t>日</a:t>
            </a:r>
          </a:p>
        </p:txBody>
      </p:sp>
      <p:sp>
        <p:nvSpPr>
          <p:cNvPr id="19" name="灯片编号占位符 18">
            <a:extLst>
              <a:ext uri="{FF2B5EF4-FFF2-40B4-BE49-F238E27FC236}">
                <a16:creationId xmlns:a16="http://schemas.microsoft.com/office/drawing/2014/main" id="{C291BB3F-064F-4B31-B9FE-5AD256301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496C-8BBC-41BE-B106-8C0E6EA55A0C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CEE8B4D-58C5-4776-9CA9-AAC2D429B757}"/>
              </a:ext>
            </a:extLst>
          </p:cNvPr>
          <p:cNvSpPr txBox="1"/>
          <p:nvPr/>
        </p:nvSpPr>
        <p:spPr>
          <a:xfrm>
            <a:off x="2103602" y="5925039"/>
            <a:ext cx="35643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solidFill>
                  <a:srgbClr val="1403ED"/>
                </a:solidFill>
              </a:rPr>
              <a:t>Li, </a:t>
            </a:r>
            <a:r>
              <a:rPr lang="en-US" altLang="zh-CN" sz="1350" b="1" dirty="0">
                <a:solidFill>
                  <a:srgbClr val="1403ED"/>
                </a:solidFill>
              </a:rPr>
              <a:t>YWY</a:t>
            </a:r>
            <a:r>
              <a:rPr lang="en-US" altLang="zh-CN" sz="1350" dirty="0">
                <a:solidFill>
                  <a:srgbClr val="1403ED"/>
                </a:solidFill>
              </a:rPr>
              <a:t>, Gao, Zhang 2021, </a:t>
            </a:r>
            <a:r>
              <a:rPr lang="en-US" altLang="zh-CN" sz="1350" dirty="0" err="1">
                <a:solidFill>
                  <a:srgbClr val="1403ED"/>
                </a:solidFill>
              </a:rPr>
              <a:t>ApJ</a:t>
            </a:r>
            <a:r>
              <a:rPr lang="en-US" altLang="zh-CN" sz="1350" dirty="0">
                <a:solidFill>
                  <a:srgbClr val="1403ED"/>
                </a:solidFill>
              </a:rPr>
              <a:t>, 907, 87</a:t>
            </a:r>
            <a:endParaRPr lang="zh-CN" altLang="en-US" sz="1350" dirty="0">
              <a:solidFill>
                <a:srgbClr val="1403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905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38BD46-7E28-4FEF-AD35-0E2B8485E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484632"/>
            <a:ext cx="10942995" cy="1609344"/>
          </a:xfrm>
        </p:spPr>
        <p:txBody>
          <a:bodyPr/>
          <a:lstStyle/>
          <a:p>
            <a:r>
              <a:rPr lang="en-US" altLang="zh-CN" dirty="0"/>
              <a:t>What’s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nature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remnant</a:t>
            </a:r>
            <a:r>
              <a:rPr lang="zh-CN" altLang="en-US" dirty="0"/>
              <a:t> </a:t>
            </a:r>
            <a:r>
              <a:rPr lang="en-US" altLang="zh-CN" dirty="0"/>
              <a:t>NS?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FF4C10-4A30-4758-B035-A7A66A9B9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FPS10, </a:t>
            </a:r>
            <a:r>
              <a:rPr lang="zh-CN" altLang="en-US"/>
              <a:t>济南</a:t>
            </a:r>
            <a:r>
              <a:rPr lang="en-US" altLang="zh-CN"/>
              <a:t>, 2021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13-15</a:t>
            </a:r>
            <a:r>
              <a:rPr lang="zh-CN" altLang="en-US"/>
              <a:t>日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1BE045D-7B88-49A8-A353-CCF4E4A4E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496C-8BBC-41BE-B106-8C0E6EA55A0C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A483BC6-DAD1-4CA1-B605-D14937C00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45" y="2210056"/>
            <a:ext cx="4631948" cy="35764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71DF943-94E4-4DBA-9578-6E36820CB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282" y="1778704"/>
            <a:ext cx="5675891" cy="425096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67EE471-CC76-43DA-9D09-5954E1D5860D}"/>
              </a:ext>
            </a:extLst>
          </p:cNvPr>
          <p:cNvSpPr txBox="1"/>
          <p:nvPr/>
        </p:nvSpPr>
        <p:spPr>
          <a:xfrm>
            <a:off x="7658123" y="6029665"/>
            <a:ext cx="2610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取自朱镇宇博士论文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BE5E242-9337-45DC-86BD-6531D5A0F7D3}"/>
              </a:ext>
            </a:extLst>
          </p:cNvPr>
          <p:cNvGrpSpPr/>
          <p:nvPr/>
        </p:nvGrpSpPr>
        <p:grpSpPr>
          <a:xfrm>
            <a:off x="6133763" y="1483701"/>
            <a:ext cx="5539902" cy="5029200"/>
            <a:chOff x="6133763" y="1483701"/>
            <a:chExt cx="5539902" cy="50292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33060B8-D187-4874-A3FA-BA7AC6964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3763" y="1483701"/>
              <a:ext cx="5539902" cy="502920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EAD8B3B-DCE4-4762-8446-9D51C9D12CF3}"/>
                </a:ext>
              </a:extLst>
            </p:cNvPr>
            <p:cNvSpPr txBox="1"/>
            <p:nvPr/>
          </p:nvSpPr>
          <p:spPr>
            <a:xfrm>
              <a:off x="6854510" y="1912562"/>
              <a:ext cx="15705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高勇的报告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148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96F8C-B412-4390-A7A9-BEBA9CA67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Electron-positron outflow from a post-merger proto-SS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546E43-00F3-44B9-9942-F9B28E953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FPS10, </a:t>
            </a:r>
            <a:r>
              <a:rPr lang="zh-CN" altLang="en-US"/>
              <a:t>济南</a:t>
            </a:r>
            <a:r>
              <a:rPr lang="en-US" altLang="zh-CN"/>
              <a:t>, 2021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13-15</a:t>
            </a:r>
            <a:r>
              <a:rPr lang="zh-CN" altLang="en-US"/>
              <a:t>日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ECE2FB-1508-44B5-9C30-166720FDC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496C-8BBC-41BE-B106-8C0E6EA55A0C}" type="slidenum">
              <a:rPr lang="zh-CN" altLang="en-US" smtClean="0"/>
              <a:t>12</a:t>
            </a:fld>
            <a:endParaRPr lang="zh-CN" altLang="en-US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52D6A3D0-5B3D-4DFE-841D-D7B279FEA502}"/>
              </a:ext>
            </a:extLst>
          </p:cNvPr>
          <p:cNvGrpSpPr/>
          <p:nvPr/>
        </p:nvGrpSpPr>
        <p:grpSpPr>
          <a:xfrm>
            <a:off x="8001685" y="2226599"/>
            <a:ext cx="3126563" cy="3502695"/>
            <a:chOff x="6428122" y="2387658"/>
            <a:chExt cx="3126563" cy="3502695"/>
          </a:xfrm>
        </p:grpSpPr>
        <p:sp>
          <p:nvSpPr>
            <p:cNvPr id="6" name="不完整圆 5">
              <a:extLst>
                <a:ext uri="{FF2B5EF4-FFF2-40B4-BE49-F238E27FC236}">
                  <a16:creationId xmlns:a16="http://schemas.microsoft.com/office/drawing/2014/main" id="{ABA59816-0C2D-46B1-90C7-0619E2D07157}"/>
                </a:ext>
              </a:extLst>
            </p:cNvPr>
            <p:cNvSpPr/>
            <p:nvPr/>
          </p:nvSpPr>
          <p:spPr>
            <a:xfrm>
              <a:off x="6428122" y="2756936"/>
              <a:ext cx="2757161" cy="2764140"/>
            </a:xfrm>
            <a:prstGeom prst="pie">
              <a:avLst>
                <a:gd name="adj1" fmla="val 16191049"/>
                <a:gd name="adj2" fmla="val 5432128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5B448280-1F75-4455-B54A-7160C235CBED}"/>
                </a:ext>
              </a:extLst>
            </p:cNvPr>
            <p:cNvGrpSpPr/>
            <p:nvPr/>
          </p:nvGrpSpPr>
          <p:grpSpPr>
            <a:xfrm>
              <a:off x="7719300" y="2387658"/>
              <a:ext cx="1835385" cy="3502695"/>
              <a:chOff x="1088136" y="2445725"/>
              <a:chExt cx="1835385" cy="3502695"/>
            </a:xfrm>
          </p:grpSpPr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F50C92FE-15F3-433F-84EF-ECA2C473BA71}"/>
                  </a:ext>
                </a:extLst>
              </p:cNvPr>
              <p:cNvSpPr/>
              <p:nvPr/>
            </p:nvSpPr>
            <p:spPr>
              <a:xfrm>
                <a:off x="2120804" y="2925670"/>
                <a:ext cx="244305" cy="2722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+</a:t>
                </a:r>
                <a:endParaRPr lang="zh-CN" altLang="en-US" dirty="0"/>
              </a:p>
            </p:txBody>
          </p:sp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85757154-EA68-43E8-BA47-01514AB45616}"/>
                  </a:ext>
                </a:extLst>
              </p:cNvPr>
              <p:cNvSpPr/>
              <p:nvPr/>
            </p:nvSpPr>
            <p:spPr>
              <a:xfrm>
                <a:off x="1676980" y="2561130"/>
                <a:ext cx="238489" cy="238489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-</a:t>
                </a:r>
                <a:endParaRPr lang="zh-CN" altLang="en-US" dirty="0"/>
              </a:p>
            </p:txBody>
          </p: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105908DC-B842-475F-96F5-01421365007B}"/>
                  </a:ext>
                </a:extLst>
              </p:cNvPr>
              <p:cNvSpPr/>
              <p:nvPr/>
            </p:nvSpPr>
            <p:spPr>
              <a:xfrm>
                <a:off x="1770633" y="5403972"/>
                <a:ext cx="244305" cy="2722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+</a:t>
                </a:r>
                <a:endParaRPr lang="zh-CN" altLang="en-US" dirty="0"/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0BF4F3FC-68FE-4B4F-BF4F-34126E69AC2E}"/>
                  </a:ext>
                </a:extLst>
              </p:cNvPr>
              <p:cNvSpPr/>
              <p:nvPr/>
            </p:nvSpPr>
            <p:spPr>
              <a:xfrm>
                <a:off x="1917214" y="2823294"/>
                <a:ext cx="238489" cy="238489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-</a:t>
                </a:r>
                <a:endParaRPr lang="zh-CN" altLang="en-US" dirty="0"/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F0253A96-61A9-4B80-93A5-63D886423375}"/>
                  </a:ext>
                </a:extLst>
              </p:cNvPr>
              <p:cNvSpPr/>
              <p:nvPr/>
            </p:nvSpPr>
            <p:spPr>
              <a:xfrm>
                <a:off x="2383723" y="3161931"/>
                <a:ext cx="244305" cy="2722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+</a:t>
                </a:r>
                <a:endParaRPr lang="zh-CN" altLang="en-US" dirty="0"/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46350F98-DF40-49E5-B4B4-FA80562F4F93}"/>
                  </a:ext>
                </a:extLst>
              </p:cNvPr>
              <p:cNvSpPr/>
              <p:nvPr/>
            </p:nvSpPr>
            <p:spPr>
              <a:xfrm>
                <a:off x="2405244" y="2961552"/>
                <a:ext cx="238489" cy="238489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-</a:t>
                </a:r>
                <a:endParaRPr lang="zh-CN" altLang="en-US" dirty="0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66A1A063-A932-42FE-98B1-7AC382E60471}"/>
                  </a:ext>
                </a:extLst>
              </p:cNvPr>
              <p:cNvSpPr/>
              <p:nvPr/>
            </p:nvSpPr>
            <p:spPr>
              <a:xfrm>
                <a:off x="2413388" y="4737089"/>
                <a:ext cx="244305" cy="2722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+</a:t>
                </a:r>
                <a:endParaRPr lang="zh-CN" altLang="en-US" dirty="0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CB8CF55E-8C1F-4087-8337-FDE85B8B190B}"/>
                  </a:ext>
                </a:extLst>
              </p:cNvPr>
              <p:cNvSpPr/>
              <p:nvPr/>
            </p:nvSpPr>
            <p:spPr>
              <a:xfrm>
                <a:off x="2479118" y="3499945"/>
                <a:ext cx="238489" cy="238489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-</a:t>
                </a:r>
                <a:endParaRPr lang="zh-CN" altLang="en-US" dirty="0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EF7C72A0-F047-4A0F-B22F-D44CB04C938A}"/>
                  </a:ext>
                </a:extLst>
              </p:cNvPr>
              <p:cNvSpPr/>
              <p:nvPr/>
            </p:nvSpPr>
            <p:spPr>
              <a:xfrm>
                <a:off x="1228506" y="5676196"/>
                <a:ext cx="244305" cy="2722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+</a:t>
                </a:r>
                <a:endParaRPr lang="zh-CN" altLang="en-US" dirty="0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5E162BC0-9FA9-482F-9278-1FEA6E0FEB16}"/>
                  </a:ext>
                </a:extLst>
              </p:cNvPr>
              <p:cNvSpPr/>
              <p:nvPr/>
            </p:nvSpPr>
            <p:spPr>
              <a:xfrm>
                <a:off x="2604759" y="3816800"/>
                <a:ext cx="238489" cy="238489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-</a:t>
                </a:r>
                <a:endParaRPr lang="zh-CN" altLang="en-US" dirty="0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16C858A7-84DB-4F0A-9AAE-ACEF3F894C79}"/>
                  </a:ext>
                </a:extLst>
              </p:cNvPr>
              <p:cNvSpPr/>
              <p:nvPr/>
            </p:nvSpPr>
            <p:spPr>
              <a:xfrm>
                <a:off x="2645478" y="3508513"/>
                <a:ext cx="244305" cy="2722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+</a:t>
                </a:r>
                <a:endParaRPr lang="zh-CN" altLang="en-US" dirty="0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7925D3FB-1237-4FAE-8013-85A3C688A8DF}"/>
                  </a:ext>
                </a:extLst>
              </p:cNvPr>
              <p:cNvSpPr/>
              <p:nvPr/>
            </p:nvSpPr>
            <p:spPr>
              <a:xfrm>
                <a:off x="1088136" y="5570304"/>
                <a:ext cx="238489" cy="238489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-</a:t>
                </a:r>
                <a:endParaRPr lang="zh-CN" altLang="en-US" dirty="0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1999AD35-D7BF-4A26-98B5-7314FDA00FFF}"/>
                  </a:ext>
                </a:extLst>
              </p:cNvPr>
              <p:cNvSpPr/>
              <p:nvPr/>
            </p:nvSpPr>
            <p:spPr>
              <a:xfrm>
                <a:off x="2679216" y="4052381"/>
                <a:ext cx="244305" cy="2722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+</a:t>
                </a:r>
                <a:endParaRPr lang="zh-CN" altLang="en-US" dirty="0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CAF6CC5B-E159-4CBC-96F8-F95EF9D47BC8}"/>
                  </a:ext>
                </a:extLst>
              </p:cNvPr>
              <p:cNvSpPr/>
              <p:nvPr/>
            </p:nvSpPr>
            <p:spPr>
              <a:xfrm>
                <a:off x="1490845" y="5521076"/>
                <a:ext cx="238489" cy="238489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-</a:t>
                </a:r>
                <a:endParaRPr lang="zh-CN" altLang="en-US" dirty="0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7817553F-9A01-4037-B84B-69FE8B01C692}"/>
                  </a:ext>
                </a:extLst>
              </p:cNvPr>
              <p:cNvSpPr/>
              <p:nvPr/>
            </p:nvSpPr>
            <p:spPr>
              <a:xfrm>
                <a:off x="1414644" y="2529082"/>
                <a:ext cx="244305" cy="2722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+</a:t>
                </a:r>
                <a:endParaRPr lang="zh-CN" altLang="en-US" dirty="0"/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5B214149-9FBD-4BB0-AFCA-4486C682691D}"/>
                  </a:ext>
                </a:extLst>
              </p:cNvPr>
              <p:cNvSpPr/>
              <p:nvPr/>
            </p:nvSpPr>
            <p:spPr>
              <a:xfrm>
                <a:off x="2014938" y="5238493"/>
                <a:ext cx="238489" cy="238489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-</a:t>
                </a:r>
                <a:endParaRPr lang="zh-CN" altLang="en-US" dirty="0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59773C98-4DC0-4A3F-B9CC-67AD7B126F85}"/>
                  </a:ext>
                </a:extLst>
              </p:cNvPr>
              <p:cNvSpPr/>
              <p:nvPr/>
            </p:nvSpPr>
            <p:spPr>
              <a:xfrm>
                <a:off x="2658856" y="4532510"/>
                <a:ext cx="244305" cy="2722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+</a:t>
                </a:r>
                <a:endParaRPr lang="zh-CN" altLang="en-US" dirty="0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CCCF96D-6A87-454D-897D-A7C6C533AF6A}"/>
                  </a:ext>
                </a:extLst>
              </p:cNvPr>
              <p:cNvSpPr/>
              <p:nvPr/>
            </p:nvSpPr>
            <p:spPr>
              <a:xfrm>
                <a:off x="2277857" y="4909731"/>
                <a:ext cx="238489" cy="238489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-</a:t>
                </a:r>
                <a:endParaRPr lang="zh-CN" altLang="en-US" dirty="0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420DEC18-EAFB-47CD-A8E2-0EF3620D3BB3}"/>
                  </a:ext>
                </a:extLst>
              </p:cNvPr>
              <p:cNvSpPr/>
              <p:nvPr/>
            </p:nvSpPr>
            <p:spPr>
              <a:xfrm>
                <a:off x="1890458" y="2639832"/>
                <a:ext cx="244305" cy="2722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+</a:t>
                </a:r>
                <a:endParaRPr lang="zh-CN" altLang="en-US" dirty="0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20628AF4-D196-4143-A512-59172FE39B84}"/>
                  </a:ext>
                </a:extLst>
              </p:cNvPr>
              <p:cNvSpPr/>
              <p:nvPr/>
            </p:nvSpPr>
            <p:spPr>
              <a:xfrm>
                <a:off x="2588472" y="4328437"/>
                <a:ext cx="238489" cy="238489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-</a:t>
                </a:r>
                <a:endParaRPr lang="zh-CN" altLang="en-US" dirty="0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5D2ED017-F3AF-43A9-99CB-FB0911A0357D}"/>
                  </a:ext>
                </a:extLst>
              </p:cNvPr>
              <p:cNvSpPr/>
              <p:nvPr/>
            </p:nvSpPr>
            <p:spPr>
              <a:xfrm>
                <a:off x="2215036" y="5102381"/>
                <a:ext cx="244305" cy="2722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+</a:t>
                </a:r>
                <a:endParaRPr lang="zh-CN" altLang="en-US" dirty="0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2529446-1DCD-4CA0-B9F3-744309A27C74}"/>
                  </a:ext>
                </a:extLst>
              </p:cNvPr>
              <p:cNvSpPr/>
              <p:nvPr/>
            </p:nvSpPr>
            <p:spPr>
              <a:xfrm>
                <a:off x="1176155" y="2445725"/>
                <a:ext cx="238489" cy="238489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-</a:t>
                </a:r>
                <a:endParaRPr lang="zh-CN" altLang="en-US" dirty="0"/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A8C72A0E-E684-4564-BA43-08D7D1A62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86" y="2151905"/>
            <a:ext cx="5149718" cy="344635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B1B874F-C3EB-4F47-AA45-051B66530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660" y="2740980"/>
            <a:ext cx="3510311" cy="263273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72AE30F6-990B-4CED-B55C-E3AD21CDF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219" y="5623781"/>
            <a:ext cx="1816193" cy="476274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F0E8564-705D-4C04-A5F0-01D03BF8A1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05" y="6100055"/>
            <a:ext cx="3352972" cy="64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38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09F66E-A991-49D9-AB86-DEAA5D871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Electron-positron outflow from a post-merger proto-SS</a:t>
            </a:r>
            <a:endParaRPr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F2B0EDA5-3659-40FC-8D43-E2CF46DFF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22" y="2438054"/>
            <a:ext cx="5410478" cy="2908449"/>
          </a:xfrm>
        </p:spPr>
      </p:pic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E577925-6A01-42A6-9B8F-095948711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FPS10, </a:t>
            </a:r>
            <a:r>
              <a:rPr lang="zh-CN" altLang="en-US"/>
              <a:t>济南</a:t>
            </a:r>
            <a:r>
              <a:rPr lang="en-US" altLang="zh-CN"/>
              <a:t>, 2021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13-15</a:t>
            </a:r>
            <a:r>
              <a:rPr lang="zh-CN" altLang="en-US"/>
              <a:t>日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8860D85-A495-438E-93F4-4699264DC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496C-8BBC-41BE-B106-8C0E6EA55A0C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ABA31F2-DE24-4B54-89BB-0D196F707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55" y="3195494"/>
            <a:ext cx="4730993" cy="156853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E64DBEA-49FD-4E23-B782-1B2180EF7BEF}"/>
              </a:ext>
            </a:extLst>
          </p:cNvPr>
          <p:cNvSpPr txBox="1"/>
          <p:nvPr/>
        </p:nvSpPr>
        <p:spPr>
          <a:xfrm>
            <a:off x="4251960" y="5950841"/>
            <a:ext cx="49688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solidFill>
                  <a:srgbClr val="1403ED"/>
                </a:solidFill>
              </a:rPr>
              <a:t>Li, </a:t>
            </a:r>
            <a:r>
              <a:rPr lang="en-US" altLang="zh-CN" sz="1350" b="1" dirty="0">
                <a:solidFill>
                  <a:srgbClr val="1403ED"/>
                </a:solidFill>
              </a:rPr>
              <a:t>YWY</a:t>
            </a:r>
            <a:r>
              <a:rPr lang="en-US" altLang="zh-CN" sz="1350" dirty="0">
                <a:solidFill>
                  <a:srgbClr val="1403ED"/>
                </a:solidFill>
              </a:rPr>
              <a:t>, Gao, Dai, Zheng 2021, in preparation</a:t>
            </a:r>
            <a:endParaRPr lang="zh-CN" altLang="en-US" sz="1350" dirty="0">
              <a:solidFill>
                <a:srgbClr val="1403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607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09F66E-A991-49D9-AB86-DEAA5D871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Electron-positron outflow from a post-merger proto-SS</a:t>
            </a:r>
            <a:endParaRPr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F2B0EDA5-3659-40FC-8D43-E2CF46DFF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22" y="2438054"/>
            <a:ext cx="5410478" cy="2908449"/>
          </a:xfrm>
        </p:spPr>
      </p:pic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E577925-6A01-42A6-9B8F-095948711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FPS10, </a:t>
            </a:r>
            <a:r>
              <a:rPr lang="zh-CN" altLang="en-US"/>
              <a:t>济南</a:t>
            </a:r>
            <a:r>
              <a:rPr lang="en-US" altLang="zh-CN"/>
              <a:t>, 2021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13-15</a:t>
            </a:r>
            <a:r>
              <a:rPr lang="zh-CN" altLang="en-US"/>
              <a:t>日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8860D85-A495-438E-93F4-4699264DC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496C-8BBC-41BE-B106-8C0E6EA55A0C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6FF9AAE-9B80-4396-9DF1-3B120AE43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92842"/>
            <a:ext cx="5137620" cy="376122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51558CE-AF52-43E9-81FA-077A0CBF4C69}"/>
              </a:ext>
            </a:extLst>
          </p:cNvPr>
          <p:cNvSpPr txBox="1"/>
          <p:nvPr/>
        </p:nvSpPr>
        <p:spPr>
          <a:xfrm>
            <a:off x="4251960" y="5950841"/>
            <a:ext cx="49688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solidFill>
                  <a:srgbClr val="1403ED"/>
                </a:solidFill>
              </a:rPr>
              <a:t>Li, </a:t>
            </a:r>
            <a:r>
              <a:rPr lang="en-US" altLang="zh-CN" sz="1350" b="1" dirty="0">
                <a:solidFill>
                  <a:srgbClr val="1403ED"/>
                </a:solidFill>
              </a:rPr>
              <a:t>YWY</a:t>
            </a:r>
            <a:r>
              <a:rPr lang="en-US" altLang="zh-CN" sz="1350" dirty="0">
                <a:solidFill>
                  <a:srgbClr val="1403ED"/>
                </a:solidFill>
              </a:rPr>
              <a:t>, Gao, Dai, Zheng 2021, in preparation</a:t>
            </a:r>
            <a:endParaRPr lang="zh-CN" altLang="en-US" sz="1350" dirty="0">
              <a:solidFill>
                <a:srgbClr val="1403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124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09F66E-A991-49D9-AB86-DEAA5D871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Electron-positron outflow from a post-merger proto-SS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E577925-6A01-42A6-9B8F-095948711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FPS10, </a:t>
            </a:r>
            <a:r>
              <a:rPr lang="zh-CN" altLang="en-US"/>
              <a:t>济南</a:t>
            </a:r>
            <a:r>
              <a:rPr lang="en-US" altLang="zh-CN"/>
              <a:t>, 2021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13-15</a:t>
            </a:r>
            <a:r>
              <a:rPr lang="zh-CN" altLang="en-US"/>
              <a:t>日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8860D85-A495-438E-93F4-4699264DC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496C-8BBC-41BE-B106-8C0E6EA55A0C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D6FC80D-E712-488F-B465-4CA469373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212" y="2293895"/>
            <a:ext cx="6596567" cy="326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12">
            <a:extLst>
              <a:ext uri="{FF2B5EF4-FFF2-40B4-BE49-F238E27FC236}">
                <a16:creationId xmlns:a16="http://schemas.microsoft.com/office/drawing/2014/main" id="{FC57CD14-23A9-4201-B3D1-EC90B6D95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4588" y="5808296"/>
            <a:ext cx="41221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b="1" dirty="0">
                <a:solidFill>
                  <a:srgbClr val="FF0000"/>
                </a:solidFill>
              </a:rPr>
              <a:t>短伽马射线暴的延展辐射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0AAF085-B6DD-498B-BA5F-1C1FE9DF8159}"/>
              </a:ext>
            </a:extLst>
          </p:cNvPr>
          <p:cNvGrpSpPr/>
          <p:nvPr/>
        </p:nvGrpSpPr>
        <p:grpSpPr>
          <a:xfrm>
            <a:off x="616684" y="2241223"/>
            <a:ext cx="3126563" cy="3502695"/>
            <a:chOff x="6428122" y="2387658"/>
            <a:chExt cx="3126563" cy="3502695"/>
          </a:xfrm>
        </p:grpSpPr>
        <p:sp>
          <p:nvSpPr>
            <p:cNvPr id="12" name="不完整圆 11">
              <a:extLst>
                <a:ext uri="{FF2B5EF4-FFF2-40B4-BE49-F238E27FC236}">
                  <a16:creationId xmlns:a16="http://schemas.microsoft.com/office/drawing/2014/main" id="{D17EAFBB-4B92-4479-A633-8313AD262C89}"/>
                </a:ext>
              </a:extLst>
            </p:cNvPr>
            <p:cNvSpPr/>
            <p:nvPr/>
          </p:nvSpPr>
          <p:spPr>
            <a:xfrm>
              <a:off x="6428122" y="2756936"/>
              <a:ext cx="2757161" cy="2764140"/>
            </a:xfrm>
            <a:prstGeom prst="pie">
              <a:avLst>
                <a:gd name="adj1" fmla="val 16191049"/>
                <a:gd name="adj2" fmla="val 5432128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DDF91D4E-AFE8-4140-B07A-A34B684906D6}"/>
                </a:ext>
              </a:extLst>
            </p:cNvPr>
            <p:cNvGrpSpPr/>
            <p:nvPr/>
          </p:nvGrpSpPr>
          <p:grpSpPr>
            <a:xfrm>
              <a:off x="7719300" y="2387658"/>
              <a:ext cx="1835385" cy="3502695"/>
              <a:chOff x="1088136" y="2445725"/>
              <a:chExt cx="1835385" cy="3502695"/>
            </a:xfrm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8C8CF4BC-68C5-463E-A4FA-572C9A932644}"/>
                  </a:ext>
                </a:extLst>
              </p:cNvPr>
              <p:cNvSpPr/>
              <p:nvPr/>
            </p:nvSpPr>
            <p:spPr>
              <a:xfrm>
                <a:off x="2120804" y="2925670"/>
                <a:ext cx="244305" cy="2722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+</a:t>
                </a:r>
                <a:endParaRPr lang="zh-CN" altLang="en-US" dirty="0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CC243157-4410-4B6D-9116-94749AC1F432}"/>
                  </a:ext>
                </a:extLst>
              </p:cNvPr>
              <p:cNvSpPr/>
              <p:nvPr/>
            </p:nvSpPr>
            <p:spPr>
              <a:xfrm>
                <a:off x="1676980" y="2561130"/>
                <a:ext cx="238489" cy="238489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-</a:t>
                </a:r>
                <a:endParaRPr lang="zh-CN" altLang="en-US" dirty="0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B8A402B3-6AFA-42FF-812E-470E0B2774C8}"/>
                  </a:ext>
                </a:extLst>
              </p:cNvPr>
              <p:cNvSpPr/>
              <p:nvPr/>
            </p:nvSpPr>
            <p:spPr>
              <a:xfrm>
                <a:off x="1770633" y="5403972"/>
                <a:ext cx="244305" cy="2722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+</a:t>
                </a:r>
                <a:endParaRPr lang="zh-CN" altLang="en-US" dirty="0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4DF864C3-2BCE-44C9-AE8C-AA6FDB16C55F}"/>
                  </a:ext>
                </a:extLst>
              </p:cNvPr>
              <p:cNvSpPr/>
              <p:nvPr/>
            </p:nvSpPr>
            <p:spPr>
              <a:xfrm>
                <a:off x="1917214" y="2823294"/>
                <a:ext cx="238489" cy="238489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-</a:t>
                </a:r>
                <a:endParaRPr lang="zh-CN" altLang="en-US" dirty="0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FC6C253D-F8C5-461A-86FB-029DA7F7C4E4}"/>
                  </a:ext>
                </a:extLst>
              </p:cNvPr>
              <p:cNvSpPr/>
              <p:nvPr/>
            </p:nvSpPr>
            <p:spPr>
              <a:xfrm>
                <a:off x="2383723" y="3161931"/>
                <a:ext cx="244305" cy="2722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+</a:t>
                </a:r>
                <a:endParaRPr lang="zh-CN" altLang="en-US" dirty="0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B4F48EDC-E5AB-49CF-B3FB-C8A2104EBB9D}"/>
                  </a:ext>
                </a:extLst>
              </p:cNvPr>
              <p:cNvSpPr/>
              <p:nvPr/>
            </p:nvSpPr>
            <p:spPr>
              <a:xfrm>
                <a:off x="2405244" y="2961552"/>
                <a:ext cx="238489" cy="238489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-</a:t>
                </a:r>
                <a:endParaRPr lang="zh-CN" altLang="en-US" dirty="0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175A29FD-EE73-420B-A955-1C6B933157B9}"/>
                  </a:ext>
                </a:extLst>
              </p:cNvPr>
              <p:cNvSpPr/>
              <p:nvPr/>
            </p:nvSpPr>
            <p:spPr>
              <a:xfrm>
                <a:off x="2413388" y="4737089"/>
                <a:ext cx="244305" cy="2722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+</a:t>
                </a:r>
                <a:endParaRPr lang="zh-CN" altLang="en-US" dirty="0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288D119E-CD6D-40FC-B1B7-87E5428C62D3}"/>
                  </a:ext>
                </a:extLst>
              </p:cNvPr>
              <p:cNvSpPr/>
              <p:nvPr/>
            </p:nvSpPr>
            <p:spPr>
              <a:xfrm>
                <a:off x="2479118" y="3499945"/>
                <a:ext cx="238489" cy="238489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-</a:t>
                </a:r>
                <a:endParaRPr lang="zh-CN" altLang="en-US" dirty="0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EF04A56C-243F-491C-B2D5-878B78298F1C}"/>
                  </a:ext>
                </a:extLst>
              </p:cNvPr>
              <p:cNvSpPr/>
              <p:nvPr/>
            </p:nvSpPr>
            <p:spPr>
              <a:xfrm>
                <a:off x="1228506" y="5676196"/>
                <a:ext cx="244305" cy="2722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+</a:t>
                </a:r>
                <a:endParaRPr lang="zh-CN" altLang="en-US" dirty="0"/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F4507B6D-E730-4470-90CA-8108E6D4B571}"/>
                  </a:ext>
                </a:extLst>
              </p:cNvPr>
              <p:cNvSpPr/>
              <p:nvPr/>
            </p:nvSpPr>
            <p:spPr>
              <a:xfrm>
                <a:off x="2604759" y="3816800"/>
                <a:ext cx="238489" cy="238489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-</a:t>
                </a:r>
                <a:endParaRPr lang="zh-CN" altLang="en-US" dirty="0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3FAFA890-65D6-4C00-AD49-7FD261707E73}"/>
                  </a:ext>
                </a:extLst>
              </p:cNvPr>
              <p:cNvSpPr/>
              <p:nvPr/>
            </p:nvSpPr>
            <p:spPr>
              <a:xfrm>
                <a:off x="2645478" y="3508513"/>
                <a:ext cx="244305" cy="2722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+</a:t>
                </a:r>
                <a:endParaRPr lang="zh-CN" altLang="en-US" dirty="0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3343924-F9C4-481F-94ED-5E2C5802E8B9}"/>
                  </a:ext>
                </a:extLst>
              </p:cNvPr>
              <p:cNvSpPr/>
              <p:nvPr/>
            </p:nvSpPr>
            <p:spPr>
              <a:xfrm>
                <a:off x="1088136" y="5570304"/>
                <a:ext cx="238489" cy="238489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-</a:t>
                </a:r>
                <a:endParaRPr lang="zh-CN" altLang="en-US" dirty="0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B44F1BEE-29FE-44B3-A2B5-D086A79D78F9}"/>
                  </a:ext>
                </a:extLst>
              </p:cNvPr>
              <p:cNvSpPr/>
              <p:nvPr/>
            </p:nvSpPr>
            <p:spPr>
              <a:xfrm>
                <a:off x="2679216" y="4052381"/>
                <a:ext cx="244305" cy="2722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+</a:t>
                </a:r>
                <a:endParaRPr lang="zh-CN" altLang="en-US" dirty="0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D7EBB7DA-F202-4C64-A6FF-E2DDD540CEBC}"/>
                  </a:ext>
                </a:extLst>
              </p:cNvPr>
              <p:cNvSpPr/>
              <p:nvPr/>
            </p:nvSpPr>
            <p:spPr>
              <a:xfrm>
                <a:off x="1490845" y="5521076"/>
                <a:ext cx="238489" cy="238489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-</a:t>
                </a:r>
                <a:endParaRPr lang="zh-CN" altLang="en-US" dirty="0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28714155-2142-4FFF-AB7F-4A0E54058FBD}"/>
                  </a:ext>
                </a:extLst>
              </p:cNvPr>
              <p:cNvSpPr/>
              <p:nvPr/>
            </p:nvSpPr>
            <p:spPr>
              <a:xfrm>
                <a:off x="1414644" y="2529082"/>
                <a:ext cx="244305" cy="2722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+</a:t>
                </a:r>
                <a:endParaRPr lang="zh-CN" altLang="en-US" dirty="0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5F42EFCA-E8D1-430D-8BDA-4214705F76E4}"/>
                  </a:ext>
                </a:extLst>
              </p:cNvPr>
              <p:cNvSpPr/>
              <p:nvPr/>
            </p:nvSpPr>
            <p:spPr>
              <a:xfrm>
                <a:off x="2014938" y="5238493"/>
                <a:ext cx="238489" cy="238489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-</a:t>
                </a:r>
                <a:endParaRPr lang="zh-CN" altLang="en-US" dirty="0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BEC44C49-470C-4023-BAA8-B1EB7F3B7ED1}"/>
                  </a:ext>
                </a:extLst>
              </p:cNvPr>
              <p:cNvSpPr/>
              <p:nvPr/>
            </p:nvSpPr>
            <p:spPr>
              <a:xfrm>
                <a:off x="2658856" y="4532510"/>
                <a:ext cx="244305" cy="2722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+</a:t>
                </a:r>
                <a:endParaRPr lang="zh-CN" altLang="en-US" dirty="0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F317E5E3-705D-4923-92DB-B076AE2FD153}"/>
                  </a:ext>
                </a:extLst>
              </p:cNvPr>
              <p:cNvSpPr/>
              <p:nvPr/>
            </p:nvSpPr>
            <p:spPr>
              <a:xfrm>
                <a:off x="2277857" y="4909731"/>
                <a:ext cx="238489" cy="238489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-</a:t>
                </a:r>
                <a:endParaRPr lang="zh-CN" altLang="en-US" dirty="0"/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EB5C87AA-A99E-4991-BEEA-AF01B6CD0CF5}"/>
                  </a:ext>
                </a:extLst>
              </p:cNvPr>
              <p:cNvSpPr/>
              <p:nvPr/>
            </p:nvSpPr>
            <p:spPr>
              <a:xfrm>
                <a:off x="1890458" y="2639832"/>
                <a:ext cx="244305" cy="2722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+</a:t>
                </a:r>
                <a:endParaRPr lang="zh-CN" altLang="en-US" dirty="0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33940CB2-05EA-4A44-9514-7AD45926145E}"/>
                  </a:ext>
                </a:extLst>
              </p:cNvPr>
              <p:cNvSpPr/>
              <p:nvPr/>
            </p:nvSpPr>
            <p:spPr>
              <a:xfrm>
                <a:off x="2588472" y="4328437"/>
                <a:ext cx="238489" cy="238489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-</a:t>
                </a:r>
                <a:endParaRPr lang="zh-CN" altLang="en-US" dirty="0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8E9D0B02-D8DD-4E4A-BE09-AF32463EFD07}"/>
                  </a:ext>
                </a:extLst>
              </p:cNvPr>
              <p:cNvSpPr/>
              <p:nvPr/>
            </p:nvSpPr>
            <p:spPr>
              <a:xfrm>
                <a:off x="2215036" y="5102381"/>
                <a:ext cx="244305" cy="2722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+</a:t>
                </a:r>
                <a:endParaRPr lang="zh-CN" altLang="en-US" dirty="0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09E3A522-0CEA-4D17-B7A5-047976A3D4FB}"/>
                  </a:ext>
                </a:extLst>
              </p:cNvPr>
              <p:cNvSpPr/>
              <p:nvPr/>
            </p:nvSpPr>
            <p:spPr>
              <a:xfrm>
                <a:off x="1176155" y="2445725"/>
                <a:ext cx="238489" cy="238489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-</a:t>
                </a:r>
                <a:endParaRPr lang="zh-CN" alt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1238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C18EB0-9C8B-4AFF-8B40-0CCAEBE37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Thanks for your attention!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8156CC-22A1-410E-8900-68C85B25F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838BB55-FED9-42B0-A807-842B41339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FPS10, </a:t>
            </a:r>
            <a:r>
              <a:rPr lang="zh-CN" altLang="en-US"/>
              <a:t>济南</a:t>
            </a:r>
            <a:r>
              <a:rPr lang="en-US" altLang="zh-CN"/>
              <a:t>, 2021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13-15</a:t>
            </a:r>
            <a:r>
              <a:rPr lang="zh-CN" altLang="en-US"/>
              <a:t>日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088146C-6509-4F08-8DE4-FA7376CF3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496C-8BBC-41BE-B106-8C0E6EA55A0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718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E82FF9-7585-4AB2-9C55-06B38251F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双中子星并合的产物是什么？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13D9B4-F0B3-4EB1-BAAF-7B14734AC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936049-A35E-4213-ABA0-DABB6D0C9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FPS10, </a:t>
            </a:r>
            <a:r>
              <a:rPr lang="zh-CN" altLang="en-US"/>
              <a:t>济南</a:t>
            </a:r>
            <a:r>
              <a:rPr lang="en-US" altLang="zh-CN"/>
              <a:t>, 2021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13-15</a:t>
            </a:r>
            <a:r>
              <a:rPr lang="zh-CN" altLang="en-US"/>
              <a:t>日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6C22D7-C1D4-4960-AABB-3114ABA3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496C-8BBC-41BE-B106-8C0E6EA55A0C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6" name="内容占位符 3">
            <a:extLst>
              <a:ext uri="{FF2B5EF4-FFF2-40B4-BE49-F238E27FC236}">
                <a16:creationId xmlns:a16="http://schemas.microsoft.com/office/drawing/2014/main" id="{3E796532-C44D-4CFE-9373-579EBFF92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931" b="-35931"/>
          <a:stretch>
            <a:fillRect/>
          </a:stretch>
        </p:blipFill>
        <p:spPr>
          <a:xfrm>
            <a:off x="1088136" y="1185536"/>
            <a:ext cx="5999593" cy="3299285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10AE911B-C7A4-4E0F-A15F-7EB34E87C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43" y="3795655"/>
            <a:ext cx="6023977" cy="218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E7D531F9-C0A4-4B4B-A326-D33FA240A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113" y="3964091"/>
            <a:ext cx="4480893" cy="235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NUCLEAR MASSES AND THEIR IMPACT IN R-PROCESS NUCLEOSYNTHESIS - YouTube" descr="NUCLEAR MASSES AND THEIR IMPACT IN R-PROCESS NUCLEOSYNTHESIS - YouTube">
            <a:extLst>
              <a:ext uri="{FF2B5EF4-FFF2-40B4-BE49-F238E27FC236}">
                <a16:creationId xmlns:a16="http://schemas.microsoft.com/office/drawing/2014/main" id="{445837FD-9180-4890-9157-A65D7EDE12DF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7639413" y="1714258"/>
            <a:ext cx="3284525" cy="22418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5533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184F0E-84A1-41D6-9FE2-66930D8B1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Merger ejecta and central engine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F60BEA-E4FE-4F2D-9373-390C59C87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175178" cy="4050792"/>
          </a:xfrm>
        </p:spPr>
        <p:txBody>
          <a:bodyPr/>
          <a:lstStyle/>
          <a:p>
            <a:r>
              <a:rPr lang="en-US" altLang="zh-CN" dirty="0"/>
              <a:t>The wind component of the merger ejecta could not be heavy enough to power the blue </a:t>
            </a:r>
            <a:r>
              <a:rPr lang="en-US" altLang="zh-CN" dirty="0" err="1"/>
              <a:t>kilonova</a:t>
            </a:r>
            <a:r>
              <a:rPr lang="en-US" altLang="zh-CN" dirty="0"/>
              <a:t>.</a:t>
            </a:r>
          </a:p>
          <a:p>
            <a:r>
              <a:rPr lang="en-US" altLang="zh-CN" dirty="0"/>
              <a:t>An extra central engine is required.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8E8DE7E-1834-4A12-B0C0-3BBC037C7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b="50000"/>
          <a:stretch/>
        </p:blipFill>
        <p:spPr>
          <a:xfrm>
            <a:off x="7379870" y="2750900"/>
            <a:ext cx="3426228" cy="3421300"/>
          </a:xfrm>
          <a:prstGeom prst="rect">
            <a:avLst/>
          </a:prstGeom>
        </p:spPr>
      </p:pic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9BD298-719C-4A18-9C14-E7BC45BED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FPS10, </a:t>
            </a:r>
            <a:r>
              <a:rPr lang="zh-CN" altLang="en-US"/>
              <a:t>济南</a:t>
            </a:r>
            <a:r>
              <a:rPr lang="en-US" altLang="zh-CN"/>
              <a:t>, 2021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13-15</a:t>
            </a:r>
            <a:r>
              <a:rPr lang="zh-CN" altLang="en-US"/>
              <a:t>日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4E937B9-3817-401A-A68D-40A541B53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496C-8BBC-41BE-B106-8C0E6EA55A0C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73DD5BC-066E-4936-9253-A7FA80295B51}"/>
              </a:ext>
            </a:extLst>
          </p:cNvPr>
          <p:cNvSpPr/>
          <p:nvPr/>
        </p:nvSpPr>
        <p:spPr>
          <a:xfrm>
            <a:off x="8415222" y="6270202"/>
            <a:ext cx="30189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B0F0"/>
                </a:solidFill>
              </a:rPr>
              <a:t>Kilpatrick et al. 2017, 358,1583</a:t>
            </a:r>
            <a:endParaRPr lang="zh-CN" altLang="en-US" sz="1600" dirty="0">
              <a:solidFill>
                <a:srgbClr val="00B0F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0AEC55A-BFD5-4F12-87B8-F1CA9CF5F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36" y="3352296"/>
            <a:ext cx="5783007" cy="281990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0156DA1-74BE-41E3-BDBA-511EAEAF4394}"/>
              </a:ext>
            </a:extLst>
          </p:cNvPr>
          <p:cNvSpPr txBox="1"/>
          <p:nvPr/>
        </p:nvSpPr>
        <p:spPr>
          <a:xfrm>
            <a:off x="4586042" y="6116792"/>
            <a:ext cx="3308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B0F0"/>
                </a:solidFill>
              </a:rPr>
              <a:t>Kasen et al. 2017, Nature</a:t>
            </a:r>
            <a:endParaRPr lang="zh-CN" altLang="en-US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305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184F0E-84A1-41D6-9FE2-66930D8B1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Merger ejecta and central engine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F60BEA-E4FE-4F2D-9373-390C59C87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175178" cy="4050792"/>
          </a:xfrm>
        </p:spPr>
        <p:txBody>
          <a:bodyPr/>
          <a:lstStyle/>
          <a:p>
            <a:r>
              <a:rPr lang="en-US" altLang="zh-CN" dirty="0"/>
              <a:t>The wind component of the merger ejecta could not be heavy enough to power the blue </a:t>
            </a:r>
            <a:r>
              <a:rPr lang="en-US" altLang="zh-CN" dirty="0" err="1"/>
              <a:t>kilonova</a:t>
            </a:r>
            <a:r>
              <a:rPr lang="en-US" altLang="zh-CN" dirty="0"/>
              <a:t>.</a:t>
            </a:r>
          </a:p>
          <a:p>
            <a:r>
              <a:rPr lang="en-US" altLang="zh-CN" dirty="0"/>
              <a:t>An extra central engine is required.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1A8EB3-FF1E-447E-90A0-F1C8D4C76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36" y="3352296"/>
            <a:ext cx="5783007" cy="2819904"/>
          </a:xfrm>
          <a:prstGeom prst="rect">
            <a:avLst/>
          </a:prstGeom>
        </p:spPr>
      </p:pic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435ADF1-2005-43F3-8057-90ACADBD1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FPS10, </a:t>
            </a:r>
            <a:r>
              <a:rPr lang="zh-CN" altLang="en-US"/>
              <a:t>济南</a:t>
            </a:r>
            <a:r>
              <a:rPr lang="en-US" altLang="zh-CN"/>
              <a:t>, 2021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13-15</a:t>
            </a:r>
            <a:r>
              <a:rPr lang="zh-CN" altLang="en-US"/>
              <a:t>日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F59F187-231A-427D-BE12-07A81685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496C-8BBC-41BE-B106-8C0E6EA55A0C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74469BC-180D-4604-85AB-A85B62E06F53}"/>
              </a:ext>
            </a:extLst>
          </p:cNvPr>
          <p:cNvSpPr txBox="1"/>
          <p:nvPr/>
        </p:nvSpPr>
        <p:spPr>
          <a:xfrm>
            <a:off x="7153629" y="5939266"/>
            <a:ext cx="35643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b="1" dirty="0">
                <a:solidFill>
                  <a:srgbClr val="1403ED"/>
                </a:solidFill>
              </a:rPr>
              <a:t>YWY</a:t>
            </a:r>
            <a:r>
              <a:rPr lang="en-US" altLang="zh-CN" sz="1350" dirty="0">
                <a:solidFill>
                  <a:srgbClr val="1403ED"/>
                </a:solidFill>
              </a:rPr>
              <a:t>, Liu, Dai, 2018, </a:t>
            </a:r>
            <a:r>
              <a:rPr lang="en-US" altLang="zh-CN" sz="1350" dirty="0" err="1">
                <a:solidFill>
                  <a:srgbClr val="1403ED"/>
                </a:solidFill>
              </a:rPr>
              <a:t>ApJ</a:t>
            </a:r>
            <a:r>
              <a:rPr lang="en-US" altLang="zh-CN" sz="1350" dirty="0">
                <a:solidFill>
                  <a:srgbClr val="1403ED"/>
                </a:solidFill>
              </a:rPr>
              <a:t>, 861, 114</a:t>
            </a:r>
            <a:endParaRPr lang="zh-CN" altLang="en-US" sz="1350" dirty="0">
              <a:solidFill>
                <a:srgbClr val="1403ED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8D2599F-FACB-47F0-AEC0-2F532117E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11" y="2742243"/>
            <a:ext cx="4035253" cy="309643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ADDCC78-B629-4E4D-B2B5-B1AC46F53435}"/>
              </a:ext>
            </a:extLst>
          </p:cNvPr>
          <p:cNvSpPr txBox="1"/>
          <p:nvPr/>
        </p:nvSpPr>
        <p:spPr>
          <a:xfrm>
            <a:off x="4586042" y="6116792"/>
            <a:ext cx="3308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B0F0"/>
                </a:solidFill>
              </a:rPr>
              <a:t>Kasen et al. 2017, Nature</a:t>
            </a:r>
            <a:endParaRPr lang="zh-CN" altLang="en-US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38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A8B04A1-5629-45EC-8841-DD809FC16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545" y="3295082"/>
            <a:ext cx="4578299" cy="3353963"/>
          </a:xfrm>
          <a:prstGeom prst="rect">
            <a:avLst/>
          </a:prstGeom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650DD1F0-7494-4E8C-B778-E57239F178A8}"/>
              </a:ext>
            </a:extLst>
          </p:cNvPr>
          <p:cNvSpPr/>
          <p:nvPr/>
        </p:nvSpPr>
        <p:spPr>
          <a:xfrm>
            <a:off x="1143099" y="3404376"/>
            <a:ext cx="2906145" cy="292468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B898447C-71F8-4F25-BF93-06A376F85A72}"/>
              </a:ext>
            </a:extLst>
          </p:cNvPr>
          <p:cNvSpPr/>
          <p:nvPr/>
        </p:nvSpPr>
        <p:spPr>
          <a:xfrm>
            <a:off x="1887106" y="4152690"/>
            <a:ext cx="1419841" cy="143243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7184F0E-84A1-41D6-9FE2-66930D8B1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Non-thermal emission from the NS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F60BEA-E4FE-4F2D-9373-390C59C87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175178" cy="4050792"/>
          </a:xfrm>
        </p:spPr>
        <p:txBody>
          <a:bodyPr/>
          <a:lstStyle/>
          <a:p>
            <a:r>
              <a:rPr lang="en-US" altLang="zh-CN" dirty="0"/>
              <a:t>The wind component of the merger ejecta could not be heavy enough to power the blue </a:t>
            </a:r>
            <a:r>
              <a:rPr lang="en-US" altLang="zh-CN" dirty="0" err="1"/>
              <a:t>kilonova</a:t>
            </a:r>
            <a:r>
              <a:rPr lang="en-US" altLang="zh-CN" dirty="0"/>
              <a:t>.</a:t>
            </a:r>
          </a:p>
          <a:p>
            <a:r>
              <a:rPr lang="en-US" altLang="zh-CN" dirty="0"/>
              <a:t>An extra central engine is required.</a:t>
            </a:r>
            <a:endParaRPr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D02023CB-0643-4269-ACBF-09B87709A462}"/>
              </a:ext>
            </a:extLst>
          </p:cNvPr>
          <p:cNvSpPr/>
          <p:nvPr/>
        </p:nvSpPr>
        <p:spPr>
          <a:xfrm>
            <a:off x="2399527" y="4660263"/>
            <a:ext cx="411829" cy="39786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DD378AD4-D5FC-4BAC-94E7-882AC29DDECC}"/>
              </a:ext>
            </a:extLst>
          </p:cNvPr>
          <p:cNvSpPr/>
          <p:nvPr/>
        </p:nvSpPr>
        <p:spPr>
          <a:xfrm rot="1077014">
            <a:off x="3592425" y="5522058"/>
            <a:ext cx="1130893" cy="159976"/>
          </a:xfrm>
          <a:custGeom>
            <a:avLst/>
            <a:gdLst>
              <a:gd name="connsiteX0" fmla="*/ 36125 w 1460076"/>
              <a:gd name="connsiteY0" fmla="*/ 1012122 h 1137953"/>
              <a:gd name="connsiteX1" fmla="*/ 57065 w 1460076"/>
              <a:gd name="connsiteY1" fmla="*/ 362968 h 1137953"/>
              <a:gd name="connsiteX2" fmla="*/ 573597 w 1460076"/>
              <a:gd name="connsiteY2" fmla="*/ 1137765 h 1137953"/>
              <a:gd name="connsiteX3" fmla="*/ 399093 w 1460076"/>
              <a:gd name="connsiteY3" fmla="*/ 279206 h 1137953"/>
              <a:gd name="connsiteX4" fmla="*/ 915624 w 1460076"/>
              <a:gd name="connsiteY4" fmla="*/ 907420 h 1137953"/>
              <a:gd name="connsiteX5" fmla="*/ 741120 w 1460076"/>
              <a:gd name="connsiteY5" fmla="*/ 125642 h 1137953"/>
              <a:gd name="connsiteX6" fmla="*/ 1257652 w 1460076"/>
              <a:gd name="connsiteY6" fmla="*/ 558412 h 1137953"/>
              <a:gd name="connsiteX7" fmla="*/ 1250671 w 1460076"/>
              <a:gd name="connsiteY7" fmla="*/ 202424 h 1137953"/>
              <a:gd name="connsiteX8" fmla="*/ 1460076 w 1460076"/>
              <a:gd name="connsiteY8" fmla="*/ 0 h 1137953"/>
              <a:gd name="connsiteX9" fmla="*/ 1460076 w 1460076"/>
              <a:gd name="connsiteY9" fmla="*/ 0 h 1137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0076" h="1137953">
                <a:moveTo>
                  <a:pt x="36125" y="1012122"/>
                </a:moveTo>
                <a:cubicBezTo>
                  <a:pt x="1805" y="677074"/>
                  <a:pt x="-32514" y="342027"/>
                  <a:pt x="57065" y="362968"/>
                </a:cubicBezTo>
                <a:cubicBezTo>
                  <a:pt x="146644" y="383908"/>
                  <a:pt x="516592" y="1151725"/>
                  <a:pt x="573597" y="1137765"/>
                </a:cubicBezTo>
                <a:cubicBezTo>
                  <a:pt x="630602" y="1123805"/>
                  <a:pt x="342089" y="317597"/>
                  <a:pt x="399093" y="279206"/>
                </a:cubicBezTo>
                <a:cubicBezTo>
                  <a:pt x="456097" y="240815"/>
                  <a:pt x="858620" y="933014"/>
                  <a:pt x="915624" y="907420"/>
                </a:cubicBezTo>
                <a:cubicBezTo>
                  <a:pt x="972628" y="881826"/>
                  <a:pt x="684115" y="183810"/>
                  <a:pt x="741120" y="125642"/>
                </a:cubicBezTo>
                <a:cubicBezTo>
                  <a:pt x="798125" y="67474"/>
                  <a:pt x="1172727" y="545615"/>
                  <a:pt x="1257652" y="558412"/>
                </a:cubicBezTo>
                <a:cubicBezTo>
                  <a:pt x="1342577" y="571209"/>
                  <a:pt x="1216934" y="295493"/>
                  <a:pt x="1250671" y="202424"/>
                </a:cubicBezTo>
                <a:cubicBezTo>
                  <a:pt x="1284408" y="109355"/>
                  <a:pt x="1460076" y="0"/>
                  <a:pt x="1460076" y="0"/>
                </a:cubicBezTo>
                <a:lnTo>
                  <a:pt x="1460076" y="0"/>
                </a:lnTo>
              </a:path>
            </a:pathLst>
          </a:custGeom>
          <a:noFill/>
          <a:ln w="3810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3F55CFA0-832D-4341-852F-8A5356E52FBE}"/>
              </a:ext>
            </a:extLst>
          </p:cNvPr>
          <p:cNvSpPr/>
          <p:nvPr/>
        </p:nvSpPr>
        <p:spPr>
          <a:xfrm rot="20655740">
            <a:off x="3001432" y="4401917"/>
            <a:ext cx="588786" cy="118824"/>
          </a:xfrm>
          <a:custGeom>
            <a:avLst/>
            <a:gdLst>
              <a:gd name="connsiteX0" fmla="*/ 36125 w 1460076"/>
              <a:gd name="connsiteY0" fmla="*/ 1012122 h 1137953"/>
              <a:gd name="connsiteX1" fmla="*/ 57065 w 1460076"/>
              <a:gd name="connsiteY1" fmla="*/ 362968 h 1137953"/>
              <a:gd name="connsiteX2" fmla="*/ 573597 w 1460076"/>
              <a:gd name="connsiteY2" fmla="*/ 1137765 h 1137953"/>
              <a:gd name="connsiteX3" fmla="*/ 399093 w 1460076"/>
              <a:gd name="connsiteY3" fmla="*/ 279206 h 1137953"/>
              <a:gd name="connsiteX4" fmla="*/ 915624 w 1460076"/>
              <a:gd name="connsiteY4" fmla="*/ 907420 h 1137953"/>
              <a:gd name="connsiteX5" fmla="*/ 741120 w 1460076"/>
              <a:gd name="connsiteY5" fmla="*/ 125642 h 1137953"/>
              <a:gd name="connsiteX6" fmla="*/ 1257652 w 1460076"/>
              <a:gd name="connsiteY6" fmla="*/ 558412 h 1137953"/>
              <a:gd name="connsiteX7" fmla="*/ 1250671 w 1460076"/>
              <a:gd name="connsiteY7" fmla="*/ 202424 h 1137953"/>
              <a:gd name="connsiteX8" fmla="*/ 1460076 w 1460076"/>
              <a:gd name="connsiteY8" fmla="*/ 0 h 1137953"/>
              <a:gd name="connsiteX9" fmla="*/ 1460076 w 1460076"/>
              <a:gd name="connsiteY9" fmla="*/ 0 h 1137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0076" h="1137953">
                <a:moveTo>
                  <a:pt x="36125" y="1012122"/>
                </a:moveTo>
                <a:cubicBezTo>
                  <a:pt x="1805" y="677074"/>
                  <a:pt x="-32514" y="342027"/>
                  <a:pt x="57065" y="362968"/>
                </a:cubicBezTo>
                <a:cubicBezTo>
                  <a:pt x="146644" y="383908"/>
                  <a:pt x="516592" y="1151725"/>
                  <a:pt x="573597" y="1137765"/>
                </a:cubicBezTo>
                <a:cubicBezTo>
                  <a:pt x="630602" y="1123805"/>
                  <a:pt x="342089" y="317597"/>
                  <a:pt x="399093" y="279206"/>
                </a:cubicBezTo>
                <a:cubicBezTo>
                  <a:pt x="456097" y="240815"/>
                  <a:pt x="858620" y="933014"/>
                  <a:pt x="915624" y="907420"/>
                </a:cubicBezTo>
                <a:cubicBezTo>
                  <a:pt x="972628" y="881826"/>
                  <a:pt x="684115" y="183810"/>
                  <a:pt x="741120" y="125642"/>
                </a:cubicBezTo>
                <a:cubicBezTo>
                  <a:pt x="798125" y="67474"/>
                  <a:pt x="1172727" y="545615"/>
                  <a:pt x="1257652" y="558412"/>
                </a:cubicBezTo>
                <a:cubicBezTo>
                  <a:pt x="1342577" y="571209"/>
                  <a:pt x="1216934" y="295493"/>
                  <a:pt x="1250671" y="202424"/>
                </a:cubicBezTo>
                <a:cubicBezTo>
                  <a:pt x="1284408" y="109355"/>
                  <a:pt x="1460076" y="0"/>
                  <a:pt x="1460076" y="0"/>
                </a:cubicBezTo>
                <a:lnTo>
                  <a:pt x="1460076" y="0"/>
                </a:lnTo>
              </a:path>
            </a:pathLst>
          </a:custGeom>
          <a:noFill/>
          <a:ln w="381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5BEC658-6113-437C-842F-220D07BB2E6A}"/>
              </a:ext>
            </a:extLst>
          </p:cNvPr>
          <p:cNvSpPr txBox="1"/>
          <p:nvPr/>
        </p:nvSpPr>
        <p:spPr>
          <a:xfrm>
            <a:off x="4176075" y="5206075"/>
            <a:ext cx="2485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/>
              <a:t>Kilonova</a:t>
            </a:r>
            <a:r>
              <a:rPr lang="en-US" altLang="zh-CN" dirty="0"/>
              <a:t> emission</a:t>
            </a:r>
          </a:p>
          <a:p>
            <a:pPr algn="ctr"/>
            <a:r>
              <a:rPr lang="zh-CN" altLang="en-US" dirty="0"/>
              <a:t>（</a:t>
            </a:r>
            <a:r>
              <a:rPr lang="en-US" altLang="zh-CN" dirty="0"/>
              <a:t>thermal</a:t>
            </a:r>
            <a:r>
              <a:rPr lang="zh-CN" altLang="en-US" dirty="0"/>
              <a:t>）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81D0D5D-73DC-4BBE-80A1-231CDF644A7C}"/>
              </a:ext>
            </a:extLst>
          </p:cNvPr>
          <p:cNvSpPr txBox="1"/>
          <p:nvPr/>
        </p:nvSpPr>
        <p:spPr>
          <a:xfrm>
            <a:off x="3168719" y="3909255"/>
            <a:ext cx="2485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PWN emission</a:t>
            </a:r>
          </a:p>
          <a:p>
            <a:pPr algn="ctr"/>
            <a:r>
              <a:rPr lang="zh-CN" altLang="en-US" dirty="0"/>
              <a:t>（</a:t>
            </a:r>
            <a:r>
              <a:rPr lang="en-US" altLang="zh-CN" dirty="0"/>
              <a:t>non-thermal</a:t>
            </a:r>
            <a:r>
              <a:rPr lang="zh-CN" altLang="en-US" dirty="0"/>
              <a:t>）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E40EC0-FC14-4435-99B9-15489529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FPS10, </a:t>
            </a:r>
            <a:r>
              <a:rPr lang="zh-CN" altLang="en-US"/>
              <a:t>济南</a:t>
            </a:r>
            <a:r>
              <a:rPr lang="en-US" altLang="zh-CN"/>
              <a:t>, 2021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13-15</a:t>
            </a:r>
            <a:r>
              <a:rPr lang="zh-CN" altLang="en-US"/>
              <a:t>日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EABA60-16E9-4F5D-81D5-DE41D14B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496C-8BBC-41BE-B106-8C0E6EA55A0C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46F46C8-56D7-4D0E-9224-33CBBA80C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653" y="2567053"/>
            <a:ext cx="2295500" cy="166536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8E4007F-B49B-4DE2-A23E-342E58270894}"/>
              </a:ext>
            </a:extLst>
          </p:cNvPr>
          <p:cNvSpPr/>
          <p:nvPr/>
        </p:nvSpPr>
        <p:spPr>
          <a:xfrm>
            <a:off x="4606898" y="6398579"/>
            <a:ext cx="3833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000FF"/>
                </a:solidFill>
              </a:rPr>
              <a:t>Y</a:t>
            </a:r>
            <a:r>
              <a:rPr lang="en-US" altLang="zh-CN" b="1" dirty="0">
                <a:solidFill>
                  <a:srgbClr val="0000FF"/>
                </a:solidFill>
              </a:rPr>
              <a:t>WY</a:t>
            </a:r>
            <a:r>
              <a:rPr lang="en-US" altLang="zh-CN" dirty="0">
                <a:solidFill>
                  <a:srgbClr val="0000FF"/>
                </a:solidFill>
              </a:rPr>
              <a:t>, </a:t>
            </a:r>
            <a:r>
              <a:rPr lang="zh-CN" altLang="en-US" dirty="0">
                <a:solidFill>
                  <a:srgbClr val="0000FF"/>
                </a:solidFill>
              </a:rPr>
              <a:t>Chen</a:t>
            </a:r>
            <a:r>
              <a:rPr lang="en-US" altLang="zh-CN" dirty="0">
                <a:solidFill>
                  <a:srgbClr val="0000FF"/>
                </a:solidFill>
              </a:rPr>
              <a:t>, </a:t>
            </a:r>
            <a:r>
              <a:rPr lang="zh-CN" altLang="en-US" dirty="0">
                <a:solidFill>
                  <a:srgbClr val="0000FF"/>
                </a:solidFill>
              </a:rPr>
              <a:t>Li </a:t>
            </a:r>
            <a:r>
              <a:rPr lang="en-US" altLang="zh-CN" dirty="0">
                <a:solidFill>
                  <a:srgbClr val="0000FF"/>
                </a:solidFill>
              </a:rPr>
              <a:t>2019, </a:t>
            </a:r>
            <a:r>
              <a:rPr lang="zh-CN" altLang="en-US" dirty="0">
                <a:solidFill>
                  <a:srgbClr val="0000FF"/>
                </a:solidFill>
              </a:rPr>
              <a:t>ApJL</a:t>
            </a:r>
            <a:r>
              <a:rPr lang="en-US" altLang="zh-CN" dirty="0">
                <a:solidFill>
                  <a:srgbClr val="0000FF"/>
                </a:solidFill>
              </a:rPr>
              <a:t>, </a:t>
            </a:r>
            <a:r>
              <a:rPr lang="zh-CN" altLang="en-US" dirty="0">
                <a:solidFill>
                  <a:srgbClr val="0000FF"/>
                </a:solidFill>
              </a:rPr>
              <a:t>877</a:t>
            </a:r>
            <a:r>
              <a:rPr lang="en-US" altLang="zh-CN" dirty="0">
                <a:solidFill>
                  <a:srgbClr val="0000FF"/>
                </a:solidFill>
              </a:rPr>
              <a:t>, </a:t>
            </a:r>
            <a:r>
              <a:rPr lang="zh-CN" altLang="en-US" dirty="0">
                <a:solidFill>
                  <a:srgbClr val="0000FF"/>
                </a:solidFill>
              </a:rPr>
              <a:t>L21</a:t>
            </a:r>
          </a:p>
        </p:txBody>
      </p:sp>
    </p:spTree>
    <p:extLst>
      <p:ext uri="{BB962C8B-B14F-4D97-AF65-F5344CB8AC3E}">
        <p14:creationId xmlns:p14="http://schemas.microsoft.com/office/powerpoint/2010/main" val="1811372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5F65B5-F344-4E4A-8791-5E41F3E4A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Non-thermal emission from the NS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1AD8DF3-CC81-44E3-8D06-025AD55E7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02" y="2035896"/>
            <a:ext cx="5882987" cy="316905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F980C56-457D-4B61-84BE-E2DD12DE7028}"/>
              </a:ext>
            </a:extLst>
          </p:cNvPr>
          <p:cNvSpPr txBox="1"/>
          <p:nvPr/>
        </p:nvSpPr>
        <p:spPr>
          <a:xfrm>
            <a:off x="1518598" y="5709829"/>
            <a:ext cx="35643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solidFill>
                  <a:srgbClr val="1403ED"/>
                </a:solidFill>
              </a:rPr>
              <a:t>Wu, </a:t>
            </a:r>
            <a:r>
              <a:rPr lang="en-US" altLang="zh-CN" sz="1350" b="1" dirty="0">
                <a:solidFill>
                  <a:srgbClr val="1403ED"/>
                </a:solidFill>
              </a:rPr>
              <a:t>YWY</a:t>
            </a:r>
            <a:r>
              <a:rPr lang="en-US" altLang="zh-CN" sz="1350" dirty="0">
                <a:solidFill>
                  <a:srgbClr val="1403ED"/>
                </a:solidFill>
              </a:rPr>
              <a:t>, Zhu, 2021, A&amp;A, submitted</a:t>
            </a:r>
            <a:endParaRPr lang="zh-CN" altLang="en-US" sz="1350" dirty="0">
              <a:solidFill>
                <a:srgbClr val="1403ED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E42C28B-20CE-4692-8327-2463A6A37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FPS10, </a:t>
            </a:r>
            <a:r>
              <a:rPr lang="zh-CN" altLang="en-US"/>
              <a:t>济南</a:t>
            </a:r>
            <a:r>
              <a:rPr lang="en-US" altLang="zh-CN"/>
              <a:t>, 2021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13-15</a:t>
            </a:r>
            <a:r>
              <a:rPr lang="zh-CN" altLang="en-US"/>
              <a:t>日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2C2C0D-C211-440F-A343-D15ABA30B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496C-8BBC-41BE-B106-8C0E6EA55A0C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FCAC9544-AB76-4EA9-A225-0C0C07ED4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390" y="2016197"/>
            <a:ext cx="5281970" cy="4051300"/>
          </a:xfrm>
        </p:spPr>
      </p:pic>
    </p:spTree>
    <p:extLst>
      <p:ext uri="{BB962C8B-B14F-4D97-AF65-F5344CB8AC3E}">
        <p14:creationId xmlns:p14="http://schemas.microsoft.com/office/powerpoint/2010/main" val="27822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857" y="3330966"/>
            <a:ext cx="3566783" cy="2669784"/>
          </a:xfrm>
          <a:prstGeom prst="rect">
            <a:avLst/>
          </a:prstGeom>
        </p:spPr>
      </p:pic>
      <p:grpSp>
        <p:nvGrpSpPr>
          <p:cNvPr id="17410" name="组合 11"/>
          <p:cNvGrpSpPr>
            <a:grpSpLocks/>
          </p:cNvGrpSpPr>
          <p:nvPr/>
        </p:nvGrpSpPr>
        <p:grpSpPr bwMode="auto">
          <a:xfrm>
            <a:off x="946411" y="3158572"/>
            <a:ext cx="3184922" cy="2451497"/>
            <a:chOff x="347284" y="2869669"/>
            <a:chExt cx="4246954" cy="3268577"/>
          </a:xfrm>
        </p:grpSpPr>
        <p:pic>
          <p:nvPicPr>
            <p:cNvPr id="17422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284" y="2869669"/>
              <a:ext cx="4246954" cy="326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3" name="文本框 9"/>
            <p:cNvSpPr txBox="1">
              <a:spLocks noChangeArrowheads="1"/>
            </p:cNvSpPr>
            <p:nvPr/>
          </p:nvSpPr>
          <p:spPr bwMode="auto">
            <a:xfrm>
              <a:off x="1935916" y="3439167"/>
              <a:ext cx="1584177" cy="40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350">
                  <a:solidFill>
                    <a:srgbClr val="FF0000"/>
                  </a:solidFill>
                </a:rPr>
                <a:t>GW radiation</a:t>
              </a:r>
              <a:endParaRPr lang="zh-CN" altLang="en-US" sz="1350">
                <a:solidFill>
                  <a:srgbClr val="FF0000"/>
                </a:solidFill>
              </a:endParaRPr>
            </a:p>
          </p:txBody>
        </p:sp>
        <p:sp>
          <p:nvSpPr>
            <p:cNvPr id="17424" name="文本框 10"/>
            <p:cNvSpPr txBox="1">
              <a:spLocks noChangeArrowheads="1"/>
            </p:cNvSpPr>
            <p:nvPr/>
          </p:nvSpPr>
          <p:spPr bwMode="auto">
            <a:xfrm>
              <a:off x="1912624" y="4424602"/>
              <a:ext cx="2220641" cy="677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350" dirty="0">
                  <a:solidFill>
                    <a:srgbClr val="0070C0"/>
                  </a:solidFill>
                </a:rPr>
                <a:t>Magnetic dipole radiation</a:t>
              </a:r>
              <a:endParaRPr lang="zh-CN" altLang="en-US" sz="1350" dirty="0">
                <a:solidFill>
                  <a:srgbClr val="0070C0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A low-field remnant magnetar?</a:t>
            </a:r>
            <a:endParaRPr lang="zh-CN" altLang="en-US" dirty="0"/>
          </a:p>
        </p:txBody>
      </p:sp>
      <p:sp>
        <p:nvSpPr>
          <p:cNvPr id="17416" name="文本框 12"/>
          <p:cNvSpPr txBox="1">
            <a:spLocks noChangeArrowheads="1"/>
          </p:cNvSpPr>
          <p:nvPr/>
        </p:nvSpPr>
        <p:spPr bwMode="auto">
          <a:xfrm>
            <a:off x="661351" y="1823255"/>
            <a:ext cx="429332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dirty="0"/>
              <a:t>AT2017gfo’s luminosity indicates the MDR  of the remnant NS is </a:t>
            </a:r>
            <a:r>
              <a:rPr lang="en-US" altLang="zh-CN" sz="2000" b="1" dirty="0">
                <a:solidFill>
                  <a:srgbClr val="FF0000"/>
                </a:solidFill>
              </a:rPr>
              <a:t>suppressed seriously</a:t>
            </a:r>
            <a:r>
              <a:rPr lang="en-US" altLang="zh-CN" sz="2000" dirty="0"/>
              <a:t>, if the NS is a magnetar intrinsically.</a:t>
            </a:r>
            <a:endParaRPr lang="zh-CN" altLang="en-US" sz="2000" dirty="0"/>
          </a:p>
        </p:txBody>
      </p:sp>
      <p:grpSp>
        <p:nvGrpSpPr>
          <p:cNvPr id="6" name="组合 5"/>
          <p:cNvGrpSpPr/>
          <p:nvPr/>
        </p:nvGrpSpPr>
        <p:grpSpPr>
          <a:xfrm>
            <a:off x="4753584" y="1626040"/>
            <a:ext cx="6999188" cy="5239554"/>
            <a:chOff x="3973222" y="286375"/>
            <a:chExt cx="9332252" cy="6986072"/>
          </a:xfrm>
        </p:grpSpPr>
        <p:pic>
          <p:nvPicPr>
            <p:cNvPr id="17412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2724" y="286375"/>
              <a:ext cx="4142749" cy="6188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文本框 2"/>
            <p:cNvSpPr txBox="1">
              <a:spLocks noChangeArrowheads="1"/>
            </p:cNvSpPr>
            <p:nvPr/>
          </p:nvSpPr>
          <p:spPr bwMode="auto">
            <a:xfrm>
              <a:off x="7349174" y="5995686"/>
              <a:ext cx="59563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sk-SK" altLang="zh-CN" sz="1200" dirty="0">
                  <a:solidFill>
                    <a:srgbClr val="00B0F0"/>
                  </a:solidFill>
                  <a:latin typeface="Calibri" panose="020F0502020204030204" pitchFamily="34" charset="0"/>
                </a:rPr>
                <a:t>Torres-Forné</a:t>
              </a:r>
              <a:r>
                <a:rPr lang="en-US" altLang="zh-CN" sz="1200" dirty="0">
                  <a:solidFill>
                    <a:srgbClr val="00B0F0"/>
                  </a:solidFill>
                  <a:latin typeface="Calibri" panose="020F0502020204030204" pitchFamily="34" charset="0"/>
                </a:rPr>
                <a:t> et al. 2016</a:t>
              </a:r>
              <a:endParaRPr lang="zh-CN" altLang="en-US" sz="1200" dirty="0">
                <a:solidFill>
                  <a:srgbClr val="00B0F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419" name="文本框 15"/>
            <p:cNvSpPr txBox="1">
              <a:spLocks noChangeArrowheads="1"/>
            </p:cNvSpPr>
            <p:nvPr/>
          </p:nvSpPr>
          <p:spPr bwMode="auto">
            <a:xfrm>
              <a:off x="3973222" y="6328599"/>
              <a:ext cx="8528013" cy="943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000" dirty="0">
                  <a:solidFill>
                    <a:srgbClr val="00B050"/>
                  </a:solidFill>
                </a:rPr>
                <a:t>The open field lines could be buried by fallback material and also expelled to be within the light cylinder. </a:t>
              </a:r>
              <a:endParaRPr lang="zh-CN" altLang="en-US" sz="20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277742" y="1616528"/>
            <a:ext cx="3566783" cy="3463807"/>
            <a:chOff x="5004986" y="1012370"/>
            <a:chExt cx="4755710" cy="4618409"/>
          </a:xfrm>
        </p:grpSpPr>
        <p:sp>
          <p:nvSpPr>
            <p:cNvPr id="17417" name="文本框 13"/>
            <p:cNvSpPr txBox="1">
              <a:spLocks noChangeArrowheads="1"/>
            </p:cNvSpPr>
            <p:nvPr/>
          </p:nvSpPr>
          <p:spPr bwMode="auto">
            <a:xfrm>
              <a:off x="5004986" y="1012370"/>
              <a:ext cx="4755710" cy="1764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000" dirty="0"/>
                <a:t>The serious suppression of the MDR may be indicated 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by the steep decay after an afterglow plateau</a:t>
              </a:r>
              <a:r>
                <a:rPr lang="en-US" altLang="zh-CN" sz="2000" dirty="0"/>
                <a:t>.</a:t>
              </a:r>
              <a:endParaRPr lang="zh-CN" altLang="en-US" sz="2000" dirty="0"/>
            </a:p>
          </p:txBody>
        </p:sp>
        <p:sp>
          <p:nvSpPr>
            <p:cNvPr id="15" name="下箭头 14"/>
            <p:cNvSpPr/>
            <p:nvPr/>
          </p:nvSpPr>
          <p:spPr>
            <a:xfrm rot="1371662">
              <a:off x="7429143" y="2835334"/>
              <a:ext cx="103188" cy="126841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4" name="任意多边形 3"/>
            <p:cNvSpPr/>
            <p:nvPr/>
          </p:nvSpPr>
          <p:spPr>
            <a:xfrm>
              <a:off x="5729064" y="3994484"/>
              <a:ext cx="2743200" cy="1636295"/>
            </a:xfrm>
            <a:custGeom>
              <a:avLst/>
              <a:gdLst>
                <a:gd name="connsiteX0" fmla="*/ 0 w 2743200"/>
                <a:gd name="connsiteY0" fmla="*/ 0 h 1636295"/>
                <a:gd name="connsiteX1" fmla="*/ 1001027 w 2743200"/>
                <a:gd name="connsiteY1" fmla="*/ 86628 h 1636295"/>
                <a:gd name="connsiteX2" fmla="*/ 1309036 w 2743200"/>
                <a:gd name="connsiteY2" fmla="*/ 346510 h 1636295"/>
                <a:gd name="connsiteX3" fmla="*/ 1530417 w 2743200"/>
                <a:gd name="connsiteY3" fmla="*/ 952901 h 1636295"/>
                <a:gd name="connsiteX4" fmla="*/ 2743200 w 2743200"/>
                <a:gd name="connsiteY4" fmla="*/ 1636295 h 1636295"/>
                <a:gd name="connsiteX5" fmla="*/ 2743200 w 2743200"/>
                <a:gd name="connsiteY5" fmla="*/ 1636295 h 163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43200" h="1636295">
                  <a:moveTo>
                    <a:pt x="0" y="0"/>
                  </a:moveTo>
                  <a:cubicBezTo>
                    <a:pt x="391427" y="14438"/>
                    <a:pt x="782854" y="28876"/>
                    <a:pt x="1001027" y="86628"/>
                  </a:cubicBezTo>
                  <a:cubicBezTo>
                    <a:pt x="1219200" y="144380"/>
                    <a:pt x="1220804" y="202131"/>
                    <a:pt x="1309036" y="346510"/>
                  </a:cubicBezTo>
                  <a:cubicBezTo>
                    <a:pt x="1397268" y="490889"/>
                    <a:pt x="1291390" y="737937"/>
                    <a:pt x="1530417" y="952901"/>
                  </a:cubicBezTo>
                  <a:cubicBezTo>
                    <a:pt x="1769444" y="1167865"/>
                    <a:pt x="2743200" y="1636295"/>
                    <a:pt x="2743200" y="1636295"/>
                  </a:cubicBezTo>
                  <a:lnTo>
                    <a:pt x="2743200" y="1636295"/>
                  </a:lnTo>
                </a:path>
              </a:pathLst>
            </a:custGeom>
            <a:noFill/>
            <a:ln w="57150"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189188" y="5700668"/>
            <a:ext cx="35643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b="1" dirty="0">
                <a:solidFill>
                  <a:srgbClr val="1403ED"/>
                </a:solidFill>
              </a:rPr>
              <a:t>YWY</a:t>
            </a:r>
            <a:r>
              <a:rPr lang="en-US" altLang="zh-CN" sz="1350" dirty="0">
                <a:solidFill>
                  <a:srgbClr val="1403ED"/>
                </a:solidFill>
              </a:rPr>
              <a:t>, Liu, Dai, 2018, </a:t>
            </a:r>
            <a:r>
              <a:rPr lang="en-US" altLang="zh-CN" sz="1350" dirty="0" err="1">
                <a:solidFill>
                  <a:srgbClr val="1403ED"/>
                </a:solidFill>
              </a:rPr>
              <a:t>ApJ</a:t>
            </a:r>
            <a:r>
              <a:rPr lang="en-US" altLang="zh-CN" sz="1350" dirty="0">
                <a:solidFill>
                  <a:srgbClr val="1403ED"/>
                </a:solidFill>
              </a:rPr>
              <a:t>, 861, 114</a:t>
            </a:r>
            <a:endParaRPr lang="zh-CN" altLang="en-US" sz="1350" dirty="0">
              <a:solidFill>
                <a:srgbClr val="1403ED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EA7484-71AB-437C-839A-9EA05B8B003A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63E7DDC-05CE-4105-BDE9-7B28B258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FPS10, </a:t>
            </a:r>
            <a:r>
              <a:rPr lang="zh-CN" altLang="en-US"/>
              <a:t>济南</a:t>
            </a:r>
            <a:r>
              <a:rPr lang="en-US" altLang="zh-CN"/>
              <a:t>, 2021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13-15</a:t>
            </a:r>
            <a:r>
              <a:rPr lang="zh-CN" altLang="en-US"/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275039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A6FC64-4D7F-41DB-B40C-F3B55A460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Early evolution of the remnant NS</a:t>
            </a:r>
            <a:endParaRPr lang="zh-CN" altLang="en-US" dirty="0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6598F437-70B1-4346-BBE4-4C65352D1D04}"/>
              </a:ext>
            </a:extLst>
          </p:cNvPr>
          <p:cNvGrpSpPr/>
          <p:nvPr/>
        </p:nvGrpSpPr>
        <p:grpSpPr>
          <a:xfrm>
            <a:off x="599824" y="2586617"/>
            <a:ext cx="6022541" cy="3171537"/>
            <a:chOff x="165918" y="2363723"/>
            <a:chExt cx="6022541" cy="3171537"/>
          </a:xfrm>
        </p:grpSpPr>
        <p:sp>
          <p:nvSpPr>
            <p:cNvPr id="6" name="梯形 5">
              <a:extLst>
                <a:ext uri="{FF2B5EF4-FFF2-40B4-BE49-F238E27FC236}">
                  <a16:creationId xmlns:a16="http://schemas.microsoft.com/office/drawing/2014/main" id="{158EDB46-337B-4196-BF4D-70CEBA71A387}"/>
                </a:ext>
              </a:extLst>
            </p:cNvPr>
            <p:cNvSpPr/>
            <p:nvPr/>
          </p:nvSpPr>
          <p:spPr>
            <a:xfrm rot="16200000">
              <a:off x="4203855" y="3043346"/>
              <a:ext cx="1779939" cy="1807860"/>
            </a:xfrm>
            <a:prstGeom prst="trapezoid">
              <a:avLst>
                <a:gd name="adj" fmla="val 3362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梯形 6">
              <a:extLst>
                <a:ext uri="{FF2B5EF4-FFF2-40B4-BE49-F238E27FC236}">
                  <a16:creationId xmlns:a16="http://schemas.microsoft.com/office/drawing/2014/main" id="{5325D663-8CED-479B-89A3-E5087C81F653}"/>
                </a:ext>
              </a:extLst>
            </p:cNvPr>
            <p:cNvSpPr/>
            <p:nvPr/>
          </p:nvSpPr>
          <p:spPr>
            <a:xfrm rot="5400000">
              <a:off x="179878" y="3096570"/>
              <a:ext cx="1779939" cy="1807860"/>
            </a:xfrm>
            <a:prstGeom prst="trapezoid">
              <a:avLst>
                <a:gd name="adj" fmla="val 3362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A7672B0-1A18-4A5A-B949-B3D227B0F737}"/>
                </a:ext>
              </a:extLst>
            </p:cNvPr>
            <p:cNvGrpSpPr/>
            <p:nvPr/>
          </p:nvGrpSpPr>
          <p:grpSpPr>
            <a:xfrm>
              <a:off x="668321" y="2695619"/>
              <a:ext cx="4917219" cy="2554125"/>
              <a:chOff x="668321" y="2695619"/>
              <a:chExt cx="4917219" cy="2554125"/>
            </a:xfrm>
            <a:solidFill>
              <a:srgbClr val="00B050"/>
            </a:solidFill>
          </p:grpSpPr>
          <p:sp>
            <p:nvSpPr>
              <p:cNvPr id="8" name="箭头: 环形 7">
                <a:extLst>
                  <a:ext uri="{FF2B5EF4-FFF2-40B4-BE49-F238E27FC236}">
                    <a16:creationId xmlns:a16="http://schemas.microsoft.com/office/drawing/2014/main" id="{015B7E8C-0729-46B1-923B-952DAB6BCD99}"/>
                  </a:ext>
                </a:extLst>
              </p:cNvPr>
              <p:cNvSpPr/>
              <p:nvPr/>
            </p:nvSpPr>
            <p:spPr>
              <a:xfrm rot="20688103">
                <a:off x="4011613" y="2713535"/>
                <a:ext cx="1573927" cy="1430931"/>
              </a:xfrm>
              <a:prstGeom prst="circular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highlight>
                    <a:srgbClr val="008000"/>
                  </a:highlight>
                </a:endParaRPr>
              </a:p>
            </p:txBody>
          </p:sp>
          <p:sp>
            <p:nvSpPr>
              <p:cNvPr id="9" name="箭头: 环形 8">
                <a:extLst>
                  <a:ext uri="{FF2B5EF4-FFF2-40B4-BE49-F238E27FC236}">
                    <a16:creationId xmlns:a16="http://schemas.microsoft.com/office/drawing/2014/main" id="{3E9F9792-FFD1-4DEF-BC2D-1CA77A56F9B3}"/>
                  </a:ext>
                </a:extLst>
              </p:cNvPr>
              <p:cNvSpPr/>
              <p:nvPr/>
            </p:nvSpPr>
            <p:spPr>
              <a:xfrm rot="9577129">
                <a:off x="668321" y="3818813"/>
                <a:ext cx="1573927" cy="1430931"/>
              </a:xfrm>
              <a:prstGeom prst="circular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highlight>
                    <a:srgbClr val="008000"/>
                  </a:highlight>
                </a:endParaRPr>
              </a:p>
            </p:txBody>
          </p:sp>
          <p:sp>
            <p:nvSpPr>
              <p:cNvPr id="10" name="箭头: 环形 9">
                <a:extLst>
                  <a:ext uri="{FF2B5EF4-FFF2-40B4-BE49-F238E27FC236}">
                    <a16:creationId xmlns:a16="http://schemas.microsoft.com/office/drawing/2014/main" id="{E48A63B7-F7C1-4EA1-AABD-8116A62DCBFF}"/>
                  </a:ext>
                </a:extLst>
              </p:cNvPr>
              <p:cNvSpPr/>
              <p:nvPr/>
            </p:nvSpPr>
            <p:spPr>
              <a:xfrm rot="1104396" flipV="1">
                <a:off x="3944026" y="3709332"/>
                <a:ext cx="1573927" cy="1536268"/>
              </a:xfrm>
              <a:prstGeom prst="circular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highlight>
                    <a:srgbClr val="008000"/>
                  </a:highlight>
                </a:endParaRPr>
              </a:p>
            </p:txBody>
          </p:sp>
          <p:sp>
            <p:nvSpPr>
              <p:cNvPr id="11" name="箭头: 环形 10">
                <a:extLst>
                  <a:ext uri="{FF2B5EF4-FFF2-40B4-BE49-F238E27FC236}">
                    <a16:creationId xmlns:a16="http://schemas.microsoft.com/office/drawing/2014/main" id="{FE608A06-81BD-4D29-8061-938AA3F59798}"/>
                  </a:ext>
                </a:extLst>
              </p:cNvPr>
              <p:cNvSpPr/>
              <p:nvPr/>
            </p:nvSpPr>
            <p:spPr>
              <a:xfrm rot="12173133" flipV="1">
                <a:off x="683229" y="2695619"/>
                <a:ext cx="1573927" cy="1536268"/>
              </a:xfrm>
              <a:prstGeom prst="circular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highlight>
                    <a:srgbClr val="008000"/>
                  </a:highlight>
                </a:endParaRPr>
              </a:p>
            </p:txBody>
          </p:sp>
        </p:grp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2875BF3-AD27-45B3-9A87-0CC3179D8360}"/>
                </a:ext>
              </a:extLst>
            </p:cNvPr>
            <p:cNvSpPr txBox="1"/>
            <p:nvPr/>
          </p:nvSpPr>
          <p:spPr>
            <a:xfrm>
              <a:off x="4444029" y="3762610"/>
              <a:ext cx="1580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Relic disk</a:t>
              </a:r>
              <a:endParaRPr lang="zh-CN" altLang="en-US" dirty="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11129F90-A8F4-44BA-9C69-658A13C411E6}"/>
                </a:ext>
              </a:extLst>
            </p:cNvPr>
            <p:cNvSpPr txBox="1"/>
            <p:nvPr/>
          </p:nvSpPr>
          <p:spPr>
            <a:xfrm rot="20484801">
              <a:off x="3759476" y="2363723"/>
              <a:ext cx="24289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propeller recycling</a:t>
              </a:r>
              <a:endParaRPr lang="zh-CN" altLang="en-US" dirty="0"/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BCC5A214-AD83-4DA3-8D7D-48E90BD1CFCC}"/>
                </a:ext>
              </a:extLst>
            </p:cNvPr>
            <p:cNvGrpSpPr/>
            <p:nvPr/>
          </p:nvGrpSpPr>
          <p:grpSpPr>
            <a:xfrm>
              <a:off x="1969371" y="2394192"/>
              <a:ext cx="2220524" cy="3141068"/>
              <a:chOff x="1969371" y="2394192"/>
              <a:chExt cx="2220524" cy="3141068"/>
            </a:xfrm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3C9EEAD2-69F7-4FFF-B146-C34F44F12ADE}"/>
                  </a:ext>
                </a:extLst>
              </p:cNvPr>
              <p:cNvSpPr/>
              <p:nvPr/>
            </p:nvSpPr>
            <p:spPr>
              <a:xfrm>
                <a:off x="2213315" y="3245771"/>
                <a:ext cx="632895" cy="1510977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>
                    <a:solidFill>
                      <a:srgbClr val="002060"/>
                    </a:solidFill>
                  </a:ln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0CA3C2C9-15BA-43C2-B574-1957B54831B3}"/>
                  </a:ext>
                </a:extLst>
              </p:cNvPr>
              <p:cNvSpPr/>
              <p:nvPr/>
            </p:nvSpPr>
            <p:spPr>
              <a:xfrm>
                <a:off x="1969371" y="3000305"/>
                <a:ext cx="962934" cy="2080085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>
                    <a:solidFill>
                      <a:srgbClr val="002060"/>
                    </a:solidFill>
                  </a:ln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2674BC40-C17F-4D38-AE59-C56A175DC95F}"/>
                  </a:ext>
                </a:extLst>
              </p:cNvPr>
              <p:cNvSpPr/>
              <p:nvPr/>
            </p:nvSpPr>
            <p:spPr>
              <a:xfrm>
                <a:off x="3226961" y="2952605"/>
                <a:ext cx="962934" cy="2080085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>
                    <a:solidFill>
                      <a:srgbClr val="002060"/>
                    </a:solidFill>
                  </a:ln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CDA77294-9983-4189-8AEB-710653B0A79E}"/>
                  </a:ext>
                </a:extLst>
              </p:cNvPr>
              <p:cNvSpPr/>
              <p:nvPr/>
            </p:nvSpPr>
            <p:spPr>
              <a:xfrm>
                <a:off x="3355418" y="3159937"/>
                <a:ext cx="614917" cy="1587288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>
                    <a:solidFill>
                      <a:srgbClr val="002060"/>
                    </a:solidFill>
                  </a:ln>
                </a:endParaRPr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C91F4F3E-D62E-4E90-A5C9-E4690E157D04}"/>
                  </a:ext>
                </a:extLst>
              </p:cNvPr>
              <p:cNvSpPr/>
              <p:nvPr/>
            </p:nvSpPr>
            <p:spPr>
              <a:xfrm>
                <a:off x="2519835" y="2603596"/>
                <a:ext cx="523527" cy="2931664"/>
              </a:xfrm>
              <a:custGeom>
                <a:avLst/>
                <a:gdLst>
                  <a:gd name="connsiteX0" fmla="*/ 13961 w 523527"/>
                  <a:gd name="connsiteY0" fmla="*/ 0 h 2931664"/>
                  <a:gd name="connsiteX1" fmla="*/ 523512 w 523527"/>
                  <a:gd name="connsiteY1" fmla="*/ 1430931 h 2931664"/>
                  <a:gd name="connsiteX2" fmla="*/ 0 w 523527"/>
                  <a:gd name="connsiteY2" fmla="*/ 2931664 h 2931664"/>
                  <a:gd name="connsiteX3" fmla="*/ 0 w 523527"/>
                  <a:gd name="connsiteY3" fmla="*/ 2931664 h 2931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3527" h="2931664">
                    <a:moveTo>
                      <a:pt x="13961" y="0"/>
                    </a:moveTo>
                    <a:cubicBezTo>
                      <a:pt x="269900" y="471160"/>
                      <a:pt x="525839" y="942320"/>
                      <a:pt x="523512" y="1430931"/>
                    </a:cubicBezTo>
                    <a:cubicBezTo>
                      <a:pt x="521185" y="1919542"/>
                      <a:pt x="0" y="2931664"/>
                      <a:pt x="0" y="2931664"/>
                    </a:cubicBezTo>
                    <a:lnTo>
                      <a:pt x="0" y="2931664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079DC036-D8BA-43E7-8B6F-724CD04B5F53}"/>
                  </a:ext>
                </a:extLst>
              </p:cNvPr>
              <p:cNvSpPr/>
              <p:nvPr/>
            </p:nvSpPr>
            <p:spPr>
              <a:xfrm rot="10800000">
                <a:off x="3108848" y="2450040"/>
                <a:ext cx="523527" cy="2931664"/>
              </a:xfrm>
              <a:custGeom>
                <a:avLst/>
                <a:gdLst>
                  <a:gd name="connsiteX0" fmla="*/ 13961 w 523527"/>
                  <a:gd name="connsiteY0" fmla="*/ 0 h 2931664"/>
                  <a:gd name="connsiteX1" fmla="*/ 523512 w 523527"/>
                  <a:gd name="connsiteY1" fmla="*/ 1430931 h 2931664"/>
                  <a:gd name="connsiteX2" fmla="*/ 0 w 523527"/>
                  <a:gd name="connsiteY2" fmla="*/ 2931664 h 2931664"/>
                  <a:gd name="connsiteX3" fmla="*/ 0 w 523527"/>
                  <a:gd name="connsiteY3" fmla="*/ 2931664 h 2931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3527" h="2931664">
                    <a:moveTo>
                      <a:pt x="13961" y="0"/>
                    </a:moveTo>
                    <a:cubicBezTo>
                      <a:pt x="269900" y="471160"/>
                      <a:pt x="525839" y="942320"/>
                      <a:pt x="523512" y="1430931"/>
                    </a:cubicBezTo>
                    <a:cubicBezTo>
                      <a:pt x="521185" y="1919542"/>
                      <a:pt x="0" y="2931664"/>
                      <a:pt x="0" y="2931664"/>
                    </a:cubicBezTo>
                    <a:lnTo>
                      <a:pt x="0" y="2931664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D65A8523-CC1D-4DD4-9365-20DA9708D0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08337" y="2394192"/>
                <a:ext cx="125658" cy="3106168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BC7A629B-5E5A-4A4F-B038-E1139D431BEF}"/>
                  </a:ext>
                </a:extLst>
              </p:cNvPr>
              <p:cNvSpPr/>
              <p:nvPr/>
            </p:nvSpPr>
            <p:spPr>
              <a:xfrm>
                <a:off x="2725847" y="3652365"/>
                <a:ext cx="711976" cy="696270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NS</a:t>
                </a:r>
                <a:endParaRPr lang="zh-CN" altLang="en-US" dirty="0"/>
              </a:p>
            </p:txBody>
          </p:sp>
        </p:grp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36207EBC-C7D2-4D5C-B99E-3953597BB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466" y="1605195"/>
            <a:ext cx="2160067" cy="89725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B370654-11E8-4020-BE45-CDB473884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83" y="1605195"/>
            <a:ext cx="1659927" cy="89725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E91E75F-6CD0-4F12-9DC2-E69EFCBB3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87" y="2568350"/>
            <a:ext cx="2227617" cy="75925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49E9B6D-E023-4FA3-871F-0911692598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07" y="3686647"/>
            <a:ext cx="2530479" cy="2756972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C7380F3A-1B36-4F91-81D9-53C74EC76847}"/>
              </a:ext>
            </a:extLst>
          </p:cNvPr>
          <p:cNvSpPr txBox="1"/>
          <p:nvPr/>
        </p:nvSpPr>
        <p:spPr>
          <a:xfrm>
            <a:off x="2103602" y="5925039"/>
            <a:ext cx="35643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solidFill>
                  <a:srgbClr val="1403ED"/>
                </a:solidFill>
              </a:rPr>
              <a:t>Li, </a:t>
            </a:r>
            <a:r>
              <a:rPr lang="en-US" altLang="zh-CN" sz="1350" b="1" dirty="0">
                <a:solidFill>
                  <a:srgbClr val="1403ED"/>
                </a:solidFill>
              </a:rPr>
              <a:t>YWY</a:t>
            </a:r>
            <a:r>
              <a:rPr lang="en-US" altLang="zh-CN" sz="1350" dirty="0">
                <a:solidFill>
                  <a:srgbClr val="1403ED"/>
                </a:solidFill>
              </a:rPr>
              <a:t>, Gao, Zhang 2021, </a:t>
            </a:r>
            <a:r>
              <a:rPr lang="en-US" altLang="zh-CN" sz="1350" dirty="0" err="1">
                <a:solidFill>
                  <a:srgbClr val="1403ED"/>
                </a:solidFill>
              </a:rPr>
              <a:t>ApJ</a:t>
            </a:r>
            <a:r>
              <a:rPr lang="en-US" altLang="zh-CN" sz="1350" dirty="0">
                <a:solidFill>
                  <a:srgbClr val="1403ED"/>
                </a:solidFill>
              </a:rPr>
              <a:t>, 907, 87</a:t>
            </a:r>
            <a:endParaRPr lang="zh-CN" altLang="en-US" sz="1350" dirty="0">
              <a:solidFill>
                <a:srgbClr val="1403ED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BD34AE6-BA80-4851-A539-B6CB79671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FPS10, </a:t>
            </a:r>
            <a:r>
              <a:rPr lang="zh-CN" altLang="en-US"/>
              <a:t>济南</a:t>
            </a:r>
            <a:r>
              <a:rPr lang="en-US" altLang="zh-CN"/>
              <a:t>, 2021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13-15</a:t>
            </a:r>
            <a:r>
              <a:rPr lang="zh-CN" altLang="en-US"/>
              <a:t>日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617696-D94A-433D-9492-6CB2A4AA5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496C-8BBC-41BE-B106-8C0E6EA55A0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196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A6FC64-4D7F-41DB-B40C-F3B55A460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Early evolution of the remnant NS</a:t>
            </a:r>
            <a:endParaRPr lang="zh-CN" altLang="en-US" dirty="0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6598F437-70B1-4346-BBE4-4C65352D1D04}"/>
              </a:ext>
            </a:extLst>
          </p:cNvPr>
          <p:cNvGrpSpPr/>
          <p:nvPr/>
        </p:nvGrpSpPr>
        <p:grpSpPr>
          <a:xfrm>
            <a:off x="599824" y="2586617"/>
            <a:ext cx="6022541" cy="3171537"/>
            <a:chOff x="165918" y="2363723"/>
            <a:chExt cx="6022541" cy="3171537"/>
          </a:xfrm>
        </p:grpSpPr>
        <p:sp>
          <p:nvSpPr>
            <p:cNvPr id="6" name="梯形 5">
              <a:extLst>
                <a:ext uri="{FF2B5EF4-FFF2-40B4-BE49-F238E27FC236}">
                  <a16:creationId xmlns:a16="http://schemas.microsoft.com/office/drawing/2014/main" id="{158EDB46-337B-4196-BF4D-70CEBA71A387}"/>
                </a:ext>
              </a:extLst>
            </p:cNvPr>
            <p:cNvSpPr/>
            <p:nvPr/>
          </p:nvSpPr>
          <p:spPr>
            <a:xfrm rot="16200000">
              <a:off x="4203855" y="3043346"/>
              <a:ext cx="1779939" cy="1807860"/>
            </a:xfrm>
            <a:prstGeom prst="trapezoid">
              <a:avLst>
                <a:gd name="adj" fmla="val 3362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梯形 6">
              <a:extLst>
                <a:ext uri="{FF2B5EF4-FFF2-40B4-BE49-F238E27FC236}">
                  <a16:creationId xmlns:a16="http://schemas.microsoft.com/office/drawing/2014/main" id="{5325D663-8CED-479B-89A3-E5087C81F653}"/>
                </a:ext>
              </a:extLst>
            </p:cNvPr>
            <p:cNvSpPr/>
            <p:nvPr/>
          </p:nvSpPr>
          <p:spPr>
            <a:xfrm rot="5400000">
              <a:off x="179878" y="3096570"/>
              <a:ext cx="1779939" cy="1807860"/>
            </a:xfrm>
            <a:prstGeom prst="trapezoid">
              <a:avLst>
                <a:gd name="adj" fmla="val 3362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A7672B0-1A18-4A5A-B949-B3D227B0F737}"/>
                </a:ext>
              </a:extLst>
            </p:cNvPr>
            <p:cNvGrpSpPr/>
            <p:nvPr/>
          </p:nvGrpSpPr>
          <p:grpSpPr>
            <a:xfrm>
              <a:off x="668321" y="2695619"/>
              <a:ext cx="4917219" cy="2554125"/>
              <a:chOff x="668321" y="2695619"/>
              <a:chExt cx="4917219" cy="2554125"/>
            </a:xfrm>
            <a:solidFill>
              <a:srgbClr val="00B050"/>
            </a:solidFill>
          </p:grpSpPr>
          <p:sp>
            <p:nvSpPr>
              <p:cNvPr id="8" name="箭头: 环形 7">
                <a:extLst>
                  <a:ext uri="{FF2B5EF4-FFF2-40B4-BE49-F238E27FC236}">
                    <a16:creationId xmlns:a16="http://schemas.microsoft.com/office/drawing/2014/main" id="{015B7E8C-0729-46B1-923B-952DAB6BCD99}"/>
                  </a:ext>
                </a:extLst>
              </p:cNvPr>
              <p:cNvSpPr/>
              <p:nvPr/>
            </p:nvSpPr>
            <p:spPr>
              <a:xfrm rot="20688103">
                <a:off x="4011613" y="2713535"/>
                <a:ext cx="1573927" cy="1430931"/>
              </a:xfrm>
              <a:prstGeom prst="circular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highlight>
                    <a:srgbClr val="008000"/>
                  </a:highlight>
                </a:endParaRPr>
              </a:p>
            </p:txBody>
          </p:sp>
          <p:sp>
            <p:nvSpPr>
              <p:cNvPr id="9" name="箭头: 环形 8">
                <a:extLst>
                  <a:ext uri="{FF2B5EF4-FFF2-40B4-BE49-F238E27FC236}">
                    <a16:creationId xmlns:a16="http://schemas.microsoft.com/office/drawing/2014/main" id="{3E9F9792-FFD1-4DEF-BC2D-1CA77A56F9B3}"/>
                  </a:ext>
                </a:extLst>
              </p:cNvPr>
              <p:cNvSpPr/>
              <p:nvPr/>
            </p:nvSpPr>
            <p:spPr>
              <a:xfrm rot="9577129">
                <a:off x="668321" y="3818813"/>
                <a:ext cx="1573927" cy="1430931"/>
              </a:xfrm>
              <a:prstGeom prst="circular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highlight>
                    <a:srgbClr val="008000"/>
                  </a:highlight>
                </a:endParaRPr>
              </a:p>
            </p:txBody>
          </p:sp>
          <p:sp>
            <p:nvSpPr>
              <p:cNvPr id="10" name="箭头: 环形 9">
                <a:extLst>
                  <a:ext uri="{FF2B5EF4-FFF2-40B4-BE49-F238E27FC236}">
                    <a16:creationId xmlns:a16="http://schemas.microsoft.com/office/drawing/2014/main" id="{E48A63B7-F7C1-4EA1-AABD-8116A62DCBFF}"/>
                  </a:ext>
                </a:extLst>
              </p:cNvPr>
              <p:cNvSpPr/>
              <p:nvPr/>
            </p:nvSpPr>
            <p:spPr>
              <a:xfrm rot="1104396" flipV="1">
                <a:off x="3944026" y="3709332"/>
                <a:ext cx="1573927" cy="1536268"/>
              </a:xfrm>
              <a:prstGeom prst="circular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highlight>
                    <a:srgbClr val="008000"/>
                  </a:highlight>
                </a:endParaRPr>
              </a:p>
            </p:txBody>
          </p:sp>
          <p:sp>
            <p:nvSpPr>
              <p:cNvPr id="11" name="箭头: 环形 10">
                <a:extLst>
                  <a:ext uri="{FF2B5EF4-FFF2-40B4-BE49-F238E27FC236}">
                    <a16:creationId xmlns:a16="http://schemas.microsoft.com/office/drawing/2014/main" id="{FE608A06-81BD-4D29-8061-938AA3F59798}"/>
                  </a:ext>
                </a:extLst>
              </p:cNvPr>
              <p:cNvSpPr/>
              <p:nvPr/>
            </p:nvSpPr>
            <p:spPr>
              <a:xfrm rot="12173133" flipV="1">
                <a:off x="683229" y="2695619"/>
                <a:ext cx="1573927" cy="1536268"/>
              </a:xfrm>
              <a:prstGeom prst="circular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highlight>
                    <a:srgbClr val="008000"/>
                  </a:highlight>
                </a:endParaRPr>
              </a:p>
            </p:txBody>
          </p:sp>
        </p:grp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2875BF3-AD27-45B3-9A87-0CC3179D8360}"/>
                </a:ext>
              </a:extLst>
            </p:cNvPr>
            <p:cNvSpPr txBox="1"/>
            <p:nvPr/>
          </p:nvSpPr>
          <p:spPr>
            <a:xfrm>
              <a:off x="4444029" y="3762610"/>
              <a:ext cx="1580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Relic disk</a:t>
              </a:r>
              <a:endParaRPr lang="zh-CN" altLang="en-US" dirty="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11129F90-A8F4-44BA-9C69-658A13C411E6}"/>
                </a:ext>
              </a:extLst>
            </p:cNvPr>
            <p:cNvSpPr txBox="1"/>
            <p:nvPr/>
          </p:nvSpPr>
          <p:spPr>
            <a:xfrm rot="20484801">
              <a:off x="3759476" y="2363723"/>
              <a:ext cx="24289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propeller recycling</a:t>
              </a:r>
              <a:endParaRPr lang="zh-CN" altLang="en-US" dirty="0"/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BCC5A214-AD83-4DA3-8D7D-48E90BD1CFCC}"/>
                </a:ext>
              </a:extLst>
            </p:cNvPr>
            <p:cNvGrpSpPr/>
            <p:nvPr/>
          </p:nvGrpSpPr>
          <p:grpSpPr>
            <a:xfrm>
              <a:off x="1969371" y="2394192"/>
              <a:ext cx="2220524" cy="3141068"/>
              <a:chOff x="1969371" y="2394192"/>
              <a:chExt cx="2220524" cy="3141068"/>
            </a:xfrm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3C9EEAD2-69F7-4FFF-B146-C34F44F12ADE}"/>
                  </a:ext>
                </a:extLst>
              </p:cNvPr>
              <p:cNvSpPr/>
              <p:nvPr/>
            </p:nvSpPr>
            <p:spPr>
              <a:xfrm>
                <a:off x="2213315" y="3245771"/>
                <a:ext cx="632895" cy="1510977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>
                    <a:solidFill>
                      <a:srgbClr val="002060"/>
                    </a:solidFill>
                  </a:ln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0CA3C2C9-15BA-43C2-B574-1957B54831B3}"/>
                  </a:ext>
                </a:extLst>
              </p:cNvPr>
              <p:cNvSpPr/>
              <p:nvPr/>
            </p:nvSpPr>
            <p:spPr>
              <a:xfrm>
                <a:off x="1969371" y="3000305"/>
                <a:ext cx="962934" cy="2080085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>
                    <a:solidFill>
                      <a:srgbClr val="002060"/>
                    </a:solidFill>
                  </a:ln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2674BC40-C17F-4D38-AE59-C56A175DC95F}"/>
                  </a:ext>
                </a:extLst>
              </p:cNvPr>
              <p:cNvSpPr/>
              <p:nvPr/>
            </p:nvSpPr>
            <p:spPr>
              <a:xfrm>
                <a:off x="3226961" y="2952605"/>
                <a:ext cx="962934" cy="2080085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>
                    <a:solidFill>
                      <a:srgbClr val="002060"/>
                    </a:solidFill>
                  </a:ln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CDA77294-9983-4189-8AEB-710653B0A79E}"/>
                  </a:ext>
                </a:extLst>
              </p:cNvPr>
              <p:cNvSpPr/>
              <p:nvPr/>
            </p:nvSpPr>
            <p:spPr>
              <a:xfrm>
                <a:off x="3355418" y="3159937"/>
                <a:ext cx="614917" cy="1587288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>
                    <a:solidFill>
                      <a:srgbClr val="002060"/>
                    </a:solidFill>
                  </a:ln>
                </a:endParaRPr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C91F4F3E-D62E-4E90-A5C9-E4690E157D04}"/>
                  </a:ext>
                </a:extLst>
              </p:cNvPr>
              <p:cNvSpPr/>
              <p:nvPr/>
            </p:nvSpPr>
            <p:spPr>
              <a:xfrm>
                <a:off x="2519835" y="2603596"/>
                <a:ext cx="523527" cy="2931664"/>
              </a:xfrm>
              <a:custGeom>
                <a:avLst/>
                <a:gdLst>
                  <a:gd name="connsiteX0" fmla="*/ 13961 w 523527"/>
                  <a:gd name="connsiteY0" fmla="*/ 0 h 2931664"/>
                  <a:gd name="connsiteX1" fmla="*/ 523512 w 523527"/>
                  <a:gd name="connsiteY1" fmla="*/ 1430931 h 2931664"/>
                  <a:gd name="connsiteX2" fmla="*/ 0 w 523527"/>
                  <a:gd name="connsiteY2" fmla="*/ 2931664 h 2931664"/>
                  <a:gd name="connsiteX3" fmla="*/ 0 w 523527"/>
                  <a:gd name="connsiteY3" fmla="*/ 2931664 h 2931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3527" h="2931664">
                    <a:moveTo>
                      <a:pt x="13961" y="0"/>
                    </a:moveTo>
                    <a:cubicBezTo>
                      <a:pt x="269900" y="471160"/>
                      <a:pt x="525839" y="942320"/>
                      <a:pt x="523512" y="1430931"/>
                    </a:cubicBezTo>
                    <a:cubicBezTo>
                      <a:pt x="521185" y="1919542"/>
                      <a:pt x="0" y="2931664"/>
                      <a:pt x="0" y="2931664"/>
                    </a:cubicBezTo>
                    <a:lnTo>
                      <a:pt x="0" y="2931664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079DC036-D8BA-43E7-8B6F-724CD04B5F53}"/>
                  </a:ext>
                </a:extLst>
              </p:cNvPr>
              <p:cNvSpPr/>
              <p:nvPr/>
            </p:nvSpPr>
            <p:spPr>
              <a:xfrm rot="10800000">
                <a:off x="3108848" y="2450040"/>
                <a:ext cx="523527" cy="2931664"/>
              </a:xfrm>
              <a:custGeom>
                <a:avLst/>
                <a:gdLst>
                  <a:gd name="connsiteX0" fmla="*/ 13961 w 523527"/>
                  <a:gd name="connsiteY0" fmla="*/ 0 h 2931664"/>
                  <a:gd name="connsiteX1" fmla="*/ 523512 w 523527"/>
                  <a:gd name="connsiteY1" fmla="*/ 1430931 h 2931664"/>
                  <a:gd name="connsiteX2" fmla="*/ 0 w 523527"/>
                  <a:gd name="connsiteY2" fmla="*/ 2931664 h 2931664"/>
                  <a:gd name="connsiteX3" fmla="*/ 0 w 523527"/>
                  <a:gd name="connsiteY3" fmla="*/ 2931664 h 2931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3527" h="2931664">
                    <a:moveTo>
                      <a:pt x="13961" y="0"/>
                    </a:moveTo>
                    <a:cubicBezTo>
                      <a:pt x="269900" y="471160"/>
                      <a:pt x="525839" y="942320"/>
                      <a:pt x="523512" y="1430931"/>
                    </a:cubicBezTo>
                    <a:cubicBezTo>
                      <a:pt x="521185" y="1919542"/>
                      <a:pt x="0" y="2931664"/>
                      <a:pt x="0" y="2931664"/>
                    </a:cubicBezTo>
                    <a:lnTo>
                      <a:pt x="0" y="2931664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D65A8523-CC1D-4DD4-9365-20DA9708D0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08337" y="2394192"/>
                <a:ext cx="125658" cy="3106168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BC7A629B-5E5A-4A4F-B038-E1139D431BEF}"/>
                  </a:ext>
                </a:extLst>
              </p:cNvPr>
              <p:cNvSpPr/>
              <p:nvPr/>
            </p:nvSpPr>
            <p:spPr>
              <a:xfrm>
                <a:off x="2725847" y="3652365"/>
                <a:ext cx="711976" cy="696270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NS</a:t>
                </a:r>
                <a:endParaRPr lang="zh-CN" altLang="en-US" dirty="0"/>
              </a:p>
            </p:txBody>
          </p:sp>
        </p:grp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36207EBC-C7D2-4D5C-B99E-3953597BB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466" y="1605195"/>
            <a:ext cx="2160067" cy="89725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B370654-11E8-4020-BE45-CDB473884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83" y="1605195"/>
            <a:ext cx="1659927" cy="89725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E91E75F-6CD0-4F12-9DC2-E69EFCBB3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87" y="2568350"/>
            <a:ext cx="2227617" cy="7592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B6ACE26-2D75-4983-9D23-59D9E33A6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087" y="3783519"/>
            <a:ext cx="2792891" cy="77330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DF949E5-02A7-490F-AD0F-884C8D6A74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54" y="4855262"/>
            <a:ext cx="2566571" cy="688242"/>
          </a:xfrm>
          <a:prstGeom prst="rect">
            <a:avLst/>
          </a:prstGeom>
        </p:spPr>
      </p:pic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50995B-F509-4F1D-A649-31EB70016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FPS10, </a:t>
            </a:r>
            <a:r>
              <a:rPr lang="zh-CN" altLang="en-US"/>
              <a:t>济南</a:t>
            </a:r>
            <a:r>
              <a:rPr lang="en-US" altLang="zh-CN"/>
              <a:t>, 2021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13-15</a:t>
            </a:r>
            <a:r>
              <a:rPr lang="zh-CN" altLang="en-US"/>
              <a:t>日</a:t>
            </a:r>
          </a:p>
        </p:txBody>
      </p:sp>
      <p:sp>
        <p:nvSpPr>
          <p:cNvPr id="20" name="灯片编号占位符 19">
            <a:extLst>
              <a:ext uri="{FF2B5EF4-FFF2-40B4-BE49-F238E27FC236}">
                <a16:creationId xmlns:a16="http://schemas.microsoft.com/office/drawing/2014/main" id="{4BA5B52C-6249-4AB2-B44D-81F0EF61E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496C-8BBC-41BE-B106-8C0E6EA55A0C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2CF0FED-A263-412E-AAA8-6B43521086BE}"/>
              </a:ext>
            </a:extLst>
          </p:cNvPr>
          <p:cNvSpPr txBox="1"/>
          <p:nvPr/>
        </p:nvSpPr>
        <p:spPr>
          <a:xfrm>
            <a:off x="2103602" y="5925039"/>
            <a:ext cx="35643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solidFill>
                  <a:srgbClr val="1403ED"/>
                </a:solidFill>
              </a:rPr>
              <a:t>Li, </a:t>
            </a:r>
            <a:r>
              <a:rPr lang="en-US" altLang="zh-CN" sz="1350" b="1" dirty="0">
                <a:solidFill>
                  <a:srgbClr val="1403ED"/>
                </a:solidFill>
              </a:rPr>
              <a:t>YWY</a:t>
            </a:r>
            <a:r>
              <a:rPr lang="en-US" altLang="zh-CN" sz="1350" dirty="0">
                <a:solidFill>
                  <a:srgbClr val="1403ED"/>
                </a:solidFill>
              </a:rPr>
              <a:t>, Gao, Zhang 2021, </a:t>
            </a:r>
            <a:r>
              <a:rPr lang="en-US" altLang="zh-CN" sz="1350" dirty="0" err="1">
                <a:solidFill>
                  <a:srgbClr val="1403ED"/>
                </a:solidFill>
              </a:rPr>
              <a:t>ApJ</a:t>
            </a:r>
            <a:r>
              <a:rPr lang="en-US" altLang="zh-CN" sz="1350" dirty="0">
                <a:solidFill>
                  <a:srgbClr val="1403ED"/>
                </a:solidFill>
              </a:rPr>
              <a:t>, 907, 87</a:t>
            </a:r>
            <a:endParaRPr lang="zh-CN" altLang="en-US" sz="1350" dirty="0">
              <a:solidFill>
                <a:srgbClr val="1403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190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活字">
  <a:themeElements>
    <a:clrScheme name="木活字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木活字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木活字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TM03090434[[fn=木材纹理]]</Template>
  <TotalTime>2327</TotalTime>
  <Words>660</Words>
  <Application>Microsoft Office PowerPoint</Application>
  <PresentationFormat>宽屏</PresentationFormat>
  <Paragraphs>135</Paragraphs>
  <Slides>16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5" baseType="lpstr">
      <vt:lpstr>等线</vt:lpstr>
      <vt:lpstr>方正姚体</vt:lpstr>
      <vt:lpstr>宋体</vt:lpstr>
      <vt:lpstr>Arial</vt:lpstr>
      <vt:lpstr>Calibri</vt:lpstr>
      <vt:lpstr>Rockwell</vt:lpstr>
      <vt:lpstr>Rockwell Condensed</vt:lpstr>
      <vt:lpstr>Wingdings</vt:lpstr>
      <vt:lpstr>木活字</vt:lpstr>
      <vt:lpstr>并合后中子星的性质讨论</vt:lpstr>
      <vt:lpstr>双中子星并合的产物是什么？</vt:lpstr>
      <vt:lpstr>Merger ejecta and central engine</vt:lpstr>
      <vt:lpstr>Merger ejecta and central engine</vt:lpstr>
      <vt:lpstr>Non-thermal emission from the NS</vt:lpstr>
      <vt:lpstr>Non-thermal emission from the NS</vt:lpstr>
      <vt:lpstr>A low-field remnant magnetar?</vt:lpstr>
      <vt:lpstr>Early evolution of the remnant NS</vt:lpstr>
      <vt:lpstr>Early evolution of the remnant NS</vt:lpstr>
      <vt:lpstr>Early evolution of the remnant NS</vt:lpstr>
      <vt:lpstr>What’s the nature of the remnant NS?</vt:lpstr>
      <vt:lpstr>Electron-positron outflow from a post-merger proto-SS</vt:lpstr>
      <vt:lpstr>Electron-positron outflow from a post-merger proto-SS</vt:lpstr>
      <vt:lpstr>Electron-positron outflow from a post-merger proto-SS</vt:lpstr>
      <vt:lpstr>Electron-positron outflow from a post-merger proto-SS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Implication from the observations of GRB 170817A</dc:title>
  <dc:creator>dell</dc:creator>
  <cp:lastModifiedBy>Astro</cp:lastModifiedBy>
  <cp:revision>82</cp:revision>
  <dcterms:created xsi:type="dcterms:W3CDTF">2021-06-21T05:14:02Z</dcterms:created>
  <dcterms:modified xsi:type="dcterms:W3CDTF">2021-07-15T00:36:51Z</dcterms:modified>
</cp:coreProperties>
</file>