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8" r:id="rId9"/>
    <p:sldId id="265" r:id="rId10"/>
    <p:sldId id="271" r:id="rId11"/>
    <p:sldId id="272" r:id="rId12"/>
    <p:sldId id="273" r:id="rId13"/>
    <p:sldId id="276" r:id="rId14"/>
    <p:sldId id="277" r:id="rId15"/>
    <p:sldId id="278" r:id="rId16"/>
    <p:sldId id="280" r:id="rId17"/>
    <p:sldId id="274" r:id="rId18"/>
    <p:sldId id="275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89" r:id="rId27"/>
    <p:sldId id="288" r:id="rId28"/>
    <p:sldId id="258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2AB4E-4DB1-464D-AEF0-B24BDC7CC8C0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04BD-1BCA-40E3-8A08-99963483F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9C8DE-123F-45A0-B478-16C1138C2D23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3DFF-BA30-4965-ADA3-F3839EA8DB48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AB2F-4B3B-4303-B71C-30418B6338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ui.adsabs.harvard.edu/abs/2018ApJ...869..180A/abstra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Implications of Slow Rise in Glitches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郑小平</a:t>
            </a:r>
            <a:endParaRPr lang="en-US" altLang="zh-CN" dirty="0" smtClean="0"/>
          </a:p>
          <a:p>
            <a:r>
              <a:rPr lang="en-US" altLang="zh-CN" dirty="0" smtClean="0"/>
              <a:t>2021,07</a:t>
            </a:r>
            <a:r>
              <a:rPr lang="zh-CN" altLang="en-US" dirty="0" smtClean="0"/>
              <a:t>济南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90" y="1916832"/>
            <a:ext cx="52169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11967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一个解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94928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ApJ276,325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1984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15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76" y="4509120"/>
            <a:ext cx="9439276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836712"/>
            <a:ext cx="1353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Vela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拟合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093296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ApJ278,791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1984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4464496" cy="31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33056"/>
            <a:ext cx="5362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3243" y="1772816"/>
            <a:ext cx="553998" cy="12814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Crab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拟合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3808" y="476672"/>
            <a:ext cx="2376264" cy="864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996952"/>
            <a:ext cx="1038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148064" y="2780928"/>
            <a:ext cx="792088" cy="8640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二角星 7"/>
          <p:cNvSpPr/>
          <p:nvPr/>
        </p:nvSpPr>
        <p:spPr>
          <a:xfrm>
            <a:off x="6804248" y="2564904"/>
            <a:ext cx="1512168" cy="1296144"/>
          </a:xfrm>
          <a:prstGeom prst="star12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72200" y="630932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ApJ459,706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1996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7028546" y="2660719"/>
            <a:ext cx="1071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</a:rPr>
              <a:t>×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07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Mutual Friction and Pair Breaking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7835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81300"/>
            <a:ext cx="62658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6292850"/>
            <a:ext cx="20018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5157788"/>
            <a:ext cx="7032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23850" y="5373688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电子散射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68300" y="6300788"/>
            <a:ext cx="110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声子散射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4716463" y="6237288"/>
            <a:ext cx="1482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Kelvon </a:t>
            </a:r>
            <a:r>
              <a:rPr lang="zh-CN" altLang="en-US" b="1">
                <a:solidFill>
                  <a:srgbClr val="FF0000"/>
                </a:solidFill>
              </a:rPr>
              <a:t>过程</a:t>
            </a:r>
          </a:p>
        </p:txBody>
      </p:sp>
      <p:pic>
        <p:nvPicPr>
          <p:cNvPr id="297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7488" y="6237288"/>
            <a:ext cx="216376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1640" y="620688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Friction and Coupling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691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2080" y="573325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ApJ865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2018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4737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4133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21163"/>
            <a:ext cx="4257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492896"/>
            <a:ext cx="3600400" cy="24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0"/>
            <a:ext cx="9296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63" y="2249488"/>
            <a:ext cx="32766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925" y="3260725"/>
            <a:ext cx="21002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188" y="1798638"/>
            <a:ext cx="2817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文本框 6"/>
          <p:cNvSpPr txBox="1">
            <a:spLocks noChangeArrowheads="1"/>
          </p:cNvSpPr>
          <p:nvPr/>
        </p:nvSpPr>
        <p:spPr bwMode="auto">
          <a:xfrm>
            <a:off x="1812925" y="420528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00B050"/>
                </a:solidFill>
              </a:rPr>
              <a:t>净反应率</a:t>
            </a:r>
          </a:p>
        </p:txBody>
      </p:sp>
      <p:pic>
        <p:nvPicPr>
          <p:cNvPr id="16390" name="图片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2925" y="4746625"/>
            <a:ext cx="247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矩形 1"/>
          <p:cNvSpPr>
            <a:spLocks noChangeArrowheads="1"/>
          </p:cNvSpPr>
          <p:nvPr/>
        </p:nvSpPr>
        <p:spPr bwMode="auto">
          <a:xfrm>
            <a:off x="684213" y="536575"/>
            <a:ext cx="4757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rgbClr val="00B050"/>
                </a:solidFill>
              </a:rPr>
              <a:t>Cooper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Pair</a:t>
            </a:r>
            <a:r>
              <a:rPr lang="zh-CN" altLang="en-US" sz="3600" dirty="0">
                <a:solidFill>
                  <a:srgbClr val="00B050"/>
                </a:solidFill>
              </a:rPr>
              <a:t> </a:t>
            </a:r>
            <a:r>
              <a:rPr lang="en-US" altLang="zh-CN" sz="3600" dirty="0">
                <a:solidFill>
                  <a:srgbClr val="00B050"/>
                </a:solidFill>
              </a:rPr>
              <a:t>Breaking</a:t>
            </a:r>
            <a:endParaRPr lang="en-US" altLang="zh-CN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1158875" y="866775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57175" indent="-257175" eaLnBrk="1" hangingPunct="1">
              <a:spcBef>
                <a:spcPts val="750"/>
              </a:spcBef>
              <a:buClr>
                <a:srgbClr val="353535"/>
              </a:buClr>
            </a:pPr>
            <a:r>
              <a:rPr lang="en-US" altLang="zh-CN" sz="2400">
                <a:solidFill>
                  <a:srgbClr val="FF0000"/>
                </a:solidFill>
              </a:rPr>
              <a:t>Delayed Spin-Up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817097" y="3133725"/>
            <a:ext cx="1658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MNRAS  2018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516563"/>
            <a:ext cx="36004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852738"/>
            <a:ext cx="1900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420938"/>
            <a:ext cx="2432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1412875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3716338"/>
            <a:ext cx="31273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059113" y="5589588"/>
            <a:ext cx="649287" cy="7191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3713" y="5589588"/>
            <a:ext cx="1152525" cy="7191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9838" y="5589588"/>
            <a:ext cx="647700" cy="71913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8" y="5661025"/>
            <a:ext cx="2486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Vortex creep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72225" y="5373688"/>
            <a:ext cx="184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Slow rise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24525" y="6237288"/>
            <a:ext cx="29416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Persistent Shift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340768"/>
            <a:ext cx="3858076" cy="22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868144" y="2420888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MNRAS </a:t>
            </a:r>
            <a:r>
              <a:rPr lang="en-US" altLang="zh-CN" b="1" dirty="0" smtClean="0"/>
              <a:t>446, 857–864 (2015)</a:t>
            </a:r>
            <a:endParaRPr lang="zh-CN" alt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980728"/>
            <a:ext cx="3024188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6" grpId="0"/>
      <p:bldP spid="16" grpId="1"/>
      <p:bldP spid="17" grpId="0"/>
      <p:bldP spid="17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469269" cy="29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626"/>
            <a:ext cx="4768675" cy="30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09601"/>
            <a:ext cx="2160240" cy="15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284897" y="1340768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Lyne201</a:t>
            </a:r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085184"/>
            <a:ext cx="3771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949280"/>
            <a:ext cx="1724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736" y="616530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满足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301208"/>
            <a:ext cx="343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Glitches  for  the Vela and Crab Pulsars</a:t>
            </a:r>
          </a:p>
          <a:p>
            <a:r>
              <a:rPr lang="en-US" altLang="zh-CN" dirty="0" err="1" smtClean="0"/>
              <a:t>Superfluid</a:t>
            </a:r>
            <a:r>
              <a:rPr lang="en-US" altLang="zh-CN" dirty="0" smtClean="0"/>
              <a:t>  </a:t>
            </a:r>
            <a:r>
              <a:rPr lang="en-US" altLang="zh-CN" dirty="0" smtClean="0"/>
              <a:t>and  Vortex   </a:t>
            </a:r>
            <a:r>
              <a:rPr lang="en-US" altLang="zh-CN" dirty="0" smtClean="0"/>
              <a:t>Creep </a:t>
            </a:r>
          </a:p>
          <a:p>
            <a:r>
              <a:rPr lang="en-US" altLang="zh-CN" dirty="0" smtClean="0"/>
              <a:t>Mutual Friction and Pair Breaking</a:t>
            </a:r>
          </a:p>
          <a:p>
            <a:r>
              <a:rPr lang="en-US" altLang="zh-CN" dirty="0" smtClean="0"/>
              <a:t>Superfluid  Reservoir</a:t>
            </a:r>
          </a:p>
          <a:p>
            <a:r>
              <a:rPr lang="en-US" altLang="zh-CN" dirty="0" smtClean="0"/>
              <a:t>Remark</a:t>
            </a:r>
            <a:endParaRPr lang="zh-CN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6675" cy="2000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6675" cy="2000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6675" cy="2000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6675" cy="2000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6675" cy="20002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900113" y="836613"/>
            <a:ext cx="3235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57175" indent="-257175" eaLnBrk="1" hangingPunct="1">
              <a:spcBef>
                <a:spcPts val="750"/>
              </a:spcBef>
              <a:buClr>
                <a:srgbClr val="353535"/>
              </a:buClr>
            </a:pPr>
            <a:r>
              <a:rPr lang="en-US" altLang="zh-CN" sz="2400" b="1" dirty="0">
                <a:solidFill>
                  <a:srgbClr val="00B050"/>
                </a:solidFill>
              </a:rPr>
              <a:t>Correlation and Spin lag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557338"/>
            <a:ext cx="5086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8297"/>
            <a:ext cx="32400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150" y="2133600"/>
            <a:ext cx="2209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ZHENG\Documents\Tencent Files\1592802104\Image\C2C\RJCGQ71~KKRF$IX7I]BVW9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41386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869160"/>
            <a:ext cx="2409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733256"/>
            <a:ext cx="519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49411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关联限制结果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94928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与</a:t>
            </a:r>
            <a:r>
              <a:rPr lang="en-US" altLang="zh-CN" b="1" dirty="0" smtClean="0">
                <a:solidFill>
                  <a:srgbClr val="FF0000"/>
                </a:solidFill>
              </a:rPr>
              <a:t>II</a:t>
            </a:r>
            <a:r>
              <a:rPr lang="zh-CN" altLang="en-US" b="1" dirty="0" smtClean="0">
                <a:solidFill>
                  <a:srgbClr val="FF0000"/>
                </a:solidFill>
              </a:rPr>
              <a:t>型超导磁流管耦合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30932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PRL91,101101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2003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Superfluid Reservoir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4572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853" y="4868863"/>
            <a:ext cx="263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55" y="4934619"/>
            <a:ext cx="18002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733925"/>
            <a:ext cx="2166937" cy="7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1331913" y="2349500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斜率</a:t>
            </a:r>
            <a:r>
              <a:rPr lang="en-US" altLang="zh-CN" sz="2000" i="1"/>
              <a:t>A</a:t>
            </a:r>
            <a:endParaRPr lang="zh-CN" altLang="en-US" sz="2000" i="1"/>
          </a:p>
        </p:txBody>
      </p:sp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5950" y="2708275"/>
            <a:ext cx="12715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632" y="692696"/>
            <a:ext cx="127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Vela-like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180" y="1647428"/>
            <a:ext cx="43053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8144" y="6021288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0.01~0.016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763" y="4581128"/>
            <a:ext cx="2879477" cy="10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54" y="4653136"/>
            <a:ext cx="575766" cy="8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Crab-like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432" y="1772816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7515" y="5661248"/>
            <a:ext cx="3514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836613"/>
            <a:ext cx="40973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964113"/>
            <a:ext cx="6591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284538"/>
            <a:ext cx="4991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Remarks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两类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2204864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Vela-like       and        Crab-like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4725144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温度依赖？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608512" cy="34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537495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J0205+6449 </a:t>
            </a:r>
            <a:r>
              <a:rPr lang="zh-CN" altLang="en-US" b="1" dirty="0" smtClean="0"/>
              <a:t>；</a:t>
            </a:r>
            <a:r>
              <a:rPr lang="en-US" altLang="zh-CN" b="1" dirty="0" smtClean="0"/>
              <a:t> SN1181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840yr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54868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新源？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7584" y="764704"/>
          <a:ext cx="7472511" cy="5688632"/>
        </p:xfrm>
        <a:graphic>
          <a:graphicData uri="http://schemas.openxmlformats.org/presentationml/2006/ole">
            <p:oleObj spid="_x0000_s1027" name="文档" r:id="rId3" imgW="8895714" imgH="5146201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0466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档案数据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35857"/>
            <a:ext cx="4661101" cy="33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4509120"/>
            <a:ext cx="81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Yuan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683568" y="4869160"/>
            <a:ext cx="4032448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Glitches  for  the Vela and Crab Pulsars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47525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80928"/>
            <a:ext cx="4829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4879" y="1279035"/>
            <a:ext cx="492443" cy="10698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 smtClean="0"/>
              <a:t>Vela2016</a:t>
            </a:r>
            <a:endParaRPr lang="zh-CN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698966"/>
            <a:ext cx="492443" cy="10981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 smtClean="0"/>
              <a:t>Crab2017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1043608" y="486916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MNRAS </a:t>
            </a:r>
            <a:r>
              <a:rPr lang="en-US" altLang="zh-CN" b="1" dirty="0" smtClean="0"/>
              <a:t>478, 3832–3840 (2018)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19672" y="170080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2018ApJ...869..180A</a:t>
            </a:r>
            <a:endParaRPr lang="en-US" altLang="zh-CN" dirty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结构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600" y="908720"/>
            <a:ext cx="3600400" cy="24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5076056" y="134076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740352" y="2492896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Nat. Astr.2019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1556792"/>
            <a:ext cx="11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overshoot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恢复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3858076" cy="22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2420888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MNRAS </a:t>
            </a:r>
            <a:r>
              <a:rPr lang="en-US" altLang="zh-CN" b="1" dirty="0" smtClean="0"/>
              <a:t>446, 857–864 (2015)</a:t>
            </a:r>
            <a:endParaRPr lang="zh-CN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210272" cy="303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699" y="4077072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ApJL390</a:t>
            </a:r>
            <a:r>
              <a:rPr lang="en-US" altLang="zh-CN" b="1" dirty="0" smtClean="0"/>
              <a:t>, L21 (19925)</a:t>
            </a:r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153988" cy="26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3672408" cy="26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116282" y="4688239"/>
            <a:ext cx="799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1975</a:t>
            </a:r>
            <a:endParaRPr lang="zh-CN" altLang="en-US" dirty="0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763688" y="2566645"/>
            <a:ext cx="1151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Vela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057023" y="5072678"/>
            <a:ext cx="1218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Crab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836862" y="2267580"/>
            <a:ext cx="934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1969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活跃性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810686" cy="344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163111" cy="27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48064" y="6237312"/>
            <a:ext cx="325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latin typeface="+mj-lt"/>
              </a:rPr>
              <a:t>Phys.Rev.Lett</a:t>
            </a:r>
            <a:r>
              <a:rPr lang="en-US" altLang="zh-CN" b="1" dirty="0" smtClean="0">
                <a:latin typeface="+mj-lt"/>
              </a:rPr>
              <a:t>. 17,3362</a:t>
            </a:r>
            <a:r>
              <a:rPr lang="zh-CN" altLang="en-US" b="1" dirty="0" smtClean="0">
                <a:latin typeface="+mj-lt"/>
              </a:rPr>
              <a:t>（</a:t>
            </a:r>
            <a:r>
              <a:rPr lang="en-US" altLang="zh-CN" b="1" dirty="0" smtClean="0">
                <a:latin typeface="+mj-lt"/>
              </a:rPr>
              <a:t>1999</a:t>
            </a:r>
            <a:r>
              <a:rPr lang="zh-CN" altLang="en-US" b="1" dirty="0" smtClean="0">
                <a:latin typeface="+mj-lt"/>
              </a:rPr>
              <a:t>）</a:t>
            </a:r>
            <a:endParaRPr lang="zh-CN" altLang="en-US" b="1" dirty="0">
              <a:latin typeface="+mj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88840"/>
            <a:ext cx="1584176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19672" y="544522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A&amp;A 2018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Superfluid</a:t>
            </a:r>
            <a:r>
              <a:rPr lang="en-US" altLang="zh-CN" dirty="0" smtClean="0"/>
              <a:t> and Vortex Creep  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7992"/>
            <a:ext cx="4896544" cy="40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7647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中子星结构</a:t>
            </a:r>
            <a:endParaRPr lang="zh-CN" alt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888432" cy="38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0768"/>
            <a:ext cx="53863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927100" y="404813"/>
            <a:ext cx="3521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00B050"/>
                </a:solidFill>
              </a:rPr>
              <a:t>Vortex and  </a:t>
            </a:r>
            <a:r>
              <a:rPr lang="en-US" altLang="zh-CN" sz="3600" dirty="0">
                <a:solidFill>
                  <a:srgbClr val="00B050"/>
                </a:solidFill>
              </a:rPr>
              <a:t>Creep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156" y="2803754"/>
            <a:ext cx="5641148" cy="22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41461"/>
            <a:ext cx="5891112" cy="103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204</Words>
  <Application>Microsoft Office PowerPoint</Application>
  <PresentationFormat>全屏显示(4:3)</PresentationFormat>
  <Paragraphs>71</Paragraphs>
  <Slides>28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文档</vt:lpstr>
      <vt:lpstr>Implications of Slow Rise in Glitches</vt:lpstr>
      <vt:lpstr>幻灯片 2</vt:lpstr>
      <vt:lpstr>Glitches  for  the Vela and Crab Pulsars</vt:lpstr>
      <vt:lpstr>幻灯片 4</vt:lpstr>
      <vt:lpstr>恢复</vt:lpstr>
      <vt:lpstr>活跃性</vt:lpstr>
      <vt:lpstr>Superfluid and Vortex Creep  </vt:lpstr>
      <vt:lpstr>幻灯片 8</vt:lpstr>
      <vt:lpstr>幻灯片 9</vt:lpstr>
      <vt:lpstr>幻灯片 10</vt:lpstr>
      <vt:lpstr>幻灯片 11</vt:lpstr>
      <vt:lpstr>幻灯片 12</vt:lpstr>
      <vt:lpstr>Mutual Friction and Pair Breaking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Superfluid Reservoir</vt:lpstr>
      <vt:lpstr>幻灯片 22</vt:lpstr>
      <vt:lpstr>幻灯片 23</vt:lpstr>
      <vt:lpstr>幻灯片 24</vt:lpstr>
      <vt:lpstr>Remarks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Glitch的慢升成分</dc:title>
  <dc:creator>ZHENG</dc:creator>
  <cp:lastModifiedBy>ZHENG</cp:lastModifiedBy>
  <cp:revision>104</cp:revision>
  <dcterms:created xsi:type="dcterms:W3CDTF">2021-06-21T08:44:26Z</dcterms:created>
  <dcterms:modified xsi:type="dcterms:W3CDTF">2021-07-14T13:28:26Z</dcterms:modified>
</cp:coreProperties>
</file>