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190" r:id="rId2"/>
    <p:sldId id="1205" r:id="rId3"/>
    <p:sldId id="284" r:id="rId4"/>
    <p:sldId id="1230" r:id="rId5"/>
    <p:sldId id="1231" r:id="rId6"/>
    <p:sldId id="1209" r:id="rId7"/>
    <p:sldId id="319" r:id="rId8"/>
    <p:sldId id="1174" r:id="rId9"/>
    <p:sldId id="1179" r:id="rId10"/>
    <p:sldId id="1193" r:id="rId11"/>
    <p:sldId id="394" r:id="rId12"/>
    <p:sldId id="1180" r:id="rId13"/>
    <p:sldId id="474" r:id="rId14"/>
    <p:sldId id="270" r:id="rId15"/>
    <p:sldId id="271" r:id="rId16"/>
    <p:sldId id="1181" r:id="rId17"/>
    <p:sldId id="258" r:id="rId18"/>
    <p:sldId id="1173" r:id="rId19"/>
    <p:sldId id="1169" r:id="rId20"/>
    <p:sldId id="260" r:id="rId21"/>
    <p:sldId id="1170" r:id="rId22"/>
    <p:sldId id="1183" r:id="rId23"/>
    <p:sldId id="1186" r:id="rId24"/>
    <p:sldId id="1184" r:id="rId25"/>
    <p:sldId id="1224" r:id="rId26"/>
    <p:sldId id="1225" r:id="rId27"/>
    <p:sldId id="1226" r:id="rId28"/>
    <p:sldId id="1227" r:id="rId29"/>
    <p:sldId id="1228" r:id="rId30"/>
    <p:sldId id="1229" r:id="rId31"/>
  </p:sldIdLst>
  <p:sldSz cx="12192000" cy="685800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FF"/>
    <a:srgbClr val="FF66FF"/>
    <a:srgbClr val="CCCCFF"/>
    <a:srgbClr val="CC7C34"/>
    <a:srgbClr val="FFDF00"/>
    <a:srgbClr val="FFFFFF"/>
    <a:srgbClr val="008000"/>
    <a:srgbClr val="CC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9" autoAdjust="0"/>
    <p:restoredTop sz="93404" autoAdjust="0"/>
  </p:normalViewPr>
  <p:slideViewPr>
    <p:cSldViewPr snapToGrid="0" snapToObjects="1">
      <p:cViewPr varScale="1">
        <p:scale>
          <a:sx n="81" d="100"/>
          <a:sy n="81" d="100"/>
        </p:scale>
        <p:origin x="90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62646-57F0-4BCB-BB90-031B659EEAE2}" type="datetimeFigureOut">
              <a:rPr lang="zh-CN" altLang="en-US" smtClean="0"/>
              <a:pPr/>
              <a:t>2022/8/4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1E261-BA17-4896-8D0C-214C4CA55F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641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9F713-BEC6-4A47-8BAD-BABDB0199B0B}" type="datetimeFigureOut">
              <a:rPr lang="zh-CN" altLang="en-US" smtClean="0"/>
              <a:pPr/>
              <a:t>2022/8/4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2BA5E-D676-48CA-B324-6CCBA892E1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43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BA5E-D676-48CA-B324-6CCBA892E1C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BA5E-D676-48CA-B324-6CCBA892E1C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14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981CE-11DF-4172-ABCD-DFD60CCA9D0F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074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180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658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443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781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999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387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24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739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6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255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464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C7E1-9B42-6640-9AA0-D9D7565B95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44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454775"/>
            <a:ext cx="12192000" cy="2162052"/>
          </a:xfrm>
        </p:spPr>
        <p:txBody>
          <a:bodyPr>
            <a:normAutofit/>
          </a:bodyPr>
          <a:lstStyle/>
          <a:p>
            <a:r>
              <a:rPr kumimoji="1"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快速射电</a:t>
            </a:r>
            <a:r>
              <a:rPr kumimoji="1" lang="zh-CN" altLang="en-US" sz="6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暴的研究进展</a:t>
            </a:r>
            <a:r>
              <a:rPr kumimoji="1" lang="en-US" altLang="zh-C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zh-C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kumimoji="1"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4412" y="2026897"/>
            <a:ext cx="1011555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4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戴子高</a:t>
            </a:r>
            <a:endParaRPr lang="en-US" altLang="zh-CN" sz="4400" b="1" dirty="0"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algn="ctr">
              <a:lnSpc>
                <a:spcPts val="45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中国科学技术大学天文学系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algn="ctr"/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合作者：王界双、杨元培、肖  笛、钟树清、刘泽南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        李翘楚、王发印、俞云伟、吴雪峰、黄永锋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algn="ctr"/>
            <a:endParaRPr lang="en-US" altLang="zh-C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FPS11, Xiangtan University,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Xiangtan, 3-5 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August 2022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07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5354" y="202877"/>
            <a:ext cx="4729382" cy="63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0469" y="131437"/>
            <a:ext cx="5064735" cy="420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31482" y="4426321"/>
            <a:ext cx="415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Chatterjee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et al. 2017, Nature, 541, 58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0735" y="5047775"/>
            <a:ext cx="549355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VLA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121102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毫角秒定位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稳定的射电源：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~10%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流量涨落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704" y="2325432"/>
            <a:ext cx="5852432" cy="38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48481" y="6101603"/>
            <a:ext cx="5180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Within the model frame of Dai et al. (2016)</a:t>
            </a:r>
            <a:endParaRPr lang="zh-CN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606" y="162492"/>
            <a:ext cx="11781624" cy="20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141127" y="1662545"/>
            <a:ext cx="43132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C056A18F-BB90-48B5-B12A-2D46526FE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7578" y="2344441"/>
            <a:ext cx="5005253" cy="3816394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22782B4-8D5E-47A6-997F-E70B21F10353}"/>
              </a:ext>
            </a:extLst>
          </p:cNvPr>
          <p:cNvCxnSpPr>
            <a:cxnSpLocks/>
          </p:cNvCxnSpPr>
          <p:nvPr/>
        </p:nvCxnSpPr>
        <p:spPr>
          <a:xfrm flipV="1">
            <a:off x="7186559" y="2886075"/>
            <a:ext cx="4157716" cy="1454406"/>
          </a:xfrm>
          <a:prstGeom prst="line">
            <a:avLst/>
          </a:prstGeom>
          <a:ln w="285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B71DFAF-55CA-4C12-A4FF-17D49AF08D57}"/>
              </a:ext>
            </a:extLst>
          </p:cNvPr>
          <p:cNvCxnSpPr>
            <a:cxnSpLocks/>
          </p:cNvCxnSpPr>
          <p:nvPr/>
        </p:nvCxnSpPr>
        <p:spPr>
          <a:xfrm flipH="1">
            <a:off x="7886055" y="4083276"/>
            <a:ext cx="7496" cy="34477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EA762B3-C194-4484-B978-14CCF28282C6}"/>
              </a:ext>
            </a:extLst>
          </p:cNvPr>
          <p:cNvCxnSpPr>
            <a:cxnSpLocks/>
          </p:cNvCxnSpPr>
          <p:nvPr/>
        </p:nvCxnSpPr>
        <p:spPr>
          <a:xfrm flipH="1">
            <a:off x="8853993" y="3747598"/>
            <a:ext cx="7496" cy="34477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FF7FFB8-4C15-4EF3-8902-6CC39CCF860E}"/>
              </a:ext>
            </a:extLst>
          </p:cNvPr>
          <p:cNvCxnSpPr>
            <a:cxnSpLocks/>
          </p:cNvCxnSpPr>
          <p:nvPr/>
        </p:nvCxnSpPr>
        <p:spPr>
          <a:xfrm flipH="1">
            <a:off x="9856961" y="3390031"/>
            <a:ext cx="7496" cy="34477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C764387-52A1-4F63-B397-3A74A5CA802F}"/>
              </a:ext>
            </a:extLst>
          </p:cNvPr>
          <p:cNvCxnSpPr>
            <a:cxnSpLocks/>
          </p:cNvCxnSpPr>
          <p:nvPr/>
        </p:nvCxnSpPr>
        <p:spPr>
          <a:xfrm flipH="1">
            <a:off x="10873982" y="3047427"/>
            <a:ext cx="7496" cy="34477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2AE825B-BCE1-45D3-AEFE-720975009F94}"/>
              </a:ext>
            </a:extLst>
          </p:cNvPr>
          <p:cNvSpPr txBox="1"/>
          <p:nvPr/>
        </p:nvSpPr>
        <p:spPr>
          <a:xfrm>
            <a:off x="7668939" y="2827303"/>
            <a:ext cx="3260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来自稳定射电源的限制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AB5499-5CD7-4D1C-BF81-D9FC2C910DCD}"/>
              </a:ext>
            </a:extLst>
          </p:cNvPr>
          <p:cNvSpPr txBox="1"/>
          <p:nvPr/>
        </p:nvSpPr>
        <p:spPr>
          <a:xfrm>
            <a:off x="8511749" y="4878070"/>
            <a:ext cx="2737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来自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射线上限的限制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2D41047-AB21-4710-92D3-BE8DCF8E391E}"/>
              </a:ext>
            </a:extLst>
          </p:cNvPr>
          <p:cNvSpPr txBox="1"/>
          <p:nvPr/>
        </p:nvSpPr>
        <p:spPr>
          <a:xfrm>
            <a:off x="7269931" y="6095073"/>
            <a:ext cx="3920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 &amp; Dai 2017,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846, 130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48663D1C-3099-4308-8C1F-0B0F90347E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240377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4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zh-CN" altLang="en-US" sz="5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周期性爆发活动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42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4081" y="979318"/>
            <a:ext cx="9004844" cy="47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42988" y="190873"/>
            <a:ext cx="9915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周期性活动的预言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Bagchi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2017,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Letters, 838, L16)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3151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根据</a:t>
            </a:r>
            <a:r>
              <a:rPr lang="en-US" altLang="zh-CN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Dai et al. (2016)</a:t>
            </a:r>
            <a:r>
              <a:rPr lang="zh-CN" altLang="en-US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，预言双星的轨道周期为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~468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</a:t>
            </a:r>
            <a:r>
              <a:rPr lang="zh-CN" altLang="en-US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椭圆 7"/>
          <p:cNvSpPr/>
          <p:nvPr/>
        </p:nvSpPr>
        <p:spPr>
          <a:xfrm>
            <a:off x="1574083" y="1739345"/>
            <a:ext cx="1196827" cy="380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595858" y="3072196"/>
            <a:ext cx="1196827" cy="53640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570132" y="3896645"/>
            <a:ext cx="2103302" cy="380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568158" y="5141545"/>
            <a:ext cx="2105277" cy="380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85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AB979-AC5C-4745-93CE-10238EBD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39" y="323477"/>
            <a:ext cx="7917180" cy="94488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周期性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的发现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E0C78F-2373-496F-92D1-F2C0CFF7BDEB}"/>
              </a:ext>
            </a:extLst>
          </p:cNvPr>
          <p:cNvSpPr txBox="1"/>
          <p:nvPr/>
        </p:nvSpPr>
        <p:spPr>
          <a:xfrm>
            <a:off x="4107180" y="1246925"/>
            <a:ext cx="7917180" cy="51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180916.J0158+65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的周期性活动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(~16.35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en-US" altLang="zh-CN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(CHIME/FRB Collaboration et al. 2020, Nature, 582, 351)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-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双星中的强磁化中子星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(Dai &amp; Zhong 2020; 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Lyutikov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et al. 2020;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Ioka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&amp; Zhang 2020)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进动的磁星</a:t>
            </a:r>
            <a:r>
              <a:rPr lang="en-US" altLang="zh-CN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(Yang &amp; Zou 2020; Levin et al.    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2020; </a:t>
            </a:r>
            <a:r>
              <a:rPr lang="en-US" altLang="zh-CN" sz="2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Zanazzi</a:t>
            </a:r>
            <a:r>
              <a:rPr lang="en-US" altLang="zh-CN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&amp; Lai 2020; Tong et al. 2020) </a:t>
            </a:r>
          </a:p>
          <a:p>
            <a:pPr marL="342900" indent="-342900">
              <a:lnSpc>
                <a:spcPct val="2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121102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的周期性活动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~157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Rajwade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2020)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B25A43-C7AE-4200-9A94-345ADE54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1" y="501016"/>
            <a:ext cx="3340592" cy="59296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52E267F-FAF7-4134-BBD5-8DD242EA7539}"/>
              </a:ext>
            </a:extLst>
          </p:cNvPr>
          <p:cNvCxnSpPr>
            <a:cxnSpLocks/>
          </p:cNvCxnSpPr>
          <p:nvPr/>
        </p:nvCxnSpPr>
        <p:spPr>
          <a:xfrm flipH="1">
            <a:off x="3808823" y="2738913"/>
            <a:ext cx="778417" cy="9912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9F887FB-1A29-478C-A88D-4CF68D03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5" y="176907"/>
            <a:ext cx="2369455" cy="1826455"/>
          </a:xfrm>
          <a:prstGeom prst="rect">
            <a:avLst/>
          </a:prstGeom>
          <a:ln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16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E6CE5-6B3F-4C32-BCED-8C0BCC5B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DA7A50-AA82-4BB4-81D6-4ECF252D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17607"/>
            <a:ext cx="11711940" cy="1698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5B2A01-ACBA-441E-BA89-5EBD6FAE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2004060"/>
            <a:ext cx="3970282" cy="458810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FFB2DB-2CC6-4D71-850F-246AB3B304F3}"/>
              </a:ext>
            </a:extLst>
          </p:cNvPr>
          <p:cNvSpPr txBox="1"/>
          <p:nvPr/>
        </p:nvSpPr>
        <p:spPr>
          <a:xfrm>
            <a:off x="1165860" y="1516380"/>
            <a:ext cx="8839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90249E-42C5-4FE3-977B-D99E66E86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87" y="2103755"/>
            <a:ext cx="6424453" cy="463663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E6B51C-B218-40D4-8B38-D50E053DC2D0}"/>
              </a:ext>
            </a:extLst>
          </p:cNvPr>
          <p:cNvSpPr txBox="1"/>
          <p:nvPr/>
        </p:nvSpPr>
        <p:spPr>
          <a:xfrm>
            <a:off x="7889083" y="2413337"/>
            <a:ext cx="2697956" cy="1015663"/>
          </a:xfrm>
          <a:prstGeom prst="rect">
            <a:avLst/>
          </a:prstGeom>
          <a:noFill/>
          <a:ln w="19050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 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180916.J0158+65 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zh-CN" altLang="en-US" sz="2000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银河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系外小行星带    的半径、</a:t>
            </a:r>
            <a:r>
              <a:rPr lang="zh-CN" altLang="en-US" sz="1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分布和质量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4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509C4B6-CB2E-44C8-BF90-081DF26FB8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" y="2403773"/>
            <a:ext cx="1213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5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FRB 200428</a:t>
            </a:r>
            <a:r>
              <a:rPr lang="zh-CN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和成协的</a:t>
            </a:r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射线暴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37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26C62FC-0288-4234-9069-F86FDD1F4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59" y="681770"/>
            <a:ext cx="5264635" cy="3326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B9BAA1-FCC9-423F-B3F5-CC14F97E66F1}"/>
              </a:ext>
            </a:extLst>
          </p:cNvPr>
          <p:cNvSpPr txBox="1"/>
          <p:nvPr/>
        </p:nvSpPr>
        <p:spPr>
          <a:xfrm>
            <a:off x="5661661" y="460312"/>
            <a:ext cx="6134099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200428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有两个脉冲，其内秉持续时标为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0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34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，它们来自银河系内的磁星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SGR 1935+2154. </a:t>
            </a:r>
            <a:r>
              <a:rPr lang="en-US" altLang="zh-CN" sz="20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两个脉冲之间的间隔为 </a:t>
            </a:r>
            <a:r>
              <a:rPr lang="en-US" altLang="zh-CN" sz="2400" b="1" i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28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91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ms.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CHIME 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STARE2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射电望远镜都探测到这个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其流量分别为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0.7 </a:t>
            </a:r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Jy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~1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 0.3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MJy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 err="1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CHIME/FRB Collaboration et al. 2020, Nature, 587, 54</a:t>
            </a:r>
          </a:p>
          <a:p>
            <a:pPr>
              <a:lnSpc>
                <a:spcPts val="3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STARE2: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Bochenek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2020, Nature, 587, 59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0869E7-BD5D-44B2-B6F9-ADD4CE61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4" y="4487167"/>
            <a:ext cx="3863340" cy="5591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BF6DA8-7ECF-44FC-BF20-FB8335D8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4" y="5155135"/>
            <a:ext cx="4701540" cy="5522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C5CBD9-6741-4706-A9C3-0D2CCC94CC98}"/>
              </a:ext>
            </a:extLst>
          </p:cNvPr>
          <p:cNvSpPr txBox="1"/>
          <p:nvPr/>
        </p:nvSpPr>
        <p:spPr>
          <a:xfrm>
            <a:off x="548393" y="5800456"/>
            <a:ext cx="4953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source’s distance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 kpc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1BE7CA9-671A-40A8-90FB-5BC589879873}"/>
              </a:ext>
            </a:extLst>
          </p:cNvPr>
          <p:cNvCxnSpPr>
            <a:cxnSpLocks/>
          </p:cNvCxnSpPr>
          <p:nvPr/>
        </p:nvCxnSpPr>
        <p:spPr>
          <a:xfrm flipH="1" flipV="1">
            <a:off x="5391028" y="3801349"/>
            <a:ext cx="423032" cy="1699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B4414210-FC65-4582-8C64-8E516AAE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444" y="4466178"/>
            <a:ext cx="3250406" cy="3982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F054E7-7A49-44A2-A053-B774B3047264}"/>
              </a:ext>
            </a:extLst>
          </p:cNvPr>
          <p:cNvSpPr txBox="1"/>
          <p:nvPr/>
        </p:nvSpPr>
        <p:spPr>
          <a:xfrm>
            <a:off x="8958266" y="4326764"/>
            <a:ext cx="371475" cy="2502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B9BCB38-B0F1-4674-AEBA-A122FF00A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353" y="4963443"/>
            <a:ext cx="3432801" cy="36433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26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9FD87-BE40-4FEF-A5CE-66EF2C8E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DFF864-5812-4CF4-B0AD-D154A447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7" y="136524"/>
            <a:ext cx="11727326" cy="19786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57F1042-F9BA-4EDA-AF86-F868E19A93A9}"/>
              </a:ext>
            </a:extLst>
          </p:cNvPr>
          <p:cNvSpPr txBox="1"/>
          <p:nvPr/>
        </p:nvSpPr>
        <p:spPr>
          <a:xfrm>
            <a:off x="4743449" y="435770"/>
            <a:ext cx="549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射线暴的预言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841F1F-A79F-4070-A7B0-35C316681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6" y="2490618"/>
            <a:ext cx="6208895" cy="3621855"/>
          </a:xfrm>
          <a:prstGeom prst="rect">
            <a:avLst/>
          </a:prstGeom>
          <a:ln w="19050">
            <a:solidFill>
              <a:srgbClr val="FF66FF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B09B20-54F5-468F-97A3-D652FEE1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380" y="2490618"/>
            <a:ext cx="5571051" cy="3649259"/>
          </a:xfrm>
          <a:prstGeom prst="rect">
            <a:avLst/>
          </a:prstGeom>
          <a:ln w="19050">
            <a:solidFill>
              <a:srgbClr val="FF66FF"/>
            </a:solidFill>
          </a:ln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6F32265-176D-409F-A02B-665B15C305AF}"/>
              </a:ext>
            </a:extLst>
          </p:cNvPr>
          <p:cNvCxnSpPr>
            <a:cxnSpLocks/>
          </p:cNvCxnSpPr>
          <p:nvPr/>
        </p:nvCxnSpPr>
        <p:spPr>
          <a:xfrm>
            <a:off x="2564607" y="3314719"/>
            <a:ext cx="1778793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D927845-4FA4-421C-B790-897ACFAEE32E}"/>
              </a:ext>
            </a:extLst>
          </p:cNvPr>
          <p:cNvSpPr/>
          <p:nvPr/>
        </p:nvSpPr>
        <p:spPr>
          <a:xfrm>
            <a:off x="6479380" y="5422106"/>
            <a:ext cx="5571051" cy="7034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17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9D43785-6A4B-4766-9AF5-9D8CA3D5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1" y="484947"/>
            <a:ext cx="5044440" cy="60247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E2CB189-B624-476D-B98D-FF51E862AE84}"/>
              </a:ext>
            </a:extLst>
          </p:cNvPr>
          <p:cNvSpPr txBox="1"/>
          <p:nvPr/>
        </p:nvSpPr>
        <p:spPr>
          <a:xfrm>
            <a:off x="5814060" y="424518"/>
            <a:ext cx="5700591" cy="365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射线暴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(XRB)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有两个峰，并且与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的两个脉冲相对应。</a:t>
            </a:r>
            <a:endParaRPr lang="en-US" altLang="zh-C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XRB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反常的能谱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 可用截断的幂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律谱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(PL)</a:t>
            </a:r>
            <a:r>
              <a:rPr lang="en-US" altLang="zh-CN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或两个黑体谱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kT</a:t>
            </a:r>
            <a:r>
              <a:rPr lang="en-US" altLang="zh-CN" sz="24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 keV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kT</a:t>
            </a:r>
            <a:r>
              <a:rPr lang="en-US" altLang="zh-CN" sz="2400" b="1" i="0" baseline="-250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~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 keV)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或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BB + PL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谱拟合。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7D29B3-733F-45D6-8F3E-4618E5F14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498" y="3446100"/>
            <a:ext cx="5609153" cy="458182"/>
          </a:xfrm>
          <a:prstGeom prst="rect">
            <a:avLst/>
          </a:prstGeom>
          <a:ln w="28575">
            <a:solidFill>
              <a:srgbClr val="FF66FF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A102EE-085A-4894-A4B0-0BE055B617B1}"/>
              </a:ext>
            </a:extLst>
          </p:cNvPr>
          <p:cNvSpPr txBox="1"/>
          <p:nvPr/>
        </p:nvSpPr>
        <p:spPr>
          <a:xfrm>
            <a:off x="5852158" y="4165432"/>
            <a:ext cx="589788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it-IT" altLang="zh-CN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Insight</a:t>
            </a:r>
            <a:r>
              <a:rPr lang="it-IT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-HXMT: Li et al. 2020, </a:t>
            </a:r>
            <a:r>
              <a:rPr lang="it-IT" altLang="zh-CN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</a:t>
            </a:r>
            <a:endParaRPr lang="it-IT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it-IT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INTEGRAL: Mereghetti et al. 2020, </a:t>
            </a:r>
            <a:r>
              <a:rPr lang="it-IT" altLang="zh-CN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ApJL, 898, L29</a:t>
            </a:r>
            <a:endParaRPr lang="it-IT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it-IT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Konus-Wind: Ridnaia et al. 2020, </a:t>
            </a:r>
            <a:r>
              <a:rPr lang="it-IT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 </a:t>
            </a:r>
            <a:r>
              <a:rPr lang="it-IT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it-IT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Tavani et al. 2020, </a:t>
            </a:r>
            <a:r>
              <a:rPr lang="it-IT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</a:t>
            </a:r>
            <a:endParaRPr lang="it-IT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EF2354-07A0-4C23-818E-3058FE750A06}"/>
              </a:ext>
            </a:extLst>
          </p:cNvPr>
          <p:cNvSpPr txBox="1"/>
          <p:nvPr/>
        </p:nvSpPr>
        <p:spPr>
          <a:xfrm>
            <a:off x="1524001" y="239852"/>
            <a:ext cx="3421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Insight</a:t>
            </a:r>
            <a:r>
              <a:rPr lang="it-IT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-HXMT: Li et al. 2020  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F6F8A5-DE46-4BA7-A3A1-03F6C5A0B328}"/>
              </a:ext>
            </a:extLst>
          </p:cNvPr>
          <p:cNvSpPr txBox="1"/>
          <p:nvPr/>
        </p:nvSpPr>
        <p:spPr>
          <a:xfrm>
            <a:off x="5844538" y="5714095"/>
            <a:ext cx="5913120" cy="72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基于磁星的内部驱动的模型：</a:t>
            </a:r>
            <a:r>
              <a:rPr lang="it-IT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Lyutikov &amp; Popov 2020;</a:t>
            </a:r>
            <a:r>
              <a:rPr lang="it-IT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Margalit+2020; Lu, Kuamr &amp; Zhang 2020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78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321464" y="518260"/>
            <a:ext cx="5693569" cy="596465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Fast Radio Burst (FRB)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是持续时标为毫秒量级的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GHz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射电闪耀现象。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010724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被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Lorimer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 al. (2007)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首次发现。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更早的（第二例）爆发：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010312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(Zhang, Wu, et al.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2019, MNRAS).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至今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多例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被探测到，其中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多例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重复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暴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，其余绝大数为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非重复暴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共有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个能源模型，但绝大多数模型已经被观测排除！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80000"/>
              </a:lnSpc>
              <a:buFont typeface="+mj-ea"/>
              <a:buAutoNum type="circleNumDbPlain"/>
              <a:defRPr/>
            </a:pP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CN" dirty="0"/>
          </a:p>
          <a:p>
            <a:pPr eaLnBrk="1" hangingPunct="1">
              <a:defRPr/>
            </a:pPr>
            <a:endParaRPr lang="zh-CN" altLang="en-US" dirty="0"/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6943720" y="5646588"/>
            <a:ext cx="46231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Lorimer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et al. 2007, Science, 318, 777</a:t>
            </a:r>
            <a:endParaRPr lang="zh-CN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03" y="778674"/>
            <a:ext cx="5942190" cy="470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2CBEA9-1C1F-4985-9D04-4331B7079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248" y="136524"/>
            <a:ext cx="2001830" cy="15622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1F7CAB6-F285-4074-ADFB-50DDBBC70720}"/>
              </a:ext>
            </a:extLst>
          </p:cNvPr>
          <p:cNvSpPr txBox="1"/>
          <p:nvPr/>
        </p:nvSpPr>
        <p:spPr>
          <a:xfrm>
            <a:off x="578643" y="3393033"/>
            <a:ext cx="11051381" cy="2214837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假定：</a:t>
            </a:r>
            <a:r>
              <a:rPr lang="zh-CN" altLang="en-US" sz="32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一颗老年磁星遭遇了一颗质量</a:t>
            </a:r>
            <a:r>
              <a:rPr lang="en-US" altLang="zh-CN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3200" b="1" i="0" baseline="-25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lang="en-US" altLang="zh-CN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3200" b="1" i="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克</a:t>
            </a:r>
            <a:r>
              <a:rPr lang="zh-CN" altLang="en-US" sz="32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的小行星。</a:t>
            </a:r>
            <a:endParaRPr lang="en-US" altLang="zh-CN" sz="3200" b="1" i="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物理上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，这颗小行星首先被潮汐撕裂成非常多的团块，其中两颗最大的质量</a:t>
            </a: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~ 10</a:t>
            </a:r>
            <a:r>
              <a:rPr lang="en-US" altLang="zh-CN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17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克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的铁镍团块随后被潮汐扭曲。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61054FC-8874-4B22-81B4-48696D85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" y="97993"/>
            <a:ext cx="11908631" cy="2107773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02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BDB5B51-DD91-4D04-8E86-1890AED8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370" y="271463"/>
            <a:ext cx="7977802" cy="5807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18097C-D8DF-48AE-B1F2-A86C7DF14128}"/>
              </a:ext>
            </a:extLst>
          </p:cNvPr>
          <p:cNvSpPr txBox="1"/>
          <p:nvPr/>
        </p:nvSpPr>
        <p:spPr>
          <a:xfrm>
            <a:off x="3299934" y="6125978"/>
            <a:ext cx="5349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 2020,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897, L40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29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509C4B6-CB2E-44C8-BF90-081DF26FB8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98827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XRB</a:t>
            </a:r>
            <a:r>
              <a:rPr lang="zh-CN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的最亮峰相对于</a:t>
            </a:r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/>
            </a:r>
            <a:b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200428</a:t>
            </a:r>
            <a:r>
              <a:rPr lang="zh-CN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的脉冲有时间延迟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62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185456B-C841-430E-B3FE-94986D45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0" y="66497"/>
            <a:ext cx="12015019" cy="20654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B8F2B65-5E6F-40F6-86AF-AC5E3A51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35" y="2236306"/>
            <a:ext cx="9013721" cy="44483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FA04C46-4D4F-4FD1-B926-200988786670}"/>
              </a:ext>
            </a:extLst>
          </p:cNvPr>
          <p:cNvSpPr txBox="1"/>
          <p:nvPr/>
        </p:nvSpPr>
        <p:spPr>
          <a:xfrm>
            <a:off x="9260756" y="2294759"/>
            <a:ext cx="2764705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INTEGRAL</a:t>
            </a:r>
            <a:r>
              <a:rPr lang="zh-CN" alt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卫星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发现：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XRB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的最亮峰相对于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1.4GHz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射电脉冲的时间延迟为 </a:t>
            </a:r>
            <a:r>
              <a:rPr lang="en-US" altLang="zh-C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6.5±1.0 </a:t>
            </a:r>
            <a:r>
              <a:rPr lang="en-US" altLang="zh-CN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并被</a:t>
            </a:r>
            <a:r>
              <a:rPr lang="zh-CN" alt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慧眼</a:t>
            </a:r>
            <a:r>
              <a:rPr lang="zh-CN" alt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卫星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证实。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似乎是我们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模型的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smoking gun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证据。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23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958104C-B1B7-4DC2-A6F5-5A265BFC4262}"/>
              </a:ext>
            </a:extLst>
          </p:cNvPr>
          <p:cNvSpPr txBox="1"/>
          <p:nvPr/>
        </p:nvSpPr>
        <p:spPr>
          <a:xfrm>
            <a:off x="0" y="42227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观测到的时间延迟不利于其它模型</a:t>
            </a:r>
            <a:endParaRPr lang="zh-CN" altLang="en-US" sz="5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F5DA25-3215-4F57-AA58-AD0C3EACB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97" y="1576868"/>
            <a:ext cx="4551034" cy="35514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470428-8DB4-42DB-949A-CA7032F2A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55" y="1576868"/>
            <a:ext cx="6205459" cy="38754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F0812C3-6ED8-4859-A611-E73B712B127B}"/>
              </a:ext>
            </a:extLst>
          </p:cNvPr>
          <p:cNvSpPr txBox="1"/>
          <p:nvPr/>
        </p:nvSpPr>
        <p:spPr>
          <a:xfrm>
            <a:off x="985839" y="5635986"/>
            <a:ext cx="1077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Close-in: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 et al. 2020                                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Far-away: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Margalit et al. 2020; Metzger et al. 2019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68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549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三、重复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FRB</a:t>
            </a:r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产生于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Be/X</a:t>
            </a:r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射线双星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系统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4339" y="1783246"/>
            <a:ext cx="11040967" cy="3754168"/>
            <a:chOff x="3874700" y="1262321"/>
            <a:chExt cx="8874333" cy="2977565"/>
          </a:xfrm>
          <a:solidFill>
            <a:schemeClr val="bg1"/>
          </a:solidFill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045"/>
            <a:stretch/>
          </p:blipFill>
          <p:spPr>
            <a:xfrm>
              <a:off x="8057679" y="1262321"/>
              <a:ext cx="4691354" cy="2977565"/>
            </a:xfrm>
            <a:prstGeom prst="rect">
              <a:avLst/>
            </a:prstGeom>
            <a:grpFill/>
            <a:ln w="28575">
              <a:noFill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4700" y="1559925"/>
              <a:ext cx="4038136" cy="1755502"/>
            </a:xfrm>
            <a:prstGeom prst="rect">
              <a:avLst/>
            </a:prstGeom>
            <a:grpFill/>
            <a:ln w="28575">
              <a:noFill/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4014726" y="5746921"/>
            <a:ext cx="438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-Chu et al. 2021,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918, L5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65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330230"/>
            <a:ext cx="12192000" cy="4995864"/>
            <a:chOff x="-738820" y="1529928"/>
            <a:chExt cx="14936894" cy="5497248"/>
          </a:xfrm>
        </p:grpSpPr>
        <p:grpSp>
          <p:nvGrpSpPr>
            <p:cNvPr id="6" name="组合 5"/>
            <p:cNvGrpSpPr/>
            <p:nvPr/>
          </p:nvGrpSpPr>
          <p:grpSpPr>
            <a:xfrm>
              <a:off x="-738820" y="1529928"/>
              <a:ext cx="14936894" cy="5497248"/>
              <a:chOff x="-789594" y="1328508"/>
              <a:chExt cx="14936894" cy="54972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-789594" y="1328508"/>
                <a:ext cx="14936894" cy="5497248"/>
                <a:chOff x="5696615" y="1494152"/>
                <a:chExt cx="14936894" cy="5497248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5696615" y="1494152"/>
                  <a:ext cx="14936894" cy="9143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8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Test 1</a:t>
                  </a:r>
                  <a:r>
                    <a:rPr lang="en-US" altLang="zh-CN" sz="48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zh-CN" sz="48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─ </a:t>
                  </a:r>
                  <a:r>
                    <a:rPr lang="zh-CN" altLang="en-US" sz="48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频率相关的活动窗口</a:t>
                  </a:r>
                  <a:endParaRPr lang="zh-CN" altLang="en-US" sz="4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b="4361"/>
                <a:stretch/>
              </p:blipFill>
              <p:spPr>
                <a:xfrm>
                  <a:off x="5879319" y="2944464"/>
                  <a:ext cx="7808215" cy="4046936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0" name="文本框 9"/>
              <p:cNvSpPr txBox="1"/>
              <p:nvPr/>
            </p:nvSpPr>
            <p:spPr>
              <a:xfrm>
                <a:off x="473230" y="3958909"/>
                <a:ext cx="24402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active window~6 day</a:t>
                </a:r>
                <a:endParaRPr lang="zh-CN" alt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365058" y="5560832"/>
              <a:ext cx="966931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1.4 GHz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171368" y="5483281"/>
              <a:ext cx="106311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 MHz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3606065" y="2986859"/>
            <a:ext cx="933173" cy="168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27168" y="2409588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 180916B</a:t>
            </a:r>
          </a:p>
        </p:txBody>
      </p:sp>
      <p:sp>
        <p:nvSpPr>
          <p:cNvPr id="17" name="矩形 16"/>
          <p:cNvSpPr/>
          <p:nvPr/>
        </p:nvSpPr>
        <p:spPr>
          <a:xfrm>
            <a:off x="1495279" y="5511028"/>
            <a:ext cx="312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Pastor-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Marazuela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6" y="1519404"/>
            <a:ext cx="6015854" cy="43306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47689" y="5816182"/>
            <a:ext cx="2542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Q.C. et al. 2021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0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1" y="1216585"/>
            <a:ext cx="5179613" cy="37123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44" y="1381412"/>
            <a:ext cx="4961940" cy="357787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90718" y="177254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 20201124A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31731" y="374839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 20190520B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303334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Test 2 </a:t>
            </a:r>
            <a:r>
              <a:rPr lang="en-US" altLang="zh-C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lang="zh-CN" altLang="en-US" sz="4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的演化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及其周期性的检验</a:t>
            </a:r>
            <a:endParaRPr lang="zh-CN" altLang="en-US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4465" y="5125642"/>
            <a:ext cx="937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Wang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Fayin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Zhang, Dai &amp; Cheng 2022, Nature Communications, in press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471" y="5843723"/>
            <a:ext cx="1216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3: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bservations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PSR B1744-24A in a binary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Dongzi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2022)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63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0" y="64429"/>
            <a:ext cx="11858123" cy="179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15" y="2123464"/>
            <a:ext cx="7840925" cy="3969048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 bwMode="auto">
          <a:xfrm rot="9266592">
            <a:off x="8933131" y="4128978"/>
            <a:ext cx="297292" cy="1214365"/>
          </a:xfrm>
          <a:prstGeom prst="downArrow">
            <a:avLst>
              <a:gd name="adj1" fmla="val 24193"/>
              <a:gd name="adj2" fmla="val 50000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CN" altLang="en-US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13726" y="5348062"/>
            <a:ext cx="248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180916B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AT2020hur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9" y="1124745"/>
            <a:ext cx="6166355" cy="45258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3727" y="329699"/>
            <a:ext cx="11149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AT2020hur: 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180916B</a:t>
            </a:r>
            <a:r>
              <a:rPr lang="zh-CN" altLang="en-US" sz="4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的光学对应体</a:t>
            </a:r>
            <a:endParaRPr lang="zh-CN" altLang="en-US" sz="4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7897" y="5813875"/>
            <a:ext cx="892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et al. 2022,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929, 139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0" y="96040"/>
            <a:ext cx="121920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一、非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重复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产生于</a:t>
            </a:r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双致密星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旋进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009" y="1249681"/>
            <a:ext cx="7021513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矩形 4"/>
          <p:cNvSpPr>
            <a:spLocks noChangeArrowheads="1"/>
          </p:cNvSpPr>
          <p:nvPr/>
        </p:nvSpPr>
        <p:spPr bwMode="auto">
          <a:xfrm>
            <a:off x="1074262" y="5897314"/>
            <a:ext cx="6522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Wang, Yang, Wu, Dai &amp; Wang 2016,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Letters, 822, L7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7" descr="屏幕剪辑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3872" y="1988319"/>
            <a:ext cx="1484887" cy="3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722" y="4753055"/>
            <a:ext cx="2790190" cy="43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51002" y="1417639"/>
            <a:ext cx="2151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altLang="zh-CN" sz="2600" b="1" dirty="0">
                <a:latin typeface="Times New Roman" pitchFamily="18" charset="0"/>
                <a:cs typeface="Times New Roman" pitchFamily="18" charset="0"/>
              </a:rPr>
              <a:t>=   </a:t>
            </a:r>
            <a:r>
              <a:rPr lang="en-US" altLang="zh-CN" sz="2600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600" dirty="0" err="1">
                <a:latin typeface="宋体"/>
                <a:ea typeface="宋体"/>
                <a:cs typeface="Times New Roman" pitchFamily="18" charset="0"/>
                <a:sym typeface="Symbol"/>
              </a:rPr>
              <a:t></a:t>
            </a:r>
            <a:r>
              <a:rPr lang="en-US" altLang="zh-CN" sz="2600" b="1" i="1" dirty="0" err="1">
                <a:latin typeface="Times New Roman" pitchFamily="18" charset="0"/>
                <a:ea typeface="宋体"/>
                <a:cs typeface="Times New Roman" pitchFamily="18" charset="0"/>
              </a:rPr>
              <a:t>B</a:t>
            </a:r>
            <a:r>
              <a:rPr lang="en-US" altLang="zh-CN" sz="2600" b="1" dirty="0">
                <a:latin typeface="Times New Roman" pitchFamily="18" charset="0"/>
                <a:ea typeface="宋体"/>
                <a:cs typeface="Times New Roman" pitchFamily="18" charset="0"/>
              </a:rPr>
              <a:t>/</a:t>
            </a:r>
            <a:r>
              <a:rPr lang="en-US" altLang="zh-CN" sz="2600" i="1" dirty="0">
                <a:latin typeface="Times New Roman" pitchFamily="18" charset="0"/>
                <a:ea typeface="宋体"/>
                <a:cs typeface="Times New Roman" pitchFamily="18" charset="0"/>
              </a:rPr>
              <a:t>c</a:t>
            </a:r>
            <a:endParaRPr lang="zh-CN" altLang="en-US" sz="2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8971" y="1581894"/>
            <a:ext cx="228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5877556" y="4467070"/>
            <a:ext cx="145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Voltage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2FCE9B-462B-4A6B-AC29-8B0DFB164DE4}"/>
              </a:ext>
            </a:extLst>
          </p:cNvPr>
          <p:cNvSpPr txBox="1"/>
          <p:nvPr/>
        </p:nvSpPr>
        <p:spPr>
          <a:xfrm>
            <a:off x="8891017" y="4082116"/>
            <a:ext cx="2476952" cy="2400657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直接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检验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引力波事件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快速射电暴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伽玛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射线暴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D9E4EA-7441-4A71-A9FB-4254886E7F40}"/>
              </a:ext>
            </a:extLst>
          </p:cNvPr>
          <p:cNvSpPr txBox="1"/>
          <p:nvPr/>
        </p:nvSpPr>
        <p:spPr>
          <a:xfrm>
            <a:off x="8886943" y="1209042"/>
            <a:ext cx="2476952" cy="2588978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间接证据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4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180924</a:t>
            </a:r>
          </a:p>
          <a:p>
            <a:pPr algn="ctr">
              <a:lnSpc>
                <a:spcPts val="4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Bannister+19, Science</a:t>
            </a:r>
          </a:p>
          <a:p>
            <a:pPr algn="ctr">
              <a:lnSpc>
                <a:spcPts val="4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190523</a:t>
            </a:r>
          </a:p>
          <a:p>
            <a:pPr algn="ctr">
              <a:lnSpc>
                <a:spcPts val="4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Ravi+2019, Nature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235746"/>
            <a:ext cx="8229600" cy="996476"/>
          </a:xfrm>
        </p:spPr>
        <p:txBody>
          <a:bodyPr>
            <a:no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总 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9562" y="1243140"/>
            <a:ext cx="11158538" cy="505441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是什么暴？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1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如何产生？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怎样理解极亮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200428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12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F99108-567D-43FB-9586-705F3E98C718}"/>
              </a:ext>
            </a:extLst>
          </p:cNvPr>
          <p:cNvSpPr txBox="1"/>
          <p:nvPr/>
        </p:nvSpPr>
        <p:spPr>
          <a:xfrm>
            <a:off x="648289" y="1978265"/>
            <a:ext cx="11500841" cy="81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是持续时标为毫秒量级的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GHz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闪耀现象，分非重复和重复暴两类。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424FBE-F2C5-4E4A-8E72-9F7645D9A51D}"/>
              </a:ext>
            </a:extLst>
          </p:cNvPr>
          <p:cNvSpPr txBox="1"/>
          <p:nvPr/>
        </p:nvSpPr>
        <p:spPr>
          <a:xfrm>
            <a:off x="657818" y="3745816"/>
            <a:ext cx="11038876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buClr>
                <a:schemeClr val="tx1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对于非重复暴，三胞胎暴将会被检验；对于重复暴，小行星带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脉冲星</a:t>
            </a:r>
            <a:r>
              <a:rPr lang="zh-CN" altLang="en-US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碰撞或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Be/X</a:t>
            </a:r>
            <a:r>
              <a:rPr lang="zh-CN" altLang="en-US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射线双星模型可以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解释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</a:t>
            </a:r>
            <a:r>
              <a:rPr lang="en-US" altLang="zh-CN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180916B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121102</a:t>
            </a:r>
            <a:r>
              <a:rPr lang="zh-CN" altLang="en-US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11BEFE-336E-49CF-9C65-779A51B82EB9}"/>
              </a:ext>
            </a:extLst>
          </p:cNvPr>
          <p:cNvSpPr txBox="1"/>
          <p:nvPr/>
        </p:nvSpPr>
        <p:spPr>
          <a:xfrm>
            <a:off x="676177" y="5791262"/>
            <a:ext cx="11110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200428/XRB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的所有观测都能自洽地被小行星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磁星碰撞模型理解。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61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31532708-8B2D-4FE2-837B-BD28529EC7A0}"/>
              </a:ext>
            </a:extLst>
          </p:cNvPr>
          <p:cNvSpPr/>
          <p:nvPr/>
        </p:nvSpPr>
        <p:spPr>
          <a:xfrm>
            <a:off x="7593298" y="4099489"/>
            <a:ext cx="833772" cy="1033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A2A2D32-CCD5-4F6B-ABE9-8213E7F8CA6E}"/>
              </a:ext>
            </a:extLst>
          </p:cNvPr>
          <p:cNvSpPr/>
          <p:nvPr/>
        </p:nvSpPr>
        <p:spPr>
          <a:xfrm>
            <a:off x="7552195" y="3739449"/>
            <a:ext cx="1331168" cy="17784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C4D7F50-56FE-4129-9CFB-AB99BA0EA575}"/>
              </a:ext>
            </a:extLst>
          </p:cNvPr>
          <p:cNvSpPr/>
          <p:nvPr/>
        </p:nvSpPr>
        <p:spPr>
          <a:xfrm>
            <a:off x="6543502" y="4086913"/>
            <a:ext cx="833772" cy="1033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BD02BE6-54CF-4FB7-9E98-366F596BCDA4}"/>
              </a:ext>
            </a:extLst>
          </p:cNvPr>
          <p:cNvSpPr/>
          <p:nvPr/>
        </p:nvSpPr>
        <p:spPr>
          <a:xfrm>
            <a:off x="6075051" y="3739449"/>
            <a:ext cx="1331168" cy="17784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428B6E1-BC21-46A2-9CD2-0D23EDC30327}"/>
              </a:ext>
            </a:extLst>
          </p:cNvPr>
          <p:cNvSpPr/>
          <p:nvPr/>
        </p:nvSpPr>
        <p:spPr>
          <a:xfrm>
            <a:off x="7515211" y="3240255"/>
            <a:ext cx="2133600" cy="2871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253481A-D1B4-4D86-8454-A17C72E4C028}"/>
              </a:ext>
            </a:extLst>
          </p:cNvPr>
          <p:cNvSpPr/>
          <p:nvPr/>
        </p:nvSpPr>
        <p:spPr>
          <a:xfrm>
            <a:off x="5309603" y="3225288"/>
            <a:ext cx="2133600" cy="2871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B2DAAF-F3ED-49DF-A070-7B420C548EBD}"/>
              </a:ext>
            </a:extLst>
          </p:cNvPr>
          <p:cNvSpPr/>
          <p:nvPr/>
        </p:nvSpPr>
        <p:spPr>
          <a:xfrm>
            <a:off x="7127870" y="4300511"/>
            <a:ext cx="681452" cy="6595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6195017-2C4F-4B80-B359-8337498AE7B8}"/>
              </a:ext>
            </a:extLst>
          </p:cNvPr>
          <p:cNvCxnSpPr>
            <a:cxnSpLocks/>
          </p:cNvCxnSpPr>
          <p:nvPr/>
        </p:nvCxnSpPr>
        <p:spPr>
          <a:xfrm flipV="1">
            <a:off x="3330077" y="3240255"/>
            <a:ext cx="32719" cy="2928978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AC682070-4CBE-491A-9F4A-9805FEA6A651}"/>
              </a:ext>
            </a:extLst>
          </p:cNvPr>
          <p:cNvSpPr/>
          <p:nvPr/>
        </p:nvSpPr>
        <p:spPr>
          <a:xfrm>
            <a:off x="2603256" y="3955473"/>
            <a:ext cx="1473540" cy="1440160"/>
          </a:xfrm>
          <a:prstGeom prst="ellipse">
            <a:avLst/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左弧形 24">
            <a:extLst>
              <a:ext uri="{FF2B5EF4-FFF2-40B4-BE49-F238E27FC236}">
                <a16:creationId xmlns:a16="http://schemas.microsoft.com/office/drawing/2014/main" id="{4E4E86CE-FD9F-41CB-9F87-3820776C8C3E}"/>
              </a:ext>
            </a:extLst>
          </p:cNvPr>
          <p:cNvSpPr/>
          <p:nvPr/>
        </p:nvSpPr>
        <p:spPr>
          <a:xfrm rot="16200000">
            <a:off x="3326792" y="3339885"/>
            <a:ext cx="144017" cy="5040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15A67E3-F6AA-4518-AB82-1B30F7D8A255}"/>
              </a:ext>
            </a:extLst>
          </p:cNvPr>
          <p:cNvSpPr txBox="1"/>
          <p:nvPr/>
        </p:nvSpPr>
        <p:spPr>
          <a:xfrm>
            <a:off x="6160521" y="2727815"/>
            <a:ext cx="58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800" b="1" baseline="-25000" dirty="0"/>
              <a:t>*</a:t>
            </a:r>
            <a:endParaRPr lang="zh-CN" altLang="en-US" sz="2800" b="1" baseline="-250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2A906A-2B01-4803-8090-0820B2BD9E4F}"/>
              </a:ext>
            </a:extLst>
          </p:cNvPr>
          <p:cNvSpPr txBox="1"/>
          <p:nvPr/>
        </p:nvSpPr>
        <p:spPr>
          <a:xfrm>
            <a:off x="8451958" y="2727815"/>
            <a:ext cx="58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800" b="1" baseline="-25000" dirty="0"/>
              <a:t>*</a:t>
            </a:r>
            <a:endParaRPr lang="zh-CN" altLang="en-US" sz="2800" b="1" baseline="-25000" dirty="0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3221F95-3259-43D9-A5A8-F684BA406FC7}"/>
              </a:ext>
            </a:extLst>
          </p:cNvPr>
          <p:cNvCxnSpPr/>
          <p:nvPr/>
        </p:nvCxnSpPr>
        <p:spPr>
          <a:xfrm>
            <a:off x="6257194" y="2818987"/>
            <a:ext cx="25598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0D510EA-231E-4391-956A-AC2317AA7391}"/>
              </a:ext>
            </a:extLst>
          </p:cNvPr>
          <p:cNvCxnSpPr>
            <a:cxnSpLocks/>
          </p:cNvCxnSpPr>
          <p:nvPr/>
        </p:nvCxnSpPr>
        <p:spPr>
          <a:xfrm>
            <a:off x="8529402" y="2818987"/>
            <a:ext cx="25598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C4F3C07F-1C0E-425E-96ED-590A16B0D4FF}"/>
              </a:ext>
            </a:extLst>
          </p:cNvPr>
          <p:cNvSpPr txBox="1"/>
          <p:nvPr/>
        </p:nvSpPr>
        <p:spPr>
          <a:xfrm>
            <a:off x="3081584" y="4364835"/>
            <a:ext cx="67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BH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309DA4-D40B-4B33-833A-9695DA5E5FF4}"/>
              </a:ext>
            </a:extLst>
          </p:cNvPr>
          <p:cNvSpPr txBox="1"/>
          <p:nvPr/>
        </p:nvSpPr>
        <p:spPr>
          <a:xfrm>
            <a:off x="7199878" y="4384000"/>
            <a:ext cx="68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NS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C791DB0-2460-4EFF-BDC7-86D7031114F4}"/>
              </a:ext>
            </a:extLst>
          </p:cNvPr>
          <p:cNvSpPr txBox="1"/>
          <p:nvPr/>
        </p:nvSpPr>
        <p:spPr>
          <a:xfrm>
            <a:off x="3141335" y="2799823"/>
            <a:ext cx="58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3200" b="1" baseline="-25000" dirty="0"/>
              <a:t>•</a:t>
            </a:r>
            <a:endParaRPr lang="zh-CN" altLang="en-US" sz="3200" b="1" baseline="-25000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8FCB2E7-9AD0-4187-9AF8-CF35844B6BDC}"/>
              </a:ext>
            </a:extLst>
          </p:cNvPr>
          <p:cNvCxnSpPr/>
          <p:nvPr/>
        </p:nvCxnSpPr>
        <p:spPr>
          <a:xfrm>
            <a:off x="3250827" y="2890995"/>
            <a:ext cx="25598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BDDB5AA-74AF-4FEA-85F2-AFBAF068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47" y="156199"/>
            <a:ext cx="11552873" cy="198923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5FE8B5-1EC8-4C1A-86D7-62B15DED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2" name="上弧形箭头 1"/>
          <p:cNvSpPr/>
          <p:nvPr/>
        </p:nvSpPr>
        <p:spPr>
          <a:xfrm flipV="1">
            <a:off x="4095370" y="6107147"/>
            <a:ext cx="3104508" cy="498407"/>
          </a:xfrm>
          <a:prstGeom prst="curvedDownArrow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上弧形箭头 26"/>
          <p:cNvSpPr/>
          <p:nvPr/>
        </p:nvSpPr>
        <p:spPr>
          <a:xfrm rot="10800000" flipV="1">
            <a:off x="3963709" y="2380298"/>
            <a:ext cx="3102369" cy="456107"/>
          </a:xfrm>
          <a:prstGeom prst="curvedDownArrow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82350F-A236-4406-9163-49574FF7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519" y="-141280"/>
            <a:ext cx="5203840" cy="20313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Zhong, Dai &amp; Deng 2019,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883, L19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Dai 2021,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904,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快速射电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暴、伽玛射线暴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484DB21-CFDB-4544-A579-0E77B7018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176" y="117750"/>
            <a:ext cx="3336557" cy="6623618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4268C5-B2A9-4364-9EE6-F631C3C0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835" y="2177863"/>
            <a:ext cx="5679701" cy="4436327"/>
          </a:xfrm>
          <a:prstGeom prst="rect">
            <a:avLst/>
          </a:prstGeom>
        </p:spPr>
      </p:pic>
      <p:sp>
        <p:nvSpPr>
          <p:cNvPr id="7" name="左大括号 6">
            <a:extLst>
              <a:ext uri="{FF2B5EF4-FFF2-40B4-BE49-F238E27FC236}">
                <a16:creationId xmlns:a16="http://schemas.microsoft.com/office/drawing/2014/main" id="{39022594-108E-4B08-BDEC-F82F91F55E75}"/>
              </a:ext>
            </a:extLst>
          </p:cNvPr>
          <p:cNvSpPr/>
          <p:nvPr/>
        </p:nvSpPr>
        <p:spPr>
          <a:xfrm rot="16200000">
            <a:off x="9226733" y="1036640"/>
            <a:ext cx="288031" cy="1578503"/>
          </a:xfrm>
          <a:prstGeom prst="leftBrac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56037BA-4187-43F6-90C1-515466C6A7F6}"/>
              </a:ext>
            </a:extLst>
          </p:cNvPr>
          <p:cNvCxnSpPr>
            <a:cxnSpLocks/>
          </p:cNvCxnSpPr>
          <p:nvPr/>
        </p:nvCxnSpPr>
        <p:spPr>
          <a:xfrm flipH="1">
            <a:off x="9240752" y="1969907"/>
            <a:ext cx="128702" cy="32667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7167"/>
            <a:ext cx="12191999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二、重复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产生于脉冲星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小行星带碰撞</a:t>
            </a:r>
          </a:p>
        </p:txBody>
      </p:sp>
      <p:sp>
        <p:nvSpPr>
          <p:cNvPr id="5" name="椭圆 4"/>
          <p:cNvSpPr/>
          <p:nvPr/>
        </p:nvSpPr>
        <p:spPr>
          <a:xfrm>
            <a:off x="6340301" y="1657131"/>
            <a:ext cx="3673383" cy="350652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7209731" y="2464967"/>
            <a:ext cx="1914775" cy="1860920"/>
          </a:xfrm>
          <a:prstGeom prst="ellipse">
            <a:avLst/>
          </a:prstGeom>
          <a:solidFill>
            <a:srgbClr val="FFFF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 rot="20391385">
            <a:off x="1959062" y="2854536"/>
            <a:ext cx="8362623" cy="2590804"/>
          </a:xfrm>
          <a:prstGeom prst="ellipse">
            <a:avLst/>
          </a:prstGeom>
          <a:noFill/>
          <a:ln w="57150">
            <a:solidFill>
              <a:srgbClr val="3366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03208" y="5929364"/>
            <a:ext cx="200961" cy="2023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 flipV="1">
            <a:off x="3904169" y="5950745"/>
            <a:ext cx="563057" cy="655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707734" y="5012445"/>
            <a:ext cx="180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小行星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06530" y="6062190"/>
            <a:ext cx="132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脉冲星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50232" y="2983954"/>
            <a:ext cx="261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椭圆轨道（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5" name="椭圆 14"/>
          <p:cNvSpPr/>
          <p:nvPr/>
        </p:nvSpPr>
        <p:spPr>
          <a:xfrm>
            <a:off x="7983158" y="3172501"/>
            <a:ext cx="392763" cy="3810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6329" y="3489257"/>
            <a:ext cx="954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恒星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3484925" y="1115090"/>
            <a:ext cx="507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Dai, Wang, Wu &amp; Huang 2016,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, 829, 27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E4640F-DC7F-4A02-8AA3-8F1A5353B12B}"/>
              </a:ext>
            </a:extLst>
          </p:cNvPr>
          <p:cNvSpPr txBox="1"/>
          <p:nvPr/>
        </p:nvSpPr>
        <p:spPr>
          <a:xfrm>
            <a:off x="6467337" y="5892468"/>
            <a:ext cx="448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“一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</a:t>
            </a:r>
            <a:r>
              <a:rPr lang="zh-CN" altLang="en-US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</a:t>
            </a:r>
            <a:r>
              <a:rPr lang="zh-CN" altLang="en-US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”模型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73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847" y="3123750"/>
            <a:ext cx="5611013" cy="198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135" y="3132306"/>
            <a:ext cx="6284994" cy="197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34497" y="5466364"/>
            <a:ext cx="649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Scholz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et al. 2016, arXiv:1603.08880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7848712-1FA3-4217-9092-8443BA9C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Test 1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─ </a:t>
            </a:r>
            <a:r>
              <a:rPr lang="zh-CN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时间成团的射电暴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79D23E8-D022-4313-B96C-D9B36B1D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31" y="1413618"/>
            <a:ext cx="4207747" cy="6530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F471EC6-82F2-42FF-86D3-FF4624806778}"/>
              </a:ext>
            </a:extLst>
          </p:cNvPr>
          <p:cNvSpPr txBox="1"/>
          <p:nvPr/>
        </p:nvSpPr>
        <p:spPr>
          <a:xfrm>
            <a:off x="4350548" y="2528890"/>
            <a:ext cx="3521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FRB121102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1758"/>
            <a:ext cx="12192000" cy="990634"/>
          </a:xfrm>
        </p:spPr>
        <p:txBody>
          <a:bodyPr>
            <a:no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2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zh-CN" altLang="en-US" sz="5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持续时标或能量分布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7" y="1360262"/>
            <a:ext cx="3948174" cy="323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01587" y="4638556"/>
            <a:ext cx="3475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Wang &amp; Yu 2017, JCAP, 3, 23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4286" y="5438740"/>
            <a:ext cx="5899084" cy="44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4287" y="6078586"/>
            <a:ext cx="213691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8670" y="6078586"/>
            <a:ext cx="4563537" cy="381000"/>
          </a:xfrm>
          <a:prstGeom prst="rect">
            <a:avLst/>
          </a:prstGeom>
          <a:noFill/>
          <a:ln w="19050">
            <a:solidFill>
              <a:srgbClr val="FF66FF"/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5559" y="1055246"/>
            <a:ext cx="5072169" cy="424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直接连接符 16"/>
          <p:cNvCxnSpPr/>
          <p:nvPr/>
        </p:nvCxnSpPr>
        <p:spPr>
          <a:xfrm rot="5400000">
            <a:off x="8671737" y="1406415"/>
            <a:ext cx="2159952" cy="181737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05668" y="1270877"/>
            <a:ext cx="124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SDSS &amp; Subaru Survey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232903" y="3527492"/>
            <a:ext cx="1761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Ivezic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et al. 2001; Yoshida et al. 2007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66380" y="2098302"/>
            <a:ext cx="7940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200" b="1" baseline="30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-</a:t>
            </a:r>
            <a:r>
              <a:rPr lang="en-US" altLang="zh-CN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2.3</a:t>
            </a:r>
            <a:endParaRPr lang="zh-CN" altLang="en-US" sz="22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80F9DB39-C95C-4105-B218-DBAABC0E52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403772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3 </a:t>
            </a:r>
            <a:r>
              <a:rPr lang="en-US" altLang="zh-C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zh-CN" altLang="en-US" sz="5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稳定的射电源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10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8733</TotalTime>
  <Words>1195</Words>
  <Application>Microsoft Office PowerPoint</Application>
  <PresentationFormat>宽屏</PresentationFormat>
  <Paragraphs>161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等线</vt:lpstr>
      <vt:lpstr>黑体</vt:lpstr>
      <vt:lpstr>宋体</vt:lpstr>
      <vt:lpstr>Arial</vt:lpstr>
      <vt:lpstr>Calibri</vt:lpstr>
      <vt:lpstr>Symbol</vt:lpstr>
      <vt:lpstr>Times New Roman</vt:lpstr>
      <vt:lpstr>Wingdings</vt:lpstr>
      <vt:lpstr>Office 主题</vt:lpstr>
      <vt:lpstr>快速射电暴的研究进展 </vt:lpstr>
      <vt:lpstr>PowerPoint 演示文稿</vt:lpstr>
      <vt:lpstr>一、非重复FRB产生于双致密星旋进</vt:lpstr>
      <vt:lpstr>PowerPoint 演示文稿</vt:lpstr>
      <vt:lpstr>Zhong, Dai &amp; Deng 2019, ApJL, 883, L19  Chen &amp; Dai 2021, ApJ, 904, 4 快速射电暴、伽玛射线暴</vt:lpstr>
      <vt:lpstr>二、重复FRB产生于脉冲星-小行星带碰撞</vt:lpstr>
      <vt:lpstr>Test 1 ─ 时间成团的射电暴</vt:lpstr>
      <vt:lpstr>Test 2 ─ 持续时标或能量分布</vt:lpstr>
      <vt:lpstr>Test 3 ─ 稳定的射电源</vt:lpstr>
      <vt:lpstr>PowerPoint 演示文稿</vt:lpstr>
      <vt:lpstr>PowerPoint 演示文稿</vt:lpstr>
      <vt:lpstr>Test 4 ─ 周期性爆发活动</vt:lpstr>
      <vt:lpstr>PowerPoint 演示文稿</vt:lpstr>
      <vt:lpstr>周期性FRB的发现</vt:lpstr>
      <vt:lpstr>PowerPoint 演示文稿</vt:lpstr>
      <vt:lpstr>Test 5 ─ FRB 200428和成协的X射线暴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Test 6 ─ XRB的最亮峰相对于 FRB 200428的脉冲有时间延迟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 结</vt:lpstr>
    </vt:vector>
  </TitlesOfParts>
  <Company>Nanjing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Radio Burst</dc:title>
  <dc:creator>Yuanpei Yang</dc:creator>
  <cp:lastModifiedBy>戴子高</cp:lastModifiedBy>
  <cp:revision>2530</cp:revision>
  <dcterms:created xsi:type="dcterms:W3CDTF">2016-04-27T05:23:24Z</dcterms:created>
  <dcterms:modified xsi:type="dcterms:W3CDTF">2022-08-04T02:12:36Z</dcterms:modified>
</cp:coreProperties>
</file>