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793" r:id="rId3"/>
    <p:sldId id="799" r:id="rId4"/>
    <p:sldId id="797" r:id="rId5"/>
    <p:sldId id="795" r:id="rId6"/>
    <p:sldId id="801" r:id="rId7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EF2A25"/>
        </a:solidFill>
        <a:latin typeface="黑体" panose="02010609060101010101" pitchFamily="49" charset="-122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FF6600"/>
    <a:srgbClr val="3333CC"/>
    <a:srgbClr val="EF2A25"/>
    <a:srgbClr val="FFFF00"/>
    <a:srgbClr val="CCFF66"/>
    <a:srgbClr val="6699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884" autoAdjust="0"/>
    <p:restoredTop sz="98074" autoAdjust="0"/>
  </p:normalViewPr>
  <p:slideViewPr>
    <p:cSldViewPr snapToObjects="1">
      <p:cViewPr>
        <p:scale>
          <a:sx n="120" d="100"/>
          <a:sy n="120" d="100"/>
        </p:scale>
        <p:origin x="-1374" y="-90"/>
      </p:cViewPr>
      <p:guideLst>
        <p:guide orient="horz" pos="2188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28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4278-A10D-475C-8007-3DAA63A49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B99D7-F8EE-4FE7-AD2A-6FE474089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04EE-A8CE-4899-87BA-2E7C4CD0CF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B26C-BC3D-4FBB-87E8-F40ECB6C55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ECEF-187A-4089-99E3-590537D7E86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4657-6813-4034-8F9F-A9B43ED4752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4370-23C3-4C64-AD28-CECFE809F7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CA60B-9A73-4933-9896-DE66D3FE55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CE74-FF76-4FE6-8B4D-3013E902465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99A7-256A-4973-B823-DF33C60274C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922A6-686A-472C-8830-08C3DA6D021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43D3-CE7E-4FF4-8AC2-C654A498E4A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2B8E-6DA1-442A-BF45-A4466D98BB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BDA1-0CA8-4A8A-910F-543381F61D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81C613F-43EC-4DDA-81B8-0260DA131F3C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48西子湖畔.jp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0" y="-9525"/>
            <a:ext cx="8770938" cy="6867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1" name="矩形 2"/>
          <p:cNvGrpSpPr/>
          <p:nvPr/>
        </p:nvGrpSpPr>
        <p:grpSpPr>
          <a:xfrm>
            <a:off x="1512888" y="-25400"/>
            <a:ext cx="7596187" cy="6910388"/>
            <a:chOff x="1336" y="-4"/>
            <a:chExt cx="4432" cy="3256"/>
          </a:xfrm>
        </p:grpSpPr>
        <p:pic>
          <p:nvPicPr>
            <p:cNvPr id="2056" name="矩形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6" y="-4"/>
              <a:ext cx="4432" cy="32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57" name="Text Box 5"/>
            <p:cNvSpPr txBox="1"/>
            <p:nvPr/>
          </p:nvSpPr>
          <p:spPr>
            <a:xfrm>
              <a:off x="1342" y="0"/>
              <a:ext cx="4423" cy="3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 defTabSz="685800" eaLnBrk="1" hangingPunct="1"/>
              <a:endParaRPr lang="zh-CN" altLang="zh-CN" sz="1400" dirty="0">
                <a:solidFill>
                  <a:srgbClr val="FFFFFF"/>
                </a:solidFill>
                <a:latin typeface="Verdana" panose="020B060403050404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6150" name="矩形 5"/>
          <p:cNvSpPr/>
          <p:nvPr/>
        </p:nvSpPr>
        <p:spPr>
          <a:xfrm>
            <a:off x="2371725" y="2852738"/>
            <a:ext cx="6772275" cy="1739900"/>
          </a:xfrm>
          <a:custGeom>
            <a:avLst/>
            <a:gdLst>
              <a:gd name="txL" fmla="*/ 0 w 4244"/>
              <a:gd name="txT" fmla="*/ 0 h 1096"/>
              <a:gd name="txR" fmla="*/ 4244 w 4244"/>
              <a:gd name="txB" fmla="*/ 1096 h 109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4244" h="1096">
                <a:moveTo>
                  <a:pt x="378" y="58"/>
                </a:moveTo>
                <a:lnTo>
                  <a:pt x="4244" y="0"/>
                </a:lnTo>
                <a:lnTo>
                  <a:pt x="4244" y="1047"/>
                </a:lnTo>
                <a:lnTo>
                  <a:pt x="0" y="1096"/>
                </a:lnTo>
                <a:lnTo>
                  <a:pt x="378" y="58"/>
                </a:lnTo>
                <a:close/>
              </a:path>
            </a:pathLst>
          </a:custGeom>
          <a:solidFill>
            <a:srgbClr val="0070C0"/>
          </a:solidFill>
          <a:ln w="25400">
            <a:noFill/>
          </a:ln>
        </p:spPr>
        <p:txBody>
          <a:bodyPr anchor="ctr"/>
          <a:lstStyle/>
          <a:p>
            <a:endParaRPr lang="zh-CN" altLang="en-US" dirty="0">
              <a:latin typeface="黑体" panose="02010609060101010101" pitchFamily="49" charset="-122"/>
            </a:endParaRPr>
          </a:p>
        </p:txBody>
      </p:sp>
      <p:sp>
        <p:nvSpPr>
          <p:cNvPr id="6151" name="TextBox 42"/>
          <p:cNvSpPr txBox="1">
            <a:spLocks noChangeArrowheads="1"/>
          </p:cNvSpPr>
          <p:nvPr/>
        </p:nvSpPr>
        <p:spPr bwMode="auto">
          <a:xfrm>
            <a:off x="3419872" y="3140968"/>
            <a:ext cx="5080204" cy="68480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algn="l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defRPr/>
            </a:pPr>
            <a:r>
              <a:rPr lang="en-US" altLang="zh-CN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FPS12  2023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159" name="Picture 2" descr="E:\设计\其它设计\南阳师院东区文化长廊\素材\校徽\8488255_171901934713_21.png"/>
          <p:cNvPicPr>
            <a:picLocks noRot="1"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1844675"/>
            <a:ext cx="2820987" cy="1274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2" descr="E:\设计\其它设计\南阳师院东区文化长廊\素材\校徽\8488255_171901934713_21.png"/>
          <p:cNvPicPr>
            <a:picLocks noRot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570788" y="5157788"/>
            <a:ext cx="1573212" cy="1484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88311" y="4926955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汇报人：侯书进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nimBg="1"/>
      <p:bldP spid="61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3568" y="911285"/>
            <a:ext cx="4032448" cy="5016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南阳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，古称宛，河南省辖市，位于河南省西南部、豫鄂陕三省交界地带，因地处伏牛山以南，汉水以北而得名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。南阳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是国家历史文化名城，有3000年的建城史，为楚汉文化的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发源地。 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秦设南阳郡治宛城，西汉时为全国六大都会之一，东汉时期为光武帝刘秀的发迹之地，故有“南都”、“帝乡”之称。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110FC"/>
                </a:solidFill>
                <a:effectLst/>
                <a:uLnTx/>
                <a:uFillTx/>
              </a:rPr>
              <a:t>曾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110FC"/>
                </a:solidFill>
                <a:effectLst/>
                <a:uLnTx/>
                <a:uFillTx/>
              </a:rPr>
              <a:t>孕育出“科圣”张衡、“医圣”张仲景、“商圣” 范蠡、“智圣”诸葛亮、“谋圣”姜子牙等历史名人</a:t>
            </a: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110FC"/>
                </a:solidFill>
                <a:effectLst/>
                <a:uLnTx/>
                <a:uFillTx/>
              </a:rPr>
              <a:t>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rgbClr val="2110FC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110FC"/>
                </a:solidFill>
                <a:effectLst/>
                <a:uLnTx/>
                <a:uFillTx/>
              </a:rPr>
              <a:t>   作家 二月河；军事家 彭雪枫；  哲学家 冯友兰 ； 五笔字发明人 王永民。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2110FC"/>
              </a:solidFill>
              <a:effectLst/>
              <a:uLnTx/>
              <a:uFillTx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004048" y="836712"/>
            <a:ext cx="3853957" cy="4824536"/>
            <a:chOff x="5004048" y="836712"/>
            <a:chExt cx="3853957" cy="4824536"/>
          </a:xfrm>
        </p:grpSpPr>
        <p:pic>
          <p:nvPicPr>
            <p:cNvPr id="3" name="Picture 2" descr="C:\Users\Administrator\Desktop\河南省南阳市政区图.jp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5004048" y="836712"/>
              <a:ext cx="3853957" cy="2546436"/>
            </a:xfrm>
            <a:prstGeom prst="rect">
              <a:avLst/>
            </a:prstGeom>
            <a:noFill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746959"/>
              <a:ext cx="3853957" cy="1914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950324" y="882352"/>
            <a:ext cx="4591468" cy="5151220"/>
            <a:chOff x="3734300" y="954360"/>
            <a:chExt cx="4591468" cy="5151220"/>
          </a:xfrm>
        </p:grpSpPr>
        <p:pic>
          <p:nvPicPr>
            <p:cNvPr id="27" name="Picture 63" descr="全国文明单位_副本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734300" y="4509120"/>
              <a:ext cx="2317352" cy="159646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074" name="Picture 2" descr="10春满校园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954360"/>
              <a:ext cx="2243403" cy="1682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11逸夫教学楼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966585"/>
              <a:ext cx="2241600" cy="16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19夜色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683904"/>
              <a:ext cx="2241600" cy="16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22阳子湖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365" y="2683904"/>
              <a:ext cx="2240403" cy="16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179512" y="729272"/>
            <a:ext cx="35283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南阳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师范学院为河南省属普通本科高校，始建于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1951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年的河南省立南阳师范学校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1958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年升格为南阳师范专科学校，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年升格为南阳师范学院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2011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年获批为“服务国家特殊需求人才培养项目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学士学位授予单位开展培养硕士专业学位研究生试点”单位，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年被确定为河南省示范性应用技术类型本科院校，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2017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年获批为硕士学位授予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单位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学校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占地面积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2190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亩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，在校生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28000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教学科研仪器设备总值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3.76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亿元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，现有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教职工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1604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人，其中正高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160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人，博士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410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，专任教师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1293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人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116632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</a:rPr>
              <a:t>南阳师范学院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13227" y="802379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南阳师范学院理论物理研究所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3707335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近年来我校理论物理研究所获批国家自然科学基金</a:t>
            </a:r>
            <a:r>
              <a:rPr lang="en-US" altLang="zh-CN" b="1" dirty="0" smtClean="0">
                <a:solidFill>
                  <a:srgbClr val="0000FF"/>
                </a:solidFill>
              </a:rPr>
              <a:t>8</a:t>
            </a:r>
            <a:r>
              <a:rPr lang="zh-CN" altLang="en-US" b="1" dirty="0" smtClean="0">
                <a:solidFill>
                  <a:srgbClr val="0000FF"/>
                </a:solidFill>
              </a:rPr>
              <a:t>项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15616" y="2636912"/>
            <a:ext cx="7907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b="1" dirty="0" smtClean="0">
                <a:solidFill>
                  <a:srgbClr val="0000FF"/>
                </a:solidFill>
              </a:rPr>
              <a:t>天体物理研究方向</a:t>
            </a:r>
            <a:r>
              <a:rPr lang="en-US" altLang="zh-CN" b="1" dirty="0" smtClean="0">
                <a:solidFill>
                  <a:srgbClr val="0000FF"/>
                </a:solidFill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</a:rPr>
              <a:t>人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b="1" dirty="0" smtClean="0">
                <a:solidFill>
                  <a:srgbClr val="0000FF"/>
                </a:solidFill>
              </a:rPr>
              <a:t>粒子物理研究方向</a:t>
            </a:r>
            <a:r>
              <a:rPr lang="en-US" altLang="zh-CN" b="1" dirty="0" smtClean="0">
                <a:solidFill>
                  <a:srgbClr val="0000FF"/>
                </a:solidFill>
              </a:rPr>
              <a:t>6</a:t>
            </a:r>
            <a:r>
              <a:rPr lang="zh-CN" altLang="en-US" b="1" dirty="0" smtClean="0">
                <a:solidFill>
                  <a:srgbClr val="0000FF"/>
                </a:solidFill>
              </a:rPr>
              <a:t>人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9552" y="1700808"/>
            <a:ext cx="8484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南阳</a:t>
            </a:r>
            <a:r>
              <a:rPr lang="zh-CN" altLang="en-US" b="1" dirty="0" smtClean="0">
                <a:solidFill>
                  <a:srgbClr val="0000FF"/>
                </a:solidFill>
              </a:rPr>
              <a:t>师范学院理论物理研究所团队现有成员</a:t>
            </a:r>
            <a:r>
              <a:rPr lang="en-US" altLang="zh-CN" b="1" dirty="0" smtClean="0">
                <a:solidFill>
                  <a:srgbClr val="0000FF"/>
                </a:solidFill>
              </a:rPr>
              <a:t>9</a:t>
            </a:r>
            <a:r>
              <a:rPr lang="zh-CN" altLang="en-US" b="1" dirty="0" smtClean="0">
                <a:solidFill>
                  <a:srgbClr val="0000FF"/>
                </a:solidFill>
              </a:rPr>
              <a:t>人</a:t>
            </a:r>
            <a:r>
              <a:rPr lang="zh-CN" altLang="en-US" dirty="0" smtClean="0">
                <a:solidFill>
                  <a:srgbClr val="0000FF"/>
                </a:solidFill>
              </a:rPr>
              <a:t>。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980440"/>
            <a:ext cx="71989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诚邀各位专家来南阳</a:t>
            </a:r>
            <a:endParaRPr lang="en-US" altLang="zh-CN" sz="5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54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5400" b="1" dirty="0" smtClean="0">
                <a:latin typeface="华文楷体" pitchFamily="2" charset="-122"/>
                <a:ea typeface="华文楷体" pitchFamily="2" charset="-122"/>
              </a:rPr>
              <a:t>           </a:t>
            </a:r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参加</a:t>
            </a:r>
            <a:r>
              <a:rPr lang="en-US" altLang="zh-CN" sz="5400" b="1" dirty="0" smtClean="0">
                <a:latin typeface="华文楷体" pitchFamily="2" charset="-122"/>
                <a:ea typeface="华文楷体" pitchFamily="2" charset="-122"/>
              </a:rPr>
              <a:t>FPS12</a:t>
            </a:r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！</a:t>
            </a:r>
            <a:endParaRPr lang="zh-CN" altLang="en-US" sz="5400" b="1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539750" y="3573145"/>
            <a:ext cx="71989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诚邀各位才俊来南阳</a:t>
            </a:r>
            <a:endParaRPr lang="en-US" altLang="zh-CN" sz="5400" b="1" dirty="0" smtClean="0">
              <a:latin typeface="华文楷体" pitchFamily="2" charset="-122"/>
              <a:ea typeface="华文楷体" pitchFamily="2" charset="-122"/>
            </a:endParaRPr>
          </a:p>
          <a:p>
            <a:r>
              <a:rPr lang="en-US" altLang="zh-CN" sz="5400" b="1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5400" b="1" dirty="0" smtClean="0">
                <a:latin typeface="华文楷体" pitchFamily="2" charset="-122"/>
                <a:ea typeface="华文楷体" pitchFamily="2" charset="-122"/>
              </a:rPr>
              <a:t>           </a:t>
            </a:r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参加工作</a:t>
            </a:r>
            <a:r>
              <a:rPr lang="zh-CN" altLang="en-US" sz="5400" b="1" dirty="0" smtClean="0">
                <a:latin typeface="华文楷体" pitchFamily="2" charset="-122"/>
                <a:ea typeface="华文楷体" pitchFamily="2" charset="-122"/>
              </a:rPr>
              <a:t>！</a:t>
            </a:r>
            <a:endParaRPr lang="zh-CN" altLang="en-US" sz="5400" b="1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DOC_GUID" val="{69f965e4-e12a-4e9e-9f44-f428ef4c11dc}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EF2A25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rgbClr val="EF2A25"/>
            </a:solidFill>
            <a:effectLst/>
            <a:latin typeface="黑体" panose="02010609060101010101" pitchFamily="49" charset="-122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0</TotalTime>
  <Words>634</Words>
  <Application>WPS 演示</Application>
  <PresentationFormat>全屏显示(4:3)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8" baseType="lpstr">
      <vt:lpstr>Arial</vt:lpstr>
      <vt:lpstr>宋体</vt:lpstr>
      <vt:lpstr>Wingdings</vt:lpstr>
      <vt:lpstr>黑体</vt:lpstr>
      <vt:lpstr>Verdana</vt:lpstr>
      <vt:lpstr>微软雅黑</vt:lpstr>
      <vt:lpstr>楷体_GB2312</vt:lpstr>
      <vt:lpstr>新宋体</vt:lpstr>
      <vt:lpstr>Times New Roman</vt:lpstr>
      <vt:lpstr>华文楷体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AutoBVT</dc:creator>
  <cp:lastModifiedBy>ASUS</cp:lastModifiedBy>
  <cp:revision>484</cp:revision>
  <dcterms:created xsi:type="dcterms:W3CDTF">2017-05-19T00:38:00Z</dcterms:created>
  <dcterms:modified xsi:type="dcterms:W3CDTF">2022-08-04T23:34:15Z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2052-11.1.0.11339</vt:lpwstr>
  </property>
  <property fmtid="{D5CDD505-2E9C-101B-9397-08002B2CF9AE}" pid="3" name="ICV">
    <vt:lpwstr>FF0E8AEEE18F43F19333CEB441AF9B2D</vt:lpwstr>
  </property>
</Properties>
</file>