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sldIdLst>
    <p:sldId id="258" r:id="rId6"/>
    <p:sldId id="505" r:id="rId8"/>
    <p:sldId id="496" r:id="rId9"/>
    <p:sldId id="495" r:id="rId10"/>
    <p:sldId id="506" r:id="rId11"/>
    <p:sldId id="418" r:id="rId12"/>
    <p:sldId id="266" r:id="rId13"/>
    <p:sldId id="479" r:id="rId14"/>
    <p:sldId id="527" r:id="rId15"/>
    <p:sldId id="529" r:id="rId16"/>
    <p:sldId id="507" r:id="rId17"/>
    <p:sldId id="498" r:id="rId18"/>
    <p:sldId id="499" r:id="rId19"/>
    <p:sldId id="500" r:id="rId20"/>
    <p:sldId id="501" r:id="rId21"/>
    <p:sldId id="502" r:id="rId22"/>
    <p:sldId id="362" r:id="rId23"/>
    <p:sldId id="353" r:id="rId24"/>
    <p:sldId id="352" r:id="rId25"/>
    <p:sldId id="482" r:id="rId26"/>
    <p:sldId id="363" r:id="rId27"/>
    <p:sldId id="508" r:id="rId28"/>
    <p:sldId id="295" r:id="rId29"/>
    <p:sldId id="296" r:id="rId30"/>
  </p:sldIdLst>
  <p:sldSz cx="9144000" cy="6858000" type="screen4x3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开题汇报" id="{B7A102C2-DE7C-4E40-A4A2-93E95343C52A}">
          <p14:sldIdLst>
            <p14:sldId id="258"/>
            <p14:sldId id="505"/>
            <p14:sldId id="496"/>
            <p14:sldId id="495"/>
            <p14:sldId id="506"/>
            <p14:sldId id="418"/>
            <p14:sldId id="266"/>
            <p14:sldId id="479"/>
            <p14:sldId id="527"/>
            <p14:sldId id="529"/>
            <p14:sldId id="507"/>
            <p14:sldId id="498"/>
            <p14:sldId id="499"/>
            <p14:sldId id="500"/>
            <p14:sldId id="501"/>
            <p14:sldId id="502"/>
            <p14:sldId id="362"/>
            <p14:sldId id="353"/>
            <p14:sldId id="352"/>
            <p14:sldId id="482"/>
            <p14:sldId id="363"/>
            <p14:sldId id="508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6C0"/>
    <a:srgbClr val="BE9BD5"/>
    <a:srgbClr val="DB9BC7"/>
    <a:srgbClr val="429BEA"/>
    <a:srgbClr val="FFB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2844" autoAdjust="0"/>
  </p:normalViewPr>
  <p:slideViewPr>
    <p:cSldViewPr>
      <p:cViewPr varScale="1">
        <p:scale>
          <a:sx n="68" d="100"/>
          <a:sy n="68" d="100"/>
        </p:scale>
        <p:origin x="1240" y="64"/>
      </p:cViewPr>
      <p:guideLst>
        <p:guide orient="horz" pos="2374"/>
        <p:guide pos="27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gs" Target="tags/tag1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</a:fld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/>
            </a:lvl1pPr>
          </a:lstStyle>
          <a:p>
            <a:fld id="{DED7B3C1-B288-4F16-BE4A-CF04F00C03A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717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200" dirty="0">
              <a:solidFill>
                <a:srgbClr val="F2F2F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F277901-5074-49B2-B86F-B924F478D0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8AF62D8-1DD0-4973-9BBC-16E9B4F346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59C8D0-6C33-4E00-98B8-E56191946F8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5CA005E-FBB6-4516-BC50-417617FE83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2545" indent="0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5CA005E-FBB6-4516-BC50-417617FE83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B3C1-B288-4F16-BE4A-CF04F00C03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B3C1-B288-4F16-BE4A-CF04F00C03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B3C1-B288-4F16-BE4A-CF04F00C03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2545" indent="0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5CA005E-FBB6-4516-BC50-417617FE83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B3C1-B288-4F16-BE4A-CF04F00C03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B3C1-B288-4F16-BE4A-CF04F00C03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459C8D0-6C33-4E00-98B8-E56191946F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B3C1-B288-4F16-BE4A-CF04F00C03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B3C1-B288-4F16-BE4A-CF04F00C03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59C8D0-6C33-4E00-98B8-E56191946F8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4915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91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E9F2A0E-74A2-44F7-B8B3-4D4E970CD67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最后，再一次</a:t>
            </a:r>
            <a:r>
              <a:rPr lang="zh-CN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感谢大家</a:t>
            </a:r>
            <a:r>
              <a:rPr lang="zh-CN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B3C1-B288-4F16-BE4A-CF04F00C03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112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C5FB069-A9EE-4C2F-B7A4-DAFC7ADB14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112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C5FB069-A9EE-4C2F-B7A4-DAFC7ADB14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59C8D0-6C33-4E00-98B8-E56191946F8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8AF62D8-1DD0-4973-9BBC-16E9B4F346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8AF62D8-1DD0-4973-9BBC-16E9B4F346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8AF62D8-1DD0-4973-9BBC-16E9B4F346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5CA005E-FBB6-4516-BC50-417617FE83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EEFA-7276-45D4-A365-8A3E9CD20E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DF70-A5E3-467B-B2F3-AE78317CA3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1F91-F166-4329-86AF-1DA4913023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FE17-EA97-4563-BFEB-CC730BCEA6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E285-579B-4EB6-B689-F5CB637DF4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78D4-E5A1-4FC0-BBDB-5FA36769A9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0DDE-E379-4F38-B526-CE414D3809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47B0-90CE-46D3-A7B5-871BBCEC4C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EA6-12BC-42B4-8299-05D589E764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FA37-0BA4-4A78-BCB3-FAAAC098D8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B945-D366-416A-82DC-D214229DA2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2CBB-1AD3-4C47-A998-5B67F638A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180D-B649-41A4-BEAD-D1B64B8C26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CC7-C853-4E04-9963-75A4761C3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68FE1-A20F-4BF3-8C5C-B6E3B58750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8B47-7C7C-4079-A6FD-CFDA5A984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72E2-6D3C-4747-9DC4-12766CA51F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232EB-FAF4-4004-A7DB-A3EB4342F5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176A-C38B-439B-9366-74BC6FCB5E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B383-E88F-470A-9582-F1829F394B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5ADF-9025-45CC-9E9E-454901BA06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D431-C1D5-4CAB-A650-AE704BE557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BD1C-A3BA-4F51-9219-06593F754D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F8BA-CDBE-4159-8E8C-DC9CF0FC39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8621-6CC8-4633-AA43-EC82BF6488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A9CA5-67EE-4A84-9CDC-C0B7E68959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1206-D87F-4981-838E-B7ABD9AFE0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1CD7C-C7F1-4A8C-A820-05BC4741FB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6066E-1997-4C76-B60D-F97067A49B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5F9F-C188-4C7A-A640-8A88E6093E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3B61-BCE6-446C-8C0B-CFDDF0D715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AC1D-4AB3-46EE-BAB8-632974A282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F89D3-0198-4F22-B64D-E226D1264B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AA3DD-6E8A-4877-A4CC-84C5A4E159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F256-1DB4-4C88-B0F9-40F9892CA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FEADD-D594-441A-8805-EA8EF21117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136C-732A-44AA-B351-5AB2846AFE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7DF57-892A-4B5C-A739-94EE9760D7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AF6C-4D4B-4EEA-8233-09A759EF1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11E5-7AC5-403E-9A62-21700162F8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F355-1253-4CD4-BD24-3D469AD963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5270-4DC6-4503-AF86-34AC25600D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3371D-D168-49A8-9BDE-8FD1274991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B716-C81B-4FCB-AB6A-8710081CF9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C1F91-F166-4329-86AF-1DA4913023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1206-D87F-4981-838E-B7ABD9AFE0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1206-D87F-4981-838E-B7ABD9AFE0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8AF6C-4D4B-4EEA-8233-09A759EF1C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.xml"/><Relationship Id="rId1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tags" Target="../tags/tag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4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71550" y="1649095"/>
            <a:ext cx="7200900" cy="13328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 dirty="0">
              <a:solidFill>
                <a:srgbClr val="0A06C0"/>
              </a:solidFill>
            </a:endParaRPr>
          </a:p>
        </p:txBody>
      </p:sp>
      <p:sp>
        <p:nvSpPr>
          <p:cNvPr id="6148" name="文本框 5"/>
          <p:cNvSpPr txBox="1">
            <a:spLocks noChangeArrowheads="1"/>
          </p:cNvSpPr>
          <p:nvPr/>
        </p:nvSpPr>
        <p:spPr bwMode="auto">
          <a:xfrm>
            <a:off x="-324544" y="67570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ts val="750"/>
              </a:spcBef>
            </a:pP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Scientific Program of FAST/Future Pulsar Symposium 11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6149" name="图片 1" descr="郑州大学校徽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86" y="3330438"/>
            <a:ext cx="1760101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文本框 8"/>
          <p:cNvSpPr txBox="1">
            <a:spLocks noChangeArrowheads="1"/>
          </p:cNvSpPr>
          <p:nvPr/>
        </p:nvSpPr>
        <p:spPr bwMode="auto">
          <a:xfrm>
            <a:off x="3563888" y="5444313"/>
            <a:ext cx="1799034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2022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8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日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4277173" y="3502981"/>
            <a:ext cx="3723827" cy="1418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noProof="1">
                <a:latin typeface="Times New Roman" panose="02020603050405020304" pitchFamily="18" charset="0"/>
                <a:ea typeface="楷体" panose="02010609060101010101" pitchFamily="49" charset="-122"/>
              </a:rPr>
              <a:t>姓名：            靳浩淼       </a:t>
            </a:r>
            <a:r>
              <a:rPr lang="en-US" altLang="zh-CN" sz="2000" noProof="1">
                <a:latin typeface="Times New Roman" panose="02020603050405020304" pitchFamily="18" charset="0"/>
                <a:ea typeface="楷体" panose="02010609060101010101" pitchFamily="49" charset="-122"/>
              </a:rPr>
              <a:t>      </a:t>
            </a:r>
            <a:r>
              <a:rPr lang="zh-CN" altLang="en-US" sz="2000" noProof="1">
                <a:latin typeface="Times New Roman" panose="02020603050405020304" pitchFamily="18" charset="0"/>
                <a:ea typeface="楷体" panose="02010609060101010101" pitchFamily="49" charset="-122"/>
              </a:rPr>
              <a:t>  </a:t>
            </a:r>
            <a:endParaRPr lang="en-US" altLang="zh-CN" sz="2000" noProof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noProof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专业：</a:t>
            </a:r>
            <a:r>
              <a:rPr lang="zh-CN" altLang="zh-CN" sz="2000" noProof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000" noProof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粒子物理与原子核物理  </a:t>
            </a:r>
            <a:endParaRPr lang="zh-CN" altLang="zh-CN" sz="2000" noProof="1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noProof="1">
                <a:latin typeface="Times New Roman" panose="02020603050405020304" pitchFamily="18" charset="0"/>
                <a:ea typeface="楷体" panose="02010609060101010101" pitchFamily="49" charset="-122"/>
              </a:rPr>
              <a:t>导师：</a:t>
            </a:r>
            <a:r>
              <a:rPr lang="zh-CN" altLang="en-US" sz="20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zh-CN" sz="2000" noProof="1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zh-CN" altLang="en-US" sz="2000" noProof="1">
                <a:latin typeface="Times New Roman" panose="02020603050405020304" pitchFamily="18" charset="0"/>
                <a:ea typeface="楷体" panose="02010609060101010101" pitchFamily="49" charset="-122"/>
              </a:rPr>
              <a:t>孙亭亭 </a:t>
            </a:r>
            <a:r>
              <a:rPr lang="en-US" altLang="zh-CN" sz="2000" noProof="1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000" noProof="1">
                <a:latin typeface="Times New Roman" panose="02020603050405020304" pitchFamily="18" charset="0"/>
                <a:ea typeface="楷体" panose="02010609060101010101" pitchFamily="49" charset="-122"/>
              </a:rPr>
              <a:t>夏铖君  </a:t>
            </a:r>
            <a:r>
              <a:rPr lang="en-US" altLang="zh-CN" sz="2000" noProof="1">
                <a:latin typeface="Times New Roman" panose="02020603050405020304" pitchFamily="18" charset="0"/>
                <a:ea typeface="楷体" panose="02010609060101010101" pitchFamily="49" charset="-122"/>
              </a:rPr>
              <a:t>     </a:t>
            </a:r>
            <a:r>
              <a:rPr lang="zh-CN" altLang="en-US" sz="2000" noProof="1">
                <a:latin typeface="Times New Roman" panose="02020603050405020304" pitchFamily="18" charset="0"/>
                <a:ea typeface="楷体" panose="02010609060101010101" pitchFamily="49" charset="-122"/>
              </a:rPr>
              <a:t>  </a:t>
            </a:r>
            <a:r>
              <a:rPr lang="en-US" altLang="zh-CN" sz="2000" u="sng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endParaRPr lang="en-US" altLang="zh-CN" sz="2000" u="sng" noProof="1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圆角矩形 3"/>
          <p:cNvSpPr/>
          <p:nvPr/>
        </p:nvSpPr>
        <p:spPr>
          <a:xfrm>
            <a:off x="966239" y="1432433"/>
            <a:ext cx="7200900" cy="133286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00" dirty="0">
              <a:solidFill>
                <a:srgbClr val="0A06C0"/>
              </a:solidFill>
            </a:endParaRP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1137689" y="1559049"/>
            <a:ext cx="685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Deconfinement phase transition and quark condensate in compact stars</a:t>
            </a:r>
            <a:endParaRPr sz="3200" dirty="0">
              <a:solidFill>
                <a:schemeClr val="bg1"/>
              </a:solidFill>
              <a:uFillTx/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68035" y="5949315"/>
            <a:ext cx="311594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latinLnBrk="0" hangingPunct="1">
              <a:lnSpc>
                <a:spcPct val="150000"/>
              </a:lnSpc>
              <a:buClrTx/>
              <a:buSzTx/>
            </a:pPr>
            <a:r>
              <a:rPr lang="da-DK" altLang="zh-CN" sz="1400" dirty="0">
                <a:solidFill>
                  <a:srgbClr val="0A06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[1]</a:t>
            </a:r>
            <a:r>
              <a:rPr lang="da-DK" altLang="zh-CN" sz="1400" b="1" dirty="0">
                <a:solidFill>
                  <a:srgbClr val="0A06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a-DK" altLang="zh-CN" sz="1400" dirty="0">
                <a:solidFill>
                  <a:srgbClr val="0A06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Phys. Lett. B </a:t>
            </a:r>
            <a:r>
              <a:rPr lang="en-US" altLang="da-DK" sz="1400" dirty="0">
                <a:solidFill>
                  <a:srgbClr val="0A06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829 (</a:t>
            </a:r>
            <a:r>
              <a:rPr lang="da-DK" altLang="zh-CN" sz="1400" dirty="0">
                <a:solidFill>
                  <a:srgbClr val="0A06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2022</a:t>
            </a:r>
            <a:r>
              <a:rPr lang="en-US" sz="1400" dirty="0">
                <a:solidFill>
                  <a:srgbClr val="0A06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da-DK" altLang="zh-CN" sz="1400" dirty="0">
                <a:solidFill>
                  <a:srgbClr val="0A06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137121 </a:t>
            </a:r>
            <a:endParaRPr lang="en-US" altLang="zh-CN" sz="1400" dirty="0">
              <a:solidFill>
                <a:srgbClr val="0A06C0"/>
              </a:solidFill>
              <a:latin typeface="Comic Sans MS" panose="030F0702030302020204" pitchFamily="66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latinLnBrk="0" hangingPunct="1">
              <a:lnSpc>
                <a:spcPct val="150000"/>
              </a:lnSpc>
            </a:pPr>
            <a:r>
              <a:rPr lang="da-DK" altLang="zh-CN" sz="1400" dirty="0">
                <a:solidFill>
                  <a:srgbClr val="0A06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[2] </a:t>
            </a:r>
            <a:r>
              <a:rPr lang="en-US" altLang="da-DK" sz="1400" dirty="0">
                <a:solidFill>
                  <a:srgbClr val="0A06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arXiv:2205.04801</a:t>
            </a:r>
            <a:endParaRPr lang="en-US" altLang="da-DK" sz="1400" dirty="0">
              <a:solidFill>
                <a:srgbClr val="0A06C0"/>
              </a:solidFill>
              <a:latin typeface="Comic Sans MS" panose="030F0702030302020204" pitchFamily="66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/>
        </p:nvSpPr>
        <p:spPr>
          <a:xfrm>
            <a:off x="282778" y="1107271"/>
            <a:ext cx="8578444" cy="46869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5445" indent="-342900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介质中的夸克凝聚相对值为</a:t>
            </a:r>
            <a:endParaRPr lang="en-US" altLang="zh-CN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标题 1"/>
              <p:cNvSpPr>
                <a:spLocks noGrp="1"/>
              </p:cNvSpPr>
              <p:nvPr/>
            </p:nvSpPr>
            <p:spPr>
              <a:xfrm>
                <a:off x="395688" y="2780851"/>
                <a:ext cx="8407114" cy="603188"/>
              </a:xfrm>
              <a:prstGeom prst="rect">
                <a:avLst/>
              </a:prstGeom>
            </p:spPr>
            <p:txBody>
              <a:bodyPr anchor="ctr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2545" algn="just">
                  <a:spcBef>
                    <a:spcPts val="900"/>
                  </a:spcBef>
                  <a:buClr>
                    <a:srgbClr val="873AC0"/>
                  </a:buClr>
                  <a:defRPr/>
                </a:pP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其中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和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分别是真空和介质中的夸克凝聚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.</a:t>
                </a:r>
                <a:endParaRPr lang="en-US" altLang="zh-CN" sz="20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标题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88" y="2780851"/>
                <a:ext cx="8407114" cy="603188"/>
              </a:xfrm>
              <a:prstGeom prst="rect">
                <a:avLst/>
              </a:prstGeom>
              <a:blipFill rotWithShape="1">
                <a:blip r:embed="rId1"/>
                <a:stretch>
                  <a:fillRect l="-1" t="-31" r="5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夸克凝聚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633785" y="3573264"/>
                <a:ext cx="6985635" cy="443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0" indent="0" algn="just">
                  <a:lnSpc>
                    <a:spcPct val="110000"/>
                  </a:lnSpc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zh-CN" sz="2000" dirty="0">
                    <a:ea typeface="楷体" panose="02010609060101010101" pitchFamily="49" charset="-122"/>
                    <a:cs typeface="Arial" panose="020B0604020202020204" pitchFamily="34" charset="0"/>
                  </a:rPr>
                  <a:t>根据</a:t>
                </a:r>
                <a:r>
                  <a:rPr lang="en-US" altLang="zh-CN" sz="2000" dirty="0">
                    <a:ea typeface="楷体" panose="02010609060101010101" pitchFamily="49" charset="-122"/>
                    <a:cs typeface="Arial" panose="020B0604020202020204" pitchFamily="34" charset="0"/>
                  </a:rPr>
                  <a:t>  GellMan-Oakes-Renner </a:t>
                </a:r>
                <a:r>
                  <a:rPr lang="zh-CN" altLang="en-US" sz="2000" dirty="0">
                    <a:ea typeface="楷体" panose="02010609060101010101" pitchFamily="49" charset="-122"/>
                    <a:cs typeface="Arial" panose="020B0604020202020204" pitchFamily="34" charset="0"/>
                  </a:rPr>
                  <a:t>关系</a:t>
                </a:r>
                <a:r>
                  <a:rPr lang="en-US" altLang="zh-CN" sz="2000" dirty="0"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2000" dirty="0">
                    <a:ea typeface="楷体" panose="02010609060101010101" pitchFamily="49" charset="-122"/>
                    <a:cs typeface="Arial" panose="020B0604020202020204" pitchFamily="34" charset="0"/>
                  </a:rPr>
                  <a:t>可得</a:t>
                </a:r>
                <a:r>
                  <a:rPr lang="en-US" altLang="zh-CN" sz="2000" dirty="0"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endParaRPr lang="en-US" altLang="zh-CN" sz="2000" dirty="0"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85" y="3573264"/>
                <a:ext cx="6985635" cy="443865"/>
              </a:xfrm>
              <a:prstGeom prst="rect">
                <a:avLst/>
              </a:prstGeom>
              <a:blipFill rotWithShape="1">
                <a:blip r:embed="rId2"/>
                <a:stretch>
                  <a:fillRect l="-1" t="-27" r="-508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578485" y="5351145"/>
                <a:ext cx="8107680" cy="742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545" algn="l">
                  <a:spcBef>
                    <a:spcPts val="900"/>
                  </a:spcBef>
                  <a:buClr>
                    <a:schemeClr val="tx1"/>
                  </a:buClr>
                  <a:buSzTx/>
                  <a:buFont typeface="Wingdings" panose="05000000000000000000" pitchFamily="2" charset="2"/>
                  <a:defRPr/>
                </a:pPr>
                <a:r>
                  <a:rPr lang="zh-CN" altLang="en-US" sz="2000" dirty="0">
                    <a:ea typeface="楷体" panose="02010609060101010101" pitchFamily="49" charset="-122"/>
                    <a:cs typeface="Arial" panose="020B0604020202020204" pitchFamily="34" charset="0"/>
                  </a:rPr>
                  <a:t>其中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≈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140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MeV</m:t>
                    </m:r>
                  </m:oMath>
                </a14:m>
                <a:r>
                  <a:rPr lang="zh-CN" altLang="en-US" sz="2000" dirty="0">
                    <a:ea typeface="楷体" panose="02010609060101010101" pitchFamily="49" charset="-122"/>
                    <a:cs typeface="Arial" panose="020B0604020202020204" pitchFamily="34" charset="0"/>
                  </a:rPr>
                  <a:t> 是介子质量</a:t>
                </a:r>
                <a14:m>
                  <m:oMath xmlns:m="http://schemas.openxmlformats.org/officeDocument/2006/math"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≈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93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.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2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MeV</m:t>
                    </m:r>
                  </m:oMath>
                </a14:m>
                <a:r>
                  <a:rPr lang="zh-CN" altLang="en-US" sz="2000" dirty="0">
                    <a:ea typeface="楷体" panose="02010609060101010101" pitchFamily="49" charset="-122"/>
                    <a:cs typeface="Arial" panose="020B0604020202020204" pitchFamily="34" charset="0"/>
                  </a:rPr>
                  <a:t> 是介子衰变常数</a:t>
                </a:r>
                <a14:m>
                  <m:oMath xmlns:m="http://schemas.openxmlformats.org/officeDocument/2006/math"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3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45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MeV</m:t>
                    </m:r>
                  </m:oMath>
                </a14:m>
                <a:r>
                  <a:rPr lang="zh-CN" altLang="en-US" sz="2000" dirty="0">
                    <a:ea typeface="楷体" panose="02010609060101010101" pitchFamily="49" charset="-122"/>
                    <a:cs typeface="Arial" panose="020B0604020202020204" pitchFamily="34" charset="0"/>
                  </a:rPr>
                  <a:t> 是</a:t>
                </a:r>
                <a:r>
                  <a:rPr lang="en-US" altLang="zh-CN" sz="2000" dirty="0">
                    <a:ea typeface="楷体" panose="02010609060101010101" pitchFamily="49" charset="-122"/>
                    <a:cs typeface="Arial" panose="020B0604020202020204" pitchFamily="34" charset="0"/>
                  </a:rPr>
                  <a:t> u,d </a:t>
                </a:r>
                <a:r>
                  <a:rPr lang="zh-CN" altLang="en-US" sz="2000" dirty="0">
                    <a:ea typeface="楷体" panose="02010609060101010101" pitchFamily="49" charset="-122"/>
                    <a:cs typeface="Arial" panose="020B0604020202020204" pitchFamily="34" charset="0"/>
                  </a:rPr>
                  <a:t>夸克</a:t>
                </a:r>
                <a:r>
                  <a:rPr lang="zh-CN" altLang="en-US" sz="2000" dirty="0"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流质量</a:t>
                </a:r>
                <a:r>
                  <a:rPr lang="zh-CN" altLang="en-US" sz="2000" dirty="0">
                    <a:ea typeface="楷体" panose="02010609060101010101" pitchFamily="49" charset="-122"/>
                    <a:cs typeface="Arial" panose="020B0604020202020204" pitchFamily="34" charset="0"/>
                  </a:rPr>
                  <a:t>的平均值.</a:t>
                </a:r>
                <a:endParaRPr lang="zh-CN" altLang="en-US" sz="2000" dirty="0"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5" y="5351145"/>
                <a:ext cx="8107680" cy="7423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578648" y="1844977"/>
                <a:ext cx="7494752" cy="826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545" indent="0"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zh-CN" altLang="en-US" sz="20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en-US" sz="2000" i="1" dirty="0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2000" dirty="0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Arial" panose="020B0604020202020204" pitchFamily="34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zh-CN" altLang="en-US" sz="2000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zh-CN" altLang="en-US" sz="20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en-US" sz="2000" i="1" dirty="0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2000" dirty="0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Arial" panose="020B0604020202020204" pitchFamily="34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zh-CN" altLang="en-US" sz="2000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1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sub>
                          </m:sSub>
                        </m:den>
                      </m:f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,</m:t>
                      </m:r>
                    </m:oMath>
                  </m:oMathPara>
                </a14:m>
                <a:endParaRPr lang="zh-CN" altLang="en-US" sz="2000" dirty="0"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48" y="1844977"/>
                <a:ext cx="7494752" cy="826135"/>
              </a:xfrm>
              <a:prstGeom prst="rect">
                <a:avLst/>
              </a:prstGeom>
              <a:blipFill rotWithShape="1">
                <a:blip r:embed="rId4"/>
                <a:stretch>
                  <a:fillRect l="-2" t="-37" b="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611668" y="4293537"/>
                <a:ext cx="7494752" cy="755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545" indent="0"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en-US" sz="20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000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</m:d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2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.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141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fm</m:t>
                          </m:r>
                        </m:e>
                        <m:sup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,</m:t>
                      </m:r>
                    </m:oMath>
                  </m:oMathPara>
                </a14:m>
                <a:endParaRPr lang="zh-CN" altLang="en-US" sz="2000" dirty="0"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8" y="4293537"/>
                <a:ext cx="7494752" cy="755015"/>
              </a:xfrm>
              <a:prstGeom prst="rect">
                <a:avLst/>
              </a:prstGeom>
              <a:blipFill rotWithShape="1">
                <a:blip r:embed="rId5"/>
                <a:stretch>
                  <a:fillRect l="-2" t="-40" b="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2699385" y="6059805"/>
            <a:ext cx="6162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</a:pPr>
            <a:r>
              <a:rPr lang="zh-CN" altLang="en-US"/>
              <a:t> </a:t>
            </a:r>
            <a:r>
              <a:rPr lang="en-US" altLang="zh-CN" sz="1400" dirty="0">
                <a:solidFill>
                  <a:srgbClr val="0A06C0"/>
                </a:solidFill>
              </a:rPr>
              <a:t>M. Gell-Mann, R. J. Oakes, B. Renner, Phys. Rev. 175, </a:t>
            </a:r>
            <a:r>
              <a:rPr lang="en-US" altLang="zh-CN" sz="1400" dirty="0">
                <a:solidFill>
                  <a:srgbClr val="0A06C0"/>
                </a:solidFill>
                <a:sym typeface="+mn-ea"/>
              </a:rPr>
              <a:t>2195</a:t>
            </a:r>
            <a:r>
              <a:rPr lang="en-US" altLang="zh-CN" sz="1400" dirty="0">
                <a:solidFill>
                  <a:srgbClr val="0A06C0"/>
                </a:solidFill>
              </a:rPr>
              <a:t>(1968)</a:t>
            </a:r>
            <a:endParaRPr lang="en-US" altLang="zh-CN" sz="1400" dirty="0">
              <a:solidFill>
                <a:srgbClr val="0A06C0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目录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3347864" y="1579426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■ 引言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3347864" y="2446363"/>
            <a:ext cx="2304256" cy="5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理论框架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文本框 11"/>
          <p:cNvSpPr txBox="1">
            <a:spLocks noChangeArrowheads="1"/>
          </p:cNvSpPr>
          <p:nvPr/>
        </p:nvSpPr>
        <p:spPr bwMode="auto">
          <a:xfrm>
            <a:off x="3351039" y="3357456"/>
            <a:ext cx="2304256" cy="5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结果讨论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516C3AE-B60F-4221-B585-BF236D5ABEAB}" type="slidenum">
              <a:rPr kumimoji="0" lang="zh-CN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6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3379787" y="4299094"/>
            <a:ext cx="230425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总结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中子星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9095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918"/>
          <a:stretch>
            <a:fillRect/>
          </a:stretch>
        </p:blipFill>
        <p:spPr>
          <a:xfrm>
            <a:off x="35560" y="847090"/>
            <a:ext cx="5035473" cy="5652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62698" y="5288904"/>
            <a:ext cx="37788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</a:pPr>
            <a:r>
              <a:rPr lang="en-US" altLang="zh-CN" sz="1400" dirty="0">
                <a:solidFill>
                  <a:srgbClr val="0A06C0"/>
                </a:solidFill>
              </a:rPr>
              <a:t>LIGO Scientific and Virgo Collaborations, Phys. Rev. Lett. 119, </a:t>
            </a:r>
            <a:r>
              <a:rPr lang="en-US" altLang="zh-CN" sz="1400" dirty="0">
                <a:solidFill>
                  <a:srgbClr val="0A06C0"/>
                </a:solidFill>
                <a:sym typeface="+mn-ea"/>
              </a:rPr>
              <a:t>161101</a:t>
            </a:r>
            <a:r>
              <a:rPr lang="en-US" altLang="zh-CN" sz="1400" dirty="0">
                <a:solidFill>
                  <a:srgbClr val="0A06C0"/>
                </a:solidFill>
              </a:rPr>
              <a:t>(2017).</a:t>
            </a:r>
            <a:endParaRPr lang="en-US" altLang="zh-CN" sz="1400" dirty="0">
              <a:solidFill>
                <a:srgbClr val="0A06C0"/>
              </a:solidFill>
            </a:endParaRPr>
          </a:p>
          <a:p>
            <a:pPr algn="l">
              <a:buClrTx/>
              <a:buSzTx/>
            </a:pPr>
            <a:r>
              <a:rPr lang="en-US" altLang="zh-CN" sz="1400" dirty="0">
                <a:solidFill>
                  <a:srgbClr val="0A06C0"/>
                </a:solidFill>
              </a:rPr>
              <a:t>M. C. Miller, F. K. Lamb, </a:t>
            </a:r>
            <a:r>
              <a:rPr lang="en-US" altLang="zh-CN" sz="1400" i="1" dirty="0">
                <a:solidFill>
                  <a:srgbClr val="0A06C0"/>
                </a:solidFill>
              </a:rPr>
              <a:t>et al</a:t>
            </a:r>
            <a:r>
              <a:rPr lang="en-US" altLang="zh-CN" sz="1400" dirty="0">
                <a:solidFill>
                  <a:srgbClr val="0A06C0"/>
                </a:solidFill>
              </a:rPr>
              <a:t>., I. Stairs (2021).</a:t>
            </a:r>
            <a:endParaRPr lang="en-US" altLang="zh-CN" sz="1400" dirty="0">
              <a:solidFill>
                <a:srgbClr val="0A06C0"/>
              </a:solidFill>
            </a:endParaRPr>
          </a:p>
          <a:p>
            <a:pPr algn="l">
              <a:buClrTx/>
              <a:buSzTx/>
            </a:pPr>
            <a:r>
              <a:rPr lang="en-US" altLang="zh-CN" sz="1400" dirty="0">
                <a:solidFill>
                  <a:srgbClr val="0A06C0"/>
                </a:solidFill>
              </a:rPr>
              <a:t>H. T. Cromartie, E. Fonseca, </a:t>
            </a:r>
            <a:r>
              <a:rPr lang="en-US" altLang="zh-CN" sz="1400" i="1" dirty="0">
                <a:solidFill>
                  <a:srgbClr val="0A06C0"/>
                </a:solidFill>
              </a:rPr>
              <a:t>et al</a:t>
            </a:r>
            <a:r>
              <a:rPr lang="en-US" altLang="zh-CN" sz="1400" dirty="0">
                <a:solidFill>
                  <a:srgbClr val="0A06C0"/>
                </a:solidFill>
              </a:rPr>
              <a:t>.,Nat. Astron. 4, </a:t>
            </a:r>
            <a:r>
              <a:rPr lang="en-US" altLang="zh-CN" sz="1400" dirty="0">
                <a:solidFill>
                  <a:srgbClr val="0A06C0"/>
                </a:solidFill>
                <a:sym typeface="+mn-ea"/>
              </a:rPr>
              <a:t>72–76</a:t>
            </a:r>
            <a:r>
              <a:rPr lang="en-US" altLang="zh-CN" sz="1400" dirty="0">
                <a:solidFill>
                  <a:srgbClr val="0A06C0"/>
                </a:solidFill>
              </a:rPr>
              <a:t> (2020).</a:t>
            </a:r>
            <a:endParaRPr lang="en-US" altLang="zh-CN" sz="1400" dirty="0">
              <a:solidFill>
                <a:srgbClr val="0A06C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92089" y="2061483"/>
            <a:ext cx="3996055" cy="1696720"/>
            <a:chOff x="8107" y="3132"/>
            <a:chExt cx="6293" cy="2672"/>
          </a:xfrm>
        </p:grpSpPr>
        <p:sp>
          <p:nvSpPr>
            <p:cNvPr id="14" name="圆角矩形 2"/>
            <p:cNvSpPr/>
            <p:nvPr/>
          </p:nvSpPr>
          <p:spPr>
            <a:xfrm>
              <a:off x="8107" y="3132"/>
              <a:ext cx="5698" cy="2608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/>
                  </a:solidFill>
                </a14:hiddenFill>
              </a:ext>
            </a:ex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文本框 1"/>
                <p:cNvSpPr txBox="1"/>
                <p:nvPr/>
              </p:nvSpPr>
              <p:spPr>
                <a:xfrm>
                  <a:off x="8449" y="3359"/>
                  <a:ext cx="5951" cy="2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>
                  <a:defPPr>
                    <a:defRPr lang="zh-CN">
                      <a:solidFill>
                        <a:schemeClr val="dk1"/>
                      </a:solidFill>
                    </a:defRPr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dk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42545" algn="just">
                    <a:lnSpc>
                      <a:spcPct val="90000"/>
                    </a:lnSpc>
                    <a:spcBef>
                      <a:spcPts val="900"/>
                    </a:spcBef>
                    <a:buClr>
                      <a:schemeClr val="tx1"/>
                    </a:buClr>
                    <a:defRPr/>
                  </a:pPr>
                  <a:r>
                    <a:rPr lang="zh-CN" altLang="en-US" sz="2000" dirty="0">
                      <a:latin typeface="Times New Roman" panose="02020603050405020304" pitchFamily="18" charset="0"/>
                      <a:ea typeface="楷体" panose="02010609060101010101" pitchFamily="49" charset="-122"/>
                      <a:cs typeface="Arial" panose="020B0604020202020204" pitchFamily="34" charset="0"/>
                    </a:rPr>
                    <a:t> 潮汐形变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𝛬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800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,</m:t>
                      </m:r>
                    </m:oMath>
                  </a14:m>
                  <a:endParaRPr lang="zh-CN" alt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  <a:p>
                  <a:pPr marL="42545" algn="just">
                    <a:lnSpc>
                      <a:spcPct val="90000"/>
                    </a:lnSpc>
                    <a:spcBef>
                      <a:spcPts val="900"/>
                    </a:spcBef>
                    <a:buClr>
                      <a:schemeClr val="tx1"/>
                    </a:buClr>
                    <a:defRPr/>
                  </a:pPr>
                  <a:r>
                    <a:rPr lang="zh-CN" altLang="en-US" sz="2000" dirty="0">
                      <a:latin typeface="Times New Roman" panose="02020603050405020304" pitchFamily="18" charset="0"/>
                      <a:ea typeface="楷体" panose="02010609060101010101" pitchFamily="49" charset="-122"/>
                      <a:cs typeface="Arial" panose="020B0604020202020204" pitchFamily="34" charset="0"/>
                    </a:rPr>
                    <a:t>半径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12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.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45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±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1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.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30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km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,</m:t>
                      </m:r>
                    </m:oMath>
                  </a14:m>
                  <a:endParaRPr lang="zh-CN" alt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  <a:p>
                  <a:pPr marL="42545" algn="just">
                    <a:lnSpc>
                      <a:spcPct val="90000"/>
                    </a:lnSpc>
                    <a:spcBef>
                      <a:spcPts val="900"/>
                    </a:spcBef>
                    <a:buClr>
                      <a:schemeClr val="tx1"/>
                    </a:buClr>
                    <a:defRPr/>
                  </a:pPr>
                  <a:r>
                    <a:rPr lang="zh-CN" altLang="en-US" sz="2000" dirty="0">
                      <a:latin typeface="Times New Roman" panose="02020603050405020304" pitchFamily="18" charset="0"/>
                      <a:ea typeface="楷体" panose="02010609060101010101" pitchFamily="49" charset="-122"/>
                      <a:cs typeface="Arial" panose="020B0604020202020204" pitchFamily="34" charset="0"/>
                    </a:rPr>
                    <a:t>最大质量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𝑇𝑂𝑉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2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.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05</m:t>
                      </m:r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⨀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.</m:t>
                      </m:r>
                    </m:oMath>
                  </a14:m>
                  <a:endParaRPr lang="zh-CN" alt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  <a:p>
                  <a:pPr marL="42545" algn="just">
                    <a:lnSpc>
                      <a:spcPct val="90000"/>
                    </a:lnSpc>
                    <a:spcBef>
                      <a:spcPts val="900"/>
                    </a:spcBef>
                    <a:buClr>
                      <a:schemeClr val="tx1"/>
                    </a:buClr>
                    <a:defRPr/>
                  </a:pPr>
                  <a:endPara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6" name="文本框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9" y="3359"/>
                  <a:ext cx="5951" cy="2445"/>
                </a:xfrm>
                <a:prstGeom prst="rect">
                  <a:avLst/>
                </a:prstGeom>
                <a:blipFill rotWithShape="1">
                  <a:blip r:embed="rId3"/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中子星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9095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869"/>
          <a:stretch>
            <a:fillRect/>
          </a:stretch>
        </p:blipFill>
        <p:spPr>
          <a:xfrm>
            <a:off x="539750" y="1052830"/>
            <a:ext cx="7641590" cy="23666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627630" y="5733415"/>
            <a:ext cx="64433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</a:pPr>
            <a:r>
              <a:rPr lang="en-US" altLang="zh-CN" sz="1400" dirty="0">
                <a:solidFill>
                  <a:srgbClr val="0A06C0"/>
                </a:solidFill>
              </a:rPr>
              <a:t>LIGO Scientific and Virgo Collaborations, Phys. Rev. Lett. 121, </a:t>
            </a:r>
            <a:r>
              <a:rPr lang="en-US" altLang="zh-CN" sz="1400" dirty="0">
                <a:solidFill>
                  <a:srgbClr val="0A06C0"/>
                </a:solidFill>
                <a:sym typeface="+mn-ea"/>
              </a:rPr>
              <a:t>161101</a:t>
            </a:r>
            <a:r>
              <a:rPr lang="en-US" altLang="zh-CN" sz="1400" dirty="0">
                <a:solidFill>
                  <a:srgbClr val="0A06C0"/>
                </a:solidFill>
              </a:rPr>
              <a:t>(2018).</a:t>
            </a:r>
            <a:endParaRPr lang="en-US" altLang="zh-CN" sz="1400" dirty="0">
              <a:solidFill>
                <a:srgbClr val="0A06C0"/>
              </a:solidFill>
            </a:endParaRPr>
          </a:p>
          <a:p>
            <a:pPr algn="l">
              <a:buClrTx/>
              <a:buSzTx/>
            </a:pPr>
            <a:r>
              <a:rPr lang="en-US" altLang="zh-CN" sz="1400" dirty="0">
                <a:solidFill>
                  <a:srgbClr val="0A06C0"/>
                </a:solidFill>
                <a:sym typeface="+mn-ea"/>
              </a:rPr>
              <a:t>M. C. Miller, F. K. Lamb, </a:t>
            </a:r>
            <a:r>
              <a:rPr lang="en-US" altLang="zh-CN" sz="1400" i="1" dirty="0">
                <a:solidFill>
                  <a:srgbClr val="0A06C0"/>
                </a:solidFill>
                <a:sym typeface="+mn-ea"/>
              </a:rPr>
              <a:t>et al</a:t>
            </a:r>
            <a:r>
              <a:rPr lang="en-US" altLang="zh-CN" sz="1400" dirty="0">
                <a:solidFill>
                  <a:srgbClr val="0A06C0"/>
                </a:solidFill>
                <a:sym typeface="+mn-ea"/>
              </a:rPr>
              <a:t>., I. Stairs (2021).</a:t>
            </a:r>
            <a:endParaRPr lang="en-US" altLang="zh-CN" sz="1400" dirty="0">
              <a:solidFill>
                <a:srgbClr val="0A06C0"/>
              </a:solidFill>
            </a:endParaRPr>
          </a:p>
          <a:p>
            <a:pPr algn="l">
              <a:buClrTx/>
              <a:buSzTx/>
            </a:pPr>
            <a:r>
              <a:rPr lang="en-US" altLang="zh-CN" sz="1400" dirty="0">
                <a:solidFill>
                  <a:srgbClr val="0A06C0"/>
                </a:solidFill>
                <a:sym typeface="+mn-ea"/>
              </a:rPr>
              <a:t>H. T. Cromartie, E. Fonseca, </a:t>
            </a:r>
            <a:r>
              <a:rPr lang="en-US" altLang="zh-CN" sz="1400" i="1" dirty="0">
                <a:solidFill>
                  <a:srgbClr val="0A06C0"/>
                </a:solidFill>
                <a:sym typeface="+mn-ea"/>
              </a:rPr>
              <a:t>et al</a:t>
            </a:r>
            <a:r>
              <a:rPr lang="en-US" altLang="zh-CN" sz="1400" dirty="0">
                <a:solidFill>
                  <a:srgbClr val="0A06C0"/>
                </a:solidFill>
                <a:sym typeface="+mn-ea"/>
              </a:rPr>
              <a:t>.,Nat. Astron. 4, 72–76 (2020).</a:t>
            </a:r>
            <a:endParaRPr lang="en-US" altLang="zh-CN" sz="1400" dirty="0">
              <a:solidFill>
                <a:srgbClr val="0A06C0"/>
              </a:solidFill>
            </a:endParaRPr>
          </a:p>
          <a:p>
            <a:pPr algn="l">
              <a:buClrTx/>
              <a:buSzTx/>
            </a:pPr>
            <a:endParaRPr lang="en-US" altLang="zh-CN" sz="1400" dirty="0">
              <a:solidFill>
                <a:srgbClr val="0A06C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483768" y="3619236"/>
            <a:ext cx="4266565" cy="1958340"/>
            <a:chOff x="690" y="5840"/>
            <a:chExt cx="6719" cy="3084"/>
          </a:xfrm>
        </p:grpSpPr>
        <p:sp>
          <p:nvSpPr>
            <p:cNvPr id="13" name="圆角矩形 2"/>
            <p:cNvSpPr/>
            <p:nvPr/>
          </p:nvSpPr>
          <p:spPr>
            <a:xfrm>
              <a:off x="690" y="5853"/>
              <a:ext cx="5943" cy="2495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标题 1"/>
                <p:cNvSpPr>
                  <a:spLocks noGrp="1"/>
                </p:cNvSpPr>
                <p:nvPr/>
              </p:nvSpPr>
              <p:spPr>
                <a:xfrm>
                  <a:off x="850" y="5840"/>
                  <a:ext cx="6559" cy="3084"/>
                </a:xfrm>
                <a:prstGeom prst="rect">
                  <a:avLst/>
                </a:prstGeom>
              </p:spPr>
              <p:txBody>
                <a:bodyPr anchor="ctr"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42545" indent="0" algn="just">
                    <a:lnSpc>
                      <a:spcPct val="90000"/>
                    </a:lnSpc>
                    <a:spcBef>
                      <a:spcPts val="900"/>
                    </a:spcBef>
                    <a:buClr>
                      <a:schemeClr val="tx1"/>
                    </a:buClr>
                    <a:buSzTx/>
                    <a:buFont typeface="Wingdings" panose="05000000000000000000" pitchFamily="2" charset="2"/>
                    <a:defRPr/>
                  </a:pPr>
                  <a:r>
                    <a:rPr lang="zh-CN" altLang="en-US" sz="2000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+mn-ea"/>
                    </a:rPr>
                    <a:t> 潮汐形变 </a:t>
                  </a:r>
                  <a14:m>
                    <m:oMath xmlns:m="http://schemas.openxmlformats.org/officeDocument/2006/math"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70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𝛬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580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, </m:t>
                      </m:r>
                    </m:oMath>
                  </a14:m>
                  <a:endPara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  <a:p>
                  <a:pPr marL="42545" indent="0" algn="just">
                    <a:lnSpc>
                      <a:spcPct val="90000"/>
                    </a:lnSpc>
                    <a:spcBef>
                      <a:spcPts val="900"/>
                    </a:spcBef>
                    <a:buClr>
                      <a:schemeClr val="tx1"/>
                    </a:buClr>
                    <a:buSzTx/>
                    <a:buFont typeface="Wingdings" panose="05000000000000000000" pitchFamily="2" charset="2"/>
                    <a:defRPr/>
                  </a:pPr>
                  <a:r>
                    <a:rPr lang="zh-CN" altLang="en-US" sz="2000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+mn-ea"/>
                    </a:rPr>
                    <a:t>半径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12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.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45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±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0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.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65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km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, </m:t>
                      </m:r>
                    </m:oMath>
                  </a14:m>
                  <a:endPara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  <a:p>
                  <a:pPr marL="42545" indent="0" algn="just">
                    <a:lnSpc>
                      <a:spcPct val="90000"/>
                    </a:lnSpc>
                    <a:spcBef>
                      <a:spcPts val="900"/>
                    </a:spcBef>
                    <a:buClr>
                      <a:schemeClr val="tx1"/>
                    </a:buClr>
                    <a:buSzTx/>
                    <a:buFont typeface="Wingdings" panose="05000000000000000000" pitchFamily="2" charset="2"/>
                    <a:defRPr/>
                  </a:pPr>
                  <a:r>
                    <a:rPr lang="zh-CN" altLang="en-US" sz="2000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+mn-ea"/>
                    </a:rPr>
                    <a:t>最大质量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𝑇𝑂𝑉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2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.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05</m:t>
                      </m:r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⨀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.</m:t>
                      </m:r>
                    </m:oMath>
                  </a14:m>
                  <a:endPara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  <a:p>
                  <a:pPr marL="42545" indent="0" algn="just">
                    <a:lnSpc>
                      <a:spcPct val="90000"/>
                    </a:lnSpc>
                    <a:spcBef>
                      <a:spcPts val="900"/>
                    </a:spcBef>
                    <a:buClr>
                      <a:schemeClr val="tx1"/>
                    </a:buClr>
                    <a:buSzTx/>
                    <a:buFont typeface="Wingdings" panose="05000000000000000000" pitchFamily="2" charset="2"/>
                    <a:defRPr/>
                  </a:pPr>
                  <a:endPara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14" name="标题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" y="5840"/>
                  <a:ext cx="6559" cy="3084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状态方程</a:t>
            </a:r>
            <a:endParaRPr lang="zh-CN" sz="32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5" descr="EOS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8306" y="810000"/>
            <a:ext cx="5767388" cy="604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960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声速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5777165" y="3251707"/>
            <a:ext cx="3059495" cy="27355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545" indent="457200" algn="just">
              <a:spcBef>
                <a:spcPts val="900"/>
              </a:spcBef>
              <a:buClr>
                <a:srgbClr val="873AC0"/>
              </a:buClr>
              <a:defRPr/>
            </a:pP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在大多数情况下</a:t>
            </a: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声速随着密度的增加而增加</a:t>
            </a: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存在一个最大值</a:t>
            </a: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对于负对称能的粒子</a:t>
            </a: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由于向纯中子物质的过渡而状态方程变硬</a:t>
            </a: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导致声速增加</a:t>
            </a: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endParaRPr lang="en-US" altLang="zh-CN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" name="图片 7" descr="VALL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078" y="719844"/>
            <a:ext cx="5785243" cy="6012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061709" y="884153"/>
            <a:ext cx="2774950" cy="1830705"/>
            <a:chOff x="9571" y="2970"/>
            <a:chExt cx="4370" cy="2883"/>
          </a:xfrm>
        </p:grpSpPr>
        <p:sp>
          <p:nvSpPr>
            <p:cNvPr id="10" name="流程图: 可选过程 9"/>
            <p:cNvSpPr/>
            <p:nvPr/>
          </p:nvSpPr>
          <p:spPr>
            <a:xfrm>
              <a:off x="9571" y="2970"/>
              <a:ext cx="4370" cy="2883"/>
            </a:xfrm>
            <a:prstGeom prst="flowChartAlternateProcess">
              <a:avLst/>
            </a:prstGeom>
            <a:noFill/>
            <a:ln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10148" y="3263"/>
                  <a:ext cx="3465" cy="2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r>
                    <a:rPr lang="zh-CN" altLang="en-US" sz="2000" b="1"/>
                    <a:t>声速</a:t>
                  </a:r>
                  <a:r>
                    <a:rPr lang="zh-CN" altLang="en-US"/>
                    <a:t>：</a:t>
                  </a:r>
                  <a:endParaRPr lang="zh-CN" altLang="en-US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𝜈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𝑑𝑃</m:t>
                                </m:r>
                              </m:num>
                              <m:den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𝑑𝐸</m:t>
                                </m:r>
                              </m:den>
                            </m:f>
                          </m:e>
                        </m:rad>
                        <m:r>
                          <a:rPr lang="en-US" altLang="zh-CN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zh-CN" altLang="en-US"/>
                </a:p>
                <a:p>
                  <a:endParaRPr lang="zh-CN" altLang="en-US"/>
                </a:p>
              </p:txBody>
            </p:sp>
          </mc:Choice>
          <mc:Fallback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8" y="3263"/>
                  <a:ext cx="3465" cy="2346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夸克凝聚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5" descr="cond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024" y="639187"/>
            <a:ext cx="6039953" cy="6192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混杂星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9095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3305" y="5940454"/>
            <a:ext cx="64433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</a:pPr>
            <a:r>
              <a:rPr lang="en-US" altLang="zh-CN" sz="1400" dirty="0">
                <a:solidFill>
                  <a:srgbClr val="0A06C0"/>
                </a:solidFill>
              </a:rPr>
              <a:t>LIGO Scientific and Virgo Collaborations, Phys. Rev. Lett. 121, </a:t>
            </a:r>
            <a:r>
              <a:rPr lang="en-US" altLang="zh-CN" sz="1400" dirty="0">
                <a:solidFill>
                  <a:srgbClr val="0A06C0"/>
                </a:solidFill>
                <a:sym typeface="+mn-ea"/>
              </a:rPr>
              <a:t>161101</a:t>
            </a:r>
            <a:r>
              <a:rPr lang="en-US" altLang="zh-CN" sz="1400" dirty="0">
                <a:solidFill>
                  <a:srgbClr val="0A06C0"/>
                </a:solidFill>
              </a:rPr>
              <a:t>(2018)</a:t>
            </a:r>
            <a:endParaRPr lang="en-US" altLang="zh-CN" sz="1400" dirty="0">
              <a:solidFill>
                <a:srgbClr val="0A06C0"/>
              </a:solidFill>
            </a:endParaRPr>
          </a:p>
          <a:p>
            <a:pPr algn="l">
              <a:buClrTx/>
              <a:buSzTx/>
            </a:pPr>
            <a:r>
              <a:rPr lang="en-US" altLang="zh-CN" sz="1400" dirty="0">
                <a:solidFill>
                  <a:srgbClr val="0A06C0"/>
                </a:solidFill>
                <a:sym typeface="+mn-ea"/>
              </a:rPr>
              <a:t>M. Miller, F. Lamb, A. Dittmann, </a:t>
            </a:r>
            <a:r>
              <a:rPr lang="en-US" altLang="zh-CN" sz="1400" i="1" dirty="0">
                <a:solidFill>
                  <a:srgbClr val="0A06C0"/>
                </a:solidFill>
                <a:sym typeface="+mn-ea"/>
              </a:rPr>
              <a:t>et al</a:t>
            </a:r>
            <a:r>
              <a:rPr lang="en-US" altLang="zh-CN" sz="1400" dirty="0">
                <a:solidFill>
                  <a:srgbClr val="0A06C0"/>
                </a:solidFill>
                <a:sym typeface="+mn-ea"/>
              </a:rPr>
              <a:t>., Astrophys. J. 918, L28 (2021)</a:t>
            </a:r>
            <a:endParaRPr lang="en-US" altLang="zh-CN" sz="1400" dirty="0">
              <a:solidFill>
                <a:srgbClr val="0A06C0"/>
              </a:solidFill>
              <a:sym typeface="+mn-ea"/>
            </a:endParaRPr>
          </a:p>
          <a:p>
            <a:pPr algn="l">
              <a:buClrTx/>
              <a:buSzTx/>
            </a:pPr>
            <a:r>
              <a:rPr lang="en-US" altLang="zh-CN" sz="1400" dirty="0">
                <a:solidFill>
                  <a:srgbClr val="0A06C0"/>
                </a:solidFill>
                <a:sym typeface="+mn-ea"/>
              </a:rPr>
              <a:t>E. Fonseca, H. T. Cromartie, </a:t>
            </a:r>
            <a:r>
              <a:rPr lang="en-US" altLang="zh-CN" sz="1400" i="1" dirty="0">
                <a:solidFill>
                  <a:srgbClr val="0A06C0"/>
                </a:solidFill>
                <a:sym typeface="+mn-ea"/>
              </a:rPr>
              <a:t>et al</a:t>
            </a:r>
            <a:r>
              <a:rPr lang="en-US" altLang="zh-CN" sz="1400" dirty="0">
                <a:solidFill>
                  <a:srgbClr val="0A06C0"/>
                </a:solidFill>
                <a:sym typeface="+mn-ea"/>
              </a:rPr>
              <a:t>., Astrophys. J. 915, L12 (2021)</a:t>
            </a:r>
            <a:endParaRPr lang="en-US" altLang="zh-CN" sz="1400" dirty="0">
              <a:solidFill>
                <a:srgbClr val="0A06C0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189" y="837435"/>
            <a:ext cx="8649622" cy="2952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43608" y="3817880"/>
            <a:ext cx="8540115" cy="1958340"/>
            <a:chOff x="623" y="6194"/>
            <a:chExt cx="13449" cy="3084"/>
          </a:xfrm>
        </p:grpSpPr>
        <p:sp>
          <p:nvSpPr>
            <p:cNvPr id="8" name="圆角矩形 1"/>
            <p:cNvSpPr/>
            <p:nvPr/>
          </p:nvSpPr>
          <p:spPr>
            <a:xfrm>
              <a:off x="624" y="6211"/>
              <a:ext cx="10885" cy="3045"/>
            </a:xfrm>
            <a:prstGeom prst="roundRect">
              <a:avLst/>
            </a:prstGeom>
            <a:noFill/>
            <a:ln w="28575" cmpd="sng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标题 1"/>
                <p:cNvSpPr>
                  <a:spLocks noGrp="1"/>
                </p:cNvSpPr>
                <p:nvPr/>
              </p:nvSpPr>
              <p:spPr>
                <a:xfrm>
                  <a:off x="623" y="6194"/>
                  <a:ext cx="13449" cy="3084"/>
                </a:xfrm>
                <a:prstGeom prst="rect">
                  <a:avLst/>
                </a:prstGeom>
              </p:spPr>
              <p:txBody>
                <a:bodyPr anchor="ctr"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42545" indent="0" algn="l">
                    <a:lnSpc>
                      <a:spcPct val="100000"/>
                    </a:lnSpc>
                    <a:spcBef>
                      <a:spcPts val="900"/>
                    </a:spcBef>
                    <a:buClr>
                      <a:schemeClr val="tx1"/>
                    </a:buClr>
                    <a:buSzTx/>
                    <a:buFont typeface="Wingdings" panose="05000000000000000000" pitchFamily="2" charset="2"/>
                    <a:defRPr/>
                  </a:pPr>
                  <a:r>
                    <a:rPr lang="en-US" altLang="zh-CN" sz="2000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+mn-ea"/>
                    </a:rPr>
                    <a:t> </a:t>
                  </a:r>
                  <a:r>
                    <a:rPr lang="zh-CN" altLang="en-US" sz="2000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+mn-ea"/>
                    </a:rPr>
                    <a:t>潮汐形变 </a:t>
                  </a:r>
                  <a14:m>
                    <m:oMath xmlns:m="http://schemas.openxmlformats.org/officeDocument/2006/math"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70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𝛬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580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,</m:t>
                      </m:r>
                    </m:oMath>
                  </a14:m>
                  <a:endPara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  <a:p>
                  <a:pPr marL="42545" indent="0" algn="l">
                    <a:lnSpc>
                      <a:spcPct val="100000"/>
                    </a:lnSpc>
                    <a:spcBef>
                      <a:spcPts val="900"/>
                    </a:spcBef>
                    <a:buClr>
                      <a:schemeClr val="tx1"/>
                    </a:buClr>
                    <a:buSzTx/>
                    <a:buFont typeface="Wingdings" panose="05000000000000000000" pitchFamily="2" charset="2"/>
                    <a:defRPr/>
                  </a:pPr>
                  <a:r>
                    <a:rPr lang="zh-CN" altLang="en-US" sz="2000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+mn-ea"/>
                    </a:rPr>
                    <a:t>半径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12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.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45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±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30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km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rPr>
                    <a:t>, </a:t>
                  </a:r>
                  <a:r>
                    <a:rPr lang="en-US" altLang="zh-CN" sz="2000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08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12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3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5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±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50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km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rPr>
                    <a:t>, </a:t>
                  </a:r>
                  <a:endPara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  <a:p>
                  <a:pPr marL="42545" indent="0" algn="l">
                    <a:lnSpc>
                      <a:spcPct val="100000"/>
                    </a:lnSpc>
                    <a:spcBef>
                      <a:spcPts val="900"/>
                    </a:spcBef>
                    <a:buClr>
                      <a:schemeClr val="tx1"/>
                    </a:buClr>
                    <a:buSzTx/>
                    <a:buFont typeface="Wingdings" panose="05000000000000000000" pitchFamily="2" charset="2"/>
                    <a:defRPr/>
                  </a:pPr>
                  <a:r>
                    <a:rPr lang="zh-CN" altLang="en-US" sz="2000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+mn-ea"/>
                    </a:rPr>
                    <a:t>最大质量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𝑇𝑂𝑉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2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.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8</m:t>
                      </m:r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⨀</m:t>
                          </m:r>
                        </m:sub>
                      </m:sSub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</a:rPr>
                    <a:t>.</a:t>
                  </a:r>
                  <a:endPara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  <a:p>
                  <a:pPr marL="42545" indent="0" algn="just">
                    <a:lnSpc>
                      <a:spcPct val="90000"/>
                    </a:lnSpc>
                    <a:spcBef>
                      <a:spcPts val="900"/>
                    </a:spcBef>
                    <a:buClr>
                      <a:schemeClr val="tx1"/>
                    </a:buClr>
                    <a:buSzTx/>
                    <a:buFont typeface="Wingdings" panose="05000000000000000000" pitchFamily="2" charset="2"/>
                    <a:defRPr/>
                  </a:pPr>
                  <a:endPara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endParaRPr>
                </a:p>
              </p:txBody>
            </p:sp>
          </mc:Choice>
          <mc:Fallback>
            <p:sp>
              <p:nvSpPr>
                <p:cNvPr id="9" name="标题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" y="6194"/>
                  <a:ext cx="13449" cy="3084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状态方程</a:t>
            </a:r>
            <a:endParaRPr lang="zh-CN" sz="32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6" descr="EOS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350" y="727406"/>
            <a:ext cx="7917439" cy="612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960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声速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5" descr="v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827" y="710396"/>
            <a:ext cx="7444347" cy="612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目录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3347864" y="1579426"/>
            <a:ext cx="230425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  <a:endParaRPr lang="zh-CN" altLang="en-US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3347864" y="2446363"/>
            <a:ext cx="2304256" cy="5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理论框架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8" name="文本框 11"/>
          <p:cNvSpPr txBox="1">
            <a:spLocks noChangeArrowheads="1"/>
          </p:cNvSpPr>
          <p:nvPr/>
        </p:nvSpPr>
        <p:spPr bwMode="auto">
          <a:xfrm>
            <a:off x="3351039" y="3357456"/>
            <a:ext cx="2304256" cy="5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■</a:t>
            </a: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结果讨论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3379787" y="4299094"/>
            <a:ext cx="230425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■</a:t>
            </a: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总结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质量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半径关系</a:t>
            </a:r>
            <a:endParaRPr lang="zh-CN" sz="32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6" descr="MR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11" y="944812"/>
            <a:ext cx="7873301" cy="5724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267744" y="1662756"/>
            <a:ext cx="3409950" cy="1295400"/>
            <a:chOff x="5244" y="5003"/>
            <a:chExt cx="6114" cy="2040"/>
          </a:xfrm>
        </p:grpSpPr>
        <p:sp>
          <p:nvSpPr>
            <p:cNvPr id="9" name="圆角矩形 30"/>
            <p:cNvSpPr/>
            <p:nvPr/>
          </p:nvSpPr>
          <p:spPr>
            <a:xfrm>
              <a:off x="5244" y="5003"/>
              <a:ext cx="6114" cy="2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/>
            </a:p>
          </p:txBody>
        </p:sp>
        <p:pic>
          <p:nvPicPr>
            <p:cNvPr id="10" name="图片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" y="5601"/>
              <a:ext cx="4035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6" y="6313"/>
              <a:ext cx="2035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8"/>
            <p:cNvSpPr txBox="1">
              <a:spLocks noChangeArrowheads="1"/>
            </p:cNvSpPr>
            <p:nvPr/>
          </p:nvSpPr>
          <p:spPr bwMode="auto">
            <a:xfrm>
              <a:off x="6466" y="5003"/>
              <a:ext cx="3465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800"/>
                <a:t>TOV equations:</a:t>
              </a:r>
              <a:endParaRPr lang="en-US" altLang="zh-CN" sz="1800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夸克凝聚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6" descr="Cond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449" y="691406"/>
            <a:ext cx="7673103" cy="615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目录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3347864" y="1579426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■ 引言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3347864" y="2446363"/>
            <a:ext cx="2304256" cy="5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理论框架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文本框 11"/>
          <p:cNvSpPr txBox="1">
            <a:spLocks noChangeArrowheads="1"/>
          </p:cNvSpPr>
          <p:nvPr/>
        </p:nvSpPr>
        <p:spPr bwMode="auto">
          <a:xfrm>
            <a:off x="3351039" y="3357456"/>
            <a:ext cx="2304256" cy="5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结果讨论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516C3AE-B60F-4221-B585-BF236D5ABEAB}" type="slidenum">
              <a:rPr kumimoji="0" lang="zh-CN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6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3379787" y="4299094"/>
            <a:ext cx="230425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总结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总结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49605" y="1196975"/>
                <a:ext cx="7714615" cy="4790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284480" algn="l" eaLnBrk="1" latinLnBrk="0" hangingPunct="1">
                  <a:lnSpc>
                    <a:spcPct val="150000"/>
                  </a:lnSpc>
                  <a:buFont typeface="+mj-lt"/>
                  <a:buAutoNum type="romanUcPeriod"/>
                </a:pPr>
                <a:r>
                  <a:rPr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当夸克物质开始出现在</a:t>
                </a:r>
                <a:r>
                  <a:rPr lang="zh-CN"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混杂星</a:t>
                </a:r>
                <a:r>
                  <a:rPr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的中心时</a:t>
                </a:r>
                <a:r>
                  <a:rPr lang="en-US"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,</a:t>
                </a:r>
                <a:r>
                  <a:rPr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最大质量和半径就会变小</a:t>
                </a:r>
                <a:r>
                  <a:rPr lang="en-US" sz="20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  <a:p>
                <a:pPr marL="514350" indent="-284480" algn="l" eaLnBrk="1" latinLnBrk="0" hangingPunct="1">
                  <a:lnSpc>
                    <a:spcPct val="150000"/>
                  </a:lnSpc>
                  <a:buFont typeface="+mj-lt"/>
                  <a:buAutoNum type="romanUcPeriod"/>
                </a:pPr>
                <a:r>
                  <a:rPr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对于那些与脉冲星观测结果相一致的</a:t>
                </a:r>
                <a:r>
                  <a:rPr 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致密</a:t>
                </a:r>
                <a:r>
                  <a:rPr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星</a:t>
                </a:r>
                <a:r>
                  <a:rPr 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,</a:t>
                </a:r>
                <a:r>
                  <a:rPr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夸克</a:t>
                </a:r>
                <a:r>
                  <a:rPr 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内</a:t>
                </a:r>
                <a:r>
                  <a:rPr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核相当小</a:t>
                </a:r>
                <a:r>
                  <a:rPr 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,</a:t>
                </a:r>
                <a:r>
                  <a:rPr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而且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只在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&gt;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2</m:t>
                    </m:r>
                    <m:sSub>
                      <m:sSubPr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的致密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星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中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出现.</a:t>
                </a:r>
                <a:endParaRPr lang="en-US" altLang="zh-CN" sz="2000" dirty="0">
                  <a:latin typeface="Times New Roman" panose="02020603050405020304" pitchFamily="18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  <a:p>
                <a:pPr marL="514350" indent="-284480" algn="l" eaLnBrk="1" latinLnBrk="0" hangingPunct="1">
                  <a:lnSpc>
                    <a:spcPct val="150000"/>
                  </a:lnSpc>
                  <a:buFont typeface="+mj-lt"/>
                  <a:buAutoNum type="romanUcPeriod"/>
                </a:pPr>
                <a:r>
                  <a:rPr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即使出现了较强的一阶</a:t>
                </a:r>
                <a:r>
                  <a:rPr 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解禁闭</a:t>
                </a:r>
                <a:r>
                  <a:rPr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相变</a:t>
                </a:r>
                <a:r>
                  <a:rPr 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,</a:t>
                </a:r>
                <a:r>
                  <a:rPr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在</a:t>
                </a:r>
                <a:r>
                  <a:rPr 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𝜌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TOV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处</a:t>
                </a:r>
                <a:r>
                  <a:rPr 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,</a:t>
                </a:r>
                <a:r>
                  <a:rPr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声速仍然</a:t>
                </a:r>
                <a:r>
                  <a:rPr 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远</a:t>
                </a:r>
                <a:r>
                  <a:rPr 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超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/√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.</a:t>
                </a:r>
                <a:endParaRPr lang="en-US" altLang="zh-CN" sz="2000" dirty="0">
                  <a:latin typeface="Times New Roman" panose="02020603050405020304" pitchFamily="18" charset="0"/>
                  <a:ea typeface="楷体" panose="02010609060101010101" pitchFamily="49" charset="-122"/>
                  <a:cs typeface="Arial" panose="020B0604020202020204" pitchFamily="34" charset="0"/>
                  <a:sym typeface="+mn-ea"/>
                </a:endParaRPr>
              </a:p>
              <a:p>
                <a:pPr marL="514350" indent="-284480" algn="l" eaLnBrk="1" latinLnBrk="0" hangingPunct="1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基于致密星物质的约束性质,在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等效质量模型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的框架下提取了相应的夸克凝聚,发现其随密度呈非线性减小.</a:t>
                </a:r>
                <a:endParaRPr lang="en-US" altLang="zh-CN" sz="2000" dirty="0">
                  <a:latin typeface="Times New Roman" panose="02020603050405020304" pitchFamily="18" charset="0"/>
                  <a:ea typeface="楷体" panose="02010609060101010101" pitchFamily="49" charset="-122"/>
                  <a:cs typeface="Arial" panose="020B0604020202020204" pitchFamily="34" charset="0"/>
                  <a:sym typeface="+mn-ea"/>
                </a:endParaRPr>
              </a:p>
              <a:p>
                <a:pPr marL="514350" indent="-284480" algn="l" eaLnBrk="1" latinLnBrk="0" hangingPunct="1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在纯夸克物质密度较大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时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，夸克凝聚仍然很大，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在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密度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增加时并不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迅速下降.</a:t>
                </a:r>
                <a:endParaRPr lang="zh-CN" altLang="en-US" sz="2000" dirty="0">
                  <a:latin typeface="Times New Roman" panose="02020603050405020304" pitchFamily="18" charset="0"/>
                  <a:ea typeface="楷体" panose="02010609060101010101" pitchFamily="49" charset="-122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5" y="1196975"/>
                <a:ext cx="7714615" cy="479044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65766" y="2528753"/>
            <a:ext cx="5346594" cy="182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11250" b="1" noProof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谢谢！</a:t>
            </a:r>
            <a:endParaRPr lang="zh-CN" altLang="en-US" sz="11250" b="1" noProof="1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26306" y="5643562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致谢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引言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13340" y="5301208"/>
            <a:ext cx="39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>
                <a:solidFill>
                  <a:prstClr val="white"/>
                </a:solidFill>
                <a:latin typeface="Calibri" panose="020F0502020204030204"/>
              </a:rPr>
              <a:t>Y</a:t>
            </a:r>
            <a:endParaRPr lang="zh-CN" altLang="en-US" sz="320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29255" y="6490335"/>
            <a:ext cx="621474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altLang="zh-CN" sz="1400" dirty="0">
                <a:solidFill>
                  <a:srgbClr val="0A06C0"/>
                </a:solidFill>
              </a:rPr>
              <a:t>Weber F. Progress in Particle and Nuclear Physics, 54(1): 193-288</a:t>
            </a:r>
            <a:r>
              <a:rPr lang="en-US" sz="1400" dirty="0">
                <a:solidFill>
                  <a:srgbClr val="0A06C0"/>
                </a:solidFill>
              </a:rPr>
              <a:t>(</a:t>
            </a:r>
            <a:r>
              <a:rPr altLang="zh-CN" sz="1400" dirty="0">
                <a:solidFill>
                  <a:srgbClr val="0A06C0"/>
                </a:solidFill>
                <a:sym typeface="+mn-ea"/>
              </a:rPr>
              <a:t>2005</a:t>
            </a:r>
            <a:r>
              <a:rPr lang="en-US" sz="1400" dirty="0">
                <a:solidFill>
                  <a:srgbClr val="0A06C0"/>
                </a:solidFill>
                <a:sym typeface="+mn-ea"/>
              </a:rPr>
              <a:t>)</a:t>
            </a:r>
            <a:r>
              <a:rPr altLang="zh-CN" sz="1400" dirty="0">
                <a:solidFill>
                  <a:srgbClr val="0A06C0"/>
                </a:solidFill>
              </a:rPr>
              <a:t>.</a:t>
            </a:r>
            <a:endParaRPr altLang="zh-CN" sz="1400" dirty="0">
              <a:solidFill>
                <a:srgbClr val="0A06C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6935" y="908685"/>
            <a:ext cx="7070090" cy="5193665"/>
            <a:chOff x="1107" y="845"/>
            <a:chExt cx="12403" cy="9113"/>
          </a:xfrm>
        </p:grpSpPr>
        <p:pic>
          <p:nvPicPr>
            <p:cNvPr id="13319" name="图片 3" descr="Weber200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" y="845"/>
              <a:ext cx="12237" cy="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6"/>
            <p:cNvSpPr txBox="1"/>
            <p:nvPr/>
          </p:nvSpPr>
          <p:spPr>
            <a:xfrm>
              <a:off x="1107" y="9160"/>
              <a:ext cx="5909" cy="7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>
                  <a:sym typeface="+mn-ea"/>
                </a:rPr>
                <a:t>Weber200</a:t>
              </a:r>
              <a:r>
                <a:rPr lang="en-US" altLang="zh-CN">
                  <a:sym typeface="+mn-ea"/>
                </a:rPr>
                <a:t>5_</a:t>
              </a:r>
              <a:r>
                <a:rPr lang="zh-CN" altLang="en-US">
                  <a:sym typeface="+mn-ea"/>
                </a:rPr>
                <a:t>PPNP54-193</a:t>
              </a:r>
              <a:endParaRPr lang="zh-CN" altLang="en-US">
                <a:sym typeface="+mn-ea"/>
              </a:endParaRPr>
            </a:p>
          </p:txBody>
        </p:sp>
      </p:grp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qcdPhaseDiagra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5" y="727412"/>
            <a:ext cx="8498205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 12"/>
          <p:cNvSpPr/>
          <p:nvPr/>
        </p:nvSpPr>
        <p:spPr>
          <a:xfrm>
            <a:off x="2412022" y="5069723"/>
            <a:ext cx="1871345" cy="1236980"/>
          </a:xfrm>
          <a:prstGeom prst="ellipse">
            <a:avLst/>
          </a:prstGeom>
          <a:solidFill>
            <a:srgbClr val="FF0000">
              <a:alpha val="60000"/>
            </a:srgbClr>
          </a:solidFill>
          <a:ln w="3175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引言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右箭头 8"/>
          <p:cNvSpPr/>
          <p:nvPr/>
        </p:nvSpPr>
        <p:spPr>
          <a:xfrm>
            <a:off x="4781595" y="5069771"/>
            <a:ext cx="2133600" cy="1368425"/>
          </a:xfrm>
          <a:prstGeom prst="rightArrow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First-order/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Crossover?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256920" y="4880758"/>
            <a:ext cx="1409065" cy="1368425"/>
          </a:xfrm>
          <a:prstGeom prst="ellipse">
            <a:avLst/>
          </a:prstGeom>
          <a:solidFill>
            <a:srgbClr val="00B0F0">
              <a:alpha val="60000"/>
            </a:srgb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Quark matter</a:t>
            </a:r>
            <a:endParaRPr kumimoji="0" lang="zh-CN" alt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目录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3347864" y="1579426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■ 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  <a:endParaRPr lang="zh-CN" altLang="en-US" sz="2800" b="1" dirty="0">
              <a:solidFill>
                <a:srgbClr val="E7E6E6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3347864" y="2446363"/>
            <a:ext cx="2304256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algn="l" defTabSz="914400" rtl="0" eaLnBrk="1" fontAlgn="base" latinLnBrk="0" hangingPunct="1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理论框架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文本框 11"/>
          <p:cNvSpPr txBox="1">
            <a:spLocks noChangeArrowheads="1"/>
          </p:cNvSpPr>
          <p:nvPr/>
        </p:nvSpPr>
        <p:spPr bwMode="auto">
          <a:xfrm>
            <a:off x="3351039" y="3357456"/>
            <a:ext cx="2304256" cy="5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结果讨论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516C3AE-B60F-4221-B585-BF236D5ABEAB}" type="slidenum">
              <a:rPr kumimoji="0" lang="zh-CN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fld>
            <a:endParaRPr kumimoji="0" lang="zh-CN" altLang="en-US" sz="67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3379787" y="4299094"/>
            <a:ext cx="230425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总结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815710" y="1040041"/>
                <a:ext cx="3054619" cy="307777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sz="2000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𝜖</m:t>
                    </m:r>
                    <m:r>
                      <a:rPr lang="zh-CN" altLang="en-US" sz="2000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zh-CN" altLang="en-US" sz="2000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𝜌</m:t>
                    </m:r>
                    <m:r>
                      <a:rPr lang="zh-CN" altLang="en-US" sz="2000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,</m:t>
                    </m:r>
                    <m:r>
                      <a:rPr lang="zh-CN" altLang="en-US" sz="2000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𝛿</m:t>
                    </m:r>
                    <m:r>
                      <a:rPr lang="zh-CN" altLang="en-US" sz="2000" dirty="0" smtClean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)=</m:t>
                    </m:r>
                    <m:sSub>
                      <m:sSubPr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b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𝜌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,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𝛿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)+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𝑆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𝜌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p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ea typeface="楷体" panose="02010609060101010101" pitchFamily="49" charset="-122"/>
                    <a:cs typeface="Arial" panose="020B0604020202020204" pitchFamily="34" charset="0"/>
                  </a:rPr>
                  <a:t>,</a:t>
                </a:r>
                <a:endParaRPr lang="zh-CN" altLang="en-US" sz="2000" dirty="0"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710" y="1040041"/>
                <a:ext cx="3054619" cy="307777"/>
              </a:xfrm>
              <a:prstGeom prst="rect">
                <a:avLst/>
              </a:prstGeom>
              <a:blipFill rotWithShape="1">
                <a:blip r:embed="rId1"/>
                <a:stretch>
                  <a:fillRect l="-4" t="-177" r="-507" b="-29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核物质</a:t>
            </a:r>
            <a:endParaRPr lang="zh-CN" sz="36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163488" y="980728"/>
            <a:ext cx="8578444" cy="46869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5445" indent="-342900" algn="just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核物质结合能为</a:t>
            </a: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标题 1"/>
              <p:cNvSpPr>
                <a:spLocks noGrp="1"/>
              </p:cNvSpPr>
              <p:nvPr/>
            </p:nvSpPr>
            <p:spPr>
              <a:xfrm>
                <a:off x="163488" y="1466121"/>
                <a:ext cx="8578444" cy="468690"/>
              </a:xfrm>
              <a:prstGeom prst="rect">
                <a:avLst/>
              </a:prstGeom>
            </p:spPr>
            <p:txBody>
              <a:bodyPr anchor="ctr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85445" indent="-342900" algn="just"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n"/>
                  <a:defRPr/>
                </a:pP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b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𝜌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,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𝛿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和 </a:t>
                </a:r>
                <a14:m>
                  <m:oMath xmlns:m="http://schemas.openxmlformats.org/officeDocument/2006/math"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𝑆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𝜌</m:t>
                    </m:r>
                    <m:r>
                      <a:rPr lang="zh-CN" altLang="en-US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泰勒展开至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p>
                        <m:r>
                          <a:rPr lang="zh-CN" altLang="en-US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,并省略高阶项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,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可得</a:t>
                </a:r>
                <a:endParaRPr lang="zh-CN" altLang="en-US" sz="20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标题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88" y="1466121"/>
                <a:ext cx="8578444" cy="468690"/>
              </a:xfrm>
              <a:prstGeom prst="rect">
                <a:avLst/>
              </a:prstGeom>
              <a:blipFill rotWithShape="1">
                <a:blip r:embed="rId2"/>
                <a:stretch>
                  <a:fillRect l="-3" t="-115" r="6" b="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1012633" y="1874972"/>
                <a:ext cx="7494752" cy="663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545" indent="0"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(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zh-CN" altLang="en-US" sz="2000" dirty="0" smtClean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)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sSup>
                        <m:sSup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162</m:t>
                          </m:r>
                        </m:den>
                      </m:f>
                      <m:sSup>
                        <m:sSup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zh-CN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33" y="1874972"/>
                <a:ext cx="7494752" cy="663575"/>
              </a:xfrm>
              <a:prstGeom prst="rect">
                <a:avLst/>
              </a:prstGeom>
              <a:blipFill rotWithShape="1">
                <a:blip r:embed="rId3"/>
                <a:stretch>
                  <a:fillRect l="-6" t="-68" r="4" b="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220638" y="2593161"/>
                <a:ext cx="7494752" cy="671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545" indent="0"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𝑆</m:t>
                      </m:r>
                      <m:d>
                        <m:d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𝜌</m:t>
                          </m:r>
                        </m:e>
                      </m:d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𝑆</m:t>
                      </m:r>
                      <m:d>
                        <m:d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𝑠𝑦𝑚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sSup>
                        <m:sSup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𝑠𝑦𝑚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162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000" dirty="0"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638" y="2593161"/>
                <a:ext cx="7494752" cy="671195"/>
              </a:xfrm>
              <a:prstGeom prst="rect">
                <a:avLst/>
              </a:prstGeom>
              <a:blipFill rotWithShape="1">
                <a:blip r:embed="rId4"/>
                <a:stretch>
                  <a:fillRect l="-2" t="-68" b="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标题 1"/>
          <p:cNvSpPr>
            <a:spLocks noGrp="1"/>
          </p:cNvSpPr>
          <p:nvPr/>
        </p:nvSpPr>
        <p:spPr>
          <a:xfrm>
            <a:off x="257651" y="3358467"/>
            <a:ext cx="8578444" cy="46869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5445" indent="-342900" algn="just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核物质的能量密度为</a:t>
            </a: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</a:t>
            </a:r>
            <a:endParaRPr lang="zh-CN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3547864" y="3437984"/>
                <a:ext cx="3026406" cy="307777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𝜌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𝛿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𝜌𝜖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𝜌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𝛿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𝜌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2000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864" y="3437984"/>
                <a:ext cx="3026406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4" t="-31" r="-3479" b="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标题 1"/>
          <p:cNvSpPr>
            <a:spLocks noGrp="1"/>
          </p:cNvSpPr>
          <p:nvPr/>
        </p:nvSpPr>
        <p:spPr>
          <a:xfrm>
            <a:off x="284023" y="4169514"/>
            <a:ext cx="8578444" cy="46869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5445" indent="-342900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考虑轻子的贡献，总的能量密度为：</a:t>
            </a:r>
            <a:endParaRPr lang="en-US" altLang="zh-CN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4760009" y="3985276"/>
                <a:ext cx="4668925" cy="858248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(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,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)+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𝑙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𝜇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zh-CN" altLang="en-US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  <a:sym typeface="+mn-ea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zh-CN" altLang="en-US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  <a:sym typeface="+mn-ea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000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  <a:sym typeface="+mn-ea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sz="2000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  <a:sym typeface="+mn-ea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zh-CN" altLang="en-US" sz="2000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  <a:sym typeface="+mn-ea"/>
                                    </a:rPr>
                                    <m:t>4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zh-CN" altLang="en-US" sz="20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  <a:sym typeface="+mn-ea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zh-CN" altLang="en-US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  <a:sym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  <a:sym typeface="+mn-ea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zh-CN" altLang="en-US" sz="2000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  <a:sym typeface="+mn-ea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  <a:sym typeface="+mn-ea"/>
                            </a:rPr>
                            <m:t>𝑓</m:t>
                          </m:r>
                          <m:r>
                            <a:rPr lang="en-US" altLang="zh-CN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altLang="zh-CN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radPr>
                                <m:deg>
                                  <m:r>
                                    <a:rPr lang="en-US" altLang="zh-CN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US" altLang="zh-CN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altLang="zh-CN" sz="20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Cambria Math" panose="02040503050406030204" pitchFamily="18" charset="0"/>
                                          <a:sym typeface="+mn-e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Cambria Math" panose="02040503050406030204" pitchFamily="18" charset="0"/>
                                          <a:sym typeface="+mn-ea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zh-CN" sz="20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Cambria Math" panose="02040503050406030204" pitchFamily="18" charset="0"/>
                                          <a:sym typeface="+mn-ea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20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Cambria Math" panose="02040503050406030204" pitchFamily="18" charset="0"/>
                                          <a:sym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Cambria Math" panose="02040503050406030204" pitchFamily="18" charset="0"/>
                                          <a:sym typeface="+mn-ea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altLang="zh-CN" sz="20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Cambria Math" panose="02040503050406030204" pitchFamily="18" charset="0"/>
                                          <a:sym typeface="+mn-ea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rad>
                            </m:num>
                            <m:den>
                              <m:sSub>
                                <m:sSubPr>
                                  <m:ctrlPr>
                                    <a:rPr lang="en-US" altLang="zh-CN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Cambria Math" panose="02040503050406030204" pitchFamily="18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Cambria Math" panose="02040503050406030204" pitchFamily="18" charset="0"/>
                                      <a:sym typeface="+mn-ea"/>
                                    </a:rPr>
                                    <m:t>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20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e>
                      </m:nary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09" y="3985276"/>
                <a:ext cx="4668925" cy="858248"/>
              </a:xfrm>
              <a:prstGeom prst="rect">
                <a:avLst/>
              </a:prstGeom>
              <a:blipFill rotWithShape="1">
                <a:blip r:embed="rId6"/>
                <a:stretch>
                  <a:fillRect l="-1" t="-2" r="10" b="-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标题 1"/>
          <p:cNvSpPr>
            <a:spLocks noGrp="1"/>
          </p:cNvSpPr>
          <p:nvPr/>
        </p:nvSpPr>
        <p:spPr>
          <a:xfrm>
            <a:off x="257651" y="6066407"/>
            <a:ext cx="8578444" cy="46869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5445" indent="-342900" algn="just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系统压强为</a:t>
            </a: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</a:t>
            </a:r>
            <a:endParaRPr lang="en-US" altLang="zh-CN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2588255" y="5959122"/>
                <a:ext cx="2200910" cy="68326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altLang="zh-CN" sz="2000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255" y="5959122"/>
                <a:ext cx="2200910" cy="683260"/>
              </a:xfrm>
              <a:prstGeom prst="rect">
                <a:avLst/>
              </a:prstGeom>
              <a:blipFill rotWithShape="1">
                <a:blip r:embed="rId7"/>
                <a:stretch>
                  <a:fillRect l="-29" t="-41" r="-4992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标题 1"/>
          <p:cNvSpPr>
            <a:spLocks noGrp="1"/>
          </p:cNvSpPr>
          <p:nvPr/>
        </p:nvSpPr>
        <p:spPr>
          <a:xfrm>
            <a:off x="266754" y="5204314"/>
            <a:ext cx="8578444" cy="46869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5445" indent="-342900" algn="just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化学势为</a:t>
            </a: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</a:t>
            </a:r>
            <a:endParaRPr lang="en-US" altLang="zh-CN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/>
              <p:cNvSpPr/>
              <p:nvPr/>
            </p:nvSpPr>
            <p:spPr>
              <a:xfrm>
                <a:off x="-792372" y="4952752"/>
                <a:ext cx="7494752" cy="755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545" indent="0"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,</m:t>
                      </m:r>
                    </m:oMath>
                  </m:oMathPara>
                </a14:m>
                <a:endParaRPr lang="en-US" altLang="zh-CN" sz="2000" dirty="0">
                  <a:latin typeface="Cambria Math" panose="02040503050406030204" pitchFamily="18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2372" y="4952752"/>
                <a:ext cx="7494752" cy="755015"/>
              </a:xfrm>
              <a:prstGeom prst="rect">
                <a:avLst/>
              </a:prstGeom>
              <a:blipFill rotWithShape="1">
                <a:blip r:embed="rId8"/>
                <a:stretch>
                  <a:fillRect l="7" t="-51" r="8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491266" y="1556501"/>
                <a:ext cx="3753485" cy="768985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266" y="1556501"/>
                <a:ext cx="3753485" cy="768985"/>
              </a:xfrm>
              <a:prstGeom prst="rect">
                <a:avLst/>
              </a:prstGeom>
              <a:blipFill rotWithShape="1">
                <a:blip r:embed="rId1"/>
                <a:stretch>
                  <a:fillRect l="-4" t="-15" r="4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夸克物质</a:t>
            </a:r>
            <a:endParaRPr lang="zh-CN" sz="36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179512" y="1038578"/>
            <a:ext cx="8578215" cy="56070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5445" indent="-342900">
              <a:lnSpc>
                <a:spcPct val="10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夸克物质的能量密度为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Arial" panose="020B0604020202020204" pitchFamily="34" charset="0"/>
              </a:rPr>
              <a:t>: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64309" y="5628239"/>
            <a:ext cx="8578444" cy="46869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5445" indent="-342900" algn="just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夸克物质的压强为</a:t>
            </a: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</a:t>
            </a:r>
            <a:endParaRPr lang="en-US" altLang="zh-CN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3376419" y="5902615"/>
                <a:ext cx="2184400" cy="68326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altLang="zh-CN" sz="2000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419" y="5902615"/>
                <a:ext cx="2184400" cy="683260"/>
              </a:xfrm>
              <a:prstGeom prst="rect">
                <a:avLst/>
              </a:prstGeom>
              <a:blipFill rotWithShape="1">
                <a:blip r:embed="rId2"/>
                <a:stretch>
                  <a:fillRect l="-6" t="-42" r="-4936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标题 1"/>
              <p:cNvSpPr>
                <a:spLocks noGrp="1"/>
              </p:cNvSpPr>
              <p:nvPr/>
            </p:nvSpPr>
            <p:spPr>
              <a:xfrm>
                <a:off x="164309" y="2518787"/>
                <a:ext cx="8407400" cy="1040130"/>
              </a:xfrm>
              <a:prstGeom prst="rect">
                <a:avLst/>
              </a:prstGeom>
            </p:spPr>
            <p:txBody>
              <a:bodyPr anchor="ctr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85445" indent="-342900" algn="just">
                  <a:lnSpc>
                    <a:spcPct val="100000"/>
                  </a:lnSpc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n"/>
                  <a:defRPr/>
                </a:pP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夸克质量标度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: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𝜌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  <a:p>
                <a:pPr marL="42545" algn="just">
                  <a:lnSpc>
                    <a:spcPct val="100000"/>
                  </a:lnSpc>
                  <a:spcBef>
                    <a:spcPts val="900"/>
                  </a:spcBef>
                  <a:buClr>
                    <a:srgbClr val="873AC0"/>
                  </a:buClr>
                  <a:defRPr/>
                </a:pPr>
                <a:endParaRPr lang="zh-CN" altLang="en-US" sz="20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标题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9" y="2518787"/>
                <a:ext cx="8407400" cy="1040130"/>
              </a:xfrm>
              <a:prstGeom prst="rect">
                <a:avLst/>
              </a:prstGeom>
              <a:blipFill rotWithShape="1">
                <a:blip r:embed="rId3"/>
                <a:stretch>
                  <a:fillRect l="-6" t="-36" r="6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1"/>
          <p:cNvSpPr>
            <a:spLocks noGrp="1"/>
          </p:cNvSpPr>
          <p:nvPr/>
        </p:nvSpPr>
        <p:spPr>
          <a:xfrm>
            <a:off x="151322" y="3945519"/>
            <a:ext cx="8578444" cy="46869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5445" indent="-342900" algn="just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夸克物质实际化学势：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2123728" y="3771930"/>
                <a:ext cx="7494752" cy="19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545" indent="0"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μ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μ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𝜕𝜌</m:t>
                          </m:r>
                        </m:den>
                      </m:f>
                      <m:f>
                        <m:f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𝑄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den>
                      </m:f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zh-CN" altLang="en-US" sz="2000" dirty="0">
                  <a:latin typeface="Cambria Math" panose="02040503050406030204" pitchFamily="18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  <a:p>
                <a:pPr marL="42545" indent="0" algn="ctr"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μ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楷体" panose="02010609060101010101" pitchFamily="49" charset="-122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Cambria Math" panose="02040503050406030204" pitchFamily="18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  <a:p>
                <a:pPr marL="42545" indent="0"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None/>
                  <a:defRPr/>
                </a:pPr>
                <a:endParaRPr lang="zh-CN" altLang="en-US" sz="2000" dirty="0"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771930"/>
                <a:ext cx="7494752" cy="1917065"/>
              </a:xfrm>
              <a:prstGeom prst="rect">
                <a:avLst/>
              </a:prstGeom>
              <a:blipFill rotWithShape="1">
                <a:blip r:embed="rId4"/>
                <a:stretch>
                  <a:fillRect l="-4" t="-2" r="2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347482" y="1700937"/>
                <a:ext cx="3753485" cy="308802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Cambria Math" panose="02040503050406030204" pitchFamily="18" charset="0"/>
                        </a:rPr>
                        <m:t>χ</m:t>
                      </m:r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Cambria Math" panose="02040503050406030204" pitchFamily="18" charset="0"/>
                        </a:rPr>
                        <m:t>χ</m:t>
                      </m:r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482" y="1700937"/>
                <a:ext cx="3753485" cy="308802"/>
              </a:xfrm>
              <a:prstGeom prst="rect">
                <a:avLst/>
              </a:prstGeom>
              <a:blipFill rotWithShape="1">
                <a:blip r:embed="rId1"/>
                <a:stretch>
                  <a:fillRect l="-11" t="-132" r="11" b="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夸克</a:t>
            </a:r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强子混合相</a:t>
            </a:r>
            <a:endParaRPr lang="zh-CN" sz="36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标题 1"/>
              <p:cNvSpPr>
                <a:spLocks noGrp="1"/>
              </p:cNvSpPr>
              <p:nvPr/>
            </p:nvSpPr>
            <p:spPr>
              <a:xfrm>
                <a:off x="35560" y="1268730"/>
                <a:ext cx="9138285" cy="468630"/>
              </a:xfrm>
              <a:prstGeom prst="rect">
                <a:avLst/>
              </a:prstGeom>
            </p:spPr>
            <p:txBody>
              <a:bodyPr anchor="ctr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85445" indent="-342900">
                  <a:lnSpc>
                    <a:spcPct val="150000"/>
                  </a:lnSpc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n"/>
                  <a:defRPr/>
                </a:pP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麦克斯韦构造理论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: 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在给定的重子化学势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下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,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需要满足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).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  <a:p>
                <a:pPr marL="385445" indent="-342900">
                  <a:lnSpc>
                    <a:spcPct val="150000"/>
                  </a:lnSpc>
                  <a:spcBef>
                    <a:spcPts val="9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n"/>
                  <a:defRPr/>
                </a:pP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混合相的总能量密度为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:</a:t>
                </a:r>
                <a:endParaRPr lang="en-US" altLang="zh-CN" sz="20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标题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" y="1268730"/>
                <a:ext cx="9138285" cy="468630"/>
              </a:xfrm>
              <a:prstGeom prst="rect">
                <a:avLst/>
              </a:prstGeom>
              <a:blipFill rotWithShape="1">
                <a:blip r:embed="rId2"/>
                <a:stretch>
                  <a:fillRect t="-62195" b="-62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411" y="2204527"/>
            <a:ext cx="5728872" cy="460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27384"/>
            <a:ext cx="9144000" cy="72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等效质量模型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7380312" y="6490218"/>
            <a:ext cx="1600200" cy="357188"/>
          </a:xfrm>
        </p:spPr>
        <p:txBody>
          <a:bodyPr vert="horz" lIns="51435" tIns="25718" rIns="51435" bIns="25718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16C3AE-B60F-4221-B585-BF236D5ABEAB}" type="slidenum">
              <a:rPr lang="zh-CN" altLang="en-US" sz="675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fld>
            <a:endParaRPr lang="zh-CN" altLang="en-US" sz="675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2555875" y="2564765"/>
                <a:ext cx="3699510" cy="683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𝑒𝑞𝑣</m:t>
                          </m:r>
                        </m:sub>
                      </m:sSub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𝐾</m:t>
                          </m:r>
                        </m:sub>
                      </m:sSub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,</m:t>
                      </m:r>
                    </m:oMath>
                  </m:oMathPara>
                </a14:m>
                <a:endParaRPr lang="zh-CN" altLang="en-US" sz="200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75" y="2564765"/>
                <a:ext cx="3699510" cy="68326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标题 1"/>
          <p:cNvSpPr>
            <a:spLocks noGrp="1"/>
          </p:cNvSpPr>
          <p:nvPr/>
        </p:nvSpPr>
        <p:spPr>
          <a:xfrm>
            <a:off x="402590" y="2060575"/>
            <a:ext cx="8578215" cy="64643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5445" indent="-342900" algn="just">
              <a:lnSpc>
                <a:spcPct val="11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定义等效质量模型的哈密顿量密度为</a:t>
            </a:r>
            <a:endParaRPr lang="zh-CN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标题 1"/>
              <p:cNvSpPr>
                <a:spLocks noGrp="1"/>
              </p:cNvSpPr>
              <p:nvPr/>
            </p:nvSpPr>
            <p:spPr>
              <a:xfrm>
                <a:off x="573405" y="2023745"/>
                <a:ext cx="8407400" cy="469900"/>
              </a:xfrm>
              <a:prstGeom prst="rect">
                <a:avLst/>
              </a:prstGeom>
            </p:spPr>
            <p:txBody>
              <a:bodyPr anchor="ctr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2545" algn="just">
                  <a:lnSpc>
                    <a:spcPct val="100000"/>
                  </a:lnSpc>
                  <a:spcBef>
                    <a:spcPts val="900"/>
                  </a:spcBef>
                  <a:buClr>
                    <a:srgbClr val="873AC0"/>
                  </a:buClr>
                  <a:defRPr/>
                </a:pP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是动能项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𝑚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𝑖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0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 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是夸克的流质量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Arial" panose="020B0604020202020204" pitchFamily="34" charset="0"/>
                        <a:sym typeface="+mn-ea"/>
                      </a:rPr>
                      <m:t>,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  <a:sym typeface="+mn-ea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zh-CN" sz="2000" dirty="0"/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代表相互作用的贡献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+mn-ea"/>
                </a:endParaRPr>
              </a:p>
              <a:p>
                <a:pPr marL="42545">
                  <a:spcBef>
                    <a:spcPts val="900"/>
                  </a:spcBef>
                  <a:buClr>
                    <a:srgbClr val="873AC0"/>
                  </a:buClr>
                  <a:defRPr/>
                </a:pPr>
                <a:endParaRPr lang="zh-CN" altLang="en-US" sz="20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标题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" y="2023745"/>
                <a:ext cx="8407400" cy="469900"/>
              </a:xfrm>
              <a:prstGeom prst="rect">
                <a:avLst/>
              </a:prstGeom>
              <a:blipFill rotWithShape="1">
                <a:blip r:embed="rId2"/>
                <a:stretch>
                  <a:fillRect t="-24459" b="-23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060065" y="6120765"/>
            <a:ext cx="596138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sz="1400" dirty="0">
                <a:solidFill>
                  <a:srgbClr val="0A06C0"/>
                </a:solidFill>
              </a:rPr>
              <a:t>G. X. Peng, H. C. Chiang, </a:t>
            </a:r>
            <a:r>
              <a:rPr lang="en-US" sz="1400" i="1" dirty="0">
                <a:solidFill>
                  <a:srgbClr val="0A06C0"/>
                </a:solidFill>
              </a:rPr>
              <a:t>et al</a:t>
            </a:r>
            <a:r>
              <a:rPr lang="en-US" sz="1400" dirty="0">
                <a:solidFill>
                  <a:srgbClr val="0A06C0"/>
                </a:solidFill>
              </a:rPr>
              <a:t>.</a:t>
            </a:r>
            <a:r>
              <a:rPr altLang="zh-CN" sz="1400" dirty="0">
                <a:solidFill>
                  <a:srgbClr val="0A06C0"/>
                </a:solidFill>
              </a:rPr>
              <a:t>, Phys. Rev.C 61</a:t>
            </a:r>
            <a:r>
              <a:rPr lang="en-US" sz="1400" dirty="0">
                <a:solidFill>
                  <a:srgbClr val="0A06C0"/>
                </a:solidFill>
              </a:rPr>
              <a:t>, </a:t>
            </a:r>
            <a:r>
              <a:rPr altLang="zh-CN" sz="1400" dirty="0">
                <a:solidFill>
                  <a:srgbClr val="0A06C0"/>
                </a:solidFill>
                <a:sym typeface="+mn-ea"/>
              </a:rPr>
              <a:t>015201</a:t>
            </a:r>
            <a:r>
              <a:rPr altLang="zh-CN" sz="1400" dirty="0">
                <a:solidFill>
                  <a:srgbClr val="0A06C0"/>
                </a:solidFill>
              </a:rPr>
              <a:t> (1999)</a:t>
            </a:r>
            <a:endParaRPr altLang="zh-CN" sz="1400" dirty="0">
              <a:solidFill>
                <a:srgbClr val="0A06C0"/>
              </a:solidFill>
            </a:endParaRPr>
          </a:p>
          <a:p>
            <a:pPr algn="l"/>
            <a:r>
              <a:rPr altLang="zh-CN" sz="1400" dirty="0">
                <a:solidFill>
                  <a:srgbClr val="0A06C0"/>
                </a:solidFill>
              </a:rPr>
              <a:t>X. J. Wen, X. H. Zhong, G. X. Peng, </a:t>
            </a:r>
            <a:r>
              <a:rPr lang="en-US" sz="1400" i="1" dirty="0">
                <a:solidFill>
                  <a:srgbClr val="0A06C0"/>
                </a:solidFill>
              </a:rPr>
              <a:t>et al</a:t>
            </a:r>
            <a:r>
              <a:rPr lang="en-US" sz="1400" dirty="0">
                <a:solidFill>
                  <a:srgbClr val="0A06C0"/>
                </a:solidFill>
              </a:rPr>
              <a:t>.</a:t>
            </a:r>
            <a:r>
              <a:rPr altLang="zh-CN" sz="1400" dirty="0">
                <a:solidFill>
                  <a:srgbClr val="0A06C0"/>
                </a:solidFill>
              </a:rPr>
              <a:t>,Phys. Rev.C72</a:t>
            </a:r>
            <a:r>
              <a:rPr lang="en-US" sz="1400" dirty="0">
                <a:solidFill>
                  <a:srgbClr val="0A06C0"/>
                </a:solidFill>
              </a:rPr>
              <a:t>, </a:t>
            </a:r>
            <a:r>
              <a:rPr altLang="zh-CN" sz="1400" dirty="0">
                <a:solidFill>
                  <a:srgbClr val="0A06C0"/>
                </a:solidFill>
                <a:sym typeface="+mn-ea"/>
              </a:rPr>
              <a:t>015204</a:t>
            </a:r>
            <a:r>
              <a:rPr lang="en-US" sz="1400" dirty="0">
                <a:solidFill>
                  <a:srgbClr val="0A06C0"/>
                </a:solidFill>
              </a:rPr>
              <a:t> </a:t>
            </a:r>
            <a:r>
              <a:rPr altLang="zh-CN" sz="1400" dirty="0">
                <a:solidFill>
                  <a:srgbClr val="0A06C0"/>
                </a:solidFill>
              </a:rPr>
              <a:t>(2005)</a:t>
            </a:r>
            <a:endParaRPr altLang="zh-CN" sz="1400" dirty="0">
              <a:solidFill>
                <a:srgbClr val="0A06C0"/>
              </a:solidFill>
            </a:endParaRPr>
          </a:p>
          <a:p>
            <a:pPr algn="l"/>
            <a:r>
              <a:rPr altLang="zh-CN" sz="1400" dirty="0">
                <a:solidFill>
                  <a:srgbClr val="0A06C0"/>
                </a:solidFill>
              </a:rPr>
              <a:t>C. J. Xia, G. X. Peng, </a:t>
            </a:r>
            <a:r>
              <a:rPr lang="en-US" sz="1400" i="1" dirty="0">
                <a:solidFill>
                  <a:srgbClr val="0A06C0"/>
                </a:solidFill>
              </a:rPr>
              <a:t>et al</a:t>
            </a:r>
            <a:r>
              <a:rPr lang="en-US" sz="1400" dirty="0">
                <a:solidFill>
                  <a:srgbClr val="0A06C0"/>
                </a:solidFill>
              </a:rPr>
              <a:t>.</a:t>
            </a:r>
            <a:r>
              <a:rPr altLang="zh-CN" sz="1400" dirty="0">
                <a:solidFill>
                  <a:srgbClr val="0A06C0"/>
                </a:solidFill>
              </a:rPr>
              <a:t>, Phys. Rev.D 89</a:t>
            </a:r>
            <a:r>
              <a:rPr lang="en-US" sz="1400" dirty="0">
                <a:solidFill>
                  <a:srgbClr val="0A06C0"/>
                </a:solidFill>
              </a:rPr>
              <a:t>, </a:t>
            </a:r>
            <a:r>
              <a:rPr altLang="zh-CN" sz="1400" dirty="0">
                <a:solidFill>
                  <a:srgbClr val="0A06C0"/>
                </a:solidFill>
                <a:sym typeface="+mn-ea"/>
              </a:rPr>
              <a:t>105027</a:t>
            </a:r>
            <a:r>
              <a:rPr altLang="zh-CN" sz="1400" dirty="0">
                <a:solidFill>
                  <a:srgbClr val="0A06C0"/>
                </a:solidFill>
              </a:rPr>
              <a:t> (2014)</a:t>
            </a:r>
            <a:endParaRPr altLang="zh-CN" sz="1400" dirty="0">
              <a:solidFill>
                <a:srgbClr val="0A06C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395605" y="836295"/>
            <a:ext cx="8578215" cy="64643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5445" indent="-342900" algn="just">
              <a:lnSpc>
                <a:spcPct val="11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QCD </a:t>
            </a:r>
            <a:r>
              <a:rPr lang="zh-CN" altLang="en-US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系统的哈密顿量密度为</a:t>
            </a:r>
            <a:endParaRPr lang="zh-CN" altLang="en-US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2267585" y="1268730"/>
                <a:ext cx="3699510" cy="683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𝑄𝐶𝐷</m:t>
                          </m:r>
                        </m:sub>
                      </m:sSub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𝐾</m:t>
                          </m:r>
                        </m:sub>
                      </m:sSub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 ,</m:t>
                      </m:r>
                    </m:oMath>
                  </m:oMathPara>
                </a14:m>
                <a:endParaRPr lang="zh-CN" altLang="en-US" sz="200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585" y="1268730"/>
                <a:ext cx="3699510" cy="6832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/>
              <p:cNvSpPr>
                <a:spLocks noGrp="1"/>
              </p:cNvSpPr>
              <p:nvPr/>
            </p:nvSpPr>
            <p:spPr>
              <a:xfrm>
                <a:off x="573405" y="3733165"/>
                <a:ext cx="8407400" cy="1040130"/>
              </a:xfrm>
              <a:prstGeom prst="rect">
                <a:avLst/>
              </a:prstGeom>
            </p:spPr>
            <p:txBody>
              <a:bodyPr anchor="ctr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2545" algn="just">
                  <a:lnSpc>
                    <a:spcPct val="90000"/>
                  </a:lnSpc>
                  <a:spcBef>
                    <a:spcPts val="900"/>
                  </a:spcBef>
                  <a:buClr>
                    <a:srgbClr val="873AC0"/>
                  </a:buClr>
                  <a:defRPr/>
                </a:pPr>
                <a:r>
                  <a:rPr 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为了能够使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𝑒𝑞𝑣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描绘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QCD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系统的特点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,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要求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𝑒𝑞𝑣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对于任意态和真空态的期望值之差与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相同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,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则</a:t>
                </a:r>
                <a:endParaRPr sz="2000" dirty="0"/>
              </a:p>
              <a:p>
                <a:pPr marL="42545" algn="ctr">
                  <a:lnSpc>
                    <a:spcPct val="80000"/>
                  </a:lnSpc>
                  <a:spcBef>
                    <a:spcPts val="900"/>
                  </a:spcBef>
                  <a:buClr>
                    <a:srgbClr val="873AC0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𝑒𝑞𝑣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𝑒𝑞𝑣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𝑄𝐶𝐷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𝑄𝐶𝐷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.</a:t>
                </a:r>
                <a:endParaRPr lang="zh-CN" altLang="en-US" sz="20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标题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" y="3733165"/>
                <a:ext cx="8407400" cy="1040130"/>
              </a:xfrm>
              <a:prstGeom prst="rect">
                <a:avLst/>
              </a:prstGeom>
              <a:blipFill rotWithShape="1">
                <a:blip r:embed="rId4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>
            <a:spLocks noGrp="1"/>
          </p:cNvSpPr>
          <p:nvPr/>
        </p:nvSpPr>
        <p:spPr>
          <a:xfrm>
            <a:off x="179705" y="4797425"/>
            <a:ext cx="8578215" cy="64643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545" indent="0" algn="just">
              <a:lnSpc>
                <a:spcPct val="16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defRPr/>
            </a:pP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 </a:t>
            </a:r>
            <a:r>
              <a:rPr 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前两式代入第三式</a:t>
            </a:r>
            <a:r>
              <a:rPr lang="en-US" alt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sz="20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可得</a:t>
            </a:r>
            <a:endParaRPr lang="zh-CN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42545" indent="0">
              <a:lnSpc>
                <a:spcPct val="110000"/>
              </a:lnSpc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defRPr/>
            </a:pPr>
            <a:endParaRPr lang="zh-CN" sz="20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195830" y="4869180"/>
                <a:ext cx="4750435" cy="7569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42545" algn="just" defTabSz="914400">
                  <a:lnSpc>
                    <a:spcPct val="100000"/>
                  </a:lnSpc>
                  <a:spcBef>
                    <a:spcPts val="900"/>
                  </a:spcBef>
                  <a:buClr>
                    <a:srgbClr val="873AC0"/>
                  </a:buClr>
                  <a:buSzTx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2000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sz="20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  <m:t>⟨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altLang="en-US" sz="2000" i="1" dirty="0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000" i="1" dirty="0">
                                              <a:latin typeface="Cambria Math" panose="02040503050406030204" pitchFamily="18" charset="0"/>
                                              <a:ea typeface="楷体" panose="02010609060101010101" pitchFamily="49" charset="-122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dirty="0">
                                              <a:latin typeface="Cambria Math" panose="02040503050406030204" pitchFamily="18" charset="0"/>
                                              <a:ea typeface="楷体" panose="02010609060101010101" pitchFamily="49" charset="-122"/>
                                              <a:cs typeface="Arial" panose="020B0604020202020204" pitchFamily="34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000" dirty="0">
                                              <a:latin typeface="Cambria Math" panose="02040503050406030204" pitchFamily="18" charset="0"/>
                                              <a:ea typeface="楷体" panose="02010609060101010101" pitchFamily="49" charset="-122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zh-CN" altLang="en-US" sz="2000" i="1" dirty="0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dirty="0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Arial" panose="020B0604020202020204" pitchFamily="34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zh-CN" altLang="en-US" sz="2000" dirty="0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sz="2000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  <m:t>⟩</m:t>
                                  </m:r>
                                </m:e>
                                <m:sub>
                                  <m:r>
                                    <a:rPr lang="zh-CN" altLang="en-US" sz="2000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  <m:t>𝜌</m:t>
                                  </m:r>
                                </m:sub>
                              </m:s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zh-CN" altLang="en-US" sz="2000" i="1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zh-CN" altLang="en-US" sz="2000" i="1" dirty="0">
                                          <a:latin typeface="Cambria Math" panose="02040503050406030204" pitchFamily="18" charset="0"/>
                                          <a:ea typeface="楷体" panose="02010609060101010101" pitchFamily="49" charset="-122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zh-CN" altLang="en-US" sz="2000" i="1" dirty="0">
                                              <a:latin typeface="Cambria Math" panose="02040503050406030204" pitchFamily="18" charset="0"/>
                                              <a:ea typeface="楷体" panose="02010609060101010101" pitchFamily="49" charset="-122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en-US" sz="2000" i="1" dirty="0">
                                                  <a:latin typeface="Cambria Math" panose="02040503050406030204" pitchFamily="18" charset="0"/>
                                                  <a:ea typeface="楷体" panose="02010609060101010101" pitchFamily="49" charset="-122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sz="2000" dirty="0">
                                                  <a:latin typeface="Cambria Math" panose="02040503050406030204" pitchFamily="18" charset="0"/>
                                                  <a:ea typeface="楷体" panose="02010609060101010101" pitchFamily="49" charset="-122"/>
                                                  <a:cs typeface="Arial" panose="020B0604020202020204" pitchFamily="34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zh-CN" altLang="en-US" sz="2000" dirty="0">
                                                  <a:latin typeface="Cambria Math" panose="02040503050406030204" pitchFamily="18" charset="0"/>
                                                  <a:ea typeface="楷体" panose="02010609060101010101" pitchFamily="49" charset="-122"/>
                                                  <a:cs typeface="Arial" panose="020B060402020202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sSub>
                                        <m:sSubPr>
                                          <m:ctrlPr>
                                            <a:rPr lang="zh-CN" altLang="en-US" sz="2000" i="1" dirty="0">
                                              <a:latin typeface="Cambria Math" panose="02040503050406030204" pitchFamily="18" charset="0"/>
                                              <a:ea typeface="楷体" panose="02010609060101010101" pitchFamily="49" charset="-122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000" dirty="0">
                                              <a:latin typeface="Cambria Math" panose="02040503050406030204" pitchFamily="18" charset="0"/>
                                              <a:ea typeface="楷体" panose="02010609060101010101" pitchFamily="49" charset="-122"/>
                                              <a:cs typeface="Arial" panose="020B0604020202020204" pitchFamily="34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000" dirty="0">
                                              <a:latin typeface="Cambria Math" panose="02040503050406030204" pitchFamily="18" charset="0"/>
                                              <a:ea typeface="楷体" panose="02010609060101010101" pitchFamily="49" charset="-122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zh-CN" altLang="en-US" sz="2000" dirty="0">
                                      <a:latin typeface="Cambria Math" panose="02040503050406030204" pitchFamily="18" charset="0"/>
                                      <a:ea typeface="楷体" panose="02010609060101010101" pitchFamily="49" charset="-122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zh-CN" altLang="en-US" sz="2000" dirty="0"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zh-CN" altLang="en-US" sz="2000" dirty="0">
                          <a:latin typeface="Cambria Math" panose="02040503050406030204" pitchFamily="18" charset="0"/>
                          <a:ea typeface="楷体" panose="02010609060101010101" pitchFamily="49" charset="-122"/>
                          <a:cs typeface="Arial" panose="020B0604020202020204" pitchFamily="34" charset="0"/>
                        </a:rPr>
                        <m:t> ,</m:t>
                      </m:r>
                    </m:oMath>
                  </m:oMathPara>
                </a14:m>
                <a:endParaRPr lang="zh-CN" altLang="en-US" sz="2000" dirty="0"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830" y="4869180"/>
                <a:ext cx="4750435" cy="7569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标题 1"/>
              <p:cNvSpPr>
                <a:spLocks noGrp="1"/>
              </p:cNvSpPr>
              <p:nvPr/>
            </p:nvSpPr>
            <p:spPr>
              <a:xfrm>
                <a:off x="282575" y="5420360"/>
                <a:ext cx="8407400" cy="1040130"/>
              </a:xfrm>
              <a:prstGeom prst="rect">
                <a:avLst/>
              </a:prstGeom>
            </p:spPr>
            <p:txBody>
              <a:bodyPr anchor="ctr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2545" algn="just">
                  <a:lnSpc>
                    <a:spcPct val="100000"/>
                  </a:lnSpc>
                  <a:spcBef>
                    <a:spcPts val="900"/>
                  </a:spcBef>
                  <a:buClr>
                    <a:srgbClr val="873AC0"/>
                  </a:buClr>
                  <a:defRPr/>
                </a:pP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  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其中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是相互作用的能量密度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+mn-ea"/>
                  </a:rPr>
                  <a:t>.</a:t>
                </a:r>
                <a:endParaRPr lang="en-US" altLang="zh-CN" sz="20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7" name="标题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75" y="5420360"/>
                <a:ext cx="8407400" cy="10401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标题 1"/>
              <p:cNvSpPr>
                <a:spLocks noGrp="1"/>
              </p:cNvSpPr>
              <p:nvPr/>
            </p:nvSpPr>
            <p:spPr>
              <a:xfrm>
                <a:off x="611505" y="3213100"/>
                <a:ext cx="8407400" cy="469900"/>
              </a:xfrm>
              <a:prstGeom prst="rect">
                <a:avLst/>
              </a:prstGeom>
            </p:spPr>
            <p:txBody>
              <a:bodyPr anchor="ctr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2545" algn="just">
                  <a:lnSpc>
                    <a:spcPct val="100000"/>
                  </a:lnSpc>
                  <a:spcBef>
                    <a:spcPts val="900"/>
                  </a:spcBef>
                  <a:buClr>
                    <a:srgbClr val="873AC0"/>
                  </a:buClr>
                  <a:defRPr/>
                </a:pP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是等效质量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楷体" panose="02010609060101010101" pitchFamily="49" charset="-122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对所有的夸克种类都相同</a:t>
                </a:r>
                <a:r>
                  <a:rPr lang="en-US" altLang="zh-CN" sz="2000" dirty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. </a:t>
                </a:r>
                <a:endParaRPr lang="en-US" altLang="zh-CN" sz="2000" dirty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标题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" y="3213100"/>
                <a:ext cx="8407400" cy="4699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150995250"/>
  <p:tag name="KSO_WM_SLIDE_INDEX" val="40"/>
  <p:tag name="KSO_WM_SLIDE_ITEM_CNT" val="5"/>
  <p:tag name="KSO_WM_SLIDE_LAYOUT" val="a_l"/>
  <p:tag name="KSO_WM_SLIDE_LAYOUT_CNT" val="1_1"/>
  <p:tag name="KSO_WM_SLIDE_TYPE" val="contents"/>
  <p:tag name="KSO_WM_BEAUTIFY_FLAG" val="#wm#"/>
  <p:tag name="KSO_WM_TEMPLATE_CATEGORY" val="preset"/>
  <p:tag name="KSO_WM_TEMPLATE_INDEX" val="1"/>
  <p:tag name="KSO_WM_TAG_VERSION" val="1.0"/>
  <p:tag name="KSO_WM_DIAGRAM_GROUP_CODE" val="第五组"/>
</p:tagLst>
</file>

<file path=ppt/tags/tag10.xml><?xml version="1.0" encoding="utf-8"?>
<p:tagLst xmlns:p="http://schemas.openxmlformats.org/presentationml/2006/main">
  <p:tag name="KSO_WM_BEAUTIFY_FLAG" val="#wm#"/>
  <p:tag name="KSO_WM_TEMPLATE_CATEGORY" val="preset"/>
  <p:tag name="KSO_WM_TEMPLATE_INDEX" val="1"/>
</p:tagLst>
</file>

<file path=ppt/tags/tag11.xml><?xml version="1.0" encoding="utf-8"?>
<p:tagLst xmlns:p="http://schemas.openxmlformats.org/presentationml/2006/main">
  <p:tag name="COMMONDATA" val="eyJoZGlkIjoiYzdhNDY5YjUxYzczZTdmMDc2MzI1ODkzODRlOWQ4NzcifQ=="/>
</p:tagLst>
</file>

<file path=ppt/tags/tag2.xml><?xml version="1.0" encoding="utf-8"?>
<p:tagLst xmlns:p="http://schemas.openxmlformats.org/presentationml/2006/main">
  <p:tag name="KSO_WM_SLIDE_ID" val="150995250"/>
  <p:tag name="KSO_WM_SLIDE_INDEX" val="40"/>
  <p:tag name="KSO_WM_SLIDE_ITEM_CNT" val="5"/>
  <p:tag name="KSO_WM_SLIDE_LAYOUT" val="a_l"/>
  <p:tag name="KSO_WM_SLIDE_LAYOUT_CNT" val="1_1"/>
  <p:tag name="KSO_WM_SLIDE_TYPE" val="contents"/>
  <p:tag name="KSO_WM_BEAUTIFY_FLAG" val="#wm#"/>
  <p:tag name="KSO_WM_TEMPLATE_CATEGORY" val="preset"/>
  <p:tag name="KSO_WM_TEMPLATE_INDEX" val="1"/>
  <p:tag name="KSO_WM_TAG_VERSION" val="1.0"/>
  <p:tag name="KSO_WM_DIAGRAM_GROUP_CODE" val="第五组"/>
</p:tagLst>
</file>

<file path=ppt/tags/tag3.xml><?xml version="1.0" encoding="utf-8"?>
<p:tagLst xmlns:p="http://schemas.openxmlformats.org/presentationml/2006/main">
  <p:tag name="KSO_WM_SLIDE_ID" val="150995250"/>
  <p:tag name="KSO_WM_SLIDE_INDEX" val="40"/>
  <p:tag name="KSO_WM_SLIDE_ITEM_CNT" val="5"/>
  <p:tag name="KSO_WM_SLIDE_LAYOUT" val="a_l"/>
  <p:tag name="KSO_WM_SLIDE_LAYOUT_CNT" val="1_1"/>
  <p:tag name="KSO_WM_SLIDE_TYPE" val="contents"/>
  <p:tag name="KSO_WM_BEAUTIFY_FLAG" val="#wm#"/>
  <p:tag name="KSO_WM_TEMPLATE_CATEGORY" val="preset"/>
  <p:tag name="KSO_WM_TEMPLATE_INDEX" val="1"/>
  <p:tag name="KSO_WM_TAG_VERSION" val="1.0"/>
  <p:tag name="KSO_WM_DIAGRAM_GROUP_CODE" val="第五组"/>
</p:tagLst>
</file>

<file path=ppt/tags/tag4.xml><?xml version="1.0" encoding="utf-8"?>
<p:tagLst xmlns:p="http://schemas.openxmlformats.org/presentationml/2006/main">
  <p:tag name="KSO_WM_SLIDE_ID" val="150995250"/>
  <p:tag name="KSO_WM_SLIDE_INDEX" val="40"/>
  <p:tag name="KSO_WM_SLIDE_ITEM_CNT" val="5"/>
  <p:tag name="KSO_WM_SLIDE_LAYOUT" val="a_l"/>
  <p:tag name="KSO_WM_SLIDE_LAYOUT_CNT" val="1_1"/>
  <p:tag name="KSO_WM_SLIDE_TYPE" val="contents"/>
  <p:tag name="KSO_WM_BEAUTIFY_FLAG" val="#wm#"/>
  <p:tag name="KSO_WM_TEMPLATE_CATEGORY" val="preset"/>
  <p:tag name="KSO_WM_TEMPLATE_INDEX" val="1"/>
  <p:tag name="KSO_WM_TAG_VERSION" val="1.0"/>
  <p:tag name="KSO_WM_DIAGRAM_GROUP_CODE" val="第五组"/>
</p:tagLst>
</file>

<file path=ppt/tags/tag5.xml><?xml version="1.0" encoding="utf-8"?>
<p:tagLst xmlns:p="http://schemas.openxmlformats.org/presentationml/2006/main">
  <p:tag name="KSO_WM_UNIT_PLACING_PICTURE_USER_VIEWPORT" val="{&quot;height&quot;:5180,&quot;width&quot;:6440}"/>
</p:tagLst>
</file>

<file path=ppt/tags/tag6.xml><?xml version="1.0" encoding="utf-8"?>
<p:tagLst xmlns:p="http://schemas.openxmlformats.org/presentationml/2006/main">
  <p:tag name="KSO_WM_SLIDE_ID" val="150995250"/>
  <p:tag name="KSO_WM_SLIDE_INDEX" val="40"/>
  <p:tag name="KSO_WM_SLIDE_ITEM_CNT" val="5"/>
  <p:tag name="KSO_WM_SLIDE_LAYOUT" val="a_l"/>
  <p:tag name="KSO_WM_SLIDE_LAYOUT_CNT" val="1_1"/>
  <p:tag name="KSO_WM_SLIDE_TYPE" val="contents"/>
  <p:tag name="KSO_WM_BEAUTIFY_FLAG" val="#wm#"/>
  <p:tag name="KSO_WM_TEMPLATE_CATEGORY" val="preset"/>
  <p:tag name="KSO_WM_TEMPLATE_INDEX" val="1"/>
  <p:tag name="KSO_WM_TAG_VERSION" val="1.0"/>
  <p:tag name="KSO_WM_DIAGRAM_GROUP_CODE" val="第五组"/>
</p:tagLst>
</file>

<file path=ppt/tags/tag7.xml><?xml version="1.0" encoding="utf-8"?>
<p:tagLst xmlns:p="http://schemas.openxmlformats.org/presentationml/2006/main">
  <p:tag name="KSO_WM_UNIT_PLACING_PICTURE_USER_VIEWPORT" val="{&quot;height&quot;:7700,&quot;width&quot;:6730}"/>
</p:tagLst>
</file>

<file path=ppt/tags/tag8.xml><?xml version="1.0" encoding="utf-8"?>
<p:tagLst xmlns:p="http://schemas.openxmlformats.org/presentationml/2006/main">
  <p:tag name="KSO_WM_SLIDE_ID" val="150995250"/>
  <p:tag name="KSO_WM_SLIDE_INDEX" val="40"/>
  <p:tag name="KSO_WM_SLIDE_ITEM_CNT" val="5"/>
  <p:tag name="KSO_WM_SLIDE_LAYOUT" val="a_l"/>
  <p:tag name="KSO_WM_SLIDE_LAYOUT_CNT" val="1_1"/>
  <p:tag name="KSO_WM_SLIDE_TYPE" val="contents"/>
  <p:tag name="KSO_WM_BEAUTIFY_FLAG" val="#wm#"/>
  <p:tag name="KSO_WM_TEMPLATE_CATEGORY" val="preset"/>
  <p:tag name="KSO_WM_TEMPLATE_INDEX" val="1"/>
  <p:tag name="KSO_WM_TAG_VERSION" val="1.0"/>
  <p:tag name="KSO_WM_DIAGRAM_GROUP_CODE" val="第五组"/>
</p:tagLst>
</file>

<file path=ppt/tags/tag9.xml><?xml version="1.0" encoding="utf-8"?>
<p:tagLst xmlns:p="http://schemas.openxmlformats.org/presentationml/2006/main">
  <p:tag name="KSO_WM_SLIDE_ID" val="150995250"/>
  <p:tag name="KSO_WM_SLIDE_INDEX" val="40"/>
  <p:tag name="KSO_WM_SLIDE_ITEM_CNT" val="5"/>
  <p:tag name="KSO_WM_SLIDE_LAYOUT" val="a_l"/>
  <p:tag name="KSO_WM_SLIDE_LAYOUT_CNT" val="1_1"/>
  <p:tag name="KSO_WM_SLIDE_TYPE" val="contents"/>
  <p:tag name="KSO_WM_BEAUTIFY_FLAG" val="#wm#"/>
  <p:tag name="KSO_WM_TEMPLATE_CATEGORY" val="preset"/>
  <p:tag name="KSO_WM_TEMPLATE_INDEX" val="1"/>
  <p:tag name="KSO_WM_TAG_VERSION" val="1.0"/>
  <p:tag name="KSO_WM_DIAGRAM_GROUP_CODE" val="第五组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3808</Words>
  <Application>WPS 演示</Application>
  <PresentationFormat>全屏显示(4:3)</PresentationFormat>
  <Paragraphs>283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楷体</vt:lpstr>
      <vt:lpstr>Comic Sans MS</vt:lpstr>
      <vt:lpstr>黑体</vt:lpstr>
      <vt:lpstr>微软雅黑</vt:lpstr>
      <vt:lpstr>Calibri</vt:lpstr>
      <vt:lpstr>等线</vt:lpstr>
      <vt:lpstr>Cambria Math</vt:lpstr>
      <vt:lpstr>Arial Unicode MS</vt:lpstr>
      <vt:lpstr>等线 Light</vt:lpstr>
      <vt:lpstr>Calibri Light</vt:lpstr>
      <vt:lpstr>微软雅黑 Light</vt:lpstr>
      <vt:lpstr>默认设计模板</vt:lpstr>
      <vt:lpstr>3_默认设计模板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夏浅薇</cp:lastModifiedBy>
  <cp:revision>630</cp:revision>
  <dcterms:created xsi:type="dcterms:W3CDTF">2018-12-11T10:11:00Z</dcterms:created>
  <dcterms:modified xsi:type="dcterms:W3CDTF">2022-08-03T06:12:21Z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KSORubyTemplateID">
    <vt:lpwstr>8</vt:lpwstr>
  </property>
  <property fmtid="{D5CDD505-2E9C-101B-9397-08002B2CF9AE}" pid="4" name="ICV">
    <vt:lpwstr>E2C99C675E3742EC97BFB84E75727C48</vt:lpwstr>
  </property>
</Properties>
</file>