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3"/>
  </p:notesMasterIdLst>
  <p:sldIdLst>
    <p:sldId id="458" r:id="rId2"/>
    <p:sldId id="262" r:id="rId3"/>
    <p:sldId id="484" r:id="rId4"/>
    <p:sldId id="619" r:id="rId5"/>
    <p:sldId id="515" r:id="rId6"/>
    <p:sldId id="514" r:id="rId7"/>
    <p:sldId id="516" r:id="rId8"/>
    <p:sldId id="518" r:id="rId9"/>
    <p:sldId id="519" r:id="rId10"/>
    <p:sldId id="527" r:id="rId11"/>
    <p:sldId id="620" r:id="rId12"/>
    <p:sldId id="525" r:id="rId13"/>
    <p:sldId id="621" r:id="rId14"/>
    <p:sldId id="622" r:id="rId15"/>
    <p:sldId id="625" r:id="rId16"/>
    <p:sldId id="624" r:id="rId17"/>
    <p:sldId id="626" r:id="rId18"/>
    <p:sldId id="602" r:id="rId19"/>
    <p:sldId id="628" r:id="rId20"/>
    <p:sldId id="627" r:id="rId21"/>
    <p:sldId id="52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用户" initials="MO用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0A2"/>
    <a:srgbClr val="E87823"/>
    <a:srgbClr val="404067"/>
    <a:srgbClr val="A20000"/>
    <a:srgbClr val="A40000"/>
    <a:srgbClr val="9E0000"/>
    <a:srgbClr val="C7450B"/>
    <a:srgbClr val="E24E0C"/>
    <a:srgbClr val="DC614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425" autoAdjust="0"/>
    <p:restoredTop sz="96182" autoAdjust="0"/>
  </p:normalViewPr>
  <p:slideViewPr>
    <p:cSldViewPr snapToGrid="0">
      <p:cViewPr varScale="1">
        <p:scale>
          <a:sx n="94" d="100"/>
          <a:sy n="94" d="100"/>
        </p:scale>
        <p:origin x="216" y="2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5f13f3af-77ba-47ff-af48-9dcb50e9732d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a6414941-c53d-4459-9628-18bba4efe50e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/>
          <p:nvPr userDrawn="1"/>
        </p:nvSpPr>
        <p:spPr bwMode="auto">
          <a:xfrm>
            <a:off x="1588" y="-1588"/>
            <a:ext cx="12188825" cy="0"/>
          </a:xfrm>
          <a:custGeom>
            <a:avLst/>
            <a:gdLst>
              <a:gd name="T0" fmla="*/ 0 w 7678"/>
              <a:gd name="T1" fmla="*/ 7678 w 7678"/>
              <a:gd name="T2" fmla="*/ 0 w 767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7678">
                <a:moveTo>
                  <a:pt x="0" y="0"/>
                </a:moveTo>
                <a:lnTo>
                  <a:pt x="767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7"/>
          <p:cNvSpPr/>
          <p:nvPr userDrawn="1"/>
        </p:nvSpPr>
        <p:spPr bwMode="auto">
          <a:xfrm>
            <a:off x="1588" y="6856413"/>
            <a:ext cx="12188825" cy="0"/>
          </a:xfrm>
          <a:custGeom>
            <a:avLst/>
            <a:gdLst>
              <a:gd name="T0" fmla="*/ 7678 w 7678"/>
              <a:gd name="T1" fmla="*/ 0 w 7678"/>
              <a:gd name="T2" fmla="*/ 7678 w 767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7678">
                <a:moveTo>
                  <a:pt x="7678" y="0"/>
                </a:moveTo>
                <a:lnTo>
                  <a:pt x="0" y="0"/>
                </a:lnTo>
                <a:lnTo>
                  <a:pt x="76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 flipH="1">
            <a:off x="1588" y="6856413"/>
            <a:ext cx="121888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14D7-E5FF-4116-B62F-5C662F57A6D6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6CFA3-CA92-442F-BA9F-2E1E736B61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75AA74-5B78-DD45-98D7-368FEE7BE7D6}" type="datetimeFigureOut">
              <a:rPr lang="en-US" smtClean="0"/>
              <a:t>8/3/22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FBD2DCC-A29E-0242-8AF6-B064F10F4D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dt="0"/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Box 1"/>
          <p:cNvSpPr txBox="1"/>
          <p:nvPr/>
        </p:nvSpPr>
        <p:spPr>
          <a:xfrm>
            <a:off x="316865" y="2362200"/>
            <a:ext cx="11417300" cy="1446522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Highly sensitive observations of spider pulsars with FAST</a:t>
            </a:r>
            <a:endParaRPr lang="en-US" altLang="en-US" sz="44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74" name="组合 273"/>
          <p:cNvGrpSpPr/>
          <p:nvPr/>
        </p:nvGrpSpPr>
        <p:grpSpPr>
          <a:xfrm>
            <a:off x="695986" y="4262448"/>
            <a:ext cx="5135878" cy="1866858"/>
            <a:chOff x="4654427" y="4656244"/>
            <a:chExt cx="3836054" cy="1394585"/>
          </a:xfrm>
        </p:grpSpPr>
        <p:grpSp>
          <p:nvGrpSpPr>
            <p:cNvPr id="275" name="组合 274"/>
            <p:cNvGrpSpPr/>
            <p:nvPr/>
          </p:nvGrpSpPr>
          <p:grpSpPr>
            <a:xfrm>
              <a:off x="4654427" y="4718860"/>
              <a:ext cx="276971" cy="276971"/>
              <a:chOff x="3725237" y="4930504"/>
              <a:chExt cx="531780" cy="531780"/>
            </a:xfrm>
          </p:grpSpPr>
          <p:sp>
            <p:nvSpPr>
              <p:cNvPr id="277" name="圆角矩形 2"/>
              <p:cNvSpPr/>
              <p:nvPr/>
            </p:nvSpPr>
            <p:spPr>
              <a:xfrm>
                <a:off x="3725237" y="4930504"/>
                <a:ext cx="531780" cy="531780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miter lim="800000"/>
              </a:ln>
              <a:effectLst>
                <a:outerShdw blurRad="177800" dist="101600" dir="8100000" algn="tr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1C50A2"/>
                  </a:solidFill>
                  <a:effectLst/>
                  <a:uLnTx/>
                  <a:uFillTx/>
                  <a:latin typeface="Arial" panose="020B0604020202090204"/>
                  <a:ea typeface="微软雅黑" panose="020B0503020204020204" charset="-122"/>
                  <a:cs typeface="微软雅黑" panose="020B0503020204020204" charset="-122"/>
                  <a:sym typeface="Arial" panose="020B0604020202090204" pitchFamily="34" charset="0"/>
                </a:endParaRPr>
              </a:p>
            </p:txBody>
          </p:sp>
          <p:sp>
            <p:nvSpPr>
              <p:cNvPr id="278" name="student-graduation-cap-shape_52041"/>
              <p:cNvSpPr>
                <a:spLocks noChangeAspect="1"/>
              </p:cNvSpPr>
              <p:nvPr/>
            </p:nvSpPr>
            <p:spPr bwMode="auto">
              <a:xfrm>
                <a:off x="3875605" y="5054575"/>
                <a:ext cx="219840" cy="264806"/>
              </a:xfrm>
              <a:custGeom>
                <a:avLst/>
                <a:gdLst>
                  <a:gd name="connsiteX0" fmla="*/ 56671 w 279400"/>
                  <a:gd name="connsiteY0" fmla="*/ 192087 h 336550"/>
                  <a:gd name="connsiteX1" fmla="*/ 224047 w 279400"/>
                  <a:gd name="connsiteY1" fmla="*/ 192087 h 336550"/>
                  <a:gd name="connsiteX2" fmla="*/ 279400 w 279400"/>
                  <a:gd name="connsiteY2" fmla="*/ 247752 h 336550"/>
                  <a:gd name="connsiteX3" fmla="*/ 279400 w 279400"/>
                  <a:gd name="connsiteY3" fmla="*/ 336550 h 336550"/>
                  <a:gd name="connsiteX4" fmla="*/ 176602 w 279400"/>
                  <a:gd name="connsiteY4" fmla="*/ 336550 h 336550"/>
                  <a:gd name="connsiteX5" fmla="*/ 158151 w 279400"/>
                  <a:gd name="connsiteY5" fmla="*/ 245101 h 336550"/>
                  <a:gd name="connsiteX6" fmla="*/ 151562 w 279400"/>
                  <a:gd name="connsiteY6" fmla="*/ 239800 h 336550"/>
                  <a:gd name="connsiteX7" fmla="*/ 167377 w 279400"/>
                  <a:gd name="connsiteY7" fmla="*/ 213293 h 336550"/>
                  <a:gd name="connsiteX8" fmla="*/ 167377 w 279400"/>
                  <a:gd name="connsiteY8" fmla="*/ 209317 h 336550"/>
                  <a:gd name="connsiteX9" fmla="*/ 163423 w 279400"/>
                  <a:gd name="connsiteY9" fmla="*/ 207991 h 336550"/>
                  <a:gd name="connsiteX10" fmla="*/ 121249 w 279400"/>
                  <a:gd name="connsiteY10" fmla="*/ 207991 h 336550"/>
                  <a:gd name="connsiteX11" fmla="*/ 118613 w 279400"/>
                  <a:gd name="connsiteY11" fmla="*/ 209317 h 336550"/>
                  <a:gd name="connsiteX12" fmla="*/ 118613 w 279400"/>
                  <a:gd name="connsiteY12" fmla="*/ 213293 h 336550"/>
                  <a:gd name="connsiteX13" fmla="*/ 134429 w 279400"/>
                  <a:gd name="connsiteY13" fmla="*/ 239800 h 336550"/>
                  <a:gd name="connsiteX14" fmla="*/ 126521 w 279400"/>
                  <a:gd name="connsiteY14" fmla="*/ 245101 h 336550"/>
                  <a:gd name="connsiteX15" fmla="*/ 110706 w 279400"/>
                  <a:gd name="connsiteY15" fmla="*/ 336550 h 336550"/>
                  <a:gd name="connsiteX16" fmla="*/ 0 w 279400"/>
                  <a:gd name="connsiteY16" fmla="*/ 336550 h 336550"/>
                  <a:gd name="connsiteX17" fmla="*/ 0 w 279400"/>
                  <a:gd name="connsiteY17" fmla="*/ 247752 h 336550"/>
                  <a:gd name="connsiteX18" fmla="*/ 56671 w 279400"/>
                  <a:gd name="connsiteY18" fmla="*/ 192087 h 336550"/>
                  <a:gd name="connsiteX19" fmla="*/ 138907 w 279400"/>
                  <a:gd name="connsiteY19" fmla="*/ 0 h 336550"/>
                  <a:gd name="connsiteX20" fmla="*/ 219076 w 279400"/>
                  <a:gd name="connsiteY20" fmla="*/ 80169 h 336550"/>
                  <a:gd name="connsiteX21" fmla="*/ 138907 w 279400"/>
                  <a:gd name="connsiteY21" fmla="*/ 160338 h 336550"/>
                  <a:gd name="connsiteX22" fmla="*/ 58738 w 279400"/>
                  <a:gd name="connsiteY22" fmla="*/ 80169 h 336550"/>
                  <a:gd name="connsiteX23" fmla="*/ 138907 w 279400"/>
                  <a:gd name="connsiteY23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79400" h="336550">
                    <a:moveTo>
                      <a:pt x="56671" y="192087"/>
                    </a:moveTo>
                    <a:cubicBezTo>
                      <a:pt x="56671" y="192087"/>
                      <a:pt x="56671" y="192087"/>
                      <a:pt x="224047" y="192087"/>
                    </a:cubicBezTo>
                    <a:cubicBezTo>
                      <a:pt x="254360" y="192087"/>
                      <a:pt x="279400" y="217269"/>
                      <a:pt x="279400" y="247752"/>
                    </a:cubicBezTo>
                    <a:cubicBezTo>
                      <a:pt x="279400" y="247752"/>
                      <a:pt x="279400" y="247752"/>
                      <a:pt x="279400" y="336550"/>
                    </a:cubicBezTo>
                    <a:cubicBezTo>
                      <a:pt x="279400" y="336550"/>
                      <a:pt x="279400" y="336550"/>
                      <a:pt x="176602" y="336550"/>
                    </a:cubicBezTo>
                    <a:cubicBezTo>
                      <a:pt x="176602" y="336550"/>
                      <a:pt x="176602" y="336550"/>
                      <a:pt x="158151" y="245101"/>
                    </a:cubicBezTo>
                    <a:cubicBezTo>
                      <a:pt x="158151" y="242450"/>
                      <a:pt x="154197" y="239800"/>
                      <a:pt x="151562" y="239800"/>
                    </a:cubicBezTo>
                    <a:cubicBezTo>
                      <a:pt x="151562" y="239800"/>
                      <a:pt x="151562" y="239800"/>
                      <a:pt x="167377" y="213293"/>
                    </a:cubicBezTo>
                    <a:cubicBezTo>
                      <a:pt x="167377" y="211967"/>
                      <a:pt x="167377" y="210642"/>
                      <a:pt x="167377" y="209317"/>
                    </a:cubicBezTo>
                    <a:cubicBezTo>
                      <a:pt x="166059" y="207991"/>
                      <a:pt x="164741" y="207991"/>
                      <a:pt x="163423" y="207991"/>
                    </a:cubicBezTo>
                    <a:cubicBezTo>
                      <a:pt x="163423" y="207991"/>
                      <a:pt x="163423" y="207991"/>
                      <a:pt x="121249" y="207991"/>
                    </a:cubicBezTo>
                    <a:cubicBezTo>
                      <a:pt x="119931" y="207991"/>
                      <a:pt x="118613" y="207991"/>
                      <a:pt x="118613" y="209317"/>
                    </a:cubicBezTo>
                    <a:cubicBezTo>
                      <a:pt x="117296" y="210642"/>
                      <a:pt x="117296" y="211967"/>
                      <a:pt x="118613" y="213293"/>
                    </a:cubicBezTo>
                    <a:cubicBezTo>
                      <a:pt x="118613" y="213293"/>
                      <a:pt x="118613" y="213293"/>
                      <a:pt x="134429" y="239800"/>
                    </a:cubicBezTo>
                    <a:cubicBezTo>
                      <a:pt x="130475" y="239800"/>
                      <a:pt x="127839" y="242450"/>
                      <a:pt x="126521" y="245101"/>
                    </a:cubicBezTo>
                    <a:cubicBezTo>
                      <a:pt x="126521" y="245101"/>
                      <a:pt x="126521" y="245101"/>
                      <a:pt x="110706" y="336550"/>
                    </a:cubicBezTo>
                    <a:cubicBezTo>
                      <a:pt x="110706" y="336550"/>
                      <a:pt x="110706" y="336550"/>
                      <a:pt x="0" y="336550"/>
                    </a:cubicBezTo>
                    <a:cubicBezTo>
                      <a:pt x="0" y="336550"/>
                      <a:pt x="0" y="336550"/>
                      <a:pt x="0" y="247752"/>
                    </a:cubicBezTo>
                    <a:cubicBezTo>
                      <a:pt x="0" y="217269"/>
                      <a:pt x="25040" y="192087"/>
                      <a:pt x="56671" y="192087"/>
                    </a:cubicBezTo>
                    <a:close/>
                    <a:moveTo>
                      <a:pt x="138907" y="0"/>
                    </a:moveTo>
                    <a:cubicBezTo>
                      <a:pt x="183183" y="0"/>
                      <a:pt x="219076" y="35893"/>
                      <a:pt x="219076" y="80169"/>
                    </a:cubicBezTo>
                    <a:cubicBezTo>
                      <a:pt x="219076" y="124445"/>
                      <a:pt x="183183" y="160338"/>
                      <a:pt x="138907" y="160338"/>
                    </a:cubicBezTo>
                    <a:cubicBezTo>
                      <a:pt x="94631" y="160338"/>
                      <a:pt x="58738" y="124445"/>
                      <a:pt x="58738" y="80169"/>
                    </a:cubicBezTo>
                    <a:cubicBezTo>
                      <a:pt x="58738" y="35893"/>
                      <a:pt x="94631" y="0"/>
                      <a:pt x="138907" y="0"/>
                    </a:cubicBezTo>
                    <a:close/>
                  </a:path>
                </a:pathLst>
              </a:custGeom>
              <a:solidFill>
                <a:srgbClr val="1C50A2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000000"/>
                    </a:solidFill>
                    <a:latin typeface="Arial" panose="020B0604020202090204" pitchFamily="34" charset="0"/>
                    <a:ea typeface="微软雅黑" panose="020B0503020204020204" charset="-122"/>
                    <a:cs typeface="+mn-ea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50A2"/>
                  </a:solidFill>
                  <a:effectLst/>
                  <a:uLnTx/>
                  <a:uFillTx/>
                  <a:latin typeface="Arial" panose="020B0604020202090204"/>
                  <a:ea typeface="微软雅黑" panose="020B0503020204020204" charset="-122"/>
                  <a:cs typeface="微软雅黑" panose="020B0503020204020204" charset="-122"/>
                  <a:sym typeface="Arial" panose="020B0604020202090204" pitchFamily="34" charset="0"/>
                </a:endParaRPr>
              </a:p>
            </p:txBody>
          </p:sp>
        </p:grpSp>
        <p:sp>
          <p:nvSpPr>
            <p:cNvPr id="276" name="文本框 22"/>
            <p:cNvSpPr txBox="1"/>
            <p:nvPr/>
          </p:nvSpPr>
          <p:spPr>
            <a:xfrm>
              <a:off x="4939949" y="4656244"/>
              <a:ext cx="3550532" cy="139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90204" pitchFamily="34" charset="0"/>
                  <a:ea typeface="微软雅黑" panose="020B050302020402020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90204" pitchFamily="34" charset="0"/>
                  <a:ea typeface="微软雅黑" panose="020B050302020402020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90204" pitchFamily="34" charset="0"/>
                  <a:ea typeface="微软雅黑" panose="020B050302020402020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90204" pitchFamily="34" charset="0"/>
                  <a:ea typeface="微软雅黑" panose="020B050302020402020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90204" pitchFamily="34" charset="0"/>
                  <a:ea typeface="微软雅黑" panose="020B050302020402020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90204" pitchFamily="34" charset="0"/>
                  <a:ea typeface="微软雅黑" panose="020B050302020402020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90204" pitchFamily="34" charset="0"/>
                  <a:ea typeface="微软雅黑" panose="020B050302020402020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90204" pitchFamily="34" charset="0"/>
                  <a:ea typeface="微软雅黑" panose="020B050302020402020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90204" pitchFamily="34" charset="0"/>
                  <a:ea typeface="微软雅黑" panose="020B0503020204020204" charset="-122"/>
                  <a:cs typeface="+mn-ea"/>
                </a:defRPr>
              </a:lvl9pPr>
            </a:lstStyle>
            <a:p>
              <a:pPr marL="0" marR="0" lvl="0" indent="0" algn="l" defTabSz="914400" rtl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imSun" panose="02010600030101010101" pitchFamily="2" charset="-122"/>
                  <a:ea typeface="SimSun" panose="02010600030101010101" pitchFamily="2" charset="-122"/>
                  <a:cs typeface="微软雅黑" panose="020B0503020204020204" charset="-122"/>
                  <a:sym typeface="Arial" panose="020B0604020202090204" pitchFamily="34" charset="0"/>
                </a:rPr>
                <a:t>王双强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zh-CN" altLang="en-US" sz="2000" dirty="0">
                  <a:solidFill>
                    <a:schemeClr val="tx1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微软雅黑" panose="020B0503020204020204" charset="-122"/>
                  <a:sym typeface="Arial" panose="020B0604020202090204" pitchFamily="34" charset="0"/>
                </a:rPr>
                <a:t>中国科学院新疆天文台</a:t>
              </a:r>
              <a:endParaRPr lang="en-US" altLang="zh-CN" sz="20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微软雅黑" panose="020B0503020204020204" charset="-122"/>
                <a:sym typeface="Arial" panose="020B0604020202090204" pitchFamily="34" charset="0"/>
              </a:endParaRPr>
            </a:p>
            <a:p>
              <a:pPr lvl="0">
                <a:lnSpc>
                  <a:spcPct val="150000"/>
                </a:lnSpc>
                <a:defRPr/>
              </a:pPr>
              <a:endParaRPr lang="en-US" altLang="zh-CN" sz="20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微软雅黑" panose="020B0503020204020204" charset="-122"/>
                <a:sym typeface="Arial" panose="020B0604020202090204" pitchFamily="34" charset="0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en-US" altLang="zh-CN" sz="2000" dirty="0">
                  <a:solidFill>
                    <a:schemeClr val="tx1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微软雅黑" panose="020B0503020204020204" charset="-122"/>
                  <a:sym typeface="Arial" panose="020B0604020202090204" pitchFamily="34" charset="0"/>
                </a:rPr>
                <a:t>2022.8 </a:t>
              </a:r>
              <a:r>
                <a:rPr lang="zh-CN" altLang="en-US" sz="2000" dirty="0">
                  <a:solidFill>
                    <a:schemeClr val="tx1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微软雅黑" panose="020B0503020204020204" charset="-122"/>
                  <a:sym typeface="Arial" panose="020B0604020202090204" pitchFamily="34" charset="0"/>
                </a:rPr>
                <a:t>湘潭</a:t>
              </a:r>
              <a:endPara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微软雅黑" panose="020B0503020204020204" charset="-122"/>
                <a:sym typeface="Arial" panose="020B0604020202090204" pitchFamily="34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5" y="288925"/>
            <a:ext cx="3223260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altLang="zh-CN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19C13</a:t>
            </a: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195695" y="1160145"/>
            <a:ext cx="5336540" cy="114681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PSR J1841−0500: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辐射消失时间大约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580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天，周期导数从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-4.165(1)×10^-14 s/s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减少到 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-1.67×10^-14</a:t>
            </a:r>
            <a:endParaRPr lang="zh-CN" altLang="en-US" sz="160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观测跨度：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2011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9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-2018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4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endParaRPr lang="zh-CN" altLang="en-US" sz="1600" dirty="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2" name="ï$ḷíḍé"/>
          <p:cNvSpPr/>
          <p:nvPr/>
        </p:nvSpPr>
        <p:spPr bwMode="auto">
          <a:xfrm>
            <a:off x="602913" y="1315894"/>
            <a:ext cx="474464" cy="384035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1C50A2"/>
          </a:solidFill>
          <a:ln>
            <a:noFill/>
          </a:ln>
        </p:spPr>
      </p:sp>
      <p:sp>
        <p:nvSpPr>
          <p:cNvPr id="80" name="íṥ1ïḓè"/>
          <p:cNvSpPr txBox="1"/>
          <p:nvPr/>
        </p:nvSpPr>
        <p:spPr>
          <a:xfrm>
            <a:off x="1261745" y="1191895"/>
            <a:ext cx="4608195" cy="588010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rmAutofit/>
          </a:bodyPr>
          <a:lstStyle/>
          <a:p>
            <a:pPr marL="0" lvl="1" algn="l"/>
            <a:r>
              <a:rPr lang="en-US" altLang="zh-CN" sz="24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 Dynamic spectrum during ingress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89305" y="2088515"/>
            <a:ext cx="4804099" cy="358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emission modulations are clearly seen at  about 1125 MHz and 1400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MHz.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There are quasi-periodic pulse emission variations with a modulation period of ∼22 s during the ingress of the eclipse.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A6FACA-FA26-62A9-8B99-9EEF02005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306" y="1799618"/>
            <a:ext cx="5557999" cy="434364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4" y="288925"/>
            <a:ext cx="3924827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altLang="zh-CN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19C13</a:t>
            </a: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195695" y="1160145"/>
            <a:ext cx="5336540" cy="114681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PSR J1841−0500: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辐射消失时间大约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580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天，周期导数从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-4.165(1)×10^-14 s/s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减少到 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-1.67×10^-14</a:t>
            </a:r>
            <a:endParaRPr lang="zh-CN" altLang="en-US" sz="160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观测跨度：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2011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9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-2018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4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endParaRPr lang="zh-CN" altLang="en-US" sz="1600" dirty="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80" name="íṥ1ïḓè"/>
          <p:cNvSpPr txBox="1"/>
          <p:nvPr/>
        </p:nvSpPr>
        <p:spPr>
          <a:xfrm>
            <a:off x="1181849" y="985785"/>
            <a:ext cx="2600065" cy="588331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rmAutofit/>
          </a:bodyPr>
          <a:lstStyle/>
          <a:p>
            <a:pPr marL="0" lvl="1" algn="l"/>
            <a:r>
              <a:rPr lang="en-US" altLang="zh-CN" sz="24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Plasma lensing!!!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9596853" y="636246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Bilous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et al. (2021)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6E4302-472A-7582-C413-24E98217EAA7}"/>
              </a:ext>
            </a:extLst>
          </p:cNvPr>
          <p:cNvSpPr txBox="1"/>
          <p:nvPr/>
        </p:nvSpPr>
        <p:spPr>
          <a:xfrm>
            <a:off x="679208" y="1797784"/>
            <a:ext cx="4933651" cy="4191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size of the lens is: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distance from the pulsar to the lens is: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maximum pulse amplification is 1.6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the model of 1D lens model of Cordes et al. (2017), we obtained that the lens size alens~23000 km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Demonstrates the causal link between DM and lensing.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B9E759-DCAC-1AE6-75BD-6E2CC0BA1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066" y="2532117"/>
            <a:ext cx="3994650" cy="3830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C4C253-8DD7-3ED4-E41F-4A2CEB4EA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09" y="1850819"/>
            <a:ext cx="1768367" cy="446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214E97-1298-D9CB-660C-6BAA8980F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10" y="2776595"/>
            <a:ext cx="1750694" cy="442233"/>
          </a:xfrm>
          <a:prstGeom prst="rect">
            <a:avLst/>
          </a:prstGeom>
        </p:spPr>
      </p:pic>
      <p:pic>
        <p:nvPicPr>
          <p:cNvPr id="23" name="Picture 22" descr="Screen Shot 2021-07-07 at 11.37.59">
            <a:extLst>
              <a:ext uri="{FF2B5EF4-FFF2-40B4-BE49-F238E27FC236}">
                <a16:creationId xmlns:a16="http://schemas.microsoft.com/office/drawing/2014/main" id="{10B83F45-F138-4D4F-0988-1AE9615FF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695" y="39674"/>
            <a:ext cx="4933651" cy="248055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EBBDF58-C932-5E39-D0A2-5904C689F782}"/>
              </a:ext>
            </a:extLst>
          </p:cNvPr>
          <p:cNvSpPr txBox="1"/>
          <p:nvPr/>
        </p:nvSpPr>
        <p:spPr>
          <a:xfrm>
            <a:off x="9761863" y="2330521"/>
            <a:ext cx="2193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F. X. Lin et al. (2021)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4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5" y="288925"/>
            <a:ext cx="3223260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altLang="zh-CN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19C13</a:t>
            </a: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195695" y="1160145"/>
            <a:ext cx="5336540" cy="114681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PSR J1841−0500: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辐射消失时间大约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580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天，周期导数从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-4.165(1)×10^-14 s/s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减少到 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-1.67×10^-14</a:t>
            </a:r>
            <a:endParaRPr lang="zh-CN" altLang="en-US" sz="160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观测跨度：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2011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9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-2018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4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endParaRPr lang="zh-CN" altLang="en-US" sz="1600" dirty="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2" name="ï$ḷíḍé"/>
          <p:cNvSpPr/>
          <p:nvPr/>
        </p:nvSpPr>
        <p:spPr bwMode="auto">
          <a:xfrm>
            <a:off x="602913" y="1315894"/>
            <a:ext cx="474464" cy="384035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1C50A2"/>
          </a:solidFill>
          <a:ln>
            <a:noFill/>
          </a:ln>
        </p:spPr>
      </p:sp>
      <p:sp>
        <p:nvSpPr>
          <p:cNvPr id="80" name="íṥ1ïḓè"/>
          <p:cNvSpPr txBox="1"/>
          <p:nvPr/>
        </p:nvSpPr>
        <p:spPr>
          <a:xfrm>
            <a:off x="1261975" y="1191697"/>
            <a:ext cx="2600065" cy="588331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rmAutofit/>
          </a:bodyPr>
          <a:lstStyle/>
          <a:p>
            <a:pPr marL="0" lvl="1" algn="l"/>
            <a:r>
              <a:rPr lang="en-US" altLang="zh-CN" sz="24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Depolarization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/>
              <p:nvPr/>
            </p:nvSpPr>
            <p:spPr>
              <a:xfrm>
                <a:off x="523416" y="2110168"/>
                <a:ext cx="5908756" cy="4121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sz="2200" dirty="0">
                    <a:sym typeface="+mn-ea"/>
                  </a:rPr>
                  <a:t>The linear polarization of the pulsar disappears before the eclipse, even before there is a visually obvious change in DM.</a:t>
                </a:r>
              </a:p>
              <a:p>
                <a:pPr marL="342900" indent="-342900" algn="l" fontAlgn="auto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sz="2200" dirty="0">
                    <a:sym typeface="+mn-ea"/>
                  </a:rPr>
                  <a:t>The circular polarization remains unchanged.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sz="2200" dirty="0">
                    <a:sym typeface="+mn-ea"/>
                  </a:rPr>
                  <a:t>The maximum DM variation is: 0.6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  <a:sym typeface="+mn-ea"/>
                          </a:rPr>
                          <m:t>cm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  <a:sym typeface="+mn-ea"/>
                          </a:rPr>
                          <m:t>−3</m:t>
                        </m:r>
                      </m:sup>
                    </m:sSup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  <a:sym typeface="+mn-ea"/>
                      </a:rPr>
                      <m:t>pc</m:t>
                    </m:r>
                  </m:oMath>
                </a14:m>
                <a:endParaRPr lang="en-US" sz="2200" dirty="0">
                  <a:sym typeface="+mn-ea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sz="2200" dirty="0">
                    <a:sym typeface="+mn-ea"/>
                  </a:rPr>
                  <a:t>The estimated mass-loss rate from the companion is: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+mn-ea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+mn-ea"/>
                          </a:rPr>
                          <m:t>−12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sym typeface="+mn-ea"/>
                      </a:rPr>
                      <m:t> 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  <a:sym typeface="+mn-ea"/>
                          </a:rPr>
                          <m:t>M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2200" dirty="0">
                    <a:sym typeface="+mn-ea"/>
                  </a:rPr>
                  <a:t>/</a:t>
                </a:r>
                <a:r>
                  <a:rPr lang="en-US" sz="2200" dirty="0" err="1">
                    <a:sym typeface="+mn-ea"/>
                  </a:rPr>
                  <a:t>yr</a:t>
                </a:r>
                <a:endParaRPr lang="en-US" sz="2200" dirty="0">
                  <a:sym typeface="+mn-ea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16" y="2110168"/>
                <a:ext cx="5908756" cy="4121321"/>
              </a:xfrm>
              <a:prstGeom prst="rect">
                <a:avLst/>
              </a:prstGeom>
              <a:blipFill>
                <a:blip r:embed="rId2"/>
                <a:stretch>
                  <a:fillRect l="-1073" r="-1073" b="-153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BFB0101-D026-EB5E-B576-0C4155761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72" y="507047"/>
            <a:ext cx="5759828" cy="611778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5" y="288925"/>
            <a:ext cx="3223260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altLang="zh-CN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PSR J2055+3829 </a:t>
            </a: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195695" y="1160145"/>
            <a:ext cx="5336540" cy="114681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PSR J1841−0500: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辐射消失时间大约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580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天，周期导数从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-4.165(1)×10^-14 s/s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减少到 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-1.67×10^-14</a:t>
            </a:r>
            <a:endParaRPr lang="zh-CN" altLang="en-US" sz="160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观测跨度：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2011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9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-2018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4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endParaRPr lang="zh-CN" altLang="en-US" sz="1600" dirty="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2" name="ï$ḷíḍé"/>
          <p:cNvSpPr/>
          <p:nvPr/>
        </p:nvSpPr>
        <p:spPr bwMode="auto">
          <a:xfrm>
            <a:off x="602913" y="1315894"/>
            <a:ext cx="474464" cy="384035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1C50A2"/>
          </a:solidFill>
          <a:ln>
            <a:noFill/>
          </a:ln>
        </p:spPr>
      </p:sp>
      <p:sp>
        <p:nvSpPr>
          <p:cNvPr id="80" name="íṥ1ïḓè"/>
          <p:cNvSpPr txBox="1"/>
          <p:nvPr/>
        </p:nvSpPr>
        <p:spPr>
          <a:xfrm>
            <a:off x="1261975" y="1191697"/>
            <a:ext cx="2600065" cy="588331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rmAutofit/>
          </a:bodyPr>
          <a:lstStyle/>
          <a:p>
            <a:pPr marL="0" lvl="1" algn="l"/>
            <a:r>
              <a:rPr lang="en-US" altLang="zh-CN" sz="24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Polarization profile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/>
              <p:nvPr/>
            </p:nvSpPr>
            <p:spPr>
              <a:xfrm>
                <a:off x="523416" y="2110168"/>
                <a:ext cx="5352090" cy="4094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The BW PSR J2055+3829 has a spin period of 2.1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ms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and an orbit period of 3.1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hr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, which was discovered by the SPAN512 survey. 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Our observation duration is 11640s, covering the entire orbit.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Have a simple one peak profile with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+mn-ea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  <a:sym typeface="+mn-ea"/>
                          </a:rPr>
                          <m:t>L</m:t>
                        </m:r>
                      </m:sub>
                    </m:sSub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= 18.1%,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sym typeface="+mn-ea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  <a:sym typeface="+mn-ea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=2.2%</a:t>
                </a: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16" y="2110168"/>
                <a:ext cx="5352090" cy="4094134"/>
              </a:xfrm>
              <a:prstGeom prst="rect">
                <a:avLst/>
              </a:prstGeom>
              <a:blipFill>
                <a:blip r:embed="rId2"/>
                <a:stretch>
                  <a:fillRect l="-1185" r="-1659" b="-185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8EF83C9-EAA6-D2A6-72F7-78622C3C8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306" y="1555051"/>
            <a:ext cx="6146784" cy="476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60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5" y="288925"/>
            <a:ext cx="3223260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altLang="zh-CN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PSR J2055+3829 </a:t>
            </a: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195695" y="1160145"/>
            <a:ext cx="5336540" cy="114681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PSR J1841−0500: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辐射消失时间大约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580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天，周期导数从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-4.165(1)×10^-14 s/s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减少到 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-1.67×10^-14</a:t>
            </a:r>
            <a:endParaRPr lang="zh-CN" altLang="en-US" sz="160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观测跨度：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2011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9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-2018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4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endParaRPr lang="zh-CN" altLang="en-US" sz="1600" dirty="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740780" y="5275641"/>
            <a:ext cx="10909827" cy="1555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eclipse duration is 1467s, about 13% of the orbital period</a:t>
            </a: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linear polarizations of both of them decrease before there are significant changes in both DMs and circular polarizations.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FE971-D47B-6EB7-2A13-C6B95B943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83" y="689096"/>
            <a:ext cx="10554023" cy="46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71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5" y="288925"/>
            <a:ext cx="3223260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altLang="zh-CN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PSR J2051−0827</a:t>
            </a: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195695" y="1160145"/>
            <a:ext cx="5336540" cy="114681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PSR J1841−0500: </a:t>
            </a:r>
            <a:r>
              <a:rPr lang="zh-CN" altLang="en-US" sz="1600" dirty="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辐射消失时间大约</a:t>
            </a:r>
            <a:r>
              <a:rPr lang="en-US" sz="1600" dirty="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580</a:t>
            </a:r>
            <a:r>
              <a:rPr lang="zh-CN" altLang="en-US" sz="1600" dirty="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天，周期导数从</a:t>
            </a:r>
            <a:r>
              <a:rPr lang="en-US" sz="1600" dirty="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-4.165(1)×10^-14 s/s </a:t>
            </a:r>
            <a:r>
              <a:rPr lang="zh-CN" altLang="en-US" sz="1600" dirty="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减少到 </a:t>
            </a:r>
            <a:r>
              <a:rPr lang="en-US" sz="1600" dirty="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-1.67×10^-14</a:t>
            </a:r>
            <a:endParaRPr lang="zh-CN" altLang="en-US" sz="1600" dirty="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观测跨度：</a:t>
            </a:r>
            <a:r>
              <a:rPr lang="en-US" altLang="zh-CN" sz="1600" dirty="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2011</a:t>
            </a:r>
            <a:r>
              <a:rPr lang="zh-CN" altLang="en-US" sz="1600" dirty="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 dirty="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9</a:t>
            </a:r>
            <a:r>
              <a:rPr lang="zh-CN" altLang="en-US" sz="1600" dirty="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r>
              <a:rPr lang="en-US" altLang="zh-CN" sz="1600" dirty="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-2018</a:t>
            </a:r>
            <a:r>
              <a:rPr lang="zh-CN" altLang="en-US" sz="1600" dirty="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 dirty="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4</a:t>
            </a:r>
            <a:r>
              <a:rPr lang="zh-CN" altLang="en-US" sz="1600" dirty="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</a:p>
        </p:txBody>
      </p:sp>
      <p:sp>
        <p:nvSpPr>
          <p:cNvPr id="2" name="ï$ḷíḍé"/>
          <p:cNvSpPr/>
          <p:nvPr/>
        </p:nvSpPr>
        <p:spPr bwMode="auto">
          <a:xfrm>
            <a:off x="602913" y="1315894"/>
            <a:ext cx="474464" cy="384035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1C50A2"/>
          </a:solidFill>
          <a:ln>
            <a:noFill/>
          </a:ln>
        </p:spPr>
      </p:sp>
      <p:sp>
        <p:nvSpPr>
          <p:cNvPr id="80" name="íṥ1ïḓè"/>
          <p:cNvSpPr txBox="1"/>
          <p:nvPr/>
        </p:nvSpPr>
        <p:spPr>
          <a:xfrm>
            <a:off x="1261975" y="1191697"/>
            <a:ext cx="2600065" cy="588331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rmAutofit/>
          </a:bodyPr>
          <a:lstStyle/>
          <a:p>
            <a:pPr marL="0" lvl="1" algn="l"/>
            <a:r>
              <a:rPr lang="en-US" altLang="zh-CN" sz="24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Polarization profile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/>
              <p:nvPr/>
            </p:nvSpPr>
            <p:spPr>
              <a:xfrm>
                <a:off x="523416" y="1914467"/>
                <a:ext cx="5672279" cy="4654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PSR J2051−0827 is the second discovered BW with a 4.5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ms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spin period and a 2.38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hr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orbital period 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Shows radio eclipses at bellow 1 GHz,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Our observation duration is 8940s, covering the entire orbit.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Detect a weak inter pulse for the first time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Polarization: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+mn-ea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  <a:sym typeface="+mn-ea"/>
                          </a:rPr>
                          <m:t>L</m:t>
                        </m:r>
                      </m:sub>
                    </m:sSub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= 8.9%,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sym typeface="+mn-ea"/>
                          </a:rPr>
                          <m:t>𝐹</m:t>
                        </m:r>
                      </m:e>
                      <m:sub>
                        <m:r>
                          <a:rPr lang="en-US" sz="2200" b="0" i="0" smtClean="0">
                            <a:latin typeface="Cambria Math" panose="02040503050406030204" pitchFamily="18" charset="0"/>
                            <a:sym typeface="+mn-ea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  <a:sym typeface="+mn-ea"/>
                          </a:rPr>
                          <m:t>C</m:t>
                        </m:r>
                        <m:r>
                          <a:rPr lang="en-US" sz="2200" b="0" i="0" smtClean="0">
                            <a:latin typeface="Cambria Math" panose="02040503050406030204" pitchFamily="18" charset="0"/>
                            <a:sym typeface="+mn-ea"/>
                          </a:rPr>
                          <m:t>|</m:t>
                        </m:r>
                      </m:sub>
                    </m:sSub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=9.3%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A  jump of ∼90 deg in the PA swings </a:t>
                </a: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16" y="1914467"/>
                <a:ext cx="5672279" cy="4654608"/>
              </a:xfrm>
              <a:prstGeom prst="rect">
                <a:avLst/>
              </a:prstGeom>
              <a:blipFill>
                <a:blip r:embed="rId2"/>
                <a:stretch>
                  <a:fillRect l="-1119" b="-16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C3C24B3-996D-3BE0-243D-67F13BEC3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95" y="1780028"/>
            <a:ext cx="5704806" cy="455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43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5" y="288925"/>
            <a:ext cx="3223260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altLang="zh-CN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PSR J2051−0827</a:t>
            </a: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195695" y="1160145"/>
            <a:ext cx="5336540" cy="114681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PSR J1841−0500: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辐射消失时间大约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580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天，周期导数从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-4.165(1)×10^-14 s/s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减少到 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-1.67×10^-14</a:t>
            </a:r>
            <a:endParaRPr lang="zh-CN" altLang="en-US" sz="160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观测跨度：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2011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9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-2018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4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endParaRPr lang="zh-CN" altLang="en-US" sz="1600" dirty="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85217" y="5333036"/>
            <a:ext cx="10685252" cy="1421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linear polarizations of both of them decrease before there are significant changes in both DMs and circular polarizations. </a:t>
            </a: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regular rise in RM near eclipse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which provides an evidence of the changes of Faraday rotation.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90AF8-E218-C1E0-7ED7-D7E498AFA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912" y="939169"/>
            <a:ext cx="10117305" cy="4405005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A6D135D9-519A-705E-A3A4-DF29CCB7BDCD}"/>
              </a:ext>
            </a:extLst>
          </p:cNvPr>
          <p:cNvSpPr/>
          <p:nvPr/>
        </p:nvSpPr>
        <p:spPr>
          <a:xfrm>
            <a:off x="7383294" y="2306955"/>
            <a:ext cx="603115" cy="475156"/>
          </a:xfrm>
          <a:prstGeom prst="fra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A3BC60-1133-6F20-E56F-18D94C3B27E4}"/>
              </a:ext>
            </a:extLst>
          </p:cNvPr>
          <p:cNvSpPr/>
          <p:nvPr/>
        </p:nvSpPr>
        <p:spPr>
          <a:xfrm>
            <a:off x="7383293" y="2519563"/>
            <a:ext cx="603115" cy="4527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9739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5" y="288925"/>
            <a:ext cx="3223260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altLang="zh-CN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PSR J2051−0827</a:t>
            </a: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380293" y="423801"/>
            <a:ext cx="5672278" cy="1828649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results suggest that there may be significant magnetic field in the eclipse mediums of spider pulsars, and the magnetic field extends beyond the plasma.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ï$ḷíḍé"/>
          <p:cNvSpPr/>
          <p:nvPr/>
        </p:nvSpPr>
        <p:spPr bwMode="auto">
          <a:xfrm>
            <a:off x="602913" y="1315894"/>
            <a:ext cx="474464" cy="384035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1C50A2"/>
          </a:solidFill>
          <a:ln>
            <a:noFill/>
          </a:ln>
        </p:spPr>
      </p:sp>
      <p:sp>
        <p:nvSpPr>
          <p:cNvPr id="80" name="íṥ1ïḓè"/>
          <p:cNvSpPr txBox="1"/>
          <p:nvPr/>
        </p:nvSpPr>
        <p:spPr>
          <a:xfrm>
            <a:off x="1261975" y="1191697"/>
            <a:ext cx="2600065" cy="588331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rmAutofit/>
          </a:bodyPr>
          <a:lstStyle/>
          <a:p>
            <a:pPr marL="0" lvl="1" algn="l"/>
            <a:r>
              <a:rPr lang="en-US" altLang="zh-CN" sz="24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Magnetic field of medium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/>
              <p:nvPr/>
            </p:nvSpPr>
            <p:spPr>
              <a:xfrm>
                <a:off x="523416" y="1914467"/>
                <a:ext cx="5886846" cy="4648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The line-of-sight magnetic filed strength in the eclipse medium: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The deviation of phase difference between the top and bottom of the band is less than one full rotation. The perpendicular magnetic field strength: 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The maximum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ea"/>
                      </a:rPr>
                      <m:t>∆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ea"/>
                      </a:rPr>
                      <m:t>R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M=89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latin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sz="2200" b="1" i="1">
                            <a:latin typeface="Cambria Math" panose="02040503050406030204" pitchFamily="18" charset="0"/>
                            <a:sym typeface="+mn-ea"/>
                          </a:rPr>
                          <m:t>𝑩</m:t>
                        </m:r>
                      </m:e>
                      <m:sub>
                        <m:r>
                          <a:rPr lang="en-US" sz="2200" b="1">
                            <a:latin typeface="Cambria Math" panose="02040503050406030204" pitchFamily="18" charset="0"/>
                            <a:sym typeface="+mn-ea"/>
                          </a:rPr>
                          <m:t>||</m:t>
                        </m:r>
                      </m:sub>
                    </m:sSub>
                    <m:r>
                      <a:rPr lang="en-US" sz="2200" b="1">
                        <a:latin typeface="Cambria Math" panose="02040503050406030204" pitchFamily="18" charset="0"/>
                        <a:sym typeface="+mn-ea"/>
                      </a:rPr>
                      <m:t>~</m:t>
                    </m:r>
                  </m:oMath>
                </a14:m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0.7 G</a:t>
                </a:r>
                <a:endParaRPr lang="en-US" sz="22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latin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sz="2200" b="1" i="1">
                            <a:latin typeface="Cambria Math" panose="02040503050406030204" pitchFamily="18" charset="0"/>
                            <a:sym typeface="+mn-ea"/>
                          </a:rPr>
                          <m:t>𝑩</m:t>
                        </m:r>
                      </m:e>
                      <m:sub>
                        <m:r>
                          <a:rPr lang="en-US" sz="2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⊥</m:t>
                        </m:r>
                      </m:sub>
                    </m:sSub>
                    <m:r>
                      <a:rPr lang="en-US" sz="2200" b="1" i="0" smtClean="0">
                        <a:latin typeface="Cambria Math" panose="02040503050406030204" pitchFamily="18" charset="0"/>
                        <a:sym typeface="+mn-ea"/>
                      </a:rPr>
                      <m:t>&lt;</m:t>
                    </m:r>
                  </m:oMath>
                </a14:m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0.05 G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16" y="1914467"/>
                <a:ext cx="5886846" cy="4648196"/>
              </a:xfrm>
              <a:prstGeom prst="rect">
                <a:avLst/>
              </a:prstGeom>
              <a:blipFill>
                <a:blip r:embed="rId2"/>
                <a:stretch>
                  <a:fillRect l="-1078" r="-216" b="-163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7DCB847-F361-E8CB-2399-B28F22CB4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35" y="2483142"/>
            <a:ext cx="2967507" cy="611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01E36D-2061-EAC3-B19A-301403578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12" y="5015878"/>
            <a:ext cx="3098395" cy="5262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BAEA93-3BBD-E0B3-4EF5-992887168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62" y="2256622"/>
            <a:ext cx="5258322" cy="41473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100B1C-19D5-6C8C-E803-9D279EB65768}"/>
              </a:ext>
            </a:extLst>
          </p:cNvPr>
          <p:cNvSpPr txBox="1"/>
          <p:nvPr/>
        </p:nvSpPr>
        <p:spPr>
          <a:xfrm>
            <a:off x="10359957" y="6408132"/>
            <a:ext cx="1644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Lazaridis et al. 2011</a:t>
            </a:r>
          </a:p>
        </p:txBody>
      </p:sp>
    </p:spTree>
    <p:extLst>
      <p:ext uri="{BB962C8B-B14F-4D97-AF65-F5344CB8AC3E}">
        <p14:creationId xmlns:p14="http://schemas.microsoft.com/office/powerpoint/2010/main" val="1922646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5" y="282575"/>
            <a:ext cx="7086316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altLang="zh-CN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Depolarization mechanism</a:t>
            </a:r>
            <a:r>
              <a:rPr lang="zh-CN" altLang="en-US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in spider pulsar</a:t>
            </a: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195695" y="1160145"/>
            <a:ext cx="5336540" cy="114681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l">
              <a:lnSpc>
                <a:spcPct val="150000"/>
              </a:lnSpc>
            </a:pPr>
            <a:endParaRPr lang="zh-CN" altLang="en-US" sz="1600" dirty="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710380" y="1145619"/>
            <a:ext cx="5336540" cy="544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depolarization has been seen in many spider pulsars, You et al. (2018) attribute this phenomenon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multipath propagation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eclipse medium.</a:t>
            </a: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highly sensitive observation find that the linear polarization decrease before there are obvious changes in DM, which do not support the multipath propagation.</a:t>
            </a: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we suggest that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rapid fluctuations of the parallel component of the magnetic field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 eclipse medium due to the companion’s orbital motion maybe provide the most promising explanation of the depolarization.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853F4749-E232-2FB9-EC38-0BE268F06F74}"/>
                  </a:ext>
                </a:extLst>
              </p:cNvPr>
              <p:cNvSpPr txBox="1"/>
              <p:nvPr/>
            </p:nvSpPr>
            <p:spPr>
              <a:xfrm>
                <a:off x="5872525" y="1144945"/>
                <a:ext cx="5336540" cy="4612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assume that the RM variations have a normal distribution with standard deviation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RM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depolarization due to RM variations could be described as: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RM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PSR J1720−0533, PSR J2055+3829 and PSR J2051−0827 are 21, 21 and 18 rad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respectively.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853F4749-E232-2FB9-EC38-0BE268F06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525" y="1144945"/>
                <a:ext cx="5336540" cy="4612994"/>
              </a:xfrm>
              <a:prstGeom prst="rect">
                <a:avLst/>
              </a:prstGeom>
              <a:blipFill>
                <a:blip r:embed="rId2"/>
                <a:stretch>
                  <a:fillRect l="-71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1928CC7-1790-10CE-709D-5EA446EBA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95" y="2928957"/>
            <a:ext cx="3476616" cy="58327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5" y="282575"/>
            <a:ext cx="7086316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altLang="zh-CN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Depolarization in FRB</a:t>
            </a: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195695" y="1160145"/>
            <a:ext cx="5336540" cy="114681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l">
              <a:lnSpc>
                <a:spcPct val="150000"/>
              </a:lnSpc>
            </a:pPr>
            <a:endParaRPr lang="zh-CN" altLang="en-US" sz="1600" dirty="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/>
              <p:nvPr/>
            </p:nvSpPr>
            <p:spPr>
              <a:xfrm>
                <a:off x="710379" y="1145619"/>
                <a:ext cx="5730787" cy="4612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depolarization has been seen in  repeating FRBs, Feng et al. (2022) attribute this phenomenon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the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multipath propagation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b="1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𝑅𝑀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pulse scattering originate maybe from a single plasma screen.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However, for some repeaters, the scattering timescale is much smaller with large RM variation, i.e. FRB 20201124A (−887 to −362 rad m^(−2)) (Xu et al. 2021). 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we suggest that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rapid fluctuations of the parallel component of the magnetic field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maybe provide another explanation of the depolarization in repeating FRBs. </a:t>
                </a: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379" y="1145619"/>
                <a:ext cx="5730787" cy="4612994"/>
              </a:xfrm>
              <a:prstGeom prst="rect">
                <a:avLst/>
              </a:prstGeom>
              <a:blipFill>
                <a:blip r:embed="rId2"/>
                <a:stretch>
                  <a:fillRect l="-885" r="-885" b="-82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94E3C64-D41E-79EB-A732-C4C0F11BF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56" y="286297"/>
            <a:ext cx="4941364" cy="2974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1E1C30-8A7C-2319-2846-2AC64743F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52" y="3567186"/>
            <a:ext cx="4672068" cy="30045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448918-4F0F-C6EE-D00A-DF100187BBD8}"/>
              </a:ext>
            </a:extLst>
          </p:cNvPr>
          <p:cNvSpPr txBox="1"/>
          <p:nvPr/>
        </p:nvSpPr>
        <p:spPr>
          <a:xfrm>
            <a:off x="10029312" y="3260792"/>
            <a:ext cx="15029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Feng et al. (2022)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EDF960-B8DE-08C7-E397-9C21FAF16190}"/>
              </a:ext>
            </a:extLst>
          </p:cNvPr>
          <p:cNvSpPr txBox="1"/>
          <p:nvPr/>
        </p:nvSpPr>
        <p:spPr>
          <a:xfrm>
            <a:off x="10347082" y="6550223"/>
            <a:ext cx="15029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 et al. (2021)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816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ṡľïḑè"/>
          <p:cNvSpPr txBox="1"/>
          <p:nvPr/>
        </p:nvSpPr>
        <p:spPr bwMode="auto">
          <a:xfrm>
            <a:off x="2863486" y="2008218"/>
            <a:ext cx="4705350" cy="2192655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90204" pitchFamily="34" charset="0"/>
                <a:ea typeface="微软雅黑" panose="020B050302020402020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altLang="en-US" sz="2400" b="0" dirty="0">
                <a:solidFill>
                  <a:schemeClr val="tx1"/>
                </a:solidFill>
                <a:latin typeface="+mn-ea"/>
                <a:ea typeface="+mn-ea"/>
                <a:sym typeface="+mn-lt"/>
              </a:rPr>
              <a:t>Background </a:t>
            </a: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2400" b="0" dirty="0">
                <a:solidFill>
                  <a:schemeClr val="tx1"/>
                </a:solidFill>
                <a:latin typeface="+mn-ea"/>
                <a:ea typeface="+mn-ea"/>
                <a:sym typeface="+mn-lt"/>
              </a:rPr>
              <a:t>Some black widows</a:t>
            </a:r>
            <a:endParaRPr lang="zh-CN" altLang="en-US" sz="2400" b="0" dirty="0">
              <a:solidFill>
                <a:schemeClr val="tx1"/>
              </a:solidFill>
              <a:latin typeface="+mn-ea"/>
              <a:ea typeface="+mn-ea"/>
              <a:sym typeface="+mn-lt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altLang="en-US" sz="2400" b="0" dirty="0">
                <a:solidFill>
                  <a:schemeClr val="tx1"/>
                </a:solidFill>
                <a:latin typeface="+mn-ea"/>
                <a:ea typeface="+mn-ea"/>
                <a:sym typeface="+mn-lt"/>
              </a:rPr>
              <a:t>Summary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2344594" y="2008218"/>
            <a:ext cx="0" cy="2046662"/>
          </a:xfrm>
          <a:prstGeom prst="line">
            <a:avLst/>
          </a:prstGeom>
          <a:solidFill>
            <a:srgbClr val="FFCC00"/>
          </a:solidFill>
          <a:ln w="28575" cap="flat" cmpd="sng" algn="ctr">
            <a:solidFill>
              <a:srgbClr val="1C50A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išľïḋé"/>
          <p:cNvSpPr txBox="1"/>
          <p:nvPr/>
        </p:nvSpPr>
        <p:spPr>
          <a:xfrm>
            <a:off x="568774" y="762068"/>
            <a:ext cx="2623091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1C50A2"/>
                </a:solidFill>
                <a:latin typeface="+mj-ea"/>
                <a:cs typeface="+mj-ea"/>
                <a:sym typeface="+mn-lt"/>
              </a:rPr>
              <a:t>Outlines</a:t>
            </a:r>
          </a:p>
        </p:txBody>
      </p:sp>
      <p:sp>
        <p:nvSpPr>
          <p:cNvPr id="10" name="poetry_91022"/>
          <p:cNvSpPr>
            <a:spLocks noChangeAspect="1"/>
          </p:cNvSpPr>
          <p:nvPr/>
        </p:nvSpPr>
        <p:spPr bwMode="auto">
          <a:xfrm>
            <a:off x="841050" y="2410060"/>
            <a:ext cx="1039269" cy="1093185"/>
          </a:xfrm>
          <a:custGeom>
            <a:avLst/>
            <a:gdLst>
              <a:gd name="T0" fmla="*/ 3353 w 5127"/>
              <a:gd name="T1" fmla="*/ 1728 h 5401"/>
              <a:gd name="T2" fmla="*/ 2183 w 5127"/>
              <a:gd name="T3" fmla="*/ 1608 h 5401"/>
              <a:gd name="T4" fmla="*/ 3353 w 5127"/>
              <a:gd name="T5" fmla="*/ 1488 h 5401"/>
              <a:gd name="T6" fmla="*/ 3103 w 5127"/>
              <a:gd name="T7" fmla="*/ 2231 h 5401"/>
              <a:gd name="T8" fmla="*/ 3103 w 5127"/>
              <a:gd name="T9" fmla="*/ 1991 h 5401"/>
              <a:gd name="T10" fmla="*/ 2432 w 5127"/>
              <a:gd name="T11" fmla="*/ 2111 h 5401"/>
              <a:gd name="T12" fmla="*/ 3103 w 5127"/>
              <a:gd name="T13" fmla="*/ 2231 h 5401"/>
              <a:gd name="T14" fmla="*/ 3353 w 5127"/>
              <a:gd name="T15" fmla="*/ 2648 h 5401"/>
              <a:gd name="T16" fmla="*/ 2183 w 5127"/>
              <a:gd name="T17" fmla="*/ 2768 h 5401"/>
              <a:gd name="T18" fmla="*/ 3353 w 5127"/>
              <a:gd name="T19" fmla="*/ 2888 h 5401"/>
              <a:gd name="T20" fmla="*/ 2552 w 5127"/>
              <a:gd name="T21" fmla="*/ 3151 h 5401"/>
              <a:gd name="T22" fmla="*/ 2552 w 5127"/>
              <a:gd name="T23" fmla="*/ 3391 h 5401"/>
              <a:gd name="T24" fmla="*/ 3223 w 5127"/>
              <a:gd name="T25" fmla="*/ 3271 h 5401"/>
              <a:gd name="T26" fmla="*/ 2552 w 5127"/>
              <a:gd name="T27" fmla="*/ 3151 h 5401"/>
              <a:gd name="T28" fmla="*/ 4448 w 5127"/>
              <a:gd name="T29" fmla="*/ 1442 h 5401"/>
              <a:gd name="T30" fmla="*/ 4688 w 5127"/>
              <a:gd name="T31" fmla="*/ 1442 h 5401"/>
              <a:gd name="T32" fmla="*/ 3988 w 5127"/>
              <a:gd name="T33" fmla="*/ 0 h 5401"/>
              <a:gd name="T34" fmla="*/ 0 w 5127"/>
              <a:gd name="T35" fmla="*/ 604 h 5401"/>
              <a:gd name="T36" fmla="*/ 120 w 5127"/>
              <a:gd name="T37" fmla="*/ 1792 h 5401"/>
              <a:gd name="T38" fmla="*/ 686 w 5127"/>
              <a:gd name="T39" fmla="*/ 1672 h 5401"/>
              <a:gd name="T40" fmla="*/ 240 w 5127"/>
              <a:gd name="T41" fmla="*/ 1552 h 5401"/>
              <a:gd name="T42" fmla="*/ 604 w 5127"/>
              <a:gd name="T43" fmla="*/ 240 h 5401"/>
              <a:gd name="T44" fmla="*/ 968 w 5127"/>
              <a:gd name="T45" fmla="*/ 4179 h 5401"/>
              <a:gd name="T46" fmla="*/ 3904 w 5127"/>
              <a:gd name="T47" fmla="*/ 4879 h 5401"/>
              <a:gd name="T48" fmla="*/ 3904 w 5127"/>
              <a:gd name="T49" fmla="*/ 4639 h 5401"/>
              <a:gd name="T50" fmla="*/ 1208 w 5127"/>
              <a:gd name="T51" fmla="*/ 4179 h 5401"/>
              <a:gd name="T52" fmla="*/ 1086 w 5127"/>
              <a:gd name="T53" fmla="*/ 240 h 5401"/>
              <a:gd name="T54" fmla="*/ 4448 w 5127"/>
              <a:gd name="T55" fmla="*/ 700 h 5401"/>
              <a:gd name="T56" fmla="*/ 4568 w 5127"/>
              <a:gd name="T57" fmla="*/ 2000 h 5401"/>
              <a:gd name="T58" fmla="*/ 4568 w 5127"/>
              <a:gd name="T59" fmla="*/ 2240 h 5401"/>
              <a:gd name="T60" fmla="*/ 4887 w 5127"/>
              <a:gd name="T61" fmla="*/ 2340 h 5401"/>
              <a:gd name="T62" fmla="*/ 5007 w 5127"/>
              <a:gd name="T63" fmla="*/ 3838 h 5401"/>
              <a:gd name="T64" fmla="*/ 5127 w 5127"/>
              <a:gd name="T65" fmla="*/ 2340 h 5401"/>
              <a:gd name="T66" fmla="*/ 4568 w 5127"/>
              <a:gd name="T67" fmla="*/ 5139 h 5401"/>
              <a:gd name="T68" fmla="*/ 4448 w 5127"/>
              <a:gd name="T69" fmla="*/ 5281 h 5401"/>
              <a:gd name="T70" fmla="*/ 4688 w 5127"/>
              <a:gd name="T71" fmla="*/ 5281 h 5401"/>
              <a:gd name="T72" fmla="*/ 4568 w 5127"/>
              <a:gd name="T73" fmla="*/ 5139 h 5401"/>
              <a:gd name="T74" fmla="*/ 4448 w 5127"/>
              <a:gd name="T75" fmla="*/ 2559 h 5401"/>
              <a:gd name="T76" fmla="*/ 4568 w 5127"/>
              <a:gd name="T77" fmla="*/ 4974 h 5401"/>
              <a:gd name="T78" fmla="*/ 4688 w 5127"/>
              <a:gd name="T79" fmla="*/ 2559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5" y="282575"/>
            <a:ext cx="5568950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altLang="zh-CN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Summary</a:t>
            </a: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195695" y="1160145"/>
            <a:ext cx="5336540" cy="114681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PSR J1841−0500: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辐射消失时间大约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580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天，周期导数从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-4.165(1)×10^-14 s/s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减少到 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-1.67×10^-14</a:t>
            </a:r>
            <a:endParaRPr lang="zh-CN" altLang="en-US" sz="160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观测跨度：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2011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9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-2018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4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endParaRPr lang="zh-CN" altLang="en-US" sz="1600" dirty="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/>
              <p:nvPr/>
            </p:nvSpPr>
            <p:spPr>
              <a:xfrm>
                <a:off x="659766" y="1085258"/>
                <a:ext cx="10872469" cy="518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19C13, because of scintillation maximum, we find plasma lensing phenomenon which demonstrates the causal link between DM and lensing.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regular rise in RM is seen during eclipse egress of PSR J2051-0827, which provides evidence of the changes of Faraday rotation for the first time.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sym typeface="+mn-ea"/>
                          </a:rPr>
                          <m:t>𝑩</m:t>
                        </m:r>
                      </m:e>
                      <m:sub>
                        <m:r>
                          <a:rPr lang="en-US" sz="2000" b="1">
                            <a:latin typeface="Cambria Math" panose="02040503050406030204" pitchFamily="18" charset="0"/>
                            <a:sym typeface="+mn-ea"/>
                          </a:rPr>
                          <m:t>||</m:t>
                        </m:r>
                      </m:sub>
                    </m:sSub>
                    <m:r>
                      <a:rPr lang="en-US" sz="2000" b="1">
                        <a:latin typeface="Cambria Math" panose="02040503050406030204" pitchFamily="18" charset="0"/>
                        <a:sym typeface="+mn-ea"/>
                      </a:rPr>
                      <m:t>~</m:t>
                    </m:r>
                  </m:oMath>
                </a14:m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0.7 G</a:t>
                </a:r>
                <a:r>
                  <a:rPr lang="en-US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sym typeface="+mn-ea"/>
                          </a:rPr>
                          <m:t>𝑩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⊥</m:t>
                        </m:r>
                      </m:sub>
                    </m:sSub>
                    <m:r>
                      <a:rPr lang="en-US" sz="2000" b="1">
                        <a:latin typeface="Cambria Math" panose="02040503050406030204" pitchFamily="18" charset="0"/>
                        <a:sym typeface="+mn-ea"/>
                      </a:rPr>
                      <m:t>&lt;</m:t>
                    </m:r>
                  </m:oMath>
                </a14:m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0.05 G.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polarization analysis, we find that the linear polarization decreases before there are significant changes in DM, which suggests that the magnetic field extends beyond the plasma.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depolarization phenomenon maybe result from the rapid variations of the magnetic field of the eclipse medium, rather than multipath propagation. 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This mechanism maybe provide another explanation of the depolarization in repeating FRBs. 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By fitting the DM variations during the eclipse, we estimated the mass-loss rate from the companion to be in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the range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sym typeface="+mn-ea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sym typeface="+mn-ea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sym typeface="+mn-ea"/>
                              </a:rPr>
                              <m:t>−1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sym typeface="+mn-ea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+mn-ea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sym typeface="+mn-ea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sym typeface="+mn-ea"/>
                          </a:rPr>
                          <m:t>−12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sym typeface="+mn-ea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sym typeface="+mn-ea"/>
                          </a:rPr>
                          <m:t>M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+mn-ea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/yr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66" y="1085258"/>
                <a:ext cx="10872469" cy="5181290"/>
              </a:xfrm>
              <a:prstGeom prst="rect">
                <a:avLst/>
              </a:prstGeom>
              <a:blipFill>
                <a:blip r:embed="rId2"/>
                <a:stretch>
                  <a:fillRect l="-350" b="-97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8458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/>
          <p:cNvSpPr txBox="1"/>
          <p:nvPr/>
        </p:nvSpPr>
        <p:spPr>
          <a:xfrm>
            <a:off x="4378960" y="3107690"/>
            <a:ext cx="4759325" cy="920750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b="1" dirty="0">
                <a:solidFill>
                  <a:srgbClr val="1C50A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THANKS</a:t>
            </a:r>
            <a:r>
              <a:rPr lang="zh-CN" altLang="en-US" sz="5400" b="1" dirty="0">
                <a:solidFill>
                  <a:srgbClr val="1C50A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！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5" y="288925"/>
            <a:ext cx="3223260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zh-CN" altLang="en-US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Background </a:t>
            </a:r>
            <a:endParaRPr lang="en-US" altLang="zh-CN" sz="2800" b="1" dirty="0">
              <a:solidFill>
                <a:srgbClr val="1C50A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195695" y="1160145"/>
            <a:ext cx="5336540" cy="114681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PSR J1841−0500: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辐射消失时间大约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580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天，周期导数从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-4.165(1)×10^-14 s/s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减少到 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-1.67×10^-14</a:t>
            </a:r>
            <a:endParaRPr lang="zh-CN" altLang="en-US" sz="160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观测跨度：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2011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9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-2018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4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endParaRPr lang="zh-CN" altLang="en-US" sz="1600" dirty="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2" name="ï$ḷíḍé"/>
          <p:cNvSpPr/>
          <p:nvPr/>
        </p:nvSpPr>
        <p:spPr bwMode="auto">
          <a:xfrm>
            <a:off x="602913" y="1315894"/>
            <a:ext cx="474464" cy="384035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1C50A2"/>
          </a:solidFill>
          <a:ln>
            <a:noFill/>
          </a:ln>
        </p:spPr>
      </p:sp>
      <p:sp>
        <p:nvSpPr>
          <p:cNvPr id="80" name="íṥ1ïḓè"/>
          <p:cNvSpPr txBox="1"/>
          <p:nvPr/>
        </p:nvSpPr>
        <p:spPr>
          <a:xfrm>
            <a:off x="1261975" y="1191697"/>
            <a:ext cx="2600065" cy="588331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rmAutofit/>
          </a:bodyPr>
          <a:lstStyle/>
          <a:p>
            <a:pPr marL="0" lvl="1" algn="l"/>
            <a:r>
              <a:rPr lang="en-US" altLang="zh-CN" sz="24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Millisecond pulsar</a:t>
            </a:r>
            <a:endParaRPr lang="en-US" altLang="zh-CN" sz="2400" b="1" dirty="0">
              <a:solidFill>
                <a:srgbClr val="1C50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789305" y="2088515"/>
            <a:ext cx="5264785" cy="364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Discovered at radio waveband (PSR B1937+21) with Arecibo (Backer et al. 1982)</a:t>
            </a:r>
            <a:endParaRPr lang="en-US" altLang="zh-CN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Most radio MSPs are in binaries, 30% are isolated</a:t>
            </a:r>
            <a:endParaRPr lang="en-US" altLang="zh-CN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Spun-up (“recycled”) by accretion in  LMXBs (Alpar et al. 1982)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FD5C9-3BF1-8C37-4567-64E384824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688" y="1160145"/>
            <a:ext cx="5513243" cy="515807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80B3762-2EBA-3364-35E4-F56E7CB5E47C}"/>
              </a:ext>
            </a:extLst>
          </p:cNvPr>
          <p:cNvSpPr/>
          <p:nvPr/>
        </p:nvSpPr>
        <p:spPr>
          <a:xfrm>
            <a:off x="6897340" y="4109085"/>
            <a:ext cx="1698625" cy="16256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A092A7-F294-3540-A997-97204414CC02}"/>
              </a:ext>
            </a:extLst>
          </p:cNvPr>
          <p:cNvSpPr txBox="1"/>
          <p:nvPr/>
        </p:nvSpPr>
        <p:spPr>
          <a:xfrm>
            <a:off x="9906001" y="6318216"/>
            <a:ext cx="1626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400" dirty="0"/>
              <a:t>Tong et al. (2015)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5" y="288925"/>
            <a:ext cx="3223260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zh-CN" altLang="en-US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Background </a:t>
            </a:r>
            <a:endParaRPr lang="en-US" altLang="zh-CN" sz="2800" b="1" dirty="0">
              <a:solidFill>
                <a:srgbClr val="1C50A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195695" y="1160145"/>
            <a:ext cx="5336540" cy="114681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PSR J1841−0500: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辐射消失时间大约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580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天，周期导数从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-4.165(1)×10^-14 s/s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减少到 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-1.67×10^-14</a:t>
            </a:r>
            <a:endParaRPr lang="zh-CN" altLang="en-US" sz="160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观测跨度：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2011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9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-2018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4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endParaRPr lang="zh-CN" altLang="en-US" sz="1600" dirty="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2" name="ï$ḷíḍé"/>
          <p:cNvSpPr/>
          <p:nvPr/>
        </p:nvSpPr>
        <p:spPr bwMode="auto">
          <a:xfrm>
            <a:off x="602913" y="1315894"/>
            <a:ext cx="474464" cy="384035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1C50A2"/>
          </a:solidFill>
          <a:ln>
            <a:noFill/>
          </a:ln>
        </p:spPr>
      </p:sp>
      <p:sp>
        <p:nvSpPr>
          <p:cNvPr id="80" name="íṥ1ïḓè"/>
          <p:cNvSpPr txBox="1"/>
          <p:nvPr/>
        </p:nvSpPr>
        <p:spPr>
          <a:xfrm>
            <a:off x="1261975" y="1191697"/>
            <a:ext cx="2600065" cy="588331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rmAutofit/>
          </a:bodyPr>
          <a:lstStyle/>
          <a:p>
            <a:pPr marL="0" lvl="1"/>
            <a:r>
              <a:rPr lang="en-US" altLang="zh-CN" sz="24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Formation</a:t>
            </a:r>
            <a:endParaRPr lang="en-US" altLang="zh-CN" sz="2400" b="1" dirty="0">
              <a:solidFill>
                <a:srgbClr val="1C50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02913" y="1780028"/>
            <a:ext cx="5117615" cy="465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After born, pulsar period increases as the energy lose.</a:t>
            </a: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When the companion over flow the Roche lobe, accretion starts with decreasing period and magnetic field</a:t>
            </a: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MSP generates after accreting about 0.2 solar mass.</a:t>
            </a:r>
          </a:p>
          <a:p>
            <a:pPr marL="342900" indent="-342900" fontAlgn="auto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(1) Accretion Powered MSPs: SAX J1808.4-3658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(2)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Transitional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pulsar: PSR J1023+0038…</a:t>
            </a:r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C3EE77A4-B8A9-D744-B577-B7430B77F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528" y="1315894"/>
            <a:ext cx="6250769" cy="4797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BEC4FE-2C61-FF3B-C970-4C7BC1C88273}"/>
              </a:ext>
            </a:extLst>
          </p:cNvPr>
          <p:cNvSpPr txBox="1"/>
          <p:nvPr/>
        </p:nvSpPr>
        <p:spPr>
          <a:xfrm>
            <a:off x="10147667" y="6113357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 et al. 2016</a:t>
            </a:r>
          </a:p>
        </p:txBody>
      </p:sp>
    </p:spTree>
    <p:extLst>
      <p:ext uri="{BB962C8B-B14F-4D97-AF65-F5344CB8AC3E}">
        <p14:creationId xmlns:p14="http://schemas.microsoft.com/office/powerpoint/2010/main" val="2595792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5" y="288925"/>
            <a:ext cx="6289675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zh-CN" altLang="en-US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PSR J1023+0038: The “Missing Link”</a:t>
            </a: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195695" y="1160145"/>
            <a:ext cx="5336540" cy="114681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PSR J1841−0500: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辐射消失时间大约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580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天，周期导数从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-4.165(1)×10^-14 s/s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减少到 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-1.67×10^-14</a:t>
            </a:r>
            <a:endParaRPr lang="zh-CN" altLang="en-US" sz="160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观测跨度：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2011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9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-2018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4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endParaRPr lang="zh-CN" altLang="en-US" sz="1600" dirty="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2" name="ï$ḷíḍé"/>
          <p:cNvSpPr/>
          <p:nvPr/>
        </p:nvSpPr>
        <p:spPr bwMode="auto">
          <a:xfrm>
            <a:off x="787063" y="1160319"/>
            <a:ext cx="474464" cy="384035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1C50A2"/>
          </a:solidFill>
          <a:ln>
            <a:noFill/>
          </a:ln>
        </p:spPr>
      </p:sp>
      <p:sp>
        <p:nvSpPr>
          <p:cNvPr id="4" name="object 5"/>
          <p:cNvSpPr/>
          <p:nvPr/>
        </p:nvSpPr>
        <p:spPr>
          <a:xfrm>
            <a:off x="1702610" y="2842657"/>
            <a:ext cx="4037344" cy="38108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5" dirty="0"/>
          </a:p>
        </p:txBody>
      </p:sp>
      <p:sp>
        <p:nvSpPr>
          <p:cNvPr id="6" name="Text Box 5"/>
          <p:cNvSpPr txBox="1"/>
          <p:nvPr/>
        </p:nvSpPr>
        <p:spPr>
          <a:xfrm>
            <a:off x="1422400" y="1160145"/>
            <a:ext cx="4773295" cy="168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914400" fontAlgn="auto">
              <a:lnSpc>
                <a:spcPct val="100000"/>
              </a:lnSpc>
              <a:spcBef>
                <a:spcPts val="85"/>
              </a:spcBef>
              <a:buFont typeface="Wingdings" panose="05000000000000000000" charset="0"/>
              <a:buChar char="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System had accretion disk in 2001 but not after  2003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 defTabSz="914400" fontAlgn="auto">
              <a:lnSpc>
                <a:spcPct val="100000"/>
              </a:lnSpc>
              <a:spcBef>
                <a:spcPts val="350"/>
              </a:spcBef>
              <a:buFont typeface="Wingdings" panose="05000000000000000000" charset="0"/>
              <a:buChar char="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Eclipsing (“redback”) binary radio MSP (P = 1.69 ms, Pb = 4.47 hr) discovered in 2009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2"/>
          <p:cNvSpPr/>
          <p:nvPr/>
        </p:nvSpPr>
        <p:spPr>
          <a:xfrm>
            <a:off x="6858635" y="1322070"/>
            <a:ext cx="4451985" cy="35223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ï$ḷíḍé"/>
          <p:cNvSpPr/>
          <p:nvPr/>
        </p:nvSpPr>
        <p:spPr bwMode="auto">
          <a:xfrm>
            <a:off x="6383953" y="5104939"/>
            <a:ext cx="474464" cy="384035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1C50A2"/>
          </a:solidFill>
          <a:ln>
            <a:noFill/>
          </a:ln>
        </p:spPr>
      </p:sp>
      <p:sp>
        <p:nvSpPr>
          <p:cNvPr id="8" name="Text Box 7"/>
          <p:cNvSpPr txBox="1"/>
          <p:nvPr/>
        </p:nvSpPr>
        <p:spPr>
          <a:xfrm>
            <a:off x="7127240" y="5133340"/>
            <a:ext cx="4773295" cy="165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914400" fontAlgn="auto">
              <a:lnSpc>
                <a:spcPct val="100000"/>
              </a:lnSpc>
              <a:spcBef>
                <a:spcPts val="85"/>
              </a:spcBef>
              <a:buFont typeface="Wingdings" panose="05000000000000000000" charset="0"/>
              <a:buChar char="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Radio pulsar emission ceased on  June 23rd, 2013</a:t>
            </a:r>
          </a:p>
          <a:p>
            <a:pPr marL="342900" indent="-342900" algn="l" defTabSz="914400" fontAlgn="auto">
              <a:lnSpc>
                <a:spcPct val="100000"/>
              </a:lnSpc>
              <a:spcBef>
                <a:spcPts val="85"/>
              </a:spcBef>
              <a:buFont typeface="Wingdings" panose="05000000000000000000" charset="0"/>
              <a:buChar char="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Average X-ray flux increased by ~order of  magnitude</a:t>
            </a:r>
          </a:p>
          <a:p>
            <a:pPr marL="342900" indent="-342900" algn="l" defTabSz="914400" fontAlgn="auto">
              <a:lnSpc>
                <a:spcPct val="100000"/>
              </a:lnSpc>
              <a:spcBef>
                <a:spcPts val="85"/>
              </a:spcBef>
              <a:buFont typeface="Wingdings" panose="05000000000000000000" charset="0"/>
              <a:buChar char="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Fermi LAT flux increased about 5-fold!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5" y="288925"/>
            <a:ext cx="3223260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altLang="zh-CN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Binary evolution</a:t>
            </a: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195695" y="1160145"/>
            <a:ext cx="5336540" cy="114681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PSR J1841−0500: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辐射消失时间大约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580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天，周期导数从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-4.165(1)×10^-14 s/s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减少到 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-1.67×10^-14</a:t>
            </a:r>
            <a:endParaRPr lang="zh-CN" altLang="en-US" sz="160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观测跨度：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2011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9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-2018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4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endParaRPr lang="zh-CN" altLang="en-US" sz="1600" dirty="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2" name="ï$ḷíḍé"/>
          <p:cNvSpPr/>
          <p:nvPr/>
        </p:nvSpPr>
        <p:spPr bwMode="auto">
          <a:xfrm>
            <a:off x="602913" y="1315894"/>
            <a:ext cx="474464" cy="384035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1C50A2"/>
          </a:solidFill>
          <a:ln>
            <a:noFill/>
          </a:ln>
        </p:spPr>
      </p:sp>
      <p:sp>
        <p:nvSpPr>
          <p:cNvPr id="80" name="íṥ1ïḓè"/>
          <p:cNvSpPr txBox="1"/>
          <p:nvPr/>
        </p:nvSpPr>
        <p:spPr>
          <a:xfrm>
            <a:off x="1261975" y="1191697"/>
            <a:ext cx="2600065" cy="588331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rmAutofit/>
          </a:bodyPr>
          <a:lstStyle/>
          <a:p>
            <a:pPr marL="0" lvl="1" algn="l"/>
            <a:r>
              <a:rPr lang="en-US" altLang="zh-CN" sz="24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Spider pulsars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89305" y="2088515"/>
            <a:ext cx="526478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Redbacks (RBs) and black widows (BWs) are subpopulations of MSPs in close binary systems. </a:t>
            </a:r>
          </a:p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companion masses of RBs: 0.2 ∼ 0.4M⊙, BWs: 0.02 ∼ 0.05M⊙</a:t>
            </a:r>
          </a:p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high energy emission of the pulsars irradiate the companions.</a:t>
            </a:r>
          </a:p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Radio eclipse.</a:t>
            </a:r>
          </a:p>
        </p:txBody>
      </p:sp>
      <p:pic>
        <p:nvPicPr>
          <p:cNvPr id="4" name="Picture 3" descr="IMG_02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745" y="2306955"/>
            <a:ext cx="4682490" cy="362585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849745" y="6172200"/>
            <a:ext cx="511810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The predecessor of isolated MSP!!!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5" y="288925"/>
            <a:ext cx="3223260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altLang="zh-CN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19C13: J1720−0533 </a:t>
            </a: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195695" y="1160145"/>
            <a:ext cx="5336540" cy="114681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PSR J1841−0500: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辐射消失时间大约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580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天，周期导数从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-4.165(1)×10^-14 s/s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减少到 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-1.67×10^-14</a:t>
            </a:r>
            <a:endParaRPr lang="zh-CN" altLang="en-US" sz="160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观测跨度：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2011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9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-2018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4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endParaRPr lang="zh-CN" altLang="en-US" sz="1600" dirty="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2" name="ï$ḷíḍé"/>
          <p:cNvSpPr/>
          <p:nvPr/>
        </p:nvSpPr>
        <p:spPr bwMode="auto">
          <a:xfrm>
            <a:off x="602913" y="1315894"/>
            <a:ext cx="474464" cy="384035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1C50A2"/>
          </a:solidFill>
          <a:ln>
            <a:noFill/>
          </a:ln>
        </p:spPr>
      </p:sp>
      <p:sp>
        <p:nvSpPr>
          <p:cNvPr id="80" name="íṥ1ïḓè"/>
          <p:cNvSpPr txBox="1"/>
          <p:nvPr/>
        </p:nvSpPr>
        <p:spPr>
          <a:xfrm>
            <a:off x="1261975" y="1191697"/>
            <a:ext cx="2600065" cy="588331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rmAutofit/>
          </a:bodyPr>
          <a:lstStyle/>
          <a:p>
            <a:pPr marL="0" lvl="1" algn="l"/>
            <a:r>
              <a:rPr lang="en-US" altLang="zh-CN" sz="24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Black widow!!!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89305" y="2088515"/>
            <a:ext cx="526478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thirteenth pulsar that discovery in CRAFTS, confirmed to be a black widow by ZD2020_6.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Spin period 3.26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Orbital period 3.16 hr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Companion mass 0.034 solar mass.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Radio eclipse 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"/>
            </a:pPr>
            <a:endParaRPr lang="en-US" altLang="zh-CN" sz="22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Picture 4" descr="Screen Shot 2020-12-30 at 21.05.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80" y="69215"/>
            <a:ext cx="5220335" cy="3453765"/>
          </a:xfrm>
          <a:prstGeom prst="rect">
            <a:avLst/>
          </a:prstGeom>
        </p:spPr>
      </p:pic>
      <p:pic>
        <p:nvPicPr>
          <p:cNvPr id="6" name="Picture 5" descr="Screen Shot 2020-12-30 at 21.06.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120" y="3554095"/>
            <a:ext cx="5643880" cy="33039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5" y="282575"/>
            <a:ext cx="5419725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altLang="zh-CN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19C13-follow up: PT2020_0022 </a:t>
            </a: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195695" y="1160145"/>
            <a:ext cx="5336540" cy="114681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PSR J1841−0500: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辐射消失时间大约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580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天，周期导数从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-4.165(1)×10^-14 s/s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减少到 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-1.67×10^-14</a:t>
            </a:r>
            <a:endParaRPr lang="zh-CN" altLang="en-US" sz="160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观测跨度：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2011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9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-2018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4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endParaRPr lang="zh-CN" altLang="en-US" sz="1600" dirty="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2" name="ï$ḷíḍé"/>
          <p:cNvSpPr/>
          <p:nvPr/>
        </p:nvSpPr>
        <p:spPr bwMode="auto">
          <a:xfrm>
            <a:off x="602913" y="1315894"/>
            <a:ext cx="474464" cy="384035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1C50A2"/>
          </a:solidFill>
          <a:ln>
            <a:noFill/>
          </a:ln>
        </p:spPr>
      </p:sp>
      <p:sp>
        <p:nvSpPr>
          <p:cNvPr id="80" name="íṥ1ïḓè"/>
          <p:cNvSpPr txBox="1"/>
          <p:nvPr/>
        </p:nvSpPr>
        <p:spPr>
          <a:xfrm>
            <a:off x="1261975" y="1191697"/>
            <a:ext cx="2600065" cy="588331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rmAutofit/>
          </a:bodyPr>
          <a:lstStyle/>
          <a:p>
            <a:pPr marL="0" lvl="1" algn="l"/>
            <a:r>
              <a:rPr lang="en-US" altLang="zh-CN" sz="24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Scintillation maximum during the eclipse</a:t>
            </a:r>
          </a:p>
        </p:txBody>
      </p:sp>
      <p:pic>
        <p:nvPicPr>
          <p:cNvPr id="6" name="Picture 5" descr="Screen Shot 2020-12-30 at 21.31.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374" y="2066070"/>
            <a:ext cx="8131432" cy="37566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93BE6E-9A13-75CC-60FF-083C75DE4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929" y="1948597"/>
            <a:ext cx="2441642" cy="41117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06283" y="171919"/>
            <a:ext cx="670385" cy="604428"/>
            <a:chOff x="5424755" y="1340768"/>
            <a:chExt cx="670560" cy="604586"/>
          </a:xfrm>
        </p:grpSpPr>
        <p:grpSp>
          <p:nvGrpSpPr>
            <p:cNvPr id="32" name="组合 3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16" tIns="45708" rIns="91416" bIns="4570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221105" y="288925"/>
            <a:ext cx="3223260" cy="500117"/>
          </a:xfrm>
          <a:prstGeom prst="rect">
            <a:avLst/>
          </a:prstGeom>
          <a:noFill/>
        </p:spPr>
        <p:txBody>
          <a:bodyPr wrap="square" lIns="68561" tIns="34280" rIns="68561" bIns="3428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altLang="zh-CN" sz="2800" b="1" dirty="0">
                <a:solidFill>
                  <a:srgbClr val="1C50A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19C13</a:t>
            </a:r>
          </a:p>
        </p:txBody>
      </p:sp>
      <p:sp>
        <p:nvSpPr>
          <p:cNvPr id="29" name="Freeform 126"/>
          <p:cNvSpPr>
            <a:spLocks noChangeAspect="1" noEditPoints="1"/>
          </p:cNvSpPr>
          <p:nvPr/>
        </p:nvSpPr>
        <p:spPr bwMode="auto">
          <a:xfrm>
            <a:off x="710380" y="332909"/>
            <a:ext cx="267832" cy="335140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1C50A2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7" name="îslîḓè"/>
          <p:cNvSpPr txBox="1"/>
          <p:nvPr/>
        </p:nvSpPr>
        <p:spPr>
          <a:xfrm>
            <a:off x="6195695" y="1160145"/>
            <a:ext cx="5336540" cy="114681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PSR J1841−0500: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辐射消失时间大约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580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天，周期导数从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-4.165(1)×10^-14 s/s 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减少到 </a:t>
            </a:r>
            <a:r>
              <a:rPr 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-1.67×10^-14</a:t>
            </a:r>
            <a:endParaRPr lang="zh-CN" altLang="en-US" sz="160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观测跨度：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2011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9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-2018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年</a:t>
            </a:r>
            <a:r>
              <a:rPr lang="en-US" altLang="zh-CN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4</a:t>
            </a:r>
            <a:r>
              <a:rPr lang="zh-CN" altLang="en-US" sz="16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月</a:t>
            </a:r>
            <a:endParaRPr lang="zh-CN" altLang="en-US" sz="1600" dirty="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221105" y="5134610"/>
            <a:ext cx="10311130" cy="155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eclipse is clearly seen with the duration of 1495 s, about 13% of the orbital period </a:t>
            </a: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pulse emission of this pulsar during the ingress show a modulation.  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  such modulations are  detected  during the egress of the eclipse of this pulsar.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CD45C-C05D-4764-D501-7447E5E19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34" y="939169"/>
            <a:ext cx="10479932" cy="42520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专注毕业答辩类PPT排版设计，定制QQ:418157732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326CD8"/>
      </a:accent1>
      <a:accent2>
        <a:srgbClr val="289BD5"/>
      </a:accent2>
      <a:accent3>
        <a:srgbClr val="E87823"/>
      </a:accent3>
      <a:accent4>
        <a:srgbClr val="D94247"/>
      </a:accent4>
      <a:accent5>
        <a:srgbClr val="6648C7"/>
      </a:accent5>
      <a:accent6>
        <a:srgbClr val="404067"/>
      </a:accent6>
      <a:hlink>
        <a:srgbClr val="3DB3CD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326CD8"/>
    </a:accent1>
    <a:accent2>
      <a:srgbClr val="289BD5"/>
    </a:accent2>
    <a:accent3>
      <a:srgbClr val="E87823"/>
    </a:accent3>
    <a:accent4>
      <a:srgbClr val="D94247"/>
    </a:accent4>
    <a:accent5>
      <a:srgbClr val="6648C7"/>
    </a:accent5>
    <a:accent6>
      <a:srgbClr val="404067"/>
    </a:accent6>
    <a:hlink>
      <a:srgbClr val="3DB3C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515</TotalTime>
  <Words>1903</Words>
  <Application>Microsoft Macintosh PowerPoint</Application>
  <PresentationFormat>Widescreen</PresentationFormat>
  <Paragraphs>153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微软雅黑</vt:lpstr>
      <vt:lpstr>SimSun</vt:lpstr>
      <vt:lpstr>Times New Roman Regular</vt:lpstr>
      <vt:lpstr>Arial</vt:lpstr>
      <vt:lpstr>Calibri</vt:lpstr>
      <vt:lpstr>Cambria Math</vt:lpstr>
      <vt:lpstr>Times New Roman</vt:lpstr>
      <vt:lpstr>Wingdings</vt:lpstr>
      <vt:lpstr>专注毕业答辩类PPT排版设计，定制QQ:418157732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www.51pptmoban.com</Manager>
  <LinksUpToDate>false</LinksUpToDate>
  <SharedDoc>false</SharedDoc>
  <HyperlinkBase>https://www.islide.cc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论文答辩</dc:title>
  <dc:creator>StephenZhu</dc:creator>
  <dc:description>www.51pptmoban.com</dc:description>
  <cp:lastModifiedBy>Microsoft Office User</cp:lastModifiedBy>
  <cp:revision>900</cp:revision>
  <cp:lastPrinted>2021-07-26T05:09:43Z</cp:lastPrinted>
  <dcterms:created xsi:type="dcterms:W3CDTF">2021-07-26T05:09:43Z</dcterms:created>
  <dcterms:modified xsi:type="dcterms:W3CDTF">2022-08-03T03:45:52Z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KSOProductBuildVer">
    <vt:lpwstr>1033-3.1.4.5932</vt:lpwstr>
  </property>
</Properties>
</file>