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71" r:id="rId6"/>
    <p:sldId id="262" r:id="rId7"/>
    <p:sldId id="257" r:id="rId8"/>
    <p:sldId id="265" r:id="rId9"/>
    <p:sldId id="266" r:id="rId10"/>
    <p:sldId id="268" r:id="rId11"/>
    <p:sldId id="261" r:id="rId12"/>
    <p:sldId id="269" r:id="rId13"/>
    <p:sldId id="270" r:id="rId14"/>
    <p:sldId id="264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36" autoAdjust="0"/>
    <p:restoredTop sz="93441" autoAdjust="0"/>
  </p:normalViewPr>
  <p:slideViewPr>
    <p:cSldViewPr snapToGrid="0">
      <p:cViewPr varScale="1">
        <p:scale>
          <a:sx n="72" d="100"/>
          <a:sy n="72" d="100"/>
        </p:scale>
        <p:origin x="4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rate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Telescope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70-4974-8657-A333A4231E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70-4974-8657-A333A4231E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70-4974-8657-A333A4231E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70-4974-8657-A333A4231EE8}"/>
              </c:ext>
            </c:extLst>
          </c:dPt>
          <c:cat>
            <c:strRef>
              <c:f>Sheet1!$A$2:$A$5</c:f>
              <c:strCache>
                <c:ptCount val="4"/>
                <c:pt idx="0">
                  <c:v>FAST</c:v>
                </c:pt>
                <c:pt idx="1">
                  <c:v>Arecibo</c:v>
                </c:pt>
                <c:pt idx="2">
                  <c:v>GBT</c:v>
                </c:pt>
                <c:pt idx="3">
                  <c:v>VLA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69</c:v>
                </c:pt>
                <c:pt idx="1">
                  <c:v>26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C-4BAE-909C-75BF2C8A5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586A-E7E9-4FD8-8622-10AD9D160477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F5516-6898-4101-9325-E1EEF93510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1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平台的数据处理分析功能主要由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大模块构成，即算法模型管理模块、任务管理模块、资源管理模块。此架构设计，以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数据、各大天文台观测数据为主，以用户自主上传数据为辅，提供天文数据支持。依托之江实验室数字反应堆提供算力支持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F5516-6898-4101-9325-E1EEF93510F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18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B89123-F66B-44BE-B9F9-D957C762A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F263AB0-3015-4451-99D2-F219A8A19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1B83773-33D2-44D6-B62E-03708910F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E44D9B-C032-4772-AA21-67192E305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C37EF-8493-46BB-9BE4-461B1007A4BF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9B858E-2B61-415C-8E10-43671F3FE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FB7FB9-552A-4FA7-A742-BE8C5B31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EB8C3-8076-4DCE-BE5D-30C399F2C2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F158CAC-3E9C-46BA-9BA0-3137A2654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40" y="83818"/>
            <a:ext cx="2731347" cy="856827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75B8E7E-1853-4567-9C8F-D195C9B2CAB7}"/>
              </a:ext>
            </a:extLst>
          </p:cNvPr>
          <p:cNvCxnSpPr/>
          <p:nvPr/>
        </p:nvCxnSpPr>
        <p:spPr>
          <a:xfrm flipV="1">
            <a:off x="205741" y="5673639"/>
            <a:ext cx="11710246" cy="213"/>
          </a:xfrm>
          <a:prstGeom prst="line">
            <a:avLst/>
          </a:prstGeom>
          <a:ln w="2857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262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2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2" y="0"/>
            <a:ext cx="12192000" cy="6859200"/>
          </a:xfrm>
          <a:prstGeom prst="rect">
            <a:avLst/>
          </a:prstGeom>
          <a:solidFill>
            <a:srgbClr val="F8F9F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640" y="83818"/>
            <a:ext cx="2731347" cy="856827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109221" y="956520"/>
            <a:ext cx="11710246" cy="213"/>
          </a:xfrm>
          <a:prstGeom prst="line">
            <a:avLst/>
          </a:prstGeom>
          <a:ln w="635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27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 flipH="1">
            <a:off x="12085319" y="830488"/>
            <a:ext cx="106680" cy="126032"/>
          </a:xfrm>
          <a:prstGeom prst="rect">
            <a:avLst/>
          </a:prstGeom>
          <a:solidFill>
            <a:srgbClr val="1151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0" name="标题 11"/>
          <p:cNvSpPr>
            <a:spLocks noGrp="1"/>
          </p:cNvSpPr>
          <p:nvPr>
            <p:ph type="title"/>
          </p:nvPr>
        </p:nvSpPr>
        <p:spPr>
          <a:xfrm>
            <a:off x="319844" y="346505"/>
            <a:ext cx="449353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>
              <a:defRPr lang="zh-CN" altLang="en-US" sz="2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-1" y="6376455"/>
            <a:ext cx="5314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F4365700-D9AA-4C81-89B9-5AE06E566F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512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694931B-6349-49A1-8678-816A927F6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460821-8BF5-4A00-AA9D-32C61390E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D840C-4C01-4BD8-92B0-CB929B8E1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C37EF-8493-46BB-9BE4-461B1007A4BF}" type="datetimeFigureOut">
              <a:rPr lang="zh-CN" altLang="en-US" smtClean="0"/>
              <a:t>2022/8/4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4FED9F-0FB6-4A5C-9DC0-AAEB0FE3C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123EBA-7E0F-47BB-BFA6-B91B07FB9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B8C3-8076-4DCE-BE5D-30C399F2C2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47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mp"/><Relationship Id="rId4" Type="http://schemas.openxmlformats.org/officeDocument/2006/relationships/image" Target="../media/image19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zp.zhejianglab.com/detail.aspx?id=AD368992F3154C8EA215E3C3C29E7B3C" TargetMode="External"/><Relationship Id="rId4" Type="http://schemas.openxmlformats.org/officeDocument/2006/relationships/hyperlink" Target="https://zp.zhejianglab.com/main/highlevel/index.asp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346C5-F8B8-4B03-BA4C-80A8416A6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4400" b="1" dirty="0"/>
              <a:t>快速射电暴数据库及可视化平台搭建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95B7160-0D1F-4DAE-A3C4-18B3670C3C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r"/>
            <a:r>
              <a:rPr lang="zh-CN" altLang="en-US" dirty="0"/>
              <a:t>报告人：徐佳莹</a:t>
            </a:r>
            <a:endParaRPr lang="en-US" altLang="zh-CN" dirty="0"/>
          </a:p>
          <a:p>
            <a:pPr algn="r"/>
            <a:r>
              <a:rPr lang="zh-CN" altLang="en-US" dirty="0"/>
              <a:t>博后指导老师：李菂</a:t>
            </a:r>
            <a:endParaRPr lang="en-US" altLang="zh-CN" dirty="0"/>
          </a:p>
          <a:p>
            <a:pPr algn="r"/>
            <a:r>
              <a:rPr lang="en-US" altLang="zh-CN" dirty="0"/>
              <a:t>2022.8.4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873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3315C1-0D18-45D2-A236-BD6565B9F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4934364" cy="480131"/>
          </a:xfrm>
        </p:spPr>
        <p:txBody>
          <a:bodyPr/>
          <a:lstStyle/>
          <a:p>
            <a:r>
              <a:rPr lang="en-US" altLang="zh-CN" dirty="0"/>
              <a:t>FRB-</a:t>
            </a:r>
            <a:r>
              <a:rPr lang="zh-CN" altLang="en-US" dirty="0"/>
              <a:t>爆发信息字段表 </a:t>
            </a:r>
            <a:r>
              <a:rPr lang="en-US" altLang="zh-CN" dirty="0"/>
              <a:t>(Shema)</a:t>
            </a:r>
            <a:endParaRPr lang="zh-CN" altLang="en-US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CCF7FD0-5EAA-4076-969D-FBA61CD61A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6722974"/>
              </p:ext>
            </p:extLst>
          </p:nvPr>
        </p:nvGraphicFramePr>
        <p:xfrm>
          <a:off x="555625" y="1390650"/>
          <a:ext cx="5514975" cy="486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514787" imgH="4867139" progId="Excel.Sheet.12">
                  <p:embed/>
                </p:oleObj>
              </mc:Choice>
              <mc:Fallback>
                <p:oleObj name="Worksheet" r:id="rId2" imgW="5514787" imgH="48671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5625" y="1390650"/>
                        <a:ext cx="5514975" cy="4867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65DCAC57-CA1B-4627-8446-F4EF139BB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91573"/>
              </p:ext>
            </p:extLst>
          </p:nvPr>
        </p:nvGraphicFramePr>
        <p:xfrm>
          <a:off x="6273800" y="1390650"/>
          <a:ext cx="5362575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5362438" imgH="5152889" progId="Excel.Sheet.12">
                  <p:embed/>
                </p:oleObj>
              </mc:Choice>
              <mc:Fallback>
                <p:oleObj name="Worksheet" r:id="rId4" imgW="5362438" imgH="515288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73800" y="1390650"/>
                        <a:ext cx="5362575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194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350D63-DF72-4E34-9710-560F3D00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1980029" cy="480131"/>
          </a:xfrm>
        </p:spPr>
        <p:txBody>
          <a:bodyPr/>
          <a:lstStyle/>
          <a:p>
            <a:r>
              <a:rPr lang="zh-CN" altLang="en-US" dirty="0"/>
              <a:t>数据库进展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A6D7E3-7EAD-461C-8284-28A1D1C07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b="3151"/>
          <a:stretch/>
        </p:blipFill>
        <p:spPr>
          <a:xfrm>
            <a:off x="1212573" y="1154965"/>
            <a:ext cx="9462053" cy="544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D8D3C5-3150-4CD5-856D-A92C8604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2815194" cy="480131"/>
          </a:xfrm>
        </p:spPr>
        <p:txBody>
          <a:bodyPr/>
          <a:lstStyle/>
          <a:p>
            <a:r>
              <a:rPr lang="en-US" altLang="zh-CN" dirty="0"/>
              <a:t>FRB121102 </a:t>
            </a:r>
            <a:r>
              <a:rPr lang="zh-CN" altLang="en-US" dirty="0"/>
              <a:t>展示</a:t>
            </a:r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621FD043-2D09-40C7-962C-FF83A00BE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7285319"/>
              </p:ext>
            </p:extLst>
          </p:nvPr>
        </p:nvGraphicFramePr>
        <p:xfrm>
          <a:off x="-498764" y="1516688"/>
          <a:ext cx="6308436" cy="445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图片 3">
            <a:extLst>
              <a:ext uri="{FF2B5EF4-FFF2-40B4-BE49-F238E27FC236}">
                <a16:creationId xmlns:a16="http://schemas.microsoft.com/office/drawing/2014/main" id="{6DDD9855-34F3-48D7-9B51-D044F4E82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29" y="3429000"/>
            <a:ext cx="6540678" cy="8182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306CDE0-B3D8-4C91-94C1-68C84BAF7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56" y="2295117"/>
            <a:ext cx="6540678" cy="83941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2DBEC4-85AC-44F1-9767-8BC360238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29" y="4541753"/>
            <a:ext cx="6550205" cy="8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EFE31-E2CA-4510-900A-839074377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2339102" cy="480131"/>
          </a:xfrm>
        </p:spPr>
        <p:txBody>
          <a:bodyPr/>
          <a:lstStyle/>
          <a:p>
            <a:r>
              <a:rPr lang="zh-CN" altLang="en-US" dirty="0"/>
              <a:t>数据展示方案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498EB48-B378-41F6-89D6-855645579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7" y="1095279"/>
            <a:ext cx="7241142" cy="46674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EA2AF-FC6A-4193-BC54-C9D3B7AB5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36" y="2286103"/>
            <a:ext cx="6769917" cy="43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A96FC5-CBDE-415D-8C05-2F9E8CFBD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36566"/>
            <a:ext cx="1620957" cy="480131"/>
          </a:xfrm>
        </p:spPr>
        <p:txBody>
          <a:bodyPr/>
          <a:lstStyle/>
          <a:p>
            <a:r>
              <a:rPr lang="zh-CN" altLang="en-US" dirty="0"/>
              <a:t>欢迎加入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51AA44-9AE8-497B-B5A2-A50E6E1CA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178" y="4512715"/>
            <a:ext cx="3332330" cy="198442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DBEC606-A6DA-42F7-8CDA-A594C85D044F}"/>
              </a:ext>
            </a:extLst>
          </p:cNvPr>
          <p:cNvSpPr/>
          <p:nvPr/>
        </p:nvSpPr>
        <p:spPr>
          <a:xfrm>
            <a:off x="4091976" y="2461850"/>
            <a:ext cx="4244008" cy="40352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此处贴一个群二维码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989B9C1-EABB-4A59-B8E9-375E99C53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6" y="1211668"/>
            <a:ext cx="3301776" cy="528546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129AD05-C2CF-4D0B-8312-15C1F6D6537C}"/>
              </a:ext>
            </a:extLst>
          </p:cNvPr>
          <p:cNvSpPr/>
          <p:nvPr/>
        </p:nvSpPr>
        <p:spPr>
          <a:xfrm>
            <a:off x="3965782" y="1346004"/>
            <a:ext cx="6417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欢迎提供宝贵意见！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E38DC67-6E95-42AC-B7D8-E6838504AC83}"/>
              </a:ext>
            </a:extLst>
          </p:cNvPr>
          <p:cNvSpPr/>
          <p:nvPr/>
        </p:nvSpPr>
        <p:spPr>
          <a:xfrm>
            <a:off x="8462177" y="2461849"/>
            <a:ext cx="3332329" cy="18914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1600" dirty="0">
                <a:solidFill>
                  <a:schemeClr val="tx1"/>
                </a:solidFill>
              </a:rPr>
              <a:t>PI</a:t>
            </a:r>
            <a:r>
              <a:rPr lang="zh-CN" altLang="en-US" sz="1600" dirty="0">
                <a:solidFill>
                  <a:schemeClr val="tx1"/>
                </a:solidFill>
              </a:rPr>
              <a:t>招聘：</a:t>
            </a:r>
            <a:r>
              <a:rPr lang="en-US" altLang="zh-CN" sz="1600" dirty="0">
                <a:solidFill>
                  <a:schemeClr val="tx1"/>
                </a:solidFill>
                <a:hlinkClick r:id="rId4"/>
              </a:rPr>
              <a:t>https://zp.zhejianglab.com/main/highlevel/index.aspx</a:t>
            </a:r>
            <a:endParaRPr lang="en-US" altLang="zh-CN" sz="1600" dirty="0">
              <a:solidFill>
                <a:schemeClr val="tx1"/>
              </a:solidFill>
            </a:endParaRPr>
          </a:p>
          <a:p>
            <a:r>
              <a:rPr lang="zh-CN" altLang="en-US" sz="1600" dirty="0">
                <a:solidFill>
                  <a:schemeClr val="tx1"/>
                </a:solidFill>
              </a:rPr>
              <a:t>博士后：</a:t>
            </a:r>
            <a:r>
              <a:rPr lang="en-US" altLang="zh-CN" sz="1600" dirty="0">
                <a:solidFill>
                  <a:schemeClr val="tx1"/>
                </a:solidFill>
                <a:hlinkClick r:id="rId5"/>
              </a:rPr>
              <a:t>https://zp.zhejianglab.com/detail.aspx?id=AD368992F3154C8EA215E3C3C29E7B3C</a:t>
            </a:r>
            <a:endParaRPr lang="en-US" altLang="zh-CN" sz="160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2BED75D-DEBA-7923-57BA-283CABE1AC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5" t="19627" r="7354" b="21532"/>
          <a:stretch/>
        </p:blipFill>
        <p:spPr>
          <a:xfrm>
            <a:off x="4746204" y="2461849"/>
            <a:ext cx="3000652" cy="4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19109-8242-437C-B1ED-111EDD4D4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1980029" cy="480131"/>
          </a:xfrm>
        </p:spPr>
        <p:txBody>
          <a:bodyPr/>
          <a:lstStyle/>
          <a:p>
            <a:r>
              <a:rPr lang="zh-CN" altLang="en-US" dirty="0"/>
              <a:t>之江实验室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079AB1-5A47-4451-A7F2-2EBE521AD867}"/>
              </a:ext>
            </a:extLst>
          </p:cNvPr>
          <p:cNvSpPr txBox="1"/>
          <p:nvPr/>
        </p:nvSpPr>
        <p:spPr>
          <a:xfrm>
            <a:off x="1570121" y="5157534"/>
            <a:ext cx="9051758" cy="170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/>
              <a:t>       之江实验室成立于</a:t>
            </a:r>
            <a:r>
              <a:rPr lang="en-US" altLang="zh-CN" sz="1100" dirty="0"/>
              <a:t>2017</a:t>
            </a:r>
            <a:r>
              <a:rPr lang="zh-CN" altLang="en-US" sz="1100" dirty="0"/>
              <a:t>年</a:t>
            </a:r>
            <a:r>
              <a:rPr lang="en-US" altLang="zh-CN" sz="1100" dirty="0"/>
              <a:t>9</a:t>
            </a:r>
            <a:r>
              <a:rPr lang="zh-CN" altLang="en-US" sz="1100" dirty="0"/>
              <a:t>月</a:t>
            </a:r>
            <a:r>
              <a:rPr lang="en-US" altLang="zh-CN" sz="1100" dirty="0"/>
              <a:t>6</a:t>
            </a:r>
            <a:r>
              <a:rPr lang="zh-CN" altLang="en-US" sz="1100" dirty="0"/>
              <a:t>日，坐落于杭州城西科创大走廊核心地带，是浙江省委、省政府深入实施创新驱动发展战略、探索新型举国体制浙江路径的重大科技创新平台。</a:t>
            </a:r>
            <a:endParaRPr lang="en-US" altLang="zh-CN" sz="1100" dirty="0"/>
          </a:p>
          <a:p>
            <a:pPr>
              <a:lnSpc>
                <a:spcPct val="150000"/>
              </a:lnSpc>
            </a:pPr>
            <a:r>
              <a:rPr lang="zh-CN" altLang="en-US" sz="1100" dirty="0"/>
              <a:t>       主攻智能感知、人工智能、智能网络、智能计算和智能系统五大科研方向，重点开展前沿基础研究、关键技术攻关和核心系统研发，建设大型科技基础设施和重大科研平台，抢占支撑未来智慧社会发展的智能计算战略高点。目前，之江实验室已获批牵头建设智能科学与技术浙江省实验室。</a:t>
            </a:r>
          </a:p>
          <a:p>
            <a:br>
              <a:rPr lang="zh-CN" altLang="en-US" sz="1100" dirty="0"/>
            </a:br>
            <a:endParaRPr lang="zh-CN" altLang="en-US" sz="1100" dirty="0"/>
          </a:p>
        </p:txBody>
      </p:sp>
      <p:pic>
        <p:nvPicPr>
          <p:cNvPr id="4" name="图片 3" descr="截屏2021-09-15 上午9.29.16">
            <a:extLst>
              <a:ext uri="{FF2B5EF4-FFF2-40B4-BE49-F238E27FC236}">
                <a16:creationId xmlns:a16="http://schemas.microsoft.com/office/drawing/2014/main" id="{E0BB800C-24A1-4011-A9CF-F8709D70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121" y="1159456"/>
            <a:ext cx="9051758" cy="39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0DC9C2-9D33-497D-9B30-3A8033B1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3972562" cy="480131"/>
          </a:xfrm>
        </p:spPr>
        <p:txBody>
          <a:bodyPr/>
          <a:lstStyle/>
          <a:p>
            <a:r>
              <a:rPr lang="zh-CN" altLang="en-US" dirty="0"/>
              <a:t>之江实验室</a:t>
            </a:r>
            <a:r>
              <a:rPr lang="en-US" altLang="zh-CN" dirty="0"/>
              <a:t>-</a:t>
            </a:r>
            <a:r>
              <a:rPr lang="zh-CN" altLang="en-US" dirty="0"/>
              <a:t>计算天文组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18741DE-30E1-4061-B04A-8CB52CFB96EB}"/>
              </a:ext>
            </a:extLst>
          </p:cNvPr>
          <p:cNvSpPr txBox="1"/>
          <p:nvPr/>
        </p:nvSpPr>
        <p:spPr>
          <a:xfrm>
            <a:off x="9028650" y="3743851"/>
            <a:ext cx="3132734" cy="254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计算天文方向人员构成：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首席</a:t>
            </a:r>
            <a:r>
              <a:rPr lang="en-US" altLang="zh-CN" b="1" dirty="0"/>
              <a:t>1</a:t>
            </a:r>
            <a:r>
              <a:rPr lang="zh-CN" altLang="en-US" b="1" dirty="0"/>
              <a:t>人（兼职）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高级专家</a:t>
            </a:r>
            <a:r>
              <a:rPr lang="en-US" altLang="zh-CN" b="1" dirty="0"/>
              <a:t>5</a:t>
            </a:r>
            <a:r>
              <a:rPr lang="zh-CN" altLang="en-US" b="1" dirty="0"/>
              <a:t>人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全职人员共</a:t>
            </a:r>
            <a:r>
              <a:rPr lang="en-US" altLang="zh-CN" b="1" dirty="0"/>
              <a:t>14</a:t>
            </a:r>
            <a:r>
              <a:rPr lang="zh-CN" altLang="en-US" b="1" dirty="0"/>
              <a:t>人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博士后</a:t>
            </a:r>
            <a:r>
              <a:rPr lang="en-US" altLang="zh-CN" b="1" dirty="0"/>
              <a:t>8</a:t>
            </a:r>
            <a:r>
              <a:rPr lang="zh-CN" altLang="en-US" b="1" dirty="0"/>
              <a:t>人</a:t>
            </a:r>
            <a:endParaRPr lang="en-US" altLang="zh-CN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实习、项目聘</a:t>
            </a:r>
            <a:r>
              <a:rPr lang="en-US" altLang="zh-CN" b="1" dirty="0"/>
              <a:t>6</a:t>
            </a:r>
            <a:r>
              <a:rPr lang="zh-CN" altLang="en-US" b="1" dirty="0"/>
              <a:t>人</a:t>
            </a:r>
            <a:endParaRPr lang="en-US" altLang="zh-CN" b="1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E2F09228-7386-4FEE-BCA1-DF502DA8EB52}"/>
              </a:ext>
            </a:extLst>
          </p:cNvPr>
          <p:cNvGrpSpPr/>
          <p:nvPr/>
        </p:nvGrpSpPr>
        <p:grpSpPr>
          <a:xfrm>
            <a:off x="9162160" y="1589624"/>
            <a:ext cx="1413438" cy="2157238"/>
            <a:chOff x="7306607" y="1589699"/>
            <a:chExt cx="1413438" cy="2157238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36A82C29-2DC6-4263-8E2A-D5ECE7460AC3}"/>
                </a:ext>
              </a:extLst>
            </p:cNvPr>
            <p:cNvSpPr txBox="1"/>
            <p:nvPr/>
          </p:nvSpPr>
          <p:spPr>
            <a:xfrm>
              <a:off x="7651129" y="3377605"/>
              <a:ext cx="92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冯毅</a:t>
              </a: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EF27B61-86D8-4E18-9F8A-1B05349D0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4" t="6807" r="1125" b="33059"/>
            <a:stretch/>
          </p:blipFill>
          <p:spPr>
            <a:xfrm>
              <a:off x="7306607" y="1589699"/>
              <a:ext cx="1413438" cy="1732230"/>
            </a:xfrm>
            <a:prstGeom prst="rect">
              <a:avLst/>
            </a:prstGeom>
          </p:spPr>
        </p:pic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DE2DF9F-AD81-4B97-A4B5-412D53193A4D}"/>
              </a:ext>
            </a:extLst>
          </p:cNvPr>
          <p:cNvGrpSpPr/>
          <p:nvPr/>
        </p:nvGrpSpPr>
        <p:grpSpPr>
          <a:xfrm>
            <a:off x="5699986" y="1584664"/>
            <a:ext cx="1493584" cy="2159187"/>
            <a:chOff x="5708864" y="1587750"/>
            <a:chExt cx="1493584" cy="2159187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7414852-C98A-408F-A51D-A2FE079BF75B}"/>
                </a:ext>
              </a:extLst>
            </p:cNvPr>
            <p:cNvSpPr txBox="1"/>
            <p:nvPr/>
          </p:nvSpPr>
          <p:spPr>
            <a:xfrm>
              <a:off x="5761884" y="3377605"/>
              <a:ext cx="14405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李菂</a:t>
              </a:r>
              <a:r>
                <a:rPr lang="en-US" altLang="zh-CN" b="1" dirty="0"/>
                <a:t>(</a:t>
              </a:r>
              <a:r>
                <a:rPr lang="zh-CN" altLang="en-US" b="1" dirty="0"/>
                <a:t>兼职</a:t>
              </a:r>
              <a:r>
                <a:rPr lang="en-US" altLang="zh-CN" b="1" dirty="0"/>
                <a:t>)</a:t>
              </a:r>
              <a:endParaRPr lang="zh-CN" altLang="en-US" b="1" dirty="0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23F43F9-6587-4B87-9181-37BDA3B0D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864" y="1587750"/>
              <a:ext cx="1413438" cy="1734179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2169F0E-8AD6-49BB-93BD-18C90363498D}"/>
              </a:ext>
            </a:extLst>
          </p:cNvPr>
          <p:cNvGrpSpPr/>
          <p:nvPr/>
        </p:nvGrpSpPr>
        <p:grpSpPr>
          <a:xfrm>
            <a:off x="5708864" y="3861698"/>
            <a:ext cx="1413438" cy="2184722"/>
            <a:chOff x="8904350" y="1562215"/>
            <a:chExt cx="1413438" cy="2184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B91600F-8CCB-4837-BAD2-8EB248714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92" t="7414" b="17012"/>
            <a:stretch/>
          </p:blipFill>
          <p:spPr>
            <a:xfrm>
              <a:off x="8904350" y="1562215"/>
              <a:ext cx="1413438" cy="1730347"/>
            </a:xfrm>
            <a:prstGeom prst="rect">
              <a:avLst/>
            </a:prstGeom>
          </p:spPr>
        </p:pic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58927E2B-AB3F-469B-B1A4-E23A051E3512}"/>
                </a:ext>
              </a:extLst>
            </p:cNvPr>
            <p:cNvSpPr txBox="1"/>
            <p:nvPr/>
          </p:nvSpPr>
          <p:spPr>
            <a:xfrm>
              <a:off x="9206258" y="3377605"/>
              <a:ext cx="92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庆道冲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5B59207-3B40-480A-88E6-0A6F8EBF9C17}"/>
              </a:ext>
            </a:extLst>
          </p:cNvPr>
          <p:cNvGrpSpPr/>
          <p:nvPr/>
        </p:nvGrpSpPr>
        <p:grpSpPr>
          <a:xfrm>
            <a:off x="7438939" y="3861698"/>
            <a:ext cx="1385096" cy="2168246"/>
            <a:chOff x="10502093" y="1584216"/>
            <a:chExt cx="1385096" cy="2168246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0E0E4BF-2F97-4E2B-B16E-D81F13D57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9" r="8068" b="22934"/>
            <a:stretch/>
          </p:blipFill>
          <p:spPr>
            <a:xfrm>
              <a:off x="10502093" y="1584216"/>
              <a:ext cx="1385096" cy="1730347"/>
            </a:xfrm>
            <a:prstGeom prst="rect">
              <a:avLst/>
            </a:prstGeom>
          </p:spPr>
        </p:pic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7F7FF05-C0CC-48B9-964A-5AF776DBA98E}"/>
                </a:ext>
              </a:extLst>
            </p:cNvPr>
            <p:cNvSpPr txBox="1"/>
            <p:nvPr/>
          </p:nvSpPr>
          <p:spPr>
            <a:xfrm>
              <a:off x="10761387" y="3383130"/>
              <a:ext cx="92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陈华曦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0E3FFAB-AAE5-4B3D-80F3-79C23B2495BE}"/>
              </a:ext>
            </a:extLst>
          </p:cNvPr>
          <p:cNvGrpSpPr/>
          <p:nvPr/>
        </p:nvGrpSpPr>
        <p:grpSpPr>
          <a:xfrm>
            <a:off x="7440117" y="1584216"/>
            <a:ext cx="1414219" cy="2118641"/>
            <a:chOff x="7305826" y="1587750"/>
            <a:chExt cx="1414219" cy="211864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F0BF8ED-377E-4A31-A700-B706E9A66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19"/>
            <a:stretch/>
          </p:blipFill>
          <p:spPr>
            <a:xfrm>
              <a:off x="7305826" y="1587750"/>
              <a:ext cx="1414219" cy="1726813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17FA1979-76B3-4FC5-8BC1-A0B988639D33}"/>
                </a:ext>
              </a:extLst>
            </p:cNvPr>
            <p:cNvSpPr txBox="1"/>
            <p:nvPr/>
          </p:nvSpPr>
          <p:spPr>
            <a:xfrm>
              <a:off x="7565120" y="3337059"/>
              <a:ext cx="92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全东辉</a:t>
              </a:r>
            </a:p>
          </p:txBody>
        </p:sp>
      </p:grpSp>
      <p:cxnSp>
        <p:nvCxnSpPr>
          <p:cNvPr id="210" name="连接符: 肘形 209">
            <a:extLst>
              <a:ext uri="{FF2B5EF4-FFF2-40B4-BE49-F238E27FC236}">
                <a16:creationId xmlns:a16="http://schemas.microsoft.com/office/drawing/2014/main" id="{3429A197-0997-BD48-6FC6-FAE695267F57}"/>
              </a:ext>
            </a:extLst>
          </p:cNvPr>
          <p:cNvCxnSpPr>
            <a:cxnSpLocks/>
            <a:stCxn id="100" idx="2"/>
            <a:endCxn id="180" idx="0"/>
          </p:cNvCxnSpPr>
          <p:nvPr/>
        </p:nvCxnSpPr>
        <p:spPr>
          <a:xfrm rot="5400000">
            <a:off x="1753583" y="4601716"/>
            <a:ext cx="299136" cy="4124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连接符: 肘形 211">
            <a:extLst>
              <a:ext uri="{FF2B5EF4-FFF2-40B4-BE49-F238E27FC236}">
                <a16:creationId xmlns:a16="http://schemas.microsoft.com/office/drawing/2014/main" id="{02328D42-A2FC-C98D-2D9E-719B0B4952C3}"/>
              </a:ext>
            </a:extLst>
          </p:cNvPr>
          <p:cNvCxnSpPr>
            <a:cxnSpLocks/>
            <a:stCxn id="100" idx="2"/>
            <a:endCxn id="181" idx="0"/>
          </p:cNvCxnSpPr>
          <p:nvPr/>
        </p:nvCxnSpPr>
        <p:spPr>
          <a:xfrm rot="16200000" flipH="1">
            <a:off x="2086121" y="4681618"/>
            <a:ext cx="299136" cy="2526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连接符: 肘形 213">
            <a:extLst>
              <a:ext uri="{FF2B5EF4-FFF2-40B4-BE49-F238E27FC236}">
                <a16:creationId xmlns:a16="http://schemas.microsoft.com/office/drawing/2014/main" id="{A0072D89-09A8-794B-A6CD-1ECD3E788998}"/>
              </a:ext>
            </a:extLst>
          </p:cNvPr>
          <p:cNvCxnSpPr>
            <a:cxnSpLocks/>
            <a:stCxn id="100" idx="2"/>
            <a:endCxn id="179" idx="0"/>
          </p:cNvCxnSpPr>
          <p:nvPr/>
        </p:nvCxnSpPr>
        <p:spPr>
          <a:xfrm rot="5400000">
            <a:off x="1405159" y="4249314"/>
            <a:ext cx="295158" cy="111326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连接符: 肘形 215">
            <a:extLst>
              <a:ext uri="{FF2B5EF4-FFF2-40B4-BE49-F238E27FC236}">
                <a16:creationId xmlns:a16="http://schemas.microsoft.com/office/drawing/2014/main" id="{8543E6C5-E7F9-2126-3A90-4CC105C1678B}"/>
              </a:ext>
            </a:extLst>
          </p:cNvPr>
          <p:cNvCxnSpPr>
            <a:cxnSpLocks/>
            <a:stCxn id="100" idx="2"/>
            <a:endCxn id="182" idx="0"/>
          </p:cNvCxnSpPr>
          <p:nvPr/>
        </p:nvCxnSpPr>
        <p:spPr>
          <a:xfrm rot="16200000" flipH="1">
            <a:off x="2420648" y="4347090"/>
            <a:ext cx="295158" cy="91771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" name="组合 306">
            <a:extLst>
              <a:ext uri="{FF2B5EF4-FFF2-40B4-BE49-F238E27FC236}">
                <a16:creationId xmlns:a16="http://schemas.microsoft.com/office/drawing/2014/main" id="{C820FA99-F120-F963-9E0F-7C77FD322AD1}"/>
              </a:ext>
            </a:extLst>
          </p:cNvPr>
          <p:cNvGrpSpPr/>
          <p:nvPr/>
        </p:nvGrpSpPr>
        <p:grpSpPr>
          <a:xfrm>
            <a:off x="355736" y="1319769"/>
            <a:ext cx="4945760" cy="5191726"/>
            <a:chOff x="446402" y="1122509"/>
            <a:chExt cx="4945760" cy="5191726"/>
          </a:xfrm>
        </p:grpSpPr>
        <p:grpSp>
          <p:nvGrpSpPr>
            <p:cNvPr id="271" name="组合 270">
              <a:extLst>
                <a:ext uri="{FF2B5EF4-FFF2-40B4-BE49-F238E27FC236}">
                  <a16:creationId xmlns:a16="http://schemas.microsoft.com/office/drawing/2014/main" id="{82A69D91-BA82-8BF7-A60B-0DAFEE8B56F2}"/>
                </a:ext>
              </a:extLst>
            </p:cNvPr>
            <p:cNvGrpSpPr/>
            <p:nvPr/>
          </p:nvGrpSpPr>
          <p:grpSpPr>
            <a:xfrm>
              <a:off x="446402" y="1122509"/>
              <a:ext cx="4945760" cy="5191726"/>
              <a:chOff x="446402" y="1118019"/>
              <a:chExt cx="4945760" cy="5191726"/>
            </a:xfrm>
          </p:grpSpPr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3B0536E2-7313-DE27-591D-F0214E35830A}"/>
                  </a:ext>
                </a:extLst>
              </p:cNvPr>
              <p:cNvGrpSpPr/>
              <p:nvPr/>
            </p:nvGrpSpPr>
            <p:grpSpPr>
              <a:xfrm>
                <a:off x="446402" y="1118019"/>
                <a:ext cx="4945760" cy="3441720"/>
                <a:chOff x="877126" y="954619"/>
                <a:chExt cx="3523915" cy="5556876"/>
              </a:xfrm>
            </p:grpSpPr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E6FA335B-77FF-8D99-1B21-CDB61E4A816A}"/>
                    </a:ext>
                  </a:extLst>
                </p:cNvPr>
                <p:cNvSpPr txBox="1"/>
                <p:nvPr/>
              </p:nvSpPr>
              <p:spPr>
                <a:xfrm>
                  <a:off x="1572529" y="954619"/>
                  <a:ext cx="214204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dirty="0"/>
                    <a:t>科研组织体系</a:t>
                  </a:r>
                </a:p>
              </p:txBody>
            </p:sp>
            <p:grpSp>
              <p:nvGrpSpPr>
                <p:cNvPr id="129" name="组合 128">
                  <a:extLst>
                    <a:ext uri="{FF2B5EF4-FFF2-40B4-BE49-F238E27FC236}">
                      <a16:creationId xmlns:a16="http://schemas.microsoft.com/office/drawing/2014/main" id="{D806DD7B-46C7-3641-624E-3A74F0D75CA8}"/>
                    </a:ext>
                  </a:extLst>
                </p:cNvPr>
                <p:cNvGrpSpPr/>
                <p:nvPr/>
              </p:nvGrpSpPr>
              <p:grpSpPr>
                <a:xfrm>
                  <a:off x="877126" y="1323950"/>
                  <a:ext cx="3523915" cy="5187545"/>
                  <a:chOff x="877126" y="1323950"/>
                  <a:chExt cx="3523915" cy="5187545"/>
                </a:xfrm>
              </p:grpSpPr>
              <p:cxnSp>
                <p:nvCxnSpPr>
                  <p:cNvPr id="40" name="连接符: 肘形 39">
                    <a:extLst>
                      <a:ext uri="{FF2B5EF4-FFF2-40B4-BE49-F238E27FC236}">
                        <a16:creationId xmlns:a16="http://schemas.microsoft.com/office/drawing/2014/main" id="{33A15985-B2F5-83A5-F387-90FE35D9A49B}"/>
                      </a:ext>
                    </a:extLst>
                  </p:cNvPr>
                  <p:cNvCxnSpPr>
                    <a:stCxn id="23" idx="2"/>
                    <a:endCxn id="21" idx="0"/>
                  </p:cNvCxnSpPr>
                  <p:nvPr/>
                </p:nvCxnSpPr>
                <p:spPr>
                  <a:xfrm rot="5400000">
                    <a:off x="1629670" y="802240"/>
                    <a:ext cx="492170" cy="1535593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连接符: 肘形 41">
                    <a:extLst>
                      <a:ext uri="{FF2B5EF4-FFF2-40B4-BE49-F238E27FC236}">
                        <a16:creationId xmlns:a16="http://schemas.microsoft.com/office/drawing/2014/main" id="{4DCACEE2-08BB-3647-C699-9B231B2E9873}"/>
                      </a:ext>
                    </a:extLst>
                  </p:cNvPr>
                  <p:cNvCxnSpPr>
                    <a:stCxn id="23" idx="2"/>
                    <a:endCxn id="32" idx="0"/>
                  </p:cNvCxnSpPr>
                  <p:nvPr/>
                </p:nvCxnSpPr>
                <p:spPr>
                  <a:xfrm rot="5400000">
                    <a:off x="1887556" y="1069002"/>
                    <a:ext cx="501048" cy="1010945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连接符: 肘形 43">
                    <a:extLst>
                      <a:ext uri="{FF2B5EF4-FFF2-40B4-BE49-F238E27FC236}">
                        <a16:creationId xmlns:a16="http://schemas.microsoft.com/office/drawing/2014/main" id="{6E4E1A0B-935D-C0E2-53B2-27BF5BEC4CBC}"/>
                      </a:ext>
                    </a:extLst>
                  </p:cNvPr>
                  <p:cNvCxnSpPr>
                    <a:cxnSpLocks/>
                    <a:stCxn id="23" idx="2"/>
                    <a:endCxn id="33" idx="0"/>
                  </p:cNvCxnSpPr>
                  <p:nvPr/>
                </p:nvCxnSpPr>
                <p:spPr>
                  <a:xfrm rot="5400000">
                    <a:off x="2154112" y="1327047"/>
                    <a:ext cx="492537" cy="486343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连接符: 肘形 45">
                    <a:extLst>
                      <a:ext uri="{FF2B5EF4-FFF2-40B4-BE49-F238E27FC236}">
                        <a16:creationId xmlns:a16="http://schemas.microsoft.com/office/drawing/2014/main" id="{5B46FF1F-8F5B-2094-FBE6-1AB38863DA8D}"/>
                      </a:ext>
                    </a:extLst>
                  </p:cNvPr>
                  <p:cNvCxnSpPr>
                    <a:stCxn id="23" idx="2"/>
                    <a:endCxn id="35" idx="0"/>
                  </p:cNvCxnSpPr>
                  <p:nvPr/>
                </p:nvCxnSpPr>
                <p:spPr>
                  <a:xfrm rot="5400000">
                    <a:off x="2390258" y="1574267"/>
                    <a:ext cx="503609" cy="2979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连接符: 肘形 47">
                    <a:extLst>
                      <a:ext uri="{FF2B5EF4-FFF2-40B4-BE49-F238E27FC236}">
                        <a16:creationId xmlns:a16="http://schemas.microsoft.com/office/drawing/2014/main" id="{DA7335FA-3505-4173-EB0C-88B78B36F33E}"/>
                      </a:ext>
                    </a:extLst>
                  </p:cNvPr>
                  <p:cNvCxnSpPr>
                    <a:stCxn id="23" idx="2"/>
                    <a:endCxn id="37" idx="0"/>
                  </p:cNvCxnSpPr>
                  <p:nvPr/>
                </p:nvCxnSpPr>
                <p:spPr>
                  <a:xfrm rot="16200000" flipH="1">
                    <a:off x="2644560" y="1322943"/>
                    <a:ext cx="497296" cy="499312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连接符: 肘形 49">
                    <a:extLst>
                      <a:ext uri="{FF2B5EF4-FFF2-40B4-BE49-F238E27FC236}">
                        <a16:creationId xmlns:a16="http://schemas.microsoft.com/office/drawing/2014/main" id="{9CEE8740-3526-CCB7-9BAF-C12BBA562369}"/>
                      </a:ext>
                    </a:extLst>
                  </p:cNvPr>
                  <p:cNvCxnSpPr>
                    <a:stCxn id="23" idx="2"/>
                    <a:endCxn id="38" idx="0"/>
                  </p:cNvCxnSpPr>
                  <p:nvPr/>
                </p:nvCxnSpPr>
                <p:spPr>
                  <a:xfrm rot="16200000" flipH="1">
                    <a:off x="3141588" y="825914"/>
                    <a:ext cx="499962" cy="1496034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连接符: 肘形 51">
                    <a:extLst>
                      <a:ext uri="{FF2B5EF4-FFF2-40B4-BE49-F238E27FC236}">
                        <a16:creationId xmlns:a16="http://schemas.microsoft.com/office/drawing/2014/main" id="{574C1CBB-6CD3-8D98-BB66-ABA5C83FD235}"/>
                      </a:ext>
                    </a:extLst>
                  </p:cNvPr>
                  <p:cNvCxnSpPr>
                    <a:cxnSpLocks/>
                    <a:stCxn id="23" idx="2"/>
                    <a:endCxn id="39" idx="0"/>
                  </p:cNvCxnSpPr>
                  <p:nvPr/>
                </p:nvCxnSpPr>
                <p:spPr>
                  <a:xfrm rot="16200000" flipH="1">
                    <a:off x="2881635" y="1085867"/>
                    <a:ext cx="497296" cy="973464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9" name="组合 88">
                    <a:extLst>
                      <a:ext uri="{FF2B5EF4-FFF2-40B4-BE49-F238E27FC236}">
                        <a16:creationId xmlns:a16="http://schemas.microsoft.com/office/drawing/2014/main" id="{B3F73878-BA2F-6C27-B477-CCFE28EADFBD}"/>
                      </a:ext>
                    </a:extLst>
                  </p:cNvPr>
                  <p:cNvGrpSpPr/>
                  <p:nvPr/>
                </p:nvGrpSpPr>
                <p:grpSpPr>
                  <a:xfrm>
                    <a:off x="877126" y="1816121"/>
                    <a:ext cx="3493293" cy="1738543"/>
                    <a:chOff x="875676" y="1816118"/>
                    <a:chExt cx="3493293" cy="1738543"/>
                  </a:xfrm>
                </p:grpSpPr>
                <p:grpSp>
                  <p:nvGrpSpPr>
                    <p:cNvPr id="25" name="组合 24">
                      <a:extLst>
                        <a:ext uri="{FF2B5EF4-FFF2-40B4-BE49-F238E27FC236}">
                          <a16:creationId xmlns:a16="http://schemas.microsoft.com/office/drawing/2014/main" id="{60A082D1-6C23-A984-B743-919FD77169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5676" y="1816118"/>
                      <a:ext cx="3493293" cy="1738543"/>
                      <a:chOff x="671493" y="2011427"/>
                      <a:chExt cx="3493293" cy="2212069"/>
                    </a:xfrm>
                  </p:grpSpPr>
                  <p:sp>
                    <p:nvSpPr>
                      <p:cNvPr id="21" name="文本框 20">
                        <a:extLst>
                          <a:ext uri="{FF2B5EF4-FFF2-40B4-BE49-F238E27FC236}">
                            <a16:creationId xmlns:a16="http://schemas.microsoft.com/office/drawing/2014/main" id="{2BA4CFDD-06F4-E5D1-6095-A2A9678B34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1493" y="2011427"/>
                        <a:ext cx="461665" cy="219751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基础理论研究院</a:t>
                        </a:r>
                      </a:p>
                    </p:txBody>
                  </p:sp>
                  <p:sp>
                    <p:nvSpPr>
                      <p:cNvPr id="32" name="文本框 31">
                        <a:extLst>
                          <a:ext uri="{FF2B5EF4-FFF2-40B4-BE49-F238E27FC236}">
                            <a16:creationId xmlns:a16="http://schemas.microsoft.com/office/drawing/2014/main" id="{C81BC9AF-C792-B1FD-0E7F-475553C82EA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96141" y="2022722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人工智能研究院</a:t>
                        </a:r>
                      </a:p>
                    </p:txBody>
                  </p:sp>
                  <p:sp>
                    <p:nvSpPr>
                      <p:cNvPr id="33" name="文本框 32">
                        <a:extLst>
                          <a:ext uri="{FF2B5EF4-FFF2-40B4-BE49-F238E27FC236}">
                            <a16:creationId xmlns:a16="http://schemas.microsoft.com/office/drawing/2014/main" id="{8BF63233-9972-BF94-8584-713D449B91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720743" y="2011893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智能计算研究院</a:t>
                        </a:r>
                      </a:p>
                    </p:txBody>
                  </p:sp>
                  <p:sp>
                    <p:nvSpPr>
                      <p:cNvPr id="35" name="文本框 34">
                        <a:extLst>
                          <a:ext uri="{FF2B5EF4-FFF2-40B4-BE49-F238E27FC236}">
                            <a16:creationId xmlns:a16="http://schemas.microsoft.com/office/drawing/2014/main" id="{B0241100-8973-DF51-94A4-07E852A775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04107" y="2025982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智能网络研究院</a:t>
                        </a:r>
                      </a:p>
                    </p:txBody>
                  </p:sp>
                  <p:sp>
                    <p:nvSpPr>
                      <p:cNvPr id="37" name="文本框 36">
                        <a:extLst>
                          <a:ext uri="{FF2B5EF4-FFF2-40B4-BE49-F238E27FC236}">
                            <a16:creationId xmlns:a16="http://schemas.microsoft.com/office/drawing/2014/main" id="{1E20E92C-6E7C-75BC-B683-B85EC7076C8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06398" y="2017949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智能感知研究院</a:t>
                        </a:r>
                      </a:p>
                    </p:txBody>
                  </p:sp>
                  <p:sp>
                    <p:nvSpPr>
                      <p:cNvPr id="38" name="文本框 37">
                        <a:extLst>
                          <a:ext uri="{FF2B5EF4-FFF2-40B4-BE49-F238E27FC236}">
                            <a16:creationId xmlns:a16="http://schemas.microsoft.com/office/drawing/2014/main" id="{28FB8248-F790-24D5-3B88-77B970AD86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03121" y="2021340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交叉创新研究院</a:t>
                        </a:r>
                      </a:p>
                    </p:txBody>
                  </p:sp>
                  <p:sp>
                    <p:nvSpPr>
                      <p:cNvPr id="39" name="文本框 38">
                        <a:extLst>
                          <a:ext uri="{FF2B5EF4-FFF2-40B4-BE49-F238E27FC236}">
                            <a16:creationId xmlns:a16="http://schemas.microsoft.com/office/drawing/2014/main" id="{E05A5362-ECD1-0392-B52F-F23FD75A52D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180550" y="2017948"/>
                        <a:ext cx="461665" cy="219751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r>
                          <a:rPr lang="zh-CN" altLang="en-US" dirty="0"/>
                          <a:t>智能装备研究院</a:t>
                        </a:r>
                      </a:p>
                    </p:txBody>
                  </p:sp>
                </p:grpSp>
                <p:sp>
                  <p:nvSpPr>
                    <p:cNvPr id="88" name="矩形: 圆角 87">
                      <a:extLst>
                        <a:ext uri="{FF2B5EF4-FFF2-40B4-BE49-F238E27FC236}">
                          <a16:creationId xmlns:a16="http://schemas.microsoft.com/office/drawing/2014/main" id="{E84367B2-140C-454E-79CA-6AC673BA11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2066" y="1816118"/>
                      <a:ext cx="414073" cy="1727104"/>
                    </a:xfrm>
                    <a:prstGeom prst="roundRect">
                      <a:avLst/>
                    </a:prstGeom>
                    <a:noFill/>
                    <a:ln w="28575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96" name="组合 95">
                    <a:extLst>
                      <a:ext uri="{FF2B5EF4-FFF2-40B4-BE49-F238E27FC236}">
                        <a16:creationId xmlns:a16="http://schemas.microsoft.com/office/drawing/2014/main" id="{DBAB9F3A-EF88-34F4-9242-07C07CE6AF97}"/>
                      </a:ext>
                    </a:extLst>
                  </p:cNvPr>
                  <p:cNvGrpSpPr/>
                  <p:nvPr/>
                </p:nvGrpSpPr>
                <p:grpSpPr>
                  <a:xfrm>
                    <a:off x="880104" y="3944856"/>
                    <a:ext cx="3520937" cy="2566639"/>
                    <a:chOff x="671493" y="2011424"/>
                    <a:chExt cx="3520937" cy="3265712"/>
                  </a:xfrm>
                </p:grpSpPr>
                <p:sp>
                  <p:nvSpPr>
                    <p:cNvPr id="98" name="文本框 97">
                      <a:extLst>
                        <a:ext uri="{FF2B5EF4-FFF2-40B4-BE49-F238E27FC236}">
                          <a16:creationId xmlns:a16="http://schemas.microsoft.com/office/drawing/2014/main" id="{0A0424E2-51CF-EDD7-E4A2-F974AB3F531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71493" y="2011427"/>
                      <a:ext cx="461665" cy="2673963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智能超算研究中心</a:t>
                      </a:r>
                    </a:p>
                  </p:txBody>
                </p:sp>
                <p:sp>
                  <p:nvSpPr>
                    <p:cNvPr id="99" name="文本框 98">
                      <a:extLst>
                        <a:ext uri="{FF2B5EF4-FFF2-40B4-BE49-F238E27FC236}">
                          <a16:creationId xmlns:a16="http://schemas.microsoft.com/office/drawing/2014/main" id="{FA9855EC-ABCF-8237-2B57-924185DC0A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7388" y="2011424"/>
                      <a:ext cx="461665" cy="2857918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先进计算机研究中心</a:t>
                      </a:r>
                    </a:p>
                  </p:txBody>
                </p:sp>
                <p:sp>
                  <p:nvSpPr>
                    <p:cNvPr id="100" name="文本框 99">
                      <a:extLst>
                        <a:ext uri="{FF2B5EF4-FFF2-40B4-BE49-F238E27FC236}">
                          <a16:creationId xmlns:a16="http://schemas.microsoft.com/office/drawing/2014/main" id="{DE43FF79-6E88-5B4B-721E-8CCCC933B58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54848" y="2017946"/>
                      <a:ext cx="526307" cy="3047346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智能计算平台研究中心</a:t>
                      </a:r>
                    </a:p>
                  </p:txBody>
                </p:sp>
                <p:sp>
                  <p:nvSpPr>
                    <p:cNvPr id="101" name="文本框 100">
                      <a:extLst>
                        <a:ext uri="{FF2B5EF4-FFF2-40B4-BE49-F238E27FC236}">
                          <a16:creationId xmlns:a16="http://schemas.microsoft.com/office/drawing/2014/main" id="{45F44962-1584-0333-22B3-7FB5EB919B2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139467" y="2017949"/>
                      <a:ext cx="526307" cy="3235799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智能计算硬件研究中心</a:t>
                      </a:r>
                    </a:p>
                  </p:txBody>
                </p:sp>
                <p:sp>
                  <p:nvSpPr>
                    <p:cNvPr id="102" name="文本框 101">
                      <a:extLst>
                        <a:ext uri="{FF2B5EF4-FFF2-40B4-BE49-F238E27FC236}">
                          <a16:creationId xmlns:a16="http://schemas.microsoft.com/office/drawing/2014/main" id="{B0EC46FA-C6CA-A87D-8AC7-76B63D4EA1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06398" y="2017949"/>
                      <a:ext cx="461665" cy="3073158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智能计算软件研究中心</a:t>
                      </a:r>
                    </a:p>
                  </p:txBody>
                </p:sp>
                <p:sp>
                  <p:nvSpPr>
                    <p:cNvPr id="103" name="文本框 102">
                      <a:extLst>
                        <a:ext uri="{FF2B5EF4-FFF2-40B4-BE49-F238E27FC236}">
                          <a16:creationId xmlns:a16="http://schemas.microsoft.com/office/drawing/2014/main" id="{98E67191-4DCA-D7FA-A675-159B8F6D15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34786" y="2011426"/>
                      <a:ext cx="461665" cy="3265710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光电智能计算研究中心</a:t>
                      </a:r>
                    </a:p>
                  </p:txBody>
                </p:sp>
                <p:sp>
                  <p:nvSpPr>
                    <p:cNvPr id="104" name="文本框 103">
                      <a:extLst>
                        <a:ext uri="{FF2B5EF4-FFF2-40B4-BE49-F238E27FC236}">
                          <a16:creationId xmlns:a16="http://schemas.microsoft.com/office/drawing/2014/main" id="{0B3AB301-6E12-9BD2-FEC7-5AA0913018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30765" y="2017949"/>
                      <a:ext cx="461665" cy="219751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r>
                        <a:rPr lang="zh-CN" altLang="en-US" dirty="0"/>
                        <a:t>图计算研究中心</a:t>
                      </a:r>
                    </a:p>
                  </p:txBody>
                </p:sp>
              </p:grpSp>
              <p:cxnSp>
                <p:nvCxnSpPr>
                  <p:cNvPr id="115" name="连接符: 肘形 114">
                    <a:extLst>
                      <a:ext uri="{FF2B5EF4-FFF2-40B4-BE49-F238E27FC236}">
                        <a16:creationId xmlns:a16="http://schemas.microsoft.com/office/drawing/2014/main" id="{F7FE5D33-E439-0F2E-25D3-EF072EBECD59}"/>
                      </a:ext>
                    </a:extLst>
                  </p:cNvPr>
                  <p:cNvCxnSpPr>
                    <a:cxnSpLocks/>
                    <a:stCxn id="88" idx="2"/>
                    <a:endCxn id="98" idx="0"/>
                  </p:cNvCxnSpPr>
                  <p:nvPr/>
                </p:nvCxnSpPr>
                <p:spPr>
                  <a:xfrm rot="5400000">
                    <a:off x="1419929" y="3234235"/>
                    <a:ext cx="401633" cy="1019616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连接符: 肘形 116">
                    <a:extLst>
                      <a:ext uri="{FF2B5EF4-FFF2-40B4-BE49-F238E27FC236}">
                        <a16:creationId xmlns:a16="http://schemas.microsoft.com/office/drawing/2014/main" id="{B0B9BEA5-3A19-F07C-95DB-3D9CD9035180}"/>
                      </a:ext>
                    </a:extLst>
                  </p:cNvPr>
                  <p:cNvCxnSpPr>
                    <a:cxnSpLocks/>
                    <a:stCxn id="88" idx="2"/>
                    <a:endCxn id="99" idx="0"/>
                  </p:cNvCxnSpPr>
                  <p:nvPr/>
                </p:nvCxnSpPr>
                <p:spPr>
                  <a:xfrm rot="5400000">
                    <a:off x="1682877" y="3497180"/>
                    <a:ext cx="401630" cy="493721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连接符: 肘形 118">
                    <a:extLst>
                      <a:ext uri="{FF2B5EF4-FFF2-40B4-BE49-F238E27FC236}">
                        <a16:creationId xmlns:a16="http://schemas.microsoft.com/office/drawing/2014/main" id="{6905C060-97D0-1939-484C-BBCB45081EC0}"/>
                      </a:ext>
                    </a:extLst>
                  </p:cNvPr>
                  <p:cNvCxnSpPr>
                    <a:cxnSpLocks/>
                    <a:stCxn id="88" idx="2"/>
                    <a:endCxn id="100" idx="0"/>
                  </p:cNvCxnSpPr>
                  <p:nvPr/>
                </p:nvCxnSpPr>
                <p:spPr>
                  <a:xfrm rot="5400000">
                    <a:off x="1925204" y="3744633"/>
                    <a:ext cx="406757" cy="3940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连接符: 肘形 120">
                    <a:extLst>
                      <a:ext uri="{FF2B5EF4-FFF2-40B4-BE49-F238E27FC236}">
                        <a16:creationId xmlns:a16="http://schemas.microsoft.com/office/drawing/2014/main" id="{C88366E8-7476-C559-46D4-92C15BCEAF70}"/>
                      </a:ext>
                    </a:extLst>
                  </p:cNvPr>
                  <p:cNvCxnSpPr>
                    <a:cxnSpLocks/>
                    <a:stCxn id="88" idx="2"/>
                    <a:endCxn id="101" idx="0"/>
                  </p:cNvCxnSpPr>
                  <p:nvPr/>
                </p:nvCxnSpPr>
                <p:spPr>
                  <a:xfrm rot="16200000" flipH="1">
                    <a:off x="2183675" y="3490103"/>
                    <a:ext cx="406757" cy="513000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连接符: 肘形 122">
                    <a:extLst>
                      <a:ext uri="{FF2B5EF4-FFF2-40B4-BE49-F238E27FC236}">
                        <a16:creationId xmlns:a16="http://schemas.microsoft.com/office/drawing/2014/main" id="{3128AB68-604A-3478-9558-D1E63B88B930}"/>
                      </a:ext>
                    </a:extLst>
                  </p:cNvPr>
                  <p:cNvCxnSpPr>
                    <a:cxnSpLocks/>
                    <a:stCxn id="88" idx="2"/>
                    <a:endCxn id="102" idx="0"/>
                  </p:cNvCxnSpPr>
                  <p:nvPr/>
                </p:nvCxnSpPr>
                <p:spPr>
                  <a:xfrm rot="16200000" flipH="1">
                    <a:off x="2434818" y="3238961"/>
                    <a:ext cx="406759" cy="1015289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连接符: 肘形 124">
                    <a:extLst>
                      <a:ext uri="{FF2B5EF4-FFF2-40B4-BE49-F238E27FC236}">
                        <a16:creationId xmlns:a16="http://schemas.microsoft.com/office/drawing/2014/main" id="{46E7D726-5ED8-A017-0039-974BE9B7A55A}"/>
                      </a:ext>
                    </a:extLst>
                  </p:cNvPr>
                  <p:cNvCxnSpPr>
                    <a:cxnSpLocks/>
                    <a:stCxn id="88" idx="2"/>
                    <a:endCxn id="103" idx="0"/>
                  </p:cNvCxnSpPr>
                  <p:nvPr/>
                </p:nvCxnSpPr>
                <p:spPr>
                  <a:xfrm rot="16200000" flipH="1">
                    <a:off x="2701575" y="2972201"/>
                    <a:ext cx="401632" cy="1543677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连接符: 肘形 126">
                    <a:extLst>
                      <a:ext uri="{FF2B5EF4-FFF2-40B4-BE49-F238E27FC236}">
                        <a16:creationId xmlns:a16="http://schemas.microsoft.com/office/drawing/2014/main" id="{E193F4F0-1679-0A32-94ED-1D389CBAF721}"/>
                      </a:ext>
                    </a:extLst>
                  </p:cNvPr>
                  <p:cNvCxnSpPr>
                    <a:cxnSpLocks/>
                    <a:stCxn id="88" idx="2"/>
                    <a:endCxn id="104" idx="0"/>
                  </p:cNvCxnSpPr>
                  <p:nvPr/>
                </p:nvCxnSpPr>
                <p:spPr>
                  <a:xfrm rot="16200000" flipH="1">
                    <a:off x="2947001" y="2726776"/>
                    <a:ext cx="406759" cy="2039656"/>
                  </a:xfrm>
                  <a:prstGeom prst="bentConnector3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70" name="组合 269">
                <a:extLst>
                  <a:ext uri="{FF2B5EF4-FFF2-40B4-BE49-F238E27FC236}">
                    <a16:creationId xmlns:a16="http://schemas.microsoft.com/office/drawing/2014/main" id="{868F7705-B979-DCDE-96F4-118845A91475}"/>
                  </a:ext>
                </a:extLst>
              </p:cNvPr>
              <p:cNvGrpSpPr/>
              <p:nvPr/>
            </p:nvGrpSpPr>
            <p:grpSpPr>
              <a:xfrm>
                <a:off x="855938" y="4751776"/>
                <a:ext cx="2492644" cy="1557969"/>
                <a:chOff x="855938" y="4751776"/>
                <a:chExt cx="2492644" cy="1557969"/>
              </a:xfrm>
            </p:grpSpPr>
            <p:sp>
              <p:nvSpPr>
                <p:cNvPr id="179" name="文本框 178">
                  <a:extLst>
                    <a:ext uri="{FF2B5EF4-FFF2-40B4-BE49-F238E27FC236}">
                      <a16:creationId xmlns:a16="http://schemas.microsoft.com/office/drawing/2014/main" id="{1F69EE78-F2FE-9FFB-1B82-12EBDE9B1876}"/>
                    </a:ext>
                  </a:extLst>
                </p:cNvPr>
                <p:cNvSpPr txBox="1"/>
                <p:nvPr/>
              </p:nvSpPr>
              <p:spPr>
                <a:xfrm>
                  <a:off x="855938" y="4751776"/>
                  <a:ext cx="461665" cy="155399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dirty="0"/>
                    <a:t>计算材料</a:t>
                  </a:r>
                </a:p>
              </p:txBody>
            </p:sp>
            <p:sp>
              <p:nvSpPr>
                <p:cNvPr id="180" name="文本框 179">
                  <a:extLst>
                    <a:ext uri="{FF2B5EF4-FFF2-40B4-BE49-F238E27FC236}">
                      <a16:creationId xmlns:a16="http://schemas.microsoft.com/office/drawing/2014/main" id="{090F5D9B-E05D-634C-B269-14424D4B6926}"/>
                    </a:ext>
                  </a:extLst>
                </p:cNvPr>
                <p:cNvSpPr txBox="1"/>
                <p:nvPr/>
              </p:nvSpPr>
              <p:spPr>
                <a:xfrm>
                  <a:off x="1556763" y="4755754"/>
                  <a:ext cx="461665" cy="155399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dirty="0"/>
                    <a:t>计算制药</a:t>
                  </a:r>
                </a:p>
              </p:txBody>
            </p:sp>
            <p:sp>
              <p:nvSpPr>
                <p:cNvPr id="181" name="文本框 180">
                  <a:extLst>
                    <a:ext uri="{FF2B5EF4-FFF2-40B4-BE49-F238E27FC236}">
                      <a16:creationId xmlns:a16="http://schemas.microsoft.com/office/drawing/2014/main" id="{09E900E0-8285-A552-DF4C-6D565A1B24BC}"/>
                    </a:ext>
                  </a:extLst>
                </p:cNvPr>
                <p:cNvSpPr txBox="1"/>
                <p:nvPr/>
              </p:nvSpPr>
              <p:spPr>
                <a:xfrm>
                  <a:off x="2221840" y="4755754"/>
                  <a:ext cx="461665" cy="155399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dirty="0"/>
                    <a:t>计算天文</a:t>
                  </a:r>
                </a:p>
              </p:txBody>
            </p:sp>
            <p:sp>
              <p:nvSpPr>
                <p:cNvPr id="182" name="文本框 181">
                  <a:extLst>
                    <a:ext uri="{FF2B5EF4-FFF2-40B4-BE49-F238E27FC236}">
                      <a16:creationId xmlns:a16="http://schemas.microsoft.com/office/drawing/2014/main" id="{06DDC8CF-D87A-1F30-28F0-51831032F188}"/>
                    </a:ext>
                  </a:extLst>
                </p:cNvPr>
                <p:cNvSpPr txBox="1"/>
                <p:nvPr/>
              </p:nvSpPr>
              <p:spPr>
                <a:xfrm>
                  <a:off x="2886917" y="4751776"/>
                  <a:ext cx="461665" cy="1553991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zh-CN" altLang="en-US" dirty="0"/>
                    <a:t>计算育种</a:t>
                  </a:r>
                </a:p>
              </p:txBody>
            </p:sp>
            <p:sp>
              <p:nvSpPr>
                <p:cNvPr id="254" name="矩形: 圆角 253">
                  <a:extLst>
                    <a:ext uri="{FF2B5EF4-FFF2-40B4-BE49-F238E27FC236}">
                      <a16:creationId xmlns:a16="http://schemas.microsoft.com/office/drawing/2014/main" id="{590C363A-62AC-FF74-730F-5B5A102A688D}"/>
                    </a:ext>
                  </a:extLst>
                </p:cNvPr>
                <p:cNvSpPr/>
                <p:nvPr/>
              </p:nvSpPr>
              <p:spPr>
                <a:xfrm>
                  <a:off x="2289768" y="4775576"/>
                  <a:ext cx="373592" cy="964406"/>
                </a:xfrm>
                <a:prstGeom prst="roundRect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53" name="矩形: 圆角 252">
              <a:extLst>
                <a:ext uri="{FF2B5EF4-FFF2-40B4-BE49-F238E27FC236}">
                  <a16:creationId xmlns:a16="http://schemas.microsoft.com/office/drawing/2014/main" id="{0EF926F5-578A-638D-1DB4-864CEFA03761}"/>
                </a:ext>
              </a:extLst>
            </p:cNvPr>
            <p:cNvSpPr/>
            <p:nvPr/>
          </p:nvSpPr>
          <p:spPr>
            <a:xfrm>
              <a:off x="1935296" y="2964948"/>
              <a:ext cx="581145" cy="148338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990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56E541-2D82-464F-9E8E-E3D34209F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1980029" cy="480131"/>
          </a:xfrm>
        </p:spPr>
        <p:txBody>
          <a:bodyPr/>
          <a:lstStyle/>
          <a:p>
            <a:r>
              <a:rPr lang="zh-CN" altLang="en-US" dirty="0"/>
              <a:t>计算天文组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C2E369-4C97-4F04-B6F5-5C3004557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14" y="1080814"/>
            <a:ext cx="5761730" cy="43229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CFD07CD-1679-4C5D-8B00-641C63B78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8" y="4390869"/>
            <a:ext cx="2578998" cy="19350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A24BDD-2290-4AE9-8E25-EAB6778D7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78" y="1080814"/>
            <a:ext cx="4072911" cy="30558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04135-BD34-41B0-898E-CC612C2C6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90" y="4390869"/>
            <a:ext cx="2578997" cy="19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D32CB0-BCFF-C651-5C10-6564BC1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3775393" cy="480131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计算天文数据服务平台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8372E22-C486-2687-1E74-6A06E23054A3}"/>
              </a:ext>
            </a:extLst>
          </p:cNvPr>
          <p:cNvGrpSpPr/>
          <p:nvPr/>
        </p:nvGrpSpPr>
        <p:grpSpPr>
          <a:xfrm>
            <a:off x="2432729" y="1158971"/>
            <a:ext cx="6876088" cy="5352524"/>
            <a:chOff x="319843" y="1271061"/>
            <a:chExt cx="6876088" cy="535252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6A0C50-2B0C-95BE-1D50-B99160DF959D}"/>
                </a:ext>
              </a:extLst>
            </p:cNvPr>
            <p:cNvSpPr/>
            <p:nvPr/>
          </p:nvSpPr>
          <p:spPr>
            <a:xfrm>
              <a:off x="319845" y="2170707"/>
              <a:ext cx="6876086" cy="337049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latin typeface="微软雅黑" charset="0"/>
                <a:ea typeface="微软雅黑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A5A6C89E-8006-8FA1-3062-96937FF9B4DC}"/>
                </a:ext>
              </a:extLst>
            </p:cNvPr>
            <p:cNvSpPr/>
            <p:nvPr/>
          </p:nvSpPr>
          <p:spPr>
            <a:xfrm>
              <a:off x="3441443" y="4105333"/>
              <a:ext cx="3515947" cy="125782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任务管理</a:t>
              </a: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D690DAB-13B9-5322-2265-2DCABEEB6A69}"/>
                </a:ext>
              </a:extLst>
            </p:cNvPr>
            <p:cNvSpPr/>
            <p:nvPr/>
          </p:nvSpPr>
          <p:spPr>
            <a:xfrm>
              <a:off x="3571120" y="4946636"/>
              <a:ext cx="1529827" cy="3227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参数配置</a:t>
              </a: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479A6BA-423D-B5A4-AC35-6A2E15BEDB3B}"/>
                </a:ext>
              </a:extLst>
            </p:cNvPr>
            <p:cNvSpPr/>
            <p:nvPr/>
          </p:nvSpPr>
          <p:spPr>
            <a:xfrm>
              <a:off x="3574106" y="4482454"/>
              <a:ext cx="1549326" cy="32272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创建任务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BA0ADDA4-D644-B3EA-F36F-D979E4C9E5FF}"/>
                </a:ext>
              </a:extLst>
            </p:cNvPr>
            <p:cNvSpPr/>
            <p:nvPr/>
          </p:nvSpPr>
          <p:spPr>
            <a:xfrm>
              <a:off x="3441443" y="2314255"/>
              <a:ext cx="3515947" cy="129598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模型管理</a:t>
              </a: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901F412-7A06-0864-E91C-63D0C73C5893}"/>
                </a:ext>
              </a:extLst>
            </p:cNvPr>
            <p:cNvSpPr/>
            <p:nvPr/>
          </p:nvSpPr>
          <p:spPr>
            <a:xfrm>
              <a:off x="1113480" y="2375273"/>
              <a:ext cx="1616952" cy="29569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微软雅黑" charset="0"/>
                  <a:ea typeface="微软雅黑" charset="0"/>
                </a:rPr>
                <a:t>数据管理</a:t>
              </a: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  <a:p>
              <a:pPr algn="ctr"/>
              <a:endParaRPr lang="zh-CN" altLang="en-US" sz="1600" dirty="0">
                <a:solidFill>
                  <a:schemeClr val="tx1"/>
                </a:solidFill>
                <a:latin typeface="微软雅黑" charset="0"/>
                <a:ea typeface="微软雅黑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596AFCF-D775-373A-1ACE-E692B0EDB89A}"/>
                </a:ext>
              </a:extLst>
            </p:cNvPr>
            <p:cNvSpPr/>
            <p:nvPr/>
          </p:nvSpPr>
          <p:spPr>
            <a:xfrm>
              <a:off x="1284897" y="4441723"/>
              <a:ext cx="1296232" cy="44285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原始数据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92987AB-CBA4-E98E-94CF-7002A2D0F92F}"/>
                </a:ext>
              </a:extLst>
            </p:cNvPr>
            <p:cNvSpPr/>
            <p:nvPr/>
          </p:nvSpPr>
          <p:spPr>
            <a:xfrm>
              <a:off x="1300799" y="3678804"/>
              <a:ext cx="1280330" cy="42652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FRB</a:t>
              </a:r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数据库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C3C7380-652F-E4BB-1F24-5BDE899D5147}"/>
                </a:ext>
              </a:extLst>
            </p:cNvPr>
            <p:cNvSpPr/>
            <p:nvPr/>
          </p:nvSpPr>
          <p:spPr>
            <a:xfrm>
              <a:off x="5328400" y="4488071"/>
              <a:ext cx="1401540" cy="32460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结果导出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12BCA243-35A6-8F76-B250-F8F3914EBE36}"/>
                </a:ext>
              </a:extLst>
            </p:cNvPr>
            <p:cNvSpPr/>
            <p:nvPr/>
          </p:nvSpPr>
          <p:spPr>
            <a:xfrm>
              <a:off x="3571120" y="6067934"/>
              <a:ext cx="3624811" cy="5556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数字反应堆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5D301F1-2D2A-7553-FA1C-E39D729BF4E2}"/>
                </a:ext>
              </a:extLst>
            </p:cNvPr>
            <p:cNvSpPr/>
            <p:nvPr/>
          </p:nvSpPr>
          <p:spPr>
            <a:xfrm>
              <a:off x="1284897" y="2912063"/>
              <a:ext cx="1280330" cy="43035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数据可视化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81487E4-84B0-7E3D-336D-82BF79AC7610}"/>
                </a:ext>
              </a:extLst>
            </p:cNvPr>
            <p:cNvSpPr/>
            <p:nvPr/>
          </p:nvSpPr>
          <p:spPr>
            <a:xfrm>
              <a:off x="5328401" y="4946636"/>
              <a:ext cx="1401540" cy="32460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资源调度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0CDE1AE-BFED-37A4-8A78-02C41590ACD3}"/>
                </a:ext>
              </a:extLst>
            </p:cNvPr>
            <p:cNvSpPr/>
            <p:nvPr/>
          </p:nvSpPr>
          <p:spPr>
            <a:xfrm>
              <a:off x="5322334" y="3162829"/>
              <a:ext cx="1407603" cy="3065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FRB</a:t>
              </a:r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搜索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92476A3-A9F0-22E9-8903-F19B992D1BC7}"/>
                </a:ext>
              </a:extLst>
            </p:cNvPr>
            <p:cNvSpPr/>
            <p:nvPr/>
          </p:nvSpPr>
          <p:spPr>
            <a:xfrm>
              <a:off x="3634066" y="2727088"/>
              <a:ext cx="1468498" cy="3065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FRB</a:t>
              </a:r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单脉冲分析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4A7280F6-87C1-20C0-205A-432057FB288F}"/>
                </a:ext>
              </a:extLst>
            </p:cNvPr>
            <p:cNvSpPr txBox="1"/>
            <p:nvPr/>
          </p:nvSpPr>
          <p:spPr>
            <a:xfrm>
              <a:off x="376902" y="2363272"/>
              <a:ext cx="553998" cy="295692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</a:rPr>
                <a:t>天文数据服务平台</a:t>
              </a:r>
              <a:r>
                <a:rPr lang="en-US" altLang="zh-CN" sz="2400" b="1" dirty="0">
                  <a:solidFill>
                    <a:schemeClr val="bg1"/>
                  </a:solidFill>
                </a:rPr>
                <a:t>1.0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5ABA134-BD54-153A-5DC5-082E8CD4F623}"/>
                </a:ext>
              </a:extLst>
            </p:cNvPr>
            <p:cNvSpPr/>
            <p:nvPr/>
          </p:nvSpPr>
          <p:spPr>
            <a:xfrm>
              <a:off x="319843" y="6067933"/>
              <a:ext cx="2956093" cy="5556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accent1">
                      <a:lumMod val="75000"/>
                    </a:schemeClr>
                  </a:solidFill>
                </a:rPr>
                <a:t>FAST</a:t>
              </a:r>
              <a:endParaRPr lang="zh-CN" altLang="en-US" sz="2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A8D1C81-8256-DD65-E92F-2E5E9B09CA86}"/>
                </a:ext>
              </a:extLst>
            </p:cNvPr>
            <p:cNvSpPr/>
            <p:nvPr/>
          </p:nvSpPr>
          <p:spPr>
            <a:xfrm>
              <a:off x="319844" y="1271061"/>
              <a:ext cx="6876086" cy="55565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dirty="0">
                  <a:solidFill>
                    <a:schemeClr val="accent1">
                      <a:lumMod val="75000"/>
                    </a:schemeClr>
                  </a:solidFill>
                </a:rPr>
                <a:t>多目标科研数据挖掘</a:t>
              </a:r>
            </a:p>
          </p:txBody>
        </p:sp>
        <p:sp>
          <p:nvSpPr>
            <p:cNvPr id="21" name="箭头: 上 20">
              <a:extLst>
                <a:ext uri="{FF2B5EF4-FFF2-40B4-BE49-F238E27FC236}">
                  <a16:creationId xmlns:a16="http://schemas.microsoft.com/office/drawing/2014/main" id="{42D0667B-CBC0-0060-70BF-410C33AF31C8}"/>
                </a:ext>
              </a:extLst>
            </p:cNvPr>
            <p:cNvSpPr/>
            <p:nvPr/>
          </p:nvSpPr>
          <p:spPr>
            <a:xfrm>
              <a:off x="1797890" y="1866467"/>
              <a:ext cx="643160" cy="250032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箭头: 上 21">
              <a:extLst>
                <a:ext uri="{FF2B5EF4-FFF2-40B4-BE49-F238E27FC236}">
                  <a16:creationId xmlns:a16="http://schemas.microsoft.com/office/drawing/2014/main" id="{A3B01B8D-DE80-B7D1-9DA0-769CB0F27660}"/>
                </a:ext>
              </a:extLst>
            </p:cNvPr>
            <p:cNvSpPr/>
            <p:nvPr/>
          </p:nvSpPr>
          <p:spPr>
            <a:xfrm>
              <a:off x="4877836" y="1859826"/>
              <a:ext cx="643160" cy="275699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箭头: 上 22">
              <a:extLst>
                <a:ext uri="{FF2B5EF4-FFF2-40B4-BE49-F238E27FC236}">
                  <a16:creationId xmlns:a16="http://schemas.microsoft.com/office/drawing/2014/main" id="{DD8B346D-5198-25F4-C2C6-BC81FC23EFDA}"/>
                </a:ext>
              </a:extLst>
            </p:cNvPr>
            <p:cNvSpPr/>
            <p:nvPr/>
          </p:nvSpPr>
          <p:spPr>
            <a:xfrm>
              <a:off x="1733042" y="5619901"/>
              <a:ext cx="643160" cy="308561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A2AF29D-77B3-6C67-93DC-3A92F9D8FBD5}"/>
                </a:ext>
              </a:extLst>
            </p:cNvPr>
            <p:cNvSpPr txBox="1"/>
            <p:nvPr/>
          </p:nvSpPr>
          <p:spPr>
            <a:xfrm>
              <a:off x="653901" y="5619901"/>
              <a:ext cx="1176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数据采集</a:t>
              </a:r>
            </a:p>
          </p:txBody>
        </p:sp>
        <p:sp>
          <p:nvSpPr>
            <p:cNvPr id="25" name="箭头: 上 24">
              <a:extLst>
                <a:ext uri="{FF2B5EF4-FFF2-40B4-BE49-F238E27FC236}">
                  <a16:creationId xmlns:a16="http://schemas.microsoft.com/office/drawing/2014/main" id="{79719B9D-44C1-8C62-FFB9-EF433F780ABF}"/>
                </a:ext>
              </a:extLst>
            </p:cNvPr>
            <p:cNvSpPr/>
            <p:nvPr/>
          </p:nvSpPr>
          <p:spPr>
            <a:xfrm>
              <a:off x="4457787" y="5631726"/>
              <a:ext cx="643160" cy="308561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1F7562D-EA8A-0543-BC6F-CA0DB567AC8E}"/>
                </a:ext>
              </a:extLst>
            </p:cNvPr>
            <p:cNvSpPr txBox="1"/>
            <p:nvPr/>
          </p:nvSpPr>
          <p:spPr>
            <a:xfrm>
              <a:off x="5183171" y="5634779"/>
              <a:ext cx="1176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算力支持</a:t>
              </a: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AAD7EB5F-E2AF-B938-021D-A023BC76A4D7}"/>
                </a:ext>
              </a:extLst>
            </p:cNvPr>
            <p:cNvCxnSpPr>
              <a:cxnSpLocks/>
            </p:cNvCxnSpPr>
            <p:nvPr/>
          </p:nvCxnSpPr>
          <p:spPr>
            <a:xfrm>
              <a:off x="2730432" y="4780930"/>
              <a:ext cx="7110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56265272-391D-A030-55B7-1C3F09A255FE}"/>
                </a:ext>
              </a:extLst>
            </p:cNvPr>
            <p:cNvCxnSpPr>
              <a:cxnSpLocks/>
              <a:stCxn id="8" idx="2"/>
              <a:endCxn id="5" idx="0"/>
            </p:cNvCxnSpPr>
            <p:nvPr/>
          </p:nvCxnSpPr>
          <p:spPr>
            <a:xfrm>
              <a:off x="5199417" y="3610243"/>
              <a:ext cx="0" cy="4950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81C4C1BB-AE3C-178A-AC8F-F0904FBDA45D}"/>
                </a:ext>
              </a:extLst>
            </p:cNvPr>
            <p:cNvCxnSpPr/>
            <p:nvPr/>
          </p:nvCxnSpPr>
          <p:spPr>
            <a:xfrm flipH="1">
              <a:off x="2730432" y="4209940"/>
              <a:ext cx="71101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757B75-7277-1ACE-36E4-72EE092BDC28}"/>
                </a:ext>
              </a:extLst>
            </p:cNvPr>
            <p:cNvSpPr txBox="1"/>
            <p:nvPr/>
          </p:nvSpPr>
          <p:spPr>
            <a:xfrm>
              <a:off x="5235093" y="3688943"/>
              <a:ext cx="14948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模型调用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74464EBA-F7CB-3E0A-CBC4-7FB55C7E39B3}"/>
                </a:ext>
              </a:extLst>
            </p:cNvPr>
            <p:cNvSpPr txBox="1"/>
            <p:nvPr/>
          </p:nvSpPr>
          <p:spPr>
            <a:xfrm>
              <a:off x="2765628" y="4757910"/>
              <a:ext cx="633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数据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</a:rPr>
                <a:t>读取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C15CC50-1B51-717A-BDCB-26EC57EF7A2C}"/>
                </a:ext>
              </a:extLst>
            </p:cNvPr>
            <p:cNvSpPr txBox="1"/>
            <p:nvPr/>
          </p:nvSpPr>
          <p:spPr>
            <a:xfrm>
              <a:off x="2808582" y="3628928"/>
              <a:ext cx="6336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</a:rPr>
                <a:t>结果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r>
                <a:rPr lang="zh-CN" altLang="en-US" sz="1600" dirty="0">
                  <a:solidFill>
                    <a:schemeClr val="bg1"/>
                  </a:solidFill>
                </a:rPr>
                <a:t>回写</a:t>
              </a:r>
              <a:endParaRPr lang="en-US" altLang="zh-CN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5B53D3D-EFD0-ADD6-D6A7-E77324854162}"/>
                </a:ext>
              </a:extLst>
            </p:cNvPr>
            <p:cNvSpPr txBox="1"/>
            <p:nvPr/>
          </p:nvSpPr>
          <p:spPr>
            <a:xfrm>
              <a:off x="3109527" y="1804284"/>
              <a:ext cx="1176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科研支撑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D96E5873-9667-0058-E21E-CF0719B41CE0}"/>
                </a:ext>
              </a:extLst>
            </p:cNvPr>
            <p:cNvSpPr/>
            <p:nvPr/>
          </p:nvSpPr>
          <p:spPr>
            <a:xfrm>
              <a:off x="5322335" y="2728894"/>
              <a:ext cx="1407603" cy="28978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FRB</a:t>
              </a:r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多脉冲分析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9E2FBC6-974B-18F0-1F5D-7DF4515917A4}"/>
                </a:ext>
              </a:extLst>
            </p:cNvPr>
            <p:cNvSpPr/>
            <p:nvPr/>
          </p:nvSpPr>
          <p:spPr>
            <a:xfrm>
              <a:off x="3630227" y="3171843"/>
              <a:ext cx="1468498" cy="3065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FRB</a:t>
              </a:r>
              <a:r>
                <a:rPr lang="zh-CN" altLang="en-US" sz="1400" dirty="0">
                  <a:solidFill>
                    <a:schemeClr val="accent1">
                      <a:lumMod val="50000"/>
                    </a:schemeClr>
                  </a:solidFill>
                  <a:latin typeface="微软雅黑" charset="0"/>
                  <a:ea typeface="微软雅黑" charset="0"/>
                </a:rPr>
                <a:t>族群分析</a:t>
              </a:r>
            </a:p>
          </p:txBody>
        </p:sp>
      </p:grpSp>
      <p:sp>
        <p:nvSpPr>
          <p:cNvPr id="36" name="星形: 五角 35">
            <a:extLst>
              <a:ext uri="{FF2B5EF4-FFF2-40B4-BE49-F238E27FC236}">
                <a16:creationId xmlns:a16="http://schemas.microsoft.com/office/drawing/2014/main" id="{ECA46FED-DCF2-F9D2-BD21-09FBAA306913}"/>
              </a:ext>
            </a:extLst>
          </p:cNvPr>
          <p:cNvSpPr/>
          <p:nvPr/>
        </p:nvSpPr>
        <p:spPr>
          <a:xfrm rot="20328813">
            <a:off x="3178723" y="3404247"/>
            <a:ext cx="398574" cy="398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9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2266C3A-B31A-4151-A5C1-07C0A39F2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08" y="1176086"/>
            <a:ext cx="8615383" cy="50393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0494F02-A492-440F-87E9-9ECFC7EC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19872"/>
            <a:ext cx="3775393" cy="480131"/>
          </a:xfrm>
        </p:spPr>
        <p:txBody>
          <a:bodyPr/>
          <a:lstStyle/>
          <a:p>
            <a:r>
              <a:rPr lang="zh-CN" altLang="en-US" dirty="0">
                <a:cs typeface="+mn-ea"/>
                <a:sym typeface="+mn-lt"/>
              </a:rPr>
              <a:t>计算天文数据服务平台</a:t>
            </a:r>
            <a:endParaRPr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4649DD2-C4DF-44DE-8A3C-4B3F59C78E5B}"/>
              </a:ext>
            </a:extLst>
          </p:cNvPr>
          <p:cNvSpPr txBox="1"/>
          <p:nvPr/>
        </p:nvSpPr>
        <p:spPr>
          <a:xfrm>
            <a:off x="4530625" y="6215413"/>
            <a:ext cx="388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dirty="0"/>
              <a:t>天文大数据服务平台产品架构图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78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018009-391F-4A75-B5C0-36E89494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3775393" cy="480131"/>
          </a:xfrm>
        </p:spPr>
        <p:txBody>
          <a:bodyPr/>
          <a:lstStyle/>
          <a:p>
            <a:r>
              <a:rPr lang="zh-CN" altLang="en-US" dirty="0"/>
              <a:t>快速射电暴数据库搭建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7B7851B-CB34-453F-96B6-9DD95DDE86FA}"/>
              </a:ext>
            </a:extLst>
          </p:cNvPr>
          <p:cNvSpPr txBox="1">
            <a:spLocks/>
          </p:cNvSpPr>
          <p:nvPr/>
        </p:nvSpPr>
        <p:spPr>
          <a:xfrm>
            <a:off x="670560" y="1831450"/>
            <a:ext cx="4154495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zh-CN" sz="2000" dirty="0">
                <a:latin typeface="+mn-ea"/>
              </a:rPr>
              <a:t>快速射电暴（</a:t>
            </a:r>
            <a:r>
              <a:rPr lang="en-US" altLang="zh-CN" sz="2000" dirty="0">
                <a:latin typeface="+mn-ea"/>
              </a:rPr>
              <a:t>FRB</a:t>
            </a:r>
            <a:r>
              <a:rPr lang="zh-CN" altLang="zh-CN" sz="2000" dirty="0">
                <a:latin typeface="+mn-ea"/>
              </a:rPr>
              <a:t>）</a:t>
            </a:r>
            <a:endParaRPr lang="en-US" altLang="zh-CN" sz="2000" dirty="0">
              <a:latin typeface="+mn-ea"/>
            </a:endParaRPr>
          </a:p>
          <a:p>
            <a:r>
              <a:rPr lang="zh-CN" altLang="zh-CN" sz="2000" dirty="0">
                <a:latin typeface="+mn-ea"/>
              </a:rPr>
              <a:t>银河系外</a:t>
            </a:r>
            <a:endParaRPr lang="en-US" altLang="zh-CN" sz="2000" dirty="0">
              <a:latin typeface="+mn-ea"/>
            </a:endParaRPr>
          </a:p>
          <a:p>
            <a:r>
              <a:rPr lang="zh-CN" altLang="zh-CN" sz="2000" dirty="0">
                <a:latin typeface="+mn-ea"/>
              </a:rPr>
              <a:t>突然出现且持续时间在几毫秒的无线电波爆发</a:t>
            </a:r>
            <a:endParaRPr lang="en-US" altLang="zh-CN" sz="2000" dirty="0">
              <a:latin typeface="+mn-ea"/>
            </a:endParaRPr>
          </a:p>
          <a:p>
            <a:r>
              <a:rPr lang="zh-CN" altLang="zh-CN" sz="2000" dirty="0">
                <a:latin typeface="+mn-ea"/>
              </a:rPr>
              <a:t>极短时间内释放相当于太阳在一年内产生的能量</a:t>
            </a:r>
            <a:endParaRPr lang="en-US" altLang="zh-CN" sz="2000" dirty="0">
              <a:latin typeface="+mn-ea"/>
            </a:endParaRPr>
          </a:p>
          <a:p>
            <a:r>
              <a:rPr lang="zh-CN" altLang="zh-CN" sz="2000" dirty="0">
                <a:latin typeface="+mn-ea"/>
              </a:rPr>
              <a:t>起源未知</a:t>
            </a:r>
            <a:endParaRPr lang="zh-CN" altLang="en-US" sz="2000" dirty="0">
              <a:latin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8E1DAE-73E0-427D-A309-0F2AC49F8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854" y="1927276"/>
            <a:ext cx="6709091" cy="39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72992-7513-41F2-AC57-990CC984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3775393" cy="480131"/>
          </a:xfrm>
        </p:spPr>
        <p:txBody>
          <a:bodyPr/>
          <a:lstStyle/>
          <a:p>
            <a:r>
              <a:rPr lang="zh-CN" altLang="en-US" dirty="0"/>
              <a:t>快速射电暴数据库搭建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C70FD97-5490-4AFA-B2B7-B802720DA845}"/>
              </a:ext>
            </a:extLst>
          </p:cNvPr>
          <p:cNvSpPr txBox="1"/>
          <p:nvPr/>
        </p:nvSpPr>
        <p:spPr>
          <a:xfrm>
            <a:off x="331586" y="4975778"/>
            <a:ext cx="78299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旨在建立开放式科研平台，加速对快速射电暴领域的探索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以 </a:t>
            </a:r>
            <a:r>
              <a:rPr lang="en-US" altLang="zh-CN" dirty="0">
                <a:latin typeface="+mn-ea"/>
              </a:rPr>
              <a:t>FAST </a:t>
            </a:r>
            <a:r>
              <a:rPr lang="zh-CN" altLang="en-US" dirty="0">
                <a:latin typeface="+mn-ea"/>
              </a:rPr>
              <a:t>数据为特色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汇聚已知快速射电暴事件相关联的元数据信息</a:t>
            </a:r>
            <a:endParaRPr lang="en-US" altLang="zh-CN" dirty="0"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ea"/>
              </a:rPr>
              <a:t>提供数据处理分析服务（单脉冲、多脉冲、族群分析）</a:t>
            </a: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46BCDAD-CE4A-436F-A814-A054DEAB9045}"/>
              </a:ext>
            </a:extLst>
          </p:cNvPr>
          <p:cNvSpPr/>
          <p:nvPr/>
        </p:nvSpPr>
        <p:spPr>
          <a:xfrm>
            <a:off x="2295506" y="1359286"/>
            <a:ext cx="1571625" cy="466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客户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B160EA67-E09A-4CED-BC76-1EC13A6A3925}"/>
              </a:ext>
            </a:extLst>
          </p:cNvPr>
          <p:cNvGrpSpPr/>
          <p:nvPr/>
        </p:nvGrpSpPr>
        <p:grpSpPr>
          <a:xfrm>
            <a:off x="410762" y="2183313"/>
            <a:ext cx="5347504" cy="664596"/>
            <a:chOff x="5995686" y="1858685"/>
            <a:chExt cx="5347504" cy="664596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E852F322-011F-4DFA-A143-4426AFFEC6BE}"/>
                </a:ext>
              </a:extLst>
            </p:cNvPr>
            <p:cNvSpPr/>
            <p:nvPr/>
          </p:nvSpPr>
          <p:spPr>
            <a:xfrm>
              <a:off x="6096000" y="1960583"/>
              <a:ext cx="1571625" cy="4667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Mongos </a:t>
              </a:r>
              <a:r>
                <a:rPr lang="zh-CN" altLang="en-US" sz="1600" dirty="0">
                  <a:solidFill>
                    <a:schemeClr val="tx1"/>
                  </a:solidFill>
                </a:rPr>
                <a:t>节点</a:t>
              </a:r>
              <a:r>
                <a:rPr lang="en-US" altLang="zh-CN" sz="1600" dirty="0">
                  <a:solidFill>
                    <a:schemeClr val="tx1"/>
                  </a:solidFill>
                </a:rPr>
                <a:t>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CCBFDBA-65F2-44E4-8182-22730B413A70}"/>
                </a:ext>
              </a:extLst>
            </p:cNvPr>
            <p:cNvSpPr/>
            <p:nvPr/>
          </p:nvSpPr>
          <p:spPr>
            <a:xfrm>
              <a:off x="7880430" y="1960582"/>
              <a:ext cx="1571625" cy="4667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Mongos </a:t>
              </a:r>
              <a:r>
                <a:rPr lang="zh-CN" altLang="en-US" sz="1600" dirty="0">
                  <a:solidFill>
                    <a:schemeClr val="tx1"/>
                  </a:solidFill>
                </a:rPr>
                <a:t>节点</a:t>
              </a:r>
              <a:r>
                <a:rPr lang="en-US" altLang="zh-CN" sz="1600" dirty="0">
                  <a:solidFill>
                    <a:schemeClr val="tx1"/>
                  </a:solidFill>
                </a:rPr>
                <a:t>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72BABFD2-23F6-43E8-A4C1-2C2C2A7CD227}"/>
                </a:ext>
              </a:extLst>
            </p:cNvPr>
            <p:cNvSpPr/>
            <p:nvPr/>
          </p:nvSpPr>
          <p:spPr>
            <a:xfrm>
              <a:off x="9664860" y="1960582"/>
              <a:ext cx="1571625" cy="4667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Mongos </a:t>
              </a:r>
              <a:r>
                <a:rPr lang="zh-CN" altLang="en-US" sz="1600" dirty="0">
                  <a:solidFill>
                    <a:schemeClr val="tx1"/>
                  </a:solidFill>
                </a:rPr>
                <a:t>节点</a:t>
              </a:r>
              <a:r>
                <a:rPr lang="en-US" altLang="zh-CN" sz="1600" dirty="0">
                  <a:solidFill>
                    <a:schemeClr val="tx1"/>
                  </a:solidFill>
                </a:rPr>
                <a:t>3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0ED6633-6D49-4D63-8180-1CAE2C3176E9}"/>
                </a:ext>
              </a:extLst>
            </p:cNvPr>
            <p:cNvSpPr/>
            <p:nvPr/>
          </p:nvSpPr>
          <p:spPr>
            <a:xfrm>
              <a:off x="5995686" y="1858685"/>
              <a:ext cx="5347504" cy="664596"/>
            </a:xfrm>
            <a:prstGeom prst="rect">
              <a:avLst/>
            </a:prstGeom>
            <a:noFill/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3DE76A6-A4C9-40D3-B51A-4C359BC4F151}"/>
              </a:ext>
            </a:extLst>
          </p:cNvPr>
          <p:cNvGrpSpPr/>
          <p:nvPr/>
        </p:nvGrpSpPr>
        <p:grpSpPr>
          <a:xfrm>
            <a:off x="458469" y="3238934"/>
            <a:ext cx="2919554" cy="1487348"/>
            <a:chOff x="5692012" y="2847372"/>
            <a:chExt cx="2919554" cy="1487348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6871609C-B5C7-42EB-9BDB-B11C944F1D1B}"/>
                </a:ext>
              </a:extLst>
            </p:cNvPr>
            <p:cNvSpPr/>
            <p:nvPr/>
          </p:nvSpPr>
          <p:spPr>
            <a:xfrm>
              <a:off x="5741044" y="2847372"/>
              <a:ext cx="2870522" cy="14873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266170F-2ADD-4BFB-AFC0-C6F5B0C3D0A5}"/>
                </a:ext>
              </a:extLst>
            </p:cNvPr>
            <p:cNvSpPr/>
            <p:nvPr/>
          </p:nvSpPr>
          <p:spPr>
            <a:xfrm>
              <a:off x="5836232" y="3429000"/>
              <a:ext cx="1041722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Primary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D3AFF2C-9B11-4F27-8F0E-E00EBDC16618}"/>
                </a:ext>
              </a:extLst>
            </p:cNvPr>
            <p:cNvSpPr/>
            <p:nvPr/>
          </p:nvSpPr>
          <p:spPr>
            <a:xfrm>
              <a:off x="7242855" y="303979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21345AB-EA88-4175-90E5-E3E119224FCF}"/>
                </a:ext>
              </a:extLst>
            </p:cNvPr>
            <p:cNvSpPr/>
            <p:nvPr/>
          </p:nvSpPr>
          <p:spPr>
            <a:xfrm>
              <a:off x="7242855" y="381680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84875F7B-71B2-4737-AC4A-10753E841FE7}"/>
                </a:ext>
              </a:extLst>
            </p:cNvPr>
            <p:cNvCxnSpPr>
              <a:stCxn id="11" idx="2"/>
              <a:endCxn id="12" idx="0"/>
            </p:cNvCxnSpPr>
            <p:nvPr/>
          </p:nvCxnSpPr>
          <p:spPr>
            <a:xfrm>
              <a:off x="7880429" y="3392214"/>
              <a:ext cx="0" cy="424586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连接符: 肘形 15">
              <a:extLst>
                <a:ext uri="{FF2B5EF4-FFF2-40B4-BE49-F238E27FC236}">
                  <a16:creationId xmlns:a16="http://schemas.microsoft.com/office/drawing/2014/main" id="{97789BC6-DB67-4714-9A9A-ABB7920A798C}"/>
                </a:ext>
              </a:extLst>
            </p:cNvPr>
            <p:cNvCxnSpPr>
              <a:stCxn id="11" idx="1"/>
              <a:endCxn id="10" idx="0"/>
            </p:cNvCxnSpPr>
            <p:nvPr/>
          </p:nvCxnSpPr>
          <p:spPr>
            <a:xfrm rot="10800000" flipV="1">
              <a:off x="6357093" y="3216002"/>
              <a:ext cx="885762" cy="212998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连接符: 肘形 17">
              <a:extLst>
                <a:ext uri="{FF2B5EF4-FFF2-40B4-BE49-F238E27FC236}">
                  <a16:creationId xmlns:a16="http://schemas.microsoft.com/office/drawing/2014/main" id="{5A0C5CCE-1843-4475-9B43-BA1FFBAF1120}"/>
                </a:ext>
              </a:extLst>
            </p:cNvPr>
            <p:cNvCxnSpPr>
              <a:stCxn id="10" idx="2"/>
              <a:endCxn id="12" idx="1"/>
            </p:cNvCxnSpPr>
            <p:nvPr/>
          </p:nvCxnSpPr>
          <p:spPr>
            <a:xfrm rot="16200000" flipH="1">
              <a:off x="6694180" y="3444337"/>
              <a:ext cx="211588" cy="885762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8EBDB95-F660-486C-B896-371E8E282CE1}"/>
                </a:ext>
              </a:extLst>
            </p:cNvPr>
            <p:cNvSpPr txBox="1"/>
            <p:nvPr/>
          </p:nvSpPr>
          <p:spPr>
            <a:xfrm>
              <a:off x="6696755" y="2958101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AFD913C1-41B2-43A3-95E3-2B6C81276318}"/>
                </a:ext>
              </a:extLst>
            </p:cNvPr>
            <p:cNvSpPr txBox="1"/>
            <p:nvPr/>
          </p:nvSpPr>
          <p:spPr>
            <a:xfrm>
              <a:off x="6696755" y="4007328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88B2299A-8DBF-4619-8DE6-F3773D53EC17}"/>
                </a:ext>
              </a:extLst>
            </p:cNvPr>
            <p:cNvSpPr txBox="1"/>
            <p:nvPr/>
          </p:nvSpPr>
          <p:spPr>
            <a:xfrm>
              <a:off x="5692012" y="2861187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Shard</a:t>
              </a:r>
              <a:r>
                <a:rPr lang="zh-CN" altLang="en-US" sz="1200" dirty="0"/>
                <a:t>节点</a:t>
              </a:r>
              <a:r>
                <a:rPr lang="en-US" altLang="zh-CN" sz="1200" dirty="0"/>
                <a:t>1</a:t>
              </a:r>
              <a:endParaRPr lang="zh-CN" altLang="en-US" sz="1200" dirty="0"/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2496372C-45BA-469C-AD25-E8C5D233B591}"/>
              </a:ext>
            </a:extLst>
          </p:cNvPr>
          <p:cNvGrpSpPr/>
          <p:nvPr/>
        </p:nvGrpSpPr>
        <p:grpSpPr>
          <a:xfrm>
            <a:off x="3473211" y="3238934"/>
            <a:ext cx="2919554" cy="1487348"/>
            <a:chOff x="5692012" y="2847372"/>
            <a:chExt cx="2919554" cy="1487348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6D0B8A07-6CF9-4D04-85C1-1D5FCD7BBE3B}"/>
                </a:ext>
              </a:extLst>
            </p:cNvPr>
            <p:cNvSpPr/>
            <p:nvPr/>
          </p:nvSpPr>
          <p:spPr>
            <a:xfrm>
              <a:off x="5741044" y="2847372"/>
              <a:ext cx="2870522" cy="14873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8D9BD7C-040F-4421-9699-47330B42DA86}"/>
                </a:ext>
              </a:extLst>
            </p:cNvPr>
            <p:cNvSpPr/>
            <p:nvPr/>
          </p:nvSpPr>
          <p:spPr>
            <a:xfrm>
              <a:off x="5836232" y="3429000"/>
              <a:ext cx="1041722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Primary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43F2E82C-951C-4CA4-9578-60BAE480B646}"/>
                </a:ext>
              </a:extLst>
            </p:cNvPr>
            <p:cNvSpPr/>
            <p:nvPr/>
          </p:nvSpPr>
          <p:spPr>
            <a:xfrm>
              <a:off x="7242855" y="303979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82D0759-78E3-4CEE-8EC0-9505BB60F9CE}"/>
                </a:ext>
              </a:extLst>
            </p:cNvPr>
            <p:cNvSpPr/>
            <p:nvPr/>
          </p:nvSpPr>
          <p:spPr>
            <a:xfrm>
              <a:off x="7242855" y="381680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72072AEA-0E13-4B50-87A0-B6E3CF25E5B2}"/>
                </a:ext>
              </a:extLst>
            </p:cNvPr>
            <p:cNvCxnSpPr>
              <a:stCxn id="29" idx="2"/>
              <a:endCxn id="30" idx="0"/>
            </p:cNvCxnSpPr>
            <p:nvPr/>
          </p:nvCxnSpPr>
          <p:spPr>
            <a:xfrm>
              <a:off x="7880429" y="3392214"/>
              <a:ext cx="0" cy="424586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连接符: 肘形 31">
              <a:extLst>
                <a:ext uri="{FF2B5EF4-FFF2-40B4-BE49-F238E27FC236}">
                  <a16:creationId xmlns:a16="http://schemas.microsoft.com/office/drawing/2014/main" id="{CD8DCDEC-CC24-40CA-8F28-E74B142D5BD4}"/>
                </a:ext>
              </a:extLst>
            </p:cNvPr>
            <p:cNvCxnSpPr>
              <a:stCxn id="29" idx="1"/>
              <a:endCxn id="28" idx="0"/>
            </p:cNvCxnSpPr>
            <p:nvPr/>
          </p:nvCxnSpPr>
          <p:spPr>
            <a:xfrm rot="10800000" flipV="1">
              <a:off x="6357093" y="3216002"/>
              <a:ext cx="885762" cy="212998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连接符: 肘形 32">
              <a:extLst>
                <a:ext uri="{FF2B5EF4-FFF2-40B4-BE49-F238E27FC236}">
                  <a16:creationId xmlns:a16="http://schemas.microsoft.com/office/drawing/2014/main" id="{04C646EE-1074-466F-AA8D-17ACC2D54D7F}"/>
                </a:ext>
              </a:extLst>
            </p:cNvPr>
            <p:cNvCxnSpPr>
              <a:stCxn id="28" idx="2"/>
              <a:endCxn id="30" idx="1"/>
            </p:cNvCxnSpPr>
            <p:nvPr/>
          </p:nvCxnSpPr>
          <p:spPr>
            <a:xfrm rot="16200000" flipH="1">
              <a:off x="6694180" y="3444337"/>
              <a:ext cx="211588" cy="885762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0C50704-E20D-4536-BCA4-AD91A70CB7FC}"/>
                </a:ext>
              </a:extLst>
            </p:cNvPr>
            <p:cNvSpPr txBox="1"/>
            <p:nvPr/>
          </p:nvSpPr>
          <p:spPr>
            <a:xfrm>
              <a:off x="6696755" y="2958101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23C4549-607A-49F7-89EF-292EE633EDCB}"/>
                </a:ext>
              </a:extLst>
            </p:cNvPr>
            <p:cNvSpPr txBox="1"/>
            <p:nvPr/>
          </p:nvSpPr>
          <p:spPr>
            <a:xfrm>
              <a:off x="6696755" y="4007328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760B075-3A72-441B-B31F-3FC35B7C4F38}"/>
                </a:ext>
              </a:extLst>
            </p:cNvPr>
            <p:cNvSpPr txBox="1"/>
            <p:nvPr/>
          </p:nvSpPr>
          <p:spPr>
            <a:xfrm>
              <a:off x="5692012" y="2861187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Shard</a:t>
              </a:r>
              <a:r>
                <a:rPr lang="zh-CN" altLang="en-US" sz="1200" dirty="0"/>
                <a:t>节点</a:t>
              </a:r>
              <a:r>
                <a:rPr lang="en-US" altLang="zh-CN" sz="1200" dirty="0"/>
                <a:t>2</a:t>
              </a:r>
              <a:endParaRPr lang="zh-CN" altLang="en-US" sz="1200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434FBB52-7713-4B57-978F-5FA6455A0F76}"/>
              </a:ext>
            </a:extLst>
          </p:cNvPr>
          <p:cNvGrpSpPr/>
          <p:nvPr/>
        </p:nvGrpSpPr>
        <p:grpSpPr>
          <a:xfrm>
            <a:off x="6487877" y="3242812"/>
            <a:ext cx="2919554" cy="1487348"/>
            <a:chOff x="5692012" y="2847372"/>
            <a:chExt cx="2919554" cy="1487348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74CB086-4685-4524-A8B8-FF1293A236DD}"/>
                </a:ext>
              </a:extLst>
            </p:cNvPr>
            <p:cNvSpPr/>
            <p:nvPr/>
          </p:nvSpPr>
          <p:spPr>
            <a:xfrm>
              <a:off x="5741044" y="2847372"/>
              <a:ext cx="2870522" cy="1487348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CF63ADE-F4F3-4685-B4DE-D15661DEA813}"/>
                </a:ext>
              </a:extLst>
            </p:cNvPr>
            <p:cNvSpPr/>
            <p:nvPr/>
          </p:nvSpPr>
          <p:spPr>
            <a:xfrm>
              <a:off x="5836232" y="3429000"/>
              <a:ext cx="1041722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Primary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BCD1267D-EA65-48D0-8CE3-086FCD034924}"/>
                </a:ext>
              </a:extLst>
            </p:cNvPr>
            <p:cNvSpPr/>
            <p:nvPr/>
          </p:nvSpPr>
          <p:spPr>
            <a:xfrm>
              <a:off x="7242855" y="303979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64A1DC0F-C0B6-4F85-94C1-BE646C2BAB11}"/>
                </a:ext>
              </a:extLst>
            </p:cNvPr>
            <p:cNvSpPr/>
            <p:nvPr/>
          </p:nvSpPr>
          <p:spPr>
            <a:xfrm>
              <a:off x="7242855" y="381680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E8DCE2B7-96A0-4965-8B18-B16CFA841C6E}"/>
                </a:ext>
              </a:extLst>
            </p:cNvPr>
            <p:cNvCxnSpPr>
              <a:stCxn id="40" idx="2"/>
              <a:endCxn id="41" idx="0"/>
            </p:cNvCxnSpPr>
            <p:nvPr/>
          </p:nvCxnSpPr>
          <p:spPr>
            <a:xfrm>
              <a:off x="7880429" y="3392214"/>
              <a:ext cx="0" cy="424586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连接符: 肘形 42">
              <a:extLst>
                <a:ext uri="{FF2B5EF4-FFF2-40B4-BE49-F238E27FC236}">
                  <a16:creationId xmlns:a16="http://schemas.microsoft.com/office/drawing/2014/main" id="{7F2E8869-A3E6-4069-8BC5-F5D11D5FD497}"/>
                </a:ext>
              </a:extLst>
            </p:cNvPr>
            <p:cNvCxnSpPr>
              <a:stCxn id="40" idx="1"/>
              <a:endCxn id="39" idx="0"/>
            </p:cNvCxnSpPr>
            <p:nvPr/>
          </p:nvCxnSpPr>
          <p:spPr>
            <a:xfrm rot="10800000" flipV="1">
              <a:off x="6357093" y="3216002"/>
              <a:ext cx="885762" cy="212998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连接符: 肘形 43">
              <a:extLst>
                <a:ext uri="{FF2B5EF4-FFF2-40B4-BE49-F238E27FC236}">
                  <a16:creationId xmlns:a16="http://schemas.microsoft.com/office/drawing/2014/main" id="{9BE9DFD1-ADB4-4EAD-A948-7FD39248FEF9}"/>
                </a:ext>
              </a:extLst>
            </p:cNvPr>
            <p:cNvCxnSpPr>
              <a:stCxn id="39" idx="2"/>
              <a:endCxn id="41" idx="1"/>
            </p:cNvCxnSpPr>
            <p:nvPr/>
          </p:nvCxnSpPr>
          <p:spPr>
            <a:xfrm rot="16200000" flipH="1">
              <a:off x="6694180" y="3444337"/>
              <a:ext cx="211588" cy="885762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66F28DA-8BE1-4C9B-AA5E-F9FA169B5F62}"/>
                </a:ext>
              </a:extLst>
            </p:cNvPr>
            <p:cNvSpPr txBox="1"/>
            <p:nvPr/>
          </p:nvSpPr>
          <p:spPr>
            <a:xfrm>
              <a:off x="6696755" y="2958101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541AC3A0-8006-49BD-B4DA-C5A18CDE35D3}"/>
                </a:ext>
              </a:extLst>
            </p:cNvPr>
            <p:cNvSpPr txBox="1"/>
            <p:nvPr/>
          </p:nvSpPr>
          <p:spPr>
            <a:xfrm>
              <a:off x="6696755" y="4007328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CE8177D-FB4C-4443-B327-E2B7F002BCFF}"/>
                </a:ext>
              </a:extLst>
            </p:cNvPr>
            <p:cNvSpPr txBox="1"/>
            <p:nvPr/>
          </p:nvSpPr>
          <p:spPr>
            <a:xfrm>
              <a:off x="5692012" y="2861187"/>
              <a:ext cx="9557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Shard</a:t>
              </a:r>
              <a:r>
                <a:rPr lang="zh-CN" altLang="en-US" sz="1200" dirty="0"/>
                <a:t>节点</a:t>
              </a:r>
              <a:r>
                <a:rPr lang="en-US" altLang="zh-CN" sz="1200" dirty="0"/>
                <a:t>3</a:t>
              </a:r>
              <a:endParaRPr lang="zh-CN" altLang="en-US" sz="1200" dirty="0"/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4E470764-21AC-408B-86B6-0D3648D81F2B}"/>
              </a:ext>
            </a:extLst>
          </p:cNvPr>
          <p:cNvSpPr/>
          <p:nvPr/>
        </p:nvSpPr>
        <p:spPr>
          <a:xfrm>
            <a:off x="410762" y="3143489"/>
            <a:ext cx="9091781" cy="1704326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DB37427D-776D-4A33-A9CB-228009323774}"/>
              </a:ext>
            </a:extLst>
          </p:cNvPr>
          <p:cNvGrpSpPr/>
          <p:nvPr/>
        </p:nvGrpSpPr>
        <p:grpSpPr>
          <a:xfrm>
            <a:off x="6502452" y="1118519"/>
            <a:ext cx="2954087" cy="1729390"/>
            <a:chOff x="5657479" y="2605330"/>
            <a:chExt cx="2954087" cy="1729390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2FF2833-78E1-4AE8-B23E-EEB0F72C1BC4}"/>
                </a:ext>
              </a:extLst>
            </p:cNvPr>
            <p:cNvSpPr/>
            <p:nvPr/>
          </p:nvSpPr>
          <p:spPr>
            <a:xfrm>
              <a:off x="5741044" y="2847372"/>
              <a:ext cx="2870522" cy="14873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0D434B2-7A20-4EAF-A79D-FBF088B4FD75}"/>
                </a:ext>
              </a:extLst>
            </p:cNvPr>
            <p:cNvSpPr/>
            <p:nvPr/>
          </p:nvSpPr>
          <p:spPr>
            <a:xfrm>
              <a:off x="5836232" y="3429000"/>
              <a:ext cx="1041722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Primary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D347343E-B8EA-491D-A5F1-EFB6387FB62A}"/>
                </a:ext>
              </a:extLst>
            </p:cNvPr>
            <p:cNvSpPr/>
            <p:nvPr/>
          </p:nvSpPr>
          <p:spPr>
            <a:xfrm>
              <a:off x="7242855" y="303979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Secondary1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F6EF0397-BEA1-49EC-982A-D253EBEFCAE7}"/>
                </a:ext>
              </a:extLst>
            </p:cNvPr>
            <p:cNvSpPr/>
            <p:nvPr/>
          </p:nvSpPr>
          <p:spPr>
            <a:xfrm>
              <a:off x="7242855" y="3816800"/>
              <a:ext cx="1275147" cy="35242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Secondary2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1BC2463D-4C8B-4D23-AFCC-2CAC7E88D140}"/>
                </a:ext>
              </a:extLst>
            </p:cNvPr>
            <p:cNvCxnSpPr>
              <a:stCxn id="58" idx="2"/>
              <a:endCxn id="59" idx="0"/>
            </p:cNvCxnSpPr>
            <p:nvPr/>
          </p:nvCxnSpPr>
          <p:spPr>
            <a:xfrm>
              <a:off x="7880429" y="3392214"/>
              <a:ext cx="0" cy="424586"/>
            </a:xfrm>
            <a:prstGeom prst="straightConnector1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连接符: 肘形 60">
              <a:extLst>
                <a:ext uri="{FF2B5EF4-FFF2-40B4-BE49-F238E27FC236}">
                  <a16:creationId xmlns:a16="http://schemas.microsoft.com/office/drawing/2014/main" id="{C2532170-E2C9-4060-97CD-8504835FAB75}"/>
                </a:ext>
              </a:extLst>
            </p:cNvPr>
            <p:cNvCxnSpPr>
              <a:stCxn id="58" idx="1"/>
              <a:endCxn id="57" idx="0"/>
            </p:cNvCxnSpPr>
            <p:nvPr/>
          </p:nvCxnSpPr>
          <p:spPr>
            <a:xfrm rot="10800000" flipV="1">
              <a:off x="6357093" y="3216002"/>
              <a:ext cx="885762" cy="212998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连接符: 肘形 61">
              <a:extLst>
                <a:ext uri="{FF2B5EF4-FFF2-40B4-BE49-F238E27FC236}">
                  <a16:creationId xmlns:a16="http://schemas.microsoft.com/office/drawing/2014/main" id="{E167FD7B-E2F7-4EFD-B78E-2F2534E1F0AB}"/>
                </a:ext>
              </a:extLst>
            </p:cNvPr>
            <p:cNvCxnSpPr>
              <a:stCxn id="57" idx="2"/>
              <a:endCxn id="59" idx="1"/>
            </p:cNvCxnSpPr>
            <p:nvPr/>
          </p:nvCxnSpPr>
          <p:spPr>
            <a:xfrm rot="16200000" flipH="1">
              <a:off x="6694180" y="3444337"/>
              <a:ext cx="211588" cy="885762"/>
            </a:xfrm>
            <a:prstGeom prst="bentConnector2">
              <a:avLst/>
            </a:prstGeom>
            <a:ln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1FFF0A86-B4D9-4EE1-866E-7E3DC9301C9A}"/>
                </a:ext>
              </a:extLst>
            </p:cNvPr>
            <p:cNvSpPr txBox="1"/>
            <p:nvPr/>
          </p:nvSpPr>
          <p:spPr>
            <a:xfrm>
              <a:off x="6696755" y="2958101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DC50FC43-06C9-4CC9-A476-B158AFEE0C2A}"/>
                </a:ext>
              </a:extLst>
            </p:cNvPr>
            <p:cNvSpPr txBox="1"/>
            <p:nvPr/>
          </p:nvSpPr>
          <p:spPr>
            <a:xfrm>
              <a:off x="6696755" y="4007328"/>
              <a:ext cx="6197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复制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B723A8F0-B8B3-4A25-A990-D9378E91FA78}"/>
                </a:ext>
              </a:extLst>
            </p:cNvPr>
            <p:cNvSpPr txBox="1"/>
            <p:nvPr/>
          </p:nvSpPr>
          <p:spPr>
            <a:xfrm>
              <a:off x="5657479" y="2605330"/>
              <a:ext cx="13676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Config server</a:t>
              </a:r>
              <a:r>
                <a:rPr lang="zh-CN" altLang="en-US" sz="1200" dirty="0"/>
                <a:t>节点</a:t>
              </a:r>
            </a:p>
          </p:txBody>
        </p:sp>
      </p:grpSp>
      <p:sp>
        <p:nvSpPr>
          <p:cNvPr id="66" name="箭头: 上下 65">
            <a:extLst>
              <a:ext uri="{FF2B5EF4-FFF2-40B4-BE49-F238E27FC236}">
                <a16:creationId xmlns:a16="http://schemas.microsoft.com/office/drawing/2014/main" id="{CF621100-DAAF-47E5-A3BA-3D3E3F473B3F}"/>
              </a:ext>
            </a:extLst>
          </p:cNvPr>
          <p:cNvSpPr/>
          <p:nvPr/>
        </p:nvSpPr>
        <p:spPr>
          <a:xfrm>
            <a:off x="7939247" y="2848446"/>
            <a:ext cx="164755" cy="348472"/>
          </a:xfrm>
          <a:prstGeom prst="up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箭头: 左 66">
            <a:extLst>
              <a:ext uri="{FF2B5EF4-FFF2-40B4-BE49-F238E27FC236}">
                <a16:creationId xmlns:a16="http://schemas.microsoft.com/office/drawing/2014/main" id="{729C937C-A24D-4CCF-A0A6-2ABB6B6A611F}"/>
              </a:ext>
            </a:extLst>
          </p:cNvPr>
          <p:cNvSpPr/>
          <p:nvPr/>
        </p:nvSpPr>
        <p:spPr>
          <a:xfrm>
            <a:off x="5759473" y="2409816"/>
            <a:ext cx="803235" cy="211589"/>
          </a:xfrm>
          <a:prstGeom prst="lef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箭头: 下 67">
            <a:extLst>
              <a:ext uri="{FF2B5EF4-FFF2-40B4-BE49-F238E27FC236}">
                <a16:creationId xmlns:a16="http://schemas.microsoft.com/office/drawing/2014/main" id="{C7C4F352-4A63-4C06-A02F-7AF7EF8EFD0A}"/>
              </a:ext>
            </a:extLst>
          </p:cNvPr>
          <p:cNvSpPr/>
          <p:nvPr/>
        </p:nvSpPr>
        <p:spPr>
          <a:xfrm>
            <a:off x="2963119" y="1832795"/>
            <a:ext cx="162046" cy="343734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箭头: 上下 68">
            <a:extLst>
              <a:ext uri="{FF2B5EF4-FFF2-40B4-BE49-F238E27FC236}">
                <a16:creationId xmlns:a16="http://schemas.microsoft.com/office/drawing/2014/main" id="{C4519AC0-C3C8-4EE9-90BA-6FA1BF0F0B93}"/>
              </a:ext>
            </a:extLst>
          </p:cNvPr>
          <p:cNvSpPr/>
          <p:nvPr/>
        </p:nvSpPr>
        <p:spPr>
          <a:xfrm>
            <a:off x="2963120" y="2814348"/>
            <a:ext cx="162045" cy="367543"/>
          </a:xfrm>
          <a:prstGeom prst="upDown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B436F944-30F1-4F05-AC06-35C9897DEF1A}"/>
              </a:ext>
            </a:extLst>
          </p:cNvPr>
          <p:cNvSpPr txBox="1"/>
          <p:nvPr/>
        </p:nvSpPr>
        <p:spPr>
          <a:xfrm>
            <a:off x="9646687" y="1257018"/>
            <a:ext cx="23107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Mongo </a:t>
            </a:r>
            <a:r>
              <a:rPr lang="zh-CN" altLang="en-US" dirty="0"/>
              <a:t>配置：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主</a:t>
            </a:r>
            <a:r>
              <a:rPr lang="en-US" altLang="zh-CN" dirty="0"/>
              <a:t>2</a:t>
            </a:r>
            <a:r>
              <a:rPr lang="zh-CN" altLang="en-US" dirty="0"/>
              <a:t>备</a:t>
            </a:r>
            <a:r>
              <a:rPr lang="en-US" altLang="zh-CN" dirty="0"/>
              <a:t>3</a:t>
            </a:r>
            <a:r>
              <a:rPr lang="zh-CN" altLang="en-US" dirty="0"/>
              <a:t>节点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单</a:t>
            </a:r>
            <a:r>
              <a:rPr lang="en-US" altLang="zh-CN" dirty="0"/>
              <a:t>shard</a:t>
            </a:r>
            <a:r>
              <a:rPr lang="zh-CN" altLang="en-US" dirty="0"/>
              <a:t>：</a:t>
            </a:r>
            <a:endParaRPr lang="en-US" altLang="zh-CN" dirty="0"/>
          </a:p>
          <a:p>
            <a:r>
              <a:rPr lang="en-US" altLang="zh-CN" dirty="0"/>
              <a:t>8core+16G</a:t>
            </a:r>
          </a:p>
          <a:p>
            <a:r>
              <a:rPr lang="en-US" altLang="zh-CN" dirty="0"/>
              <a:t>1.5T</a:t>
            </a:r>
            <a:r>
              <a:rPr lang="zh-CN" altLang="en-US" dirty="0"/>
              <a:t> </a:t>
            </a:r>
            <a:r>
              <a:rPr lang="en-US" altLang="zh-CN" dirty="0"/>
              <a:t>HDD </a:t>
            </a:r>
          </a:p>
          <a:p>
            <a:r>
              <a:rPr lang="zh-CN" altLang="en-US" dirty="0"/>
              <a:t>共 </a:t>
            </a:r>
            <a:r>
              <a:rPr lang="en-US" altLang="zh-CN" dirty="0"/>
              <a:t>3 shard</a:t>
            </a:r>
          </a:p>
          <a:p>
            <a:endParaRPr lang="en-US" altLang="zh-CN" dirty="0"/>
          </a:p>
          <a:p>
            <a:r>
              <a:rPr lang="en-US" altLang="zh-CN" dirty="0"/>
              <a:t>Mongos</a:t>
            </a:r>
            <a:r>
              <a:rPr lang="zh-CN" altLang="en-US" dirty="0"/>
              <a:t>单节点： </a:t>
            </a:r>
            <a:r>
              <a:rPr lang="en-US" altLang="zh-CN" dirty="0"/>
              <a:t>4core+4G</a:t>
            </a:r>
          </a:p>
          <a:p>
            <a:endParaRPr lang="en-US" altLang="zh-CN" dirty="0"/>
          </a:p>
          <a:p>
            <a:r>
              <a:rPr lang="en-US" altLang="zh-CN" dirty="0"/>
              <a:t>Config server</a:t>
            </a:r>
            <a:r>
              <a:rPr lang="zh-CN" altLang="en-US" dirty="0"/>
              <a:t>单节点：</a:t>
            </a:r>
            <a:endParaRPr lang="en-US" altLang="zh-CN" dirty="0"/>
          </a:p>
          <a:p>
            <a:r>
              <a:rPr lang="en-US" altLang="zh-CN" dirty="0"/>
              <a:t>4core+4G</a:t>
            </a:r>
          </a:p>
        </p:txBody>
      </p:sp>
    </p:spTree>
    <p:extLst>
      <p:ext uri="{BB962C8B-B14F-4D97-AF65-F5344CB8AC3E}">
        <p14:creationId xmlns:p14="http://schemas.microsoft.com/office/powerpoint/2010/main" val="30012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851FB-04EF-469D-BAD1-FAEF11E3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44" y="346505"/>
            <a:ext cx="3775393" cy="480131"/>
          </a:xfrm>
        </p:spPr>
        <p:txBody>
          <a:bodyPr/>
          <a:lstStyle/>
          <a:p>
            <a:r>
              <a:rPr lang="zh-CN" altLang="en-US" dirty="0"/>
              <a:t>快速射电暴数据库架构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19A837A-0360-45DA-9D89-C5F1503720C1}"/>
              </a:ext>
            </a:extLst>
          </p:cNvPr>
          <p:cNvGrpSpPr/>
          <p:nvPr/>
        </p:nvGrpSpPr>
        <p:grpSpPr>
          <a:xfrm>
            <a:off x="0" y="1257266"/>
            <a:ext cx="7940556" cy="4791245"/>
            <a:chOff x="1347706" y="1668319"/>
            <a:chExt cx="7940556" cy="4791245"/>
          </a:xfrm>
        </p:grpSpPr>
        <p:sp>
          <p:nvSpPr>
            <p:cNvPr id="4" name="圆柱形 3">
              <a:extLst>
                <a:ext uri="{FF2B5EF4-FFF2-40B4-BE49-F238E27FC236}">
                  <a16:creationId xmlns:a16="http://schemas.microsoft.com/office/drawing/2014/main" id="{AD69D722-9C95-44FC-9CC8-30606D9FCABA}"/>
                </a:ext>
              </a:extLst>
            </p:cNvPr>
            <p:cNvSpPr/>
            <p:nvPr/>
          </p:nvSpPr>
          <p:spPr>
            <a:xfrm>
              <a:off x="3940406" y="1668319"/>
              <a:ext cx="3412503" cy="641023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Burst lists</a:t>
              </a:r>
              <a:endParaRPr lang="zh-CN" altLang="en-US" dirty="0"/>
            </a:p>
          </p:txBody>
        </p:sp>
        <p:sp>
          <p:nvSpPr>
            <p:cNvPr id="5" name="圆柱形 4">
              <a:extLst>
                <a:ext uri="{FF2B5EF4-FFF2-40B4-BE49-F238E27FC236}">
                  <a16:creationId xmlns:a16="http://schemas.microsoft.com/office/drawing/2014/main" id="{4ECEBADB-1E48-43DD-8E90-F8B27A52B6D9}"/>
                </a:ext>
              </a:extLst>
            </p:cNvPr>
            <p:cNvSpPr/>
            <p:nvPr/>
          </p:nvSpPr>
          <p:spPr>
            <a:xfrm>
              <a:off x="2367700" y="2760802"/>
              <a:ext cx="1421876" cy="523220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FRB 121102</a:t>
              </a:r>
              <a:endParaRPr lang="zh-CN" altLang="en-US" dirty="0"/>
            </a:p>
          </p:txBody>
        </p:sp>
        <p:sp>
          <p:nvSpPr>
            <p:cNvPr id="6" name="圆柱形 5">
              <a:extLst>
                <a:ext uri="{FF2B5EF4-FFF2-40B4-BE49-F238E27FC236}">
                  <a16:creationId xmlns:a16="http://schemas.microsoft.com/office/drawing/2014/main" id="{D7E0A3F9-17F8-4FAC-B913-2C2A6B2A927A}"/>
                </a:ext>
              </a:extLst>
            </p:cNvPr>
            <p:cNvSpPr/>
            <p:nvPr/>
          </p:nvSpPr>
          <p:spPr>
            <a:xfrm>
              <a:off x="4085342" y="2760802"/>
              <a:ext cx="1421876" cy="523220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FRB 201124</a:t>
              </a:r>
              <a:endParaRPr lang="zh-CN" altLang="en-US" dirty="0"/>
            </a:p>
          </p:txBody>
        </p:sp>
        <p:sp>
          <p:nvSpPr>
            <p:cNvPr id="7" name="圆柱形 6">
              <a:extLst>
                <a:ext uri="{FF2B5EF4-FFF2-40B4-BE49-F238E27FC236}">
                  <a16:creationId xmlns:a16="http://schemas.microsoft.com/office/drawing/2014/main" id="{D9CD7CD2-F1A7-4746-ACE6-12765AD5EC3E}"/>
                </a:ext>
              </a:extLst>
            </p:cNvPr>
            <p:cNvSpPr/>
            <p:nvPr/>
          </p:nvSpPr>
          <p:spPr>
            <a:xfrm>
              <a:off x="5802984" y="2760802"/>
              <a:ext cx="1421876" cy="523220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FRB 190520</a:t>
              </a:r>
              <a:endParaRPr lang="zh-CN" altLang="en-US" dirty="0"/>
            </a:p>
          </p:txBody>
        </p:sp>
        <p:sp>
          <p:nvSpPr>
            <p:cNvPr id="8" name="圆柱形 7">
              <a:extLst>
                <a:ext uri="{FF2B5EF4-FFF2-40B4-BE49-F238E27FC236}">
                  <a16:creationId xmlns:a16="http://schemas.microsoft.com/office/drawing/2014/main" id="{87A7EB9E-7744-4EC5-A4AA-5186B1562C6B}"/>
                </a:ext>
              </a:extLst>
            </p:cNvPr>
            <p:cNvSpPr/>
            <p:nvPr/>
          </p:nvSpPr>
          <p:spPr>
            <a:xfrm>
              <a:off x="7520626" y="2776063"/>
              <a:ext cx="1421876" cy="523220"/>
            </a:xfrm>
            <a:prstGeom prst="can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……</a:t>
              </a:r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69549DBF-6BA3-4088-AD2F-01C085D20944}"/>
                </a:ext>
              </a:extLst>
            </p:cNvPr>
            <p:cNvSpPr/>
            <p:nvPr/>
          </p:nvSpPr>
          <p:spPr>
            <a:xfrm>
              <a:off x="2325251" y="3965154"/>
              <a:ext cx="1473747" cy="52322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爆发信息</a:t>
              </a:r>
              <a:endParaRPr lang="en-US" altLang="zh-CN" sz="1400" dirty="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7019F5C4-1838-4B8A-A19E-25DEDF9EB681}"/>
                </a:ext>
              </a:extLst>
            </p:cNvPr>
            <p:cNvSpPr/>
            <p:nvPr/>
          </p:nvSpPr>
          <p:spPr>
            <a:xfrm>
              <a:off x="4085342" y="3965154"/>
              <a:ext cx="1421876" cy="52322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源信息</a:t>
              </a:r>
              <a:endParaRPr lang="en-US" altLang="zh-CN" sz="1400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5AC58A7B-5DC9-4CF8-AAF9-38333F823372}"/>
                </a:ext>
              </a:extLst>
            </p:cNvPr>
            <p:cNvSpPr/>
            <p:nvPr/>
          </p:nvSpPr>
          <p:spPr>
            <a:xfrm>
              <a:off x="5837917" y="3965154"/>
              <a:ext cx="1346854" cy="52322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宿主星系</a:t>
              </a:r>
              <a:endParaRPr lang="en-US" altLang="zh-CN" sz="1400" dirty="0"/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04C383F3-1DD7-4B96-815A-1734D8AA1B17}"/>
                </a:ext>
              </a:extLst>
            </p:cNvPr>
            <p:cNvSpPr/>
            <p:nvPr/>
          </p:nvSpPr>
          <p:spPr>
            <a:xfrm>
              <a:off x="7515470" y="3965154"/>
              <a:ext cx="1427031" cy="523220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动态谱</a:t>
              </a:r>
              <a:endParaRPr lang="en-US" altLang="zh-CN" sz="1400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82616FD5-9C09-48EE-BA90-12F6159ACCAA}"/>
                </a:ext>
              </a:extLst>
            </p:cNvPr>
            <p:cNvSpPr/>
            <p:nvPr/>
          </p:nvSpPr>
          <p:spPr>
            <a:xfrm>
              <a:off x="2149311" y="2526384"/>
              <a:ext cx="7129045" cy="1018094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BBEA5558-E388-4651-A30D-9A9E1EEBF31C}"/>
                </a:ext>
              </a:extLst>
            </p:cNvPr>
            <p:cNvSpPr/>
            <p:nvPr/>
          </p:nvSpPr>
          <p:spPr>
            <a:xfrm>
              <a:off x="2149311" y="3717717"/>
              <a:ext cx="7129045" cy="1018094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箭头: 下 14">
              <a:extLst>
                <a:ext uri="{FF2B5EF4-FFF2-40B4-BE49-F238E27FC236}">
                  <a16:creationId xmlns:a16="http://schemas.microsoft.com/office/drawing/2014/main" id="{70779FC4-0AE2-4B9B-86D3-0A34625A8E54}"/>
                </a:ext>
              </a:extLst>
            </p:cNvPr>
            <p:cNvSpPr/>
            <p:nvPr/>
          </p:nvSpPr>
          <p:spPr>
            <a:xfrm>
              <a:off x="5507218" y="2309342"/>
              <a:ext cx="330699" cy="3772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箭头: 下 15">
              <a:extLst>
                <a:ext uri="{FF2B5EF4-FFF2-40B4-BE49-F238E27FC236}">
                  <a16:creationId xmlns:a16="http://schemas.microsoft.com/office/drawing/2014/main" id="{E0C5B1C5-3C16-4554-B63E-E2C63E9720A5}"/>
                </a:ext>
              </a:extLst>
            </p:cNvPr>
            <p:cNvSpPr/>
            <p:nvPr/>
          </p:nvSpPr>
          <p:spPr>
            <a:xfrm>
              <a:off x="5509943" y="3537293"/>
              <a:ext cx="330699" cy="3772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93AED39-14C4-4FC3-A298-2D428CAC77F6}"/>
                </a:ext>
              </a:extLst>
            </p:cNvPr>
            <p:cNvSpPr txBox="1"/>
            <p:nvPr/>
          </p:nvSpPr>
          <p:spPr>
            <a:xfrm>
              <a:off x="1347706" y="2466252"/>
              <a:ext cx="1335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</a:rPr>
                <a:t>Collections</a:t>
              </a: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4408B6A9-E96E-411E-BC28-BED4C4F25BAE}"/>
                </a:ext>
              </a:extLst>
            </p:cNvPr>
            <p:cNvSpPr/>
            <p:nvPr/>
          </p:nvSpPr>
          <p:spPr>
            <a:xfrm>
              <a:off x="2325250" y="5012745"/>
              <a:ext cx="1473747" cy="131264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记录</a:t>
              </a:r>
              <a:r>
                <a:rPr lang="en-US" altLang="zh-CN" sz="1400" dirty="0"/>
                <a:t>TOA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SNR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DM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RM</a:t>
              </a:r>
              <a:r>
                <a:rPr lang="zh-CN" altLang="en-US" sz="1400" dirty="0"/>
                <a:t>、</a:t>
              </a:r>
              <a:r>
                <a:rPr lang="en-US" altLang="zh-CN" sz="1400" dirty="0" err="1"/>
                <a:t>freq</a:t>
              </a:r>
              <a:r>
                <a:rPr lang="zh-CN" altLang="en-US" sz="1400" dirty="0"/>
                <a:t>、</a:t>
              </a:r>
              <a:r>
                <a:rPr lang="en-US" altLang="zh-CN" sz="1400" dirty="0">
                  <a:solidFill>
                    <a:schemeClr val="bg1"/>
                  </a:solidFill>
                </a:rPr>
                <a:t>reference</a:t>
              </a:r>
              <a:r>
                <a:rPr lang="zh-CN" altLang="en-US" sz="1400" dirty="0"/>
                <a:t>等</a:t>
              </a:r>
              <a:r>
                <a:rPr lang="en-US" altLang="zh-CN" sz="1400" dirty="0"/>
                <a:t>33</a:t>
              </a:r>
              <a:r>
                <a:rPr lang="zh-CN" altLang="en-US" sz="1400" dirty="0"/>
                <a:t>维信息</a:t>
              </a:r>
              <a:endParaRPr lang="en-US" altLang="zh-CN" sz="1400" dirty="0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4368E586-B045-4A9B-AFAF-02DFF0261B15}"/>
                </a:ext>
              </a:extLst>
            </p:cNvPr>
            <p:cNvSpPr/>
            <p:nvPr/>
          </p:nvSpPr>
          <p:spPr>
            <a:xfrm>
              <a:off x="4033471" y="5017890"/>
              <a:ext cx="1473747" cy="131264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记录</a:t>
              </a:r>
              <a:r>
                <a:rPr lang="en-US" altLang="zh-CN" sz="1400" dirty="0"/>
                <a:t>redshift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RA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DEC</a:t>
              </a:r>
              <a:r>
                <a:rPr lang="zh-CN" altLang="en-US" sz="1400" dirty="0"/>
                <a:t>、</a:t>
              </a:r>
              <a:r>
                <a:rPr lang="en-US" altLang="zh-CN" sz="1400" dirty="0">
                  <a:solidFill>
                    <a:schemeClr val="bg1"/>
                  </a:solidFill>
                </a:rPr>
                <a:t>reference</a:t>
              </a:r>
              <a:r>
                <a:rPr lang="zh-CN" altLang="en-US" sz="1400" dirty="0">
                  <a:solidFill>
                    <a:schemeClr val="bg1"/>
                  </a:solidFill>
                </a:rPr>
                <a:t>等</a:t>
              </a:r>
              <a:r>
                <a:rPr lang="en-US" altLang="zh-CN" sz="1400" dirty="0">
                  <a:solidFill>
                    <a:schemeClr val="bg1"/>
                  </a:solidFill>
                </a:rPr>
                <a:t>10</a:t>
              </a:r>
              <a:r>
                <a:rPr lang="zh-CN" altLang="en-US" sz="1400" dirty="0"/>
                <a:t>维信息</a:t>
              </a:r>
              <a:endParaRPr lang="en-US" altLang="zh-CN" sz="1400" dirty="0"/>
            </a:p>
          </p:txBody>
        </p:sp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E6C5554-84AF-4F32-A8AA-3F6C86D5712A}"/>
                </a:ext>
              </a:extLst>
            </p:cNvPr>
            <p:cNvSpPr/>
            <p:nvPr/>
          </p:nvSpPr>
          <p:spPr>
            <a:xfrm>
              <a:off x="5802984" y="5012744"/>
              <a:ext cx="1473747" cy="131264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记录</a:t>
              </a:r>
              <a:r>
                <a:rPr lang="en-US" altLang="zh-CN" sz="1400" dirty="0"/>
                <a:t>SNR</a:t>
              </a:r>
              <a:r>
                <a:rPr lang="zh-CN" altLang="en-US" sz="1400" dirty="0"/>
                <a:t>、</a:t>
              </a:r>
              <a:r>
                <a:rPr lang="en-US" altLang="zh-CN" sz="1400" dirty="0"/>
                <a:t>DM</a:t>
              </a:r>
              <a:r>
                <a:rPr lang="zh-CN" altLang="en-US" sz="1400" dirty="0"/>
                <a:t>、</a:t>
              </a:r>
              <a:r>
                <a:rPr lang="en-US" altLang="zh-CN" sz="1400" dirty="0">
                  <a:solidFill>
                    <a:schemeClr val="bg1"/>
                  </a:solidFill>
                </a:rPr>
                <a:t>Fluence</a:t>
              </a:r>
              <a:r>
                <a:rPr lang="zh-CN" altLang="en-US" sz="1400" dirty="0">
                  <a:solidFill>
                    <a:schemeClr val="bg1"/>
                  </a:solidFill>
                </a:rPr>
                <a:t>、</a:t>
              </a:r>
              <a:r>
                <a:rPr lang="en-US" altLang="zh-CN" sz="1400" dirty="0">
                  <a:solidFill>
                    <a:schemeClr val="bg1"/>
                  </a:solidFill>
                </a:rPr>
                <a:t>reference</a:t>
              </a:r>
              <a:r>
                <a:rPr lang="zh-CN" altLang="en-US" sz="1400" dirty="0">
                  <a:solidFill>
                    <a:schemeClr val="bg1"/>
                  </a:solidFill>
                </a:rPr>
                <a:t>等</a:t>
              </a:r>
              <a:r>
                <a:rPr lang="en-US" altLang="zh-CN" sz="1400" dirty="0">
                  <a:solidFill>
                    <a:schemeClr val="bg1"/>
                  </a:solidFill>
                </a:rPr>
                <a:t>13</a:t>
              </a:r>
              <a:r>
                <a:rPr lang="zh-CN" altLang="en-US" sz="1400" dirty="0"/>
                <a:t>维信息</a:t>
              </a:r>
              <a:endParaRPr lang="en-US" altLang="zh-CN" sz="1400" dirty="0"/>
            </a:p>
          </p:txBody>
        </p:sp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E957578C-5C35-4707-834D-E5518FC2756A}"/>
                </a:ext>
              </a:extLst>
            </p:cNvPr>
            <p:cNvSpPr/>
            <p:nvPr/>
          </p:nvSpPr>
          <p:spPr>
            <a:xfrm>
              <a:off x="7515266" y="5012744"/>
              <a:ext cx="1473747" cy="1312641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</a:rPr>
                <a:t>记录动态谱图和</a:t>
              </a:r>
              <a:r>
                <a:rPr lang="en-US" altLang="zh-CN" sz="1400" dirty="0">
                  <a:solidFill>
                    <a:schemeClr val="bg1"/>
                  </a:solidFill>
                </a:rPr>
                <a:t>reference</a:t>
              </a:r>
              <a:r>
                <a:rPr lang="zh-CN" altLang="en-US" sz="1400" dirty="0"/>
                <a:t>信息</a:t>
              </a:r>
              <a:endParaRPr lang="en-US" altLang="zh-CN" sz="1400" dirty="0"/>
            </a:p>
          </p:txBody>
        </p: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328E322A-D18D-44FF-A209-57B6F1464A56}"/>
                </a:ext>
              </a:extLst>
            </p:cNvPr>
            <p:cNvSpPr/>
            <p:nvPr/>
          </p:nvSpPr>
          <p:spPr>
            <a:xfrm>
              <a:off x="2159217" y="4877487"/>
              <a:ext cx="7129045" cy="1582077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CBECDA95-3C75-42C4-8959-EE25A0A29977}"/>
                </a:ext>
              </a:extLst>
            </p:cNvPr>
            <p:cNvSpPr txBox="1"/>
            <p:nvPr/>
          </p:nvSpPr>
          <p:spPr>
            <a:xfrm>
              <a:off x="1357613" y="4715447"/>
              <a:ext cx="9676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tx2"/>
                  </a:solidFill>
                </a:rPr>
                <a:t>Tables</a:t>
              </a:r>
            </a:p>
            <a:p>
              <a:endParaRPr lang="en-US" altLang="zh-CN" b="1" dirty="0">
                <a:solidFill>
                  <a:schemeClr val="tx2"/>
                </a:solidFill>
              </a:endParaRPr>
            </a:p>
            <a:p>
              <a:r>
                <a:rPr lang="zh-CN" altLang="en-US" b="1" dirty="0">
                  <a:solidFill>
                    <a:schemeClr val="tx2"/>
                  </a:solidFill>
                </a:rPr>
                <a:t>列表详细数据</a:t>
              </a:r>
              <a:endParaRPr lang="en-US" altLang="zh-CN" b="1" dirty="0">
                <a:solidFill>
                  <a:schemeClr val="tx2"/>
                </a:solidFill>
              </a:endParaRPr>
            </a:p>
          </p:txBody>
        </p:sp>
        <p:sp>
          <p:nvSpPr>
            <p:cNvPr id="19" name="箭头: 下 18">
              <a:extLst>
                <a:ext uri="{FF2B5EF4-FFF2-40B4-BE49-F238E27FC236}">
                  <a16:creationId xmlns:a16="http://schemas.microsoft.com/office/drawing/2014/main" id="{1C5722A9-DD95-4386-A1F5-80CCBC88E1ED}"/>
                </a:ext>
              </a:extLst>
            </p:cNvPr>
            <p:cNvSpPr/>
            <p:nvPr/>
          </p:nvSpPr>
          <p:spPr>
            <a:xfrm>
              <a:off x="5491782" y="4680615"/>
              <a:ext cx="330699" cy="37729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EDC332C4-1BB0-4BD1-8CE6-97D04FBF6A2A}"/>
              </a:ext>
            </a:extLst>
          </p:cNvPr>
          <p:cNvSpPr txBox="1"/>
          <p:nvPr/>
        </p:nvSpPr>
        <p:spPr>
          <a:xfrm>
            <a:off x="2982185" y="614216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FRB</a:t>
            </a:r>
            <a:r>
              <a:rPr lang="zh-CN" altLang="en-US" dirty="0"/>
              <a:t>数据库架构图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63212C5-1FB0-4C81-83B4-F90986FCC0D9}"/>
              </a:ext>
            </a:extLst>
          </p:cNvPr>
          <p:cNvSpPr txBox="1"/>
          <p:nvPr/>
        </p:nvSpPr>
        <p:spPr>
          <a:xfrm>
            <a:off x="8221261" y="1738558"/>
            <a:ext cx="3361767" cy="1993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一期规划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/>
              <a:t>FRB</a:t>
            </a:r>
            <a:r>
              <a:rPr lang="zh-CN" altLang="en-US" sz="1600" dirty="0"/>
              <a:t>数据库搭建初步完成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/>
              <a:t>确定爆发信息字段表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600" dirty="0"/>
              <a:t>重复暴爆发信息采集完成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动态谱图存储方案</a:t>
            </a:r>
            <a:endParaRPr lang="en-US" altLang="zh-CN" sz="1600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1A72400-546C-49EA-B570-A2E03184EFF6}"/>
              </a:ext>
            </a:extLst>
          </p:cNvPr>
          <p:cNvSpPr txBox="1"/>
          <p:nvPr/>
        </p:nvSpPr>
        <p:spPr>
          <a:xfrm>
            <a:off x="8221261" y="3873701"/>
            <a:ext cx="3521636" cy="1993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二期规划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确定源信息和宿主星系字段表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非重复暴爆发信息采集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所有快速射电暴源信息采集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/>
              <a:t>宿主星系信息采集</a:t>
            </a:r>
            <a:endParaRPr lang="en-US" altLang="zh-CN" sz="1600" dirty="0"/>
          </a:p>
        </p:txBody>
      </p:sp>
    </p:spTree>
    <p:extLst>
      <p:ext uri="{BB962C8B-B14F-4D97-AF65-F5344CB8AC3E}">
        <p14:creationId xmlns:p14="http://schemas.microsoft.com/office/powerpoint/2010/main" val="357679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之江ppt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之江ppt主题" id="{4E97CE76-C64F-4CCC-B844-D50A621F6DB1}" vid="{D1E96A04-97CB-4D82-AA1C-D441DA352702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之江ppt主题</Template>
  <TotalTime>7955</TotalTime>
  <Words>748</Words>
  <Application>Microsoft Office PowerPoint</Application>
  <PresentationFormat>宽屏</PresentationFormat>
  <Paragraphs>173</Paragraphs>
  <Slides>14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等线</vt:lpstr>
      <vt:lpstr>等线 Light</vt:lpstr>
      <vt:lpstr>微软雅黑</vt:lpstr>
      <vt:lpstr>Arial</vt:lpstr>
      <vt:lpstr>Wingdings</vt:lpstr>
      <vt:lpstr>之江ppt主题</vt:lpstr>
      <vt:lpstr>Worksheet</vt:lpstr>
      <vt:lpstr>快速射电暴数据库及可视化平台搭建</vt:lpstr>
      <vt:lpstr>之江实验室</vt:lpstr>
      <vt:lpstr>之江实验室-计算天文组</vt:lpstr>
      <vt:lpstr>计算天文组</vt:lpstr>
      <vt:lpstr>计算天文数据服务平台</vt:lpstr>
      <vt:lpstr>计算天文数据服务平台</vt:lpstr>
      <vt:lpstr>快速射电暴数据库搭建</vt:lpstr>
      <vt:lpstr>快速射电暴数据库搭建</vt:lpstr>
      <vt:lpstr>快速射电暴数据库架构</vt:lpstr>
      <vt:lpstr>FRB-爆发信息字段表 (Shema)</vt:lpstr>
      <vt:lpstr>数据库进展</vt:lpstr>
      <vt:lpstr>FRB121102 展示</vt:lpstr>
      <vt:lpstr>数据展示方案</vt:lpstr>
      <vt:lpstr>欢迎加入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快速射电暴数据库及可视化平台搭建</dc:title>
  <dc:creator>XJY</dc:creator>
  <cp:lastModifiedBy>XU JIAYING</cp:lastModifiedBy>
  <cp:revision>109</cp:revision>
  <dcterms:created xsi:type="dcterms:W3CDTF">2022-07-22T09:20:04Z</dcterms:created>
  <dcterms:modified xsi:type="dcterms:W3CDTF">2022-08-04T04:39:00Z</dcterms:modified>
</cp:coreProperties>
</file>