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4" r:id="rId3"/>
    <p:sldId id="282" r:id="rId4"/>
    <p:sldId id="273" r:id="rId5"/>
    <p:sldId id="276" r:id="rId6"/>
    <p:sldId id="278" r:id="rId7"/>
    <p:sldId id="283" r:id="rId8"/>
    <p:sldId id="259" r:id="rId9"/>
    <p:sldId id="275" r:id="rId10"/>
    <p:sldId id="256" r:id="rId11"/>
    <p:sldId id="264" r:id="rId12"/>
    <p:sldId id="284" r:id="rId13"/>
    <p:sldId id="281" r:id="rId14"/>
    <p:sldId id="271" r:id="rId15"/>
    <p:sldId id="272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0730-85FF-4515-B966-8F1EAE8686ED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93893-64D3-4C31-A135-B9818EF1B3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91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9551A-24FB-B31F-A556-2E17DB96A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1E6E65-722D-A9EB-0A24-6FB684F17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96BA-617A-A2AD-0A55-DC442F5F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DA4A-7C2D-45B3-949F-883151D2B7E1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C3540B-2D7C-5859-E45D-B2DFFED1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991D9E-8103-DA2B-6E12-87AB67FD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7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3E75B-1DD9-F816-360E-EBA19592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7BBBC8-0C62-C0F0-A689-27B37328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48FDDD-34E3-CE2E-70F1-F0ECEFD6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5F77-0F13-420A-88A9-2BA4F7381CFF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885E2A-3BA4-B739-F2EE-8A048DA5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62C1F4-54A7-A591-7C72-94E06B05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3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86D40C-1BBE-9F85-FCED-80D014C07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1D4DA2-A059-0856-8BA7-8CFB0D37A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869D8C-89DC-1F91-3EE8-310153FC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9B25-FE10-4B0F-A0FF-3DCE0F65CEAE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E54662-E170-BD62-5CD5-A995BC82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21A25-80E1-1C42-1B62-C61E2A0D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B0B5C-9E68-32BB-3E44-43A4281A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AF733A-FF76-1107-6365-0C2C8F853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AA328F-EC1D-2D88-79A6-8558E541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C625-73EC-4620-80E7-59901FEFFB38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EA9E68-F6A0-2633-8CAD-44A5727E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0AE4F7-FEE2-AC84-EF95-21F0E154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068E8-6326-C27B-BDC9-443A77C0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132741-F00A-7238-18B5-F37EA6E9E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5697A0-5F1D-1E20-FB13-B3E9505D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5B4-5069-4DFD-8B27-D55E9509CDC8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90E98C-6CAF-2907-5185-1A219037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16CB01-CB84-734B-4C55-02D927AC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46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88375-3251-5CA5-C796-64826989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7A7E3-BD88-1BB5-E736-D5222BBBE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FEF0A1-9243-CD7F-2524-20995F6E7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496571-52E1-1448-FA92-F47C317A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2914-1458-42C0-877D-8C45E2113562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EE214F-6CED-7B8C-7C5A-7571FB18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6C7FC8-70E3-C6DE-D70C-BA59987A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25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8BEEC-281F-B3AE-2EBD-42B65A82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B656BA-8DF7-00DE-0BB9-80C31B0C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419C6B-5173-5FDC-62E1-33780B9ED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28A3CAB-69C1-FE86-C43C-51378FB62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D41FB68-78F2-2F5F-FC59-FABA9431E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303FD2-EAE5-F562-59E8-0BDF2F45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032-ED31-4E37-BEAE-A3B0B986602E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049690-DAD9-9652-7B34-8E453976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796694-0891-76AA-7160-41D69370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EB393-6B92-5776-1DA6-98FB2FF2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88E54B-50AF-BEFB-E190-28688382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614D-F5FB-4186-AD59-E4B3498E1697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7FC222-DB67-38CC-FA76-2BFA8539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EE9A49-B3B8-5A3F-CCB3-C27E6B25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68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04D169-F5DB-29E4-6771-D7E8D56D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472E-A402-4A83-820A-18E34D418F43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D32CB3-F723-2D29-81D0-88436D46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B2C1A-EE08-C4B3-27E6-26982FE0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20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DC074-24EB-3A92-9568-E3AFA0C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9F7FED-5697-DF3D-C65B-19100549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1FAB99-279A-20B2-05A5-7555FF3E1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C1A8B4-2678-54AE-5C81-8235BC54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E685-D3BA-4367-A3FB-4101159A4D8B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C23E5A-B73B-9654-0675-B09A1B2C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31FB90-95FB-ECB3-056B-D5853437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5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4A4D8-D6E0-87CB-040E-2E70FEB7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AC6BC9F-7A6D-C972-9421-D239A7070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D055D4-1335-1435-DD50-7A70413EF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552CDC-54BC-9BF2-3038-227D53A8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24B-0912-4049-BAF2-234479236A9D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5FA65C-A31A-6598-1094-F66BBF25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E41FDE-D531-990A-B4FF-70EE0F18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0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549C6F-A436-9DED-9159-4BA2B4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B0E49A-CCF0-D6A7-337D-71836CFB1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9EE0D6-6EA3-FDFC-C29A-52E07C7A2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53FB-CCDD-414C-BF26-C4A4D9CB86B9}" type="datetime1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2E0FA6-C2C6-F343-0E98-0AF282275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65C0B6-1CEA-F530-B6CD-9D133FAD7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24BD-8F57-49EF-A3E6-5C8CA1A23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86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9.tmp"/><Relationship Id="rId7" Type="http://schemas.openxmlformats.org/officeDocument/2006/relationships/image" Target="../media/image30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1.png"/><Relationship Id="rId4" Type="http://schemas.openxmlformats.org/officeDocument/2006/relationships/image" Target="../media/image15.tmp"/><Relationship Id="rId9" Type="http://schemas.openxmlformats.org/officeDocument/2006/relationships/image" Target="../media/image32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7.tmp"/><Relationship Id="rId7" Type="http://schemas.openxmlformats.org/officeDocument/2006/relationships/image" Target="../media/image1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11" Type="http://schemas.openxmlformats.org/officeDocument/2006/relationships/image" Target="../media/image14.tmp"/><Relationship Id="rId5" Type="http://schemas.openxmlformats.org/officeDocument/2006/relationships/image" Target="../media/image12.tmp"/><Relationship Id="rId10" Type="http://schemas.openxmlformats.org/officeDocument/2006/relationships/image" Target="../media/image22.tmp"/><Relationship Id="rId4" Type="http://schemas.openxmlformats.org/officeDocument/2006/relationships/image" Target="../media/image18.tmp"/><Relationship Id="rId9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3" y="-1045799"/>
            <a:ext cx="3108372" cy="310837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6F7D8C-0C85-4B4B-8FE3-6E4B39DC00F5}"/>
              </a:ext>
            </a:extLst>
          </p:cNvPr>
          <p:cNvSpPr/>
          <p:nvPr/>
        </p:nvSpPr>
        <p:spPr>
          <a:xfrm>
            <a:off x="760425" y="1951162"/>
            <a:ext cx="10897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Revisiting the event rate and energy function of fast radio bursts: Are they originate from compact binary mergers?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14450C-A623-4FC6-9FBE-17F218FFAF7D}"/>
              </a:ext>
            </a:extLst>
          </p:cNvPr>
          <p:cNvSpPr/>
          <p:nvPr/>
        </p:nvSpPr>
        <p:spPr>
          <a:xfrm>
            <a:off x="4519457" y="5186929"/>
            <a:ext cx="337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Institute of Astrophysics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85FD59-DA60-4DAF-BA94-06FD0CE0B045}"/>
              </a:ext>
            </a:extLst>
          </p:cNvPr>
          <p:cNvSpPr txBox="1"/>
          <p:nvPr/>
        </p:nvSpPr>
        <p:spPr>
          <a:xfrm>
            <a:off x="5049623" y="3736200"/>
            <a:ext cx="209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张子良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2B9368-2F83-4F06-A99E-AE85FB7E1CB2}"/>
              </a:ext>
            </a:extLst>
          </p:cNvPr>
          <p:cNvSpPr txBox="1"/>
          <p:nvPr/>
        </p:nvSpPr>
        <p:spPr>
          <a:xfrm>
            <a:off x="5162744" y="5648594"/>
            <a:ext cx="209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华中师范大学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9B0501-1EEC-4A9B-A065-158BD91709A2}"/>
              </a:ext>
            </a:extLst>
          </p:cNvPr>
          <p:cNvSpPr txBox="1"/>
          <p:nvPr/>
        </p:nvSpPr>
        <p:spPr>
          <a:xfrm>
            <a:off x="4947650" y="4555987"/>
            <a:ext cx="229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俞云伟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4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B4CD616-8E1A-4ED3-FDA5-8433A8BD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pic>
        <p:nvPicPr>
          <p:cNvPr id="8" name="图片 7" descr="图表&#10;&#10;描述已自动生成">
            <a:extLst>
              <a:ext uri="{FF2B5EF4-FFF2-40B4-BE49-F238E27FC236}">
                <a16:creationId xmlns:a16="http://schemas.microsoft.com/office/drawing/2014/main" id="{5599F67F-BFF6-62C1-2DFF-6B536A72E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92" y="0"/>
            <a:ext cx="6511053" cy="68580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C5C445-9584-35EB-DC6D-841608C3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10" name="图片 9" descr="文本, 信件&#10;&#10;描述已自动生成">
            <a:extLst>
              <a:ext uri="{FF2B5EF4-FFF2-40B4-BE49-F238E27FC236}">
                <a16:creationId xmlns:a16="http://schemas.microsoft.com/office/drawing/2014/main" id="{0CB07744-C0AE-C123-18AD-3F07E4C63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5" y="2682012"/>
            <a:ext cx="5307830" cy="76823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5BDFEA8-8633-553A-26FD-3C315AC372EA}"/>
              </a:ext>
            </a:extLst>
          </p:cNvPr>
          <p:cNvSpPr txBox="1"/>
          <p:nvPr/>
        </p:nvSpPr>
        <p:spPr>
          <a:xfrm>
            <a:off x="468467" y="1504713"/>
            <a:ext cx="488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samples into six redshift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FRBs in each energy bin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0236D4-F3DC-51F8-A280-2741798518D8}"/>
              </a:ext>
            </a:extLst>
          </p:cNvPr>
          <p:cNvSpPr txBox="1"/>
          <p:nvPr/>
        </p:nvSpPr>
        <p:spPr>
          <a:xfrm>
            <a:off x="468467" y="4918340"/>
            <a:ext cx="434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parameters by fitting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 descr="文本&#10;&#10;描述已自动生成">
            <a:extLst>
              <a:ext uri="{FF2B5EF4-FFF2-40B4-BE49-F238E27FC236}">
                <a16:creationId xmlns:a16="http://schemas.microsoft.com/office/drawing/2014/main" id="{43A570E6-64AC-F076-9BDD-E298DB8CE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9" y="3846229"/>
            <a:ext cx="3316697" cy="82274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632A2C8-5CA6-3BB5-42F6-E48437087CC5}"/>
              </a:ext>
            </a:extLst>
          </p:cNvPr>
          <p:cNvSpPr txBox="1"/>
          <p:nvPr/>
        </p:nvSpPr>
        <p:spPr>
          <a:xfrm>
            <a:off x="649539" y="5114334"/>
            <a:ext cx="4124260" cy="67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7" name="图片 16" descr="卡通人物&#10;&#10;低可信度描述已自动生成">
            <a:extLst>
              <a:ext uri="{FF2B5EF4-FFF2-40B4-BE49-F238E27FC236}">
                <a16:creationId xmlns:a16="http://schemas.microsoft.com/office/drawing/2014/main" id="{8285BF77-642B-2B54-437D-EB939F57F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83" y="5589926"/>
            <a:ext cx="2712955" cy="4572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793D5BF-CAB8-D16E-CCAC-201DBE241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72" y="6370925"/>
            <a:ext cx="876376" cy="35055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C04E699-62CF-4F82-907C-561C935A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FAF28E-069D-46F9-B832-BE97A7A56AD5}"/>
              </a:ext>
            </a:extLst>
          </p:cNvPr>
          <p:cNvSpPr/>
          <p:nvPr/>
        </p:nvSpPr>
        <p:spPr>
          <a:xfrm>
            <a:off x="525898" y="984254"/>
            <a:ext cx="3060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 energy function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56C585D-2CD7-4F34-9017-92B8406A15FB}"/>
              </a:ext>
            </a:extLst>
          </p:cNvPr>
          <p:cNvSpPr txBox="1"/>
          <p:nvPr/>
        </p:nvSpPr>
        <p:spPr>
          <a:xfrm>
            <a:off x="9223819" y="6519446"/>
            <a:ext cx="2905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&amp; Yu 2022, in preparation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文本&#10;&#10;中度可信度描述已自动生成">
            <a:extLst>
              <a:ext uri="{FF2B5EF4-FFF2-40B4-BE49-F238E27FC236}">
                <a16:creationId xmlns:a16="http://schemas.microsoft.com/office/drawing/2014/main" id="{B8AD248B-E6F1-BA0E-6EA8-523BB88A9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82" y="1662924"/>
            <a:ext cx="1266862" cy="611205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1D623C98-2936-DD62-D4F6-A8EE5263C289}"/>
              </a:ext>
            </a:extLst>
          </p:cNvPr>
          <p:cNvSpPr/>
          <p:nvPr/>
        </p:nvSpPr>
        <p:spPr>
          <a:xfrm rot="4054754">
            <a:off x="8476958" y="2128285"/>
            <a:ext cx="1941812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93A619A7-009A-D5FE-C797-70404D4A0647}"/>
              </a:ext>
            </a:extLst>
          </p:cNvPr>
          <p:cNvSpPr/>
          <p:nvPr/>
        </p:nvSpPr>
        <p:spPr>
          <a:xfrm rot="5400000">
            <a:off x="7203649" y="2131485"/>
            <a:ext cx="2241068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手机屏幕截图&#10;&#10;中度可信度描述已自动生成">
            <a:extLst>
              <a:ext uri="{FF2B5EF4-FFF2-40B4-BE49-F238E27FC236}">
                <a16:creationId xmlns:a16="http://schemas.microsoft.com/office/drawing/2014/main" id="{29220E19-124C-2E30-A409-A7CEA0D7D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09" y="2452260"/>
            <a:ext cx="3606970" cy="552681"/>
          </a:xfrm>
          <a:prstGeom prst="rect">
            <a:avLst/>
          </a:prstGeom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9B65B228-990C-68EF-C36A-6E2B5A19FEE7}"/>
              </a:ext>
            </a:extLst>
          </p:cNvPr>
          <p:cNvSpPr/>
          <p:nvPr/>
        </p:nvSpPr>
        <p:spPr>
          <a:xfrm rot="5400000">
            <a:off x="7525170" y="4522264"/>
            <a:ext cx="1519439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89B65ADC-B3C6-12E9-3B54-2B5CDD083AF7}"/>
              </a:ext>
            </a:extLst>
          </p:cNvPr>
          <p:cNvSpPr/>
          <p:nvPr/>
        </p:nvSpPr>
        <p:spPr>
          <a:xfrm rot="5400000">
            <a:off x="9101828" y="4522264"/>
            <a:ext cx="1519439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9142D30-F1CC-4991-B05B-C9530008D7D5}"/>
              </a:ext>
            </a:extLst>
          </p:cNvPr>
          <p:cNvSpPr txBox="1"/>
          <p:nvPr/>
        </p:nvSpPr>
        <p:spPr>
          <a:xfrm>
            <a:off x="6658093" y="3468146"/>
            <a:ext cx="28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DM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C185307-9F53-469D-8918-C85D6F125A31}"/>
              </a:ext>
            </a:extLst>
          </p:cNvPr>
          <p:cNvSpPr txBox="1"/>
          <p:nvPr/>
        </p:nvSpPr>
        <p:spPr>
          <a:xfrm>
            <a:off x="8501164" y="3453503"/>
            <a:ext cx="28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Fluence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CC4F7FF-9908-4253-B168-A0E82CCFA5FF}"/>
              </a:ext>
            </a:extLst>
          </p:cNvPr>
          <p:cNvSpPr txBox="1"/>
          <p:nvPr/>
        </p:nvSpPr>
        <p:spPr>
          <a:xfrm>
            <a:off x="5558980" y="3890640"/>
            <a:ext cx="28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selection effect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D4F8E10-1E2B-48D2-B531-699FF47E12E0}"/>
              </a:ext>
            </a:extLst>
          </p:cNvPr>
          <p:cNvSpPr txBox="1"/>
          <p:nvPr/>
        </p:nvSpPr>
        <p:spPr>
          <a:xfrm>
            <a:off x="9827270" y="390206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Fluence selection effect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AFE378E-4499-41C5-A027-CB4B15E7762C}"/>
              </a:ext>
            </a:extLst>
          </p:cNvPr>
          <p:cNvSpPr txBox="1"/>
          <p:nvPr/>
        </p:nvSpPr>
        <p:spPr>
          <a:xfrm>
            <a:off x="7609220" y="5702938"/>
            <a:ext cx="28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FRB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328F623E-391F-4843-869C-1E884F94B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9" y="1842976"/>
            <a:ext cx="3635277" cy="29664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59E35A7F-A29A-03C9-A2F2-A27C2CF393D4}"/>
              </a:ext>
            </a:extLst>
          </p:cNvPr>
          <p:cNvSpPr/>
          <p:nvPr/>
        </p:nvSpPr>
        <p:spPr>
          <a:xfrm rot="13631007">
            <a:off x="5233026" y="557375"/>
            <a:ext cx="317879" cy="2696304"/>
          </a:xfrm>
          <a:prstGeom prst="downArrow">
            <a:avLst>
              <a:gd name="adj1" fmla="val 50000"/>
              <a:gd name="adj2" fmla="val 79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82F69426-C20C-C83A-CDCC-3A6A2988142A}"/>
              </a:ext>
            </a:extLst>
          </p:cNvPr>
          <p:cNvSpPr/>
          <p:nvPr/>
        </p:nvSpPr>
        <p:spPr>
          <a:xfrm rot="12857771">
            <a:off x="4995941" y="709830"/>
            <a:ext cx="330103" cy="528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D5ECC64-BB16-71E0-13CC-E5297759FEB1}"/>
              </a:ext>
            </a:extLst>
          </p:cNvPr>
          <p:cNvSpPr txBox="1"/>
          <p:nvPr/>
        </p:nvSpPr>
        <p:spPr>
          <a:xfrm rot="19021200">
            <a:off x="3523137" y="1370097"/>
            <a:ext cx="270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a redshift by Monte Carlo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mothod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D3C2B9-929F-2F72-B073-EEAF4E9F727A}"/>
              </a:ext>
            </a:extLst>
          </p:cNvPr>
          <p:cNvSpPr txBox="1"/>
          <p:nvPr/>
        </p:nvSpPr>
        <p:spPr>
          <a:xfrm rot="18288561">
            <a:off x="3692387" y="3890082"/>
            <a:ext cx="28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 an energy 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58CB167-9C10-BCE2-C8D1-37FBFF067DBB}"/>
              </a:ext>
            </a:extLst>
          </p:cNvPr>
          <p:cNvSpPr txBox="1"/>
          <p:nvPr/>
        </p:nvSpPr>
        <p:spPr>
          <a:xfrm>
            <a:off x="5944555" y="446272"/>
            <a:ext cx="309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A </a:t>
            </a:r>
            <a:r>
              <a:rPr lang="zh-CN" altLang="en-US" sz="2000" b="1" dirty="0"/>
              <a:t>“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mock</a:t>
            </a:r>
            <a:r>
              <a:rPr lang="zh-CN" altLang="en-US" sz="2000" b="1" dirty="0"/>
              <a:t>” </a:t>
            </a:r>
            <a:r>
              <a:rPr lang="en-US" altLang="zh-CN" sz="2000" b="1" dirty="0"/>
              <a:t>FRB with</a:t>
            </a:r>
            <a:r>
              <a:rPr lang="zh-CN" altLang="en-US" sz="2000" b="1" dirty="0"/>
              <a:t>（</a:t>
            </a:r>
            <a:r>
              <a:rPr lang="en-US" altLang="zh-CN" sz="2000" b="1" dirty="0"/>
              <a:t>E, z</a:t>
            </a:r>
            <a:r>
              <a:rPr lang="zh-CN" altLang="en-US" sz="2000" b="1" dirty="0"/>
              <a:t>）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540E24FF-FFD7-A151-52C9-5DE4C556D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1" y="5458962"/>
            <a:ext cx="3316697" cy="822747"/>
          </a:xfrm>
          <a:prstGeom prst="rect">
            <a:avLst/>
          </a:prstGeom>
        </p:spPr>
      </p:pic>
      <p:pic>
        <p:nvPicPr>
          <p:cNvPr id="32" name="图片 31" descr="文本, 信件&#10;&#10;描述已自动生成">
            <a:extLst>
              <a:ext uri="{FF2B5EF4-FFF2-40B4-BE49-F238E27FC236}">
                <a16:creationId xmlns:a16="http://schemas.microsoft.com/office/drawing/2014/main" id="{018AD543-0AFE-AF8E-B423-18641D834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 r="33812"/>
          <a:stretch/>
        </p:blipFill>
        <p:spPr>
          <a:xfrm>
            <a:off x="1674407" y="2521125"/>
            <a:ext cx="563671" cy="707958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C7E4BE4-58D6-4B00-83D2-1A70A6B4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6E7855B-88DF-4EE4-988C-17B533BB1C32}"/>
              </a:ext>
            </a:extLst>
          </p:cNvPr>
          <p:cNvSpPr/>
          <p:nvPr/>
        </p:nvSpPr>
        <p:spPr>
          <a:xfrm>
            <a:off x="525898" y="984254"/>
            <a:ext cx="3435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method (lottery)</a:t>
            </a:r>
          </a:p>
        </p:txBody>
      </p:sp>
      <p:pic>
        <p:nvPicPr>
          <p:cNvPr id="43" name="图片 42" descr="图片包含 图表&#10;&#10;描述已自动生成">
            <a:extLst>
              <a:ext uri="{FF2B5EF4-FFF2-40B4-BE49-F238E27FC236}">
                <a16:creationId xmlns:a16="http://schemas.microsoft.com/office/drawing/2014/main" id="{4FA393DA-29D2-4F6D-A85E-8C4B52DD8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74" y="4267354"/>
            <a:ext cx="2013898" cy="1734895"/>
          </a:xfrm>
          <a:prstGeom prst="rect">
            <a:avLst/>
          </a:prstGeom>
        </p:spPr>
      </p:pic>
      <p:pic>
        <p:nvPicPr>
          <p:cNvPr id="44" name="图片 43" descr="图表&#10;&#10;描述已自动生成">
            <a:extLst>
              <a:ext uri="{FF2B5EF4-FFF2-40B4-BE49-F238E27FC236}">
                <a16:creationId xmlns:a16="http://schemas.microsoft.com/office/drawing/2014/main" id="{B4A30895-0AE6-4EC2-B474-5E499BC05C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29" y="4226713"/>
            <a:ext cx="2229435" cy="17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8" grpId="0" animBg="1"/>
      <p:bldP spid="34" grpId="0"/>
      <p:bldP spid="35" grpId="0"/>
      <p:bldP spid="36" grpId="0"/>
      <p:bldP spid="37" grpId="0"/>
      <p:bldP spid="38" grpId="0"/>
      <p:bldP spid="9" grpId="0" animBg="1"/>
      <p:bldP spid="11" grpId="0" animBg="1"/>
      <p:bldP spid="14" grpId="0"/>
      <p:bldP spid="17" grpId="0"/>
      <p:bldP spid="19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5259873" y="864687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6C9F4F-717C-4142-B049-49AAFB8797B9}"/>
              </a:ext>
            </a:extLst>
          </p:cNvPr>
          <p:cNvSpPr txBox="1"/>
          <p:nvPr/>
        </p:nvSpPr>
        <p:spPr>
          <a:xfrm>
            <a:off x="1684255" y="1603902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31010D-32C0-4B92-ACD8-EDB9FECAE710}"/>
              </a:ext>
            </a:extLst>
          </p:cNvPr>
          <p:cNvSpPr txBox="1"/>
          <p:nvPr/>
        </p:nvSpPr>
        <p:spPr>
          <a:xfrm>
            <a:off x="1819467" y="2204042"/>
            <a:ext cx="80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from GRB study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E053A7-7812-42D8-A330-42997E9FA528}"/>
              </a:ext>
            </a:extLst>
          </p:cNvPr>
          <p:cNvSpPr txBox="1"/>
          <p:nvPr/>
        </p:nvSpPr>
        <p:spPr>
          <a:xfrm>
            <a:off x="1684255" y="3204293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Models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1609A2-37FB-4BC1-B1FE-CC4B04961318}"/>
              </a:ext>
            </a:extLst>
          </p:cNvPr>
          <p:cNvSpPr txBox="1"/>
          <p:nvPr/>
        </p:nvSpPr>
        <p:spPr>
          <a:xfrm>
            <a:off x="1819467" y="3727513"/>
            <a:ext cx="806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assumption of FRB event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model / compact binary merger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 energy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method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3A39D8-F8EA-4611-B20A-F52471DAF2A3}"/>
              </a:ext>
            </a:extLst>
          </p:cNvPr>
          <p:cNvSpPr txBox="1"/>
          <p:nvPr/>
        </p:nvSpPr>
        <p:spPr>
          <a:xfrm>
            <a:off x="1684254" y="4890276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Results </a:t>
            </a:r>
          </a:p>
        </p:txBody>
      </p:sp>
    </p:spTree>
    <p:extLst>
      <p:ext uri="{BB962C8B-B14F-4D97-AF65-F5344CB8AC3E}">
        <p14:creationId xmlns:p14="http://schemas.microsoft.com/office/powerpoint/2010/main" val="371400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AA308D-EA1A-4F75-B29B-2F17AEF8A2C7}"/>
              </a:ext>
            </a:extLst>
          </p:cNvPr>
          <p:cNvSpPr txBox="1"/>
          <p:nvPr/>
        </p:nvSpPr>
        <p:spPr>
          <a:xfrm>
            <a:off x="484400" y="1071349"/>
            <a:ext cx="312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model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图表, 折线图, 直方图&#10;&#10;描述已自动生成">
            <a:extLst>
              <a:ext uri="{FF2B5EF4-FFF2-40B4-BE49-F238E27FC236}">
                <a16:creationId xmlns:a16="http://schemas.microsoft.com/office/drawing/2014/main" id="{CA35C190-F31F-4395-AE80-24EFC20C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34" y="1471459"/>
            <a:ext cx="5569189" cy="452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1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96044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5570" y="6235667"/>
            <a:ext cx="2743200" cy="365125"/>
          </a:xfrm>
        </p:spPr>
        <p:txBody>
          <a:bodyPr/>
          <a:lstStyle/>
          <a:p>
            <a:fld id="{999C24BD-8F57-49EF-A3E6-5C8CA1A23DD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DAAF57-E2FE-4975-820D-02227F1A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570" y="6235667"/>
            <a:ext cx="4114800" cy="365125"/>
          </a:xfrm>
        </p:spPr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9FB639-516D-4926-9AA5-D16B1F69C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43" y="649706"/>
            <a:ext cx="6698560" cy="57078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103CDED-AE3E-4CC0-BDC9-DE8349BFA430}"/>
              </a:ext>
            </a:extLst>
          </p:cNvPr>
          <p:cNvSpPr txBox="1"/>
          <p:nvPr/>
        </p:nvSpPr>
        <p:spPr>
          <a:xfrm>
            <a:off x="7656968" y="6188304"/>
            <a:ext cx="2905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&amp; Yu 2022, in preparation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C5CDEE-9660-42D6-90D1-E4E125C4A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57" y="1738142"/>
            <a:ext cx="2743201" cy="2196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EF7B046-037D-41F3-9D05-2106D079F9D0}"/>
              </a:ext>
            </a:extLst>
          </p:cNvPr>
          <p:cNvSpPr txBox="1"/>
          <p:nvPr/>
        </p:nvSpPr>
        <p:spPr>
          <a:xfrm>
            <a:off x="11526111" y="1605903"/>
            <a:ext cx="55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Gyr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F2543FB-F1AF-4029-8715-B53E19EFD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22" y="3351230"/>
            <a:ext cx="1501270" cy="3048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BAF562D-4174-4E7E-AA50-C21DBAA16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57" y="5147045"/>
            <a:ext cx="2743201" cy="26278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130DFB1-89D4-4F9E-BECB-129FF2435990}"/>
              </a:ext>
            </a:extLst>
          </p:cNvPr>
          <p:cNvSpPr txBox="1"/>
          <p:nvPr/>
        </p:nvSpPr>
        <p:spPr>
          <a:xfrm>
            <a:off x="10603352" y="3264158"/>
            <a:ext cx="55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Gyr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1B0D5A-14DF-4AEC-B1B8-D429B9C85330}"/>
              </a:ext>
            </a:extLst>
          </p:cNvPr>
          <p:cNvSpPr txBox="1"/>
          <p:nvPr/>
        </p:nvSpPr>
        <p:spPr>
          <a:xfrm>
            <a:off x="11526111" y="5040496"/>
            <a:ext cx="55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Gyr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5C5B51B-4291-48E8-A049-079CDC1C9E66}"/>
              </a:ext>
            </a:extLst>
          </p:cNvPr>
          <p:cNvSpPr txBox="1"/>
          <p:nvPr/>
        </p:nvSpPr>
        <p:spPr>
          <a:xfrm>
            <a:off x="256997" y="775480"/>
            <a:ext cx="312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binary merger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7" y="-732255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DAAF57-E2FE-4975-820D-02227F1A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D17D3B-7FD1-4D2E-B6B0-B9B874B9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04" y="877095"/>
            <a:ext cx="6675698" cy="54792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0FBF8E-2ACF-4DDA-90E9-96944E9A40BE}"/>
              </a:ext>
            </a:extLst>
          </p:cNvPr>
          <p:cNvSpPr txBox="1"/>
          <p:nvPr/>
        </p:nvSpPr>
        <p:spPr>
          <a:xfrm>
            <a:off x="7964878" y="6328680"/>
            <a:ext cx="2905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&amp; Yu 2022, in preparation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765443-655C-4D7A-A270-1963DE4C234C}"/>
              </a:ext>
            </a:extLst>
          </p:cNvPr>
          <p:cNvSpPr txBox="1"/>
          <p:nvPr/>
        </p:nvSpPr>
        <p:spPr>
          <a:xfrm>
            <a:off x="11638078" y="1543986"/>
            <a:ext cx="55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Gyr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CC29F7-E669-4E63-9697-6EB7A31F38B6}"/>
              </a:ext>
            </a:extLst>
          </p:cNvPr>
          <p:cNvSpPr txBox="1"/>
          <p:nvPr/>
        </p:nvSpPr>
        <p:spPr>
          <a:xfrm>
            <a:off x="11188806" y="5289085"/>
            <a:ext cx="55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Gyr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B113546-C562-40CF-A2AE-B1E655C0029D}"/>
              </a:ext>
            </a:extLst>
          </p:cNvPr>
          <p:cNvSpPr txBox="1"/>
          <p:nvPr/>
        </p:nvSpPr>
        <p:spPr>
          <a:xfrm>
            <a:off x="10855006" y="3457874"/>
            <a:ext cx="55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Gyr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A42420C-4972-4636-9B27-D1AF5E70D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34" y="3559700"/>
            <a:ext cx="1501270" cy="27434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1B222B2-4866-4F97-8AE1-D2A1FEC4E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45" y="1668861"/>
            <a:ext cx="2750021" cy="2134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ED7094-6231-46A7-B4F3-DDB0987E3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39" y="5401964"/>
            <a:ext cx="2474167" cy="2190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3173C11-3DC5-4FA9-A818-7A0E57F0BD84}"/>
              </a:ext>
            </a:extLst>
          </p:cNvPr>
          <p:cNvSpPr txBox="1"/>
          <p:nvPr/>
        </p:nvSpPr>
        <p:spPr>
          <a:xfrm>
            <a:off x="256997" y="775480"/>
            <a:ext cx="312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binary merger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8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BC52C6-003A-8A9B-D3A1-777D786C0740}"/>
              </a:ext>
            </a:extLst>
          </p:cNvPr>
          <p:cNvSpPr txBox="1"/>
          <p:nvPr/>
        </p:nvSpPr>
        <p:spPr>
          <a:xfrm>
            <a:off x="4419321" y="749924"/>
            <a:ext cx="335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2C7092-6AD4-A5C4-51B0-50EFF5A77ECD}"/>
              </a:ext>
            </a:extLst>
          </p:cNvPr>
          <p:cNvSpPr txBox="1"/>
          <p:nvPr/>
        </p:nvSpPr>
        <p:spPr>
          <a:xfrm>
            <a:off x="712600" y="1563939"/>
            <a:ext cx="110906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evolving initial mass function and selection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CHIME FRB population do not track the </a:t>
            </a:r>
            <a:r>
              <a:rPr lang="sv-SE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star formation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models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favored with reasonable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suggests that FRBs may associate with compact star mergers, especially BWD mergers and BNS mergers.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DAAF57-E2FE-4975-820D-02227F1A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21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5259873" y="864687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6C9F4F-717C-4142-B049-49AAFB8797B9}"/>
              </a:ext>
            </a:extLst>
          </p:cNvPr>
          <p:cNvSpPr txBox="1"/>
          <p:nvPr/>
        </p:nvSpPr>
        <p:spPr>
          <a:xfrm>
            <a:off x="1684255" y="1603902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31010D-32C0-4B92-ACD8-EDB9FECAE710}"/>
              </a:ext>
            </a:extLst>
          </p:cNvPr>
          <p:cNvSpPr txBox="1"/>
          <p:nvPr/>
        </p:nvSpPr>
        <p:spPr>
          <a:xfrm>
            <a:off x="1819467" y="2204042"/>
            <a:ext cx="80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from GRB study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E053A7-7812-42D8-A330-42997E9FA528}"/>
              </a:ext>
            </a:extLst>
          </p:cNvPr>
          <p:cNvSpPr txBox="1"/>
          <p:nvPr/>
        </p:nvSpPr>
        <p:spPr>
          <a:xfrm>
            <a:off x="1684255" y="3204293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Models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1609A2-37FB-4BC1-B1FE-CC4B04961318}"/>
              </a:ext>
            </a:extLst>
          </p:cNvPr>
          <p:cNvSpPr txBox="1"/>
          <p:nvPr/>
        </p:nvSpPr>
        <p:spPr>
          <a:xfrm>
            <a:off x="1819467" y="3727513"/>
            <a:ext cx="806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assumption of FRB event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model / compact binary merger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 energy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method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3A39D8-F8EA-4611-B20A-F52471DAF2A3}"/>
              </a:ext>
            </a:extLst>
          </p:cNvPr>
          <p:cNvSpPr txBox="1"/>
          <p:nvPr/>
        </p:nvSpPr>
        <p:spPr>
          <a:xfrm>
            <a:off x="1684254" y="4890276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 </a:t>
            </a:r>
          </a:p>
        </p:txBody>
      </p:sp>
    </p:spTree>
    <p:extLst>
      <p:ext uri="{BB962C8B-B14F-4D97-AF65-F5344CB8AC3E}">
        <p14:creationId xmlns:p14="http://schemas.microsoft.com/office/powerpoint/2010/main" val="181555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5259873" y="864687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6C9F4F-717C-4142-B049-49AAFB8797B9}"/>
              </a:ext>
            </a:extLst>
          </p:cNvPr>
          <p:cNvSpPr txBox="1"/>
          <p:nvPr/>
        </p:nvSpPr>
        <p:spPr>
          <a:xfrm>
            <a:off x="1684255" y="1603902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31010D-32C0-4B92-ACD8-EDB9FECAE710}"/>
              </a:ext>
            </a:extLst>
          </p:cNvPr>
          <p:cNvSpPr txBox="1"/>
          <p:nvPr/>
        </p:nvSpPr>
        <p:spPr>
          <a:xfrm>
            <a:off x="1819467" y="2204042"/>
            <a:ext cx="80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FRB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from GRB study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E053A7-7812-42D8-A330-42997E9FA528}"/>
              </a:ext>
            </a:extLst>
          </p:cNvPr>
          <p:cNvSpPr txBox="1"/>
          <p:nvPr/>
        </p:nvSpPr>
        <p:spPr>
          <a:xfrm>
            <a:off x="1684255" y="3204293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Models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1609A2-37FB-4BC1-B1FE-CC4B04961318}"/>
              </a:ext>
            </a:extLst>
          </p:cNvPr>
          <p:cNvSpPr txBox="1"/>
          <p:nvPr/>
        </p:nvSpPr>
        <p:spPr>
          <a:xfrm>
            <a:off x="1819467" y="3727513"/>
            <a:ext cx="806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assumption of FRB event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model / compact binary merger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 energy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method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3A39D8-F8EA-4611-B20A-F52471DAF2A3}"/>
              </a:ext>
            </a:extLst>
          </p:cNvPr>
          <p:cNvSpPr txBox="1"/>
          <p:nvPr/>
        </p:nvSpPr>
        <p:spPr>
          <a:xfrm>
            <a:off x="1684254" y="4890276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 </a:t>
            </a:r>
          </a:p>
        </p:txBody>
      </p:sp>
    </p:spTree>
    <p:extLst>
      <p:ext uri="{BB962C8B-B14F-4D97-AF65-F5344CB8AC3E}">
        <p14:creationId xmlns:p14="http://schemas.microsoft.com/office/powerpoint/2010/main" val="419537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 dirty="0"/>
              <a:t>湘潭 </a:t>
            </a:r>
            <a:r>
              <a:rPr lang="en-US" altLang="zh-CN" dirty="0"/>
              <a:t>8.4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40E172-5385-44D7-8D5E-C3F9CCE85308}"/>
              </a:ext>
            </a:extLst>
          </p:cNvPr>
          <p:cNvSpPr txBox="1"/>
          <p:nvPr/>
        </p:nvSpPr>
        <p:spPr>
          <a:xfrm>
            <a:off x="579761" y="1255747"/>
            <a:ext cx="6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FRBs are mysterious transients. What is the progenitor of FRB? </a:t>
            </a:r>
          </a:p>
        </p:txBody>
      </p:sp>
      <p:pic>
        <p:nvPicPr>
          <p:cNvPr id="1026" name="Picture 2" descr="Lorimer burst">
            <a:extLst>
              <a:ext uri="{FF2B5EF4-FFF2-40B4-BE49-F238E27FC236}">
                <a16:creationId xmlns:a16="http://schemas.microsoft.com/office/drawing/2014/main" id="{4BBE6C01-5490-48D3-8C80-76F0C3E3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94" y="376367"/>
            <a:ext cx="3506003" cy="27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5B43236-9DBA-4C0E-97EF-6FE553FDC8AA}"/>
              </a:ext>
            </a:extLst>
          </p:cNvPr>
          <p:cNvSpPr txBox="1"/>
          <p:nvPr/>
        </p:nvSpPr>
        <p:spPr>
          <a:xfrm>
            <a:off x="9498563" y="3084754"/>
            <a:ext cx="185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Lorimer et al. (2007)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CC0470-6932-471B-9530-85F2D1D76F9B}"/>
              </a:ext>
            </a:extLst>
          </p:cNvPr>
          <p:cNvSpPr txBox="1"/>
          <p:nvPr/>
        </p:nvSpPr>
        <p:spPr>
          <a:xfrm>
            <a:off x="579761" y="1717411"/>
            <a:ext cx="350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duration and high energy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D449014A-6911-4684-AD6A-1C73A4840424}"/>
              </a:ext>
            </a:extLst>
          </p:cNvPr>
          <p:cNvSpPr/>
          <p:nvPr/>
        </p:nvSpPr>
        <p:spPr>
          <a:xfrm>
            <a:off x="4085764" y="1815651"/>
            <a:ext cx="629815" cy="22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9B06DC-CEC0-42E5-9A9F-99190BB49857}"/>
              </a:ext>
            </a:extLst>
          </p:cNvPr>
          <p:cNvSpPr txBox="1"/>
          <p:nvPr/>
        </p:nvSpPr>
        <p:spPr>
          <a:xfrm>
            <a:off x="4808298" y="1717411"/>
            <a:ext cx="123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Magnetar?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F8D794-6204-4B28-BF05-BD6549A11ECE}"/>
              </a:ext>
            </a:extLst>
          </p:cNvPr>
          <p:cNvPicPr/>
          <p:nvPr/>
        </p:nvPicPr>
        <p:blipFill>
          <a:blip r:embed="rId4"/>
          <a:srcRect t="32611"/>
          <a:stretch>
            <a:fillRect/>
          </a:stretch>
        </p:blipFill>
        <p:spPr>
          <a:xfrm>
            <a:off x="8251742" y="3467224"/>
            <a:ext cx="2743200" cy="13230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177A06-662C-4EFC-920E-1C67B97A8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088" y="4864993"/>
            <a:ext cx="2727854" cy="15230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154415E-AFA8-4FB4-AA11-8D5F4F8EDE75}"/>
              </a:ext>
            </a:extLst>
          </p:cNvPr>
          <p:cNvSpPr txBox="1"/>
          <p:nvPr/>
        </p:nvSpPr>
        <p:spPr>
          <a:xfrm>
            <a:off x="579761" y="2176819"/>
            <a:ext cx="6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these magnetars from? 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DAF54F-954D-4669-91BE-F5511E93A790}"/>
              </a:ext>
            </a:extLst>
          </p:cNvPr>
          <p:cNvSpPr txBox="1"/>
          <p:nvPr/>
        </p:nvSpPr>
        <p:spPr>
          <a:xfrm>
            <a:off x="579761" y="2645340"/>
            <a:ext cx="639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core-collapse of massive stars?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mergers of compact binaries?</a:t>
            </a:r>
          </a:p>
        </p:txBody>
      </p:sp>
      <p:pic>
        <p:nvPicPr>
          <p:cNvPr id="18" name="图片 17" descr="图表, 直方图&#10;&#10;描述已自动生成">
            <a:extLst>
              <a:ext uri="{FF2B5EF4-FFF2-40B4-BE49-F238E27FC236}">
                <a16:creationId xmlns:a16="http://schemas.microsoft.com/office/drawing/2014/main" id="{10DB7D37-2246-4284-B323-538EC75C1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23" y="3352567"/>
            <a:ext cx="3866247" cy="3178914"/>
          </a:xfrm>
          <a:prstGeom prst="rect">
            <a:avLst/>
          </a:prstGeom>
        </p:spPr>
      </p:pic>
      <p:pic>
        <p:nvPicPr>
          <p:cNvPr id="19" name="图片 18" descr="图表, 直方图&#10;&#10;描述已自动生成">
            <a:extLst>
              <a:ext uri="{FF2B5EF4-FFF2-40B4-BE49-F238E27FC236}">
                <a16:creationId xmlns:a16="http://schemas.microsoft.com/office/drawing/2014/main" id="{FD003592-D843-42B3-9FE6-7E1C5DDEF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" y="3301369"/>
            <a:ext cx="3821951" cy="328131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29A0C01-40CA-409A-8045-B6E557BC3D40}"/>
              </a:ext>
            </a:extLst>
          </p:cNvPr>
          <p:cNvSpPr txBox="1"/>
          <p:nvPr/>
        </p:nvSpPr>
        <p:spPr>
          <a:xfrm>
            <a:off x="5832344" y="5229164"/>
            <a:ext cx="1710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CHIME/FRB Collaboration et al. (2021)</a:t>
            </a:r>
            <a:endParaRPr lang="zh-CN" altLang="en-US" sz="11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0B4049-ABA4-4FF8-ABD4-99D8E25B6FDD}"/>
              </a:ext>
            </a:extLst>
          </p:cNvPr>
          <p:cNvSpPr txBox="1"/>
          <p:nvPr/>
        </p:nvSpPr>
        <p:spPr>
          <a:xfrm>
            <a:off x="6009555" y="1723980"/>
            <a:ext cx="237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 200428 confirm!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8A5520-0A16-43C2-B714-3BCE04FB5926}"/>
              </a:ext>
            </a:extLst>
          </p:cNvPr>
          <p:cNvSpPr txBox="1"/>
          <p:nvPr/>
        </p:nvSpPr>
        <p:spPr>
          <a:xfrm>
            <a:off x="487258" y="892990"/>
            <a:ext cx="513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 introduction</a:t>
            </a:r>
          </a:p>
        </p:txBody>
      </p:sp>
    </p:spTree>
    <p:extLst>
      <p:ext uri="{BB962C8B-B14F-4D97-AF65-F5344CB8AC3E}">
        <p14:creationId xmlns:p14="http://schemas.microsoft.com/office/powerpoint/2010/main" val="2573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 animBg="1"/>
      <p:bldP spid="11" grpId="0"/>
      <p:bldP spid="15" grpId="0"/>
      <p:bldP spid="16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948C70-3171-486C-BA3A-21C7420C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2646"/>
            <a:ext cx="4360254" cy="342014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8A365A-197E-42DA-B090-75B645800034}"/>
              </a:ext>
            </a:extLst>
          </p:cNvPr>
          <p:cNvSpPr/>
          <p:nvPr/>
        </p:nvSpPr>
        <p:spPr>
          <a:xfrm>
            <a:off x="1802398" y="4168555"/>
            <a:ext cx="2340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 et al. 2014, JCAP, 11, 040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图表, 直方图&#10;&#10;描述已自动生成">
            <a:extLst>
              <a:ext uri="{FF2B5EF4-FFF2-40B4-BE49-F238E27FC236}">
                <a16:creationId xmlns:a16="http://schemas.microsoft.com/office/drawing/2014/main" id="{AE52DEBE-60F1-4ABA-9589-E363FC90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48" y="2006558"/>
            <a:ext cx="8329489" cy="279622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CDD5076-C416-4FDD-851D-77DF9A275B75}"/>
              </a:ext>
            </a:extLst>
          </p:cNvPr>
          <p:cNvSpPr/>
          <p:nvPr/>
        </p:nvSpPr>
        <p:spPr>
          <a:xfrm>
            <a:off x="9862744" y="4030055"/>
            <a:ext cx="292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Cao, Yu, Zhou, 2018,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858, 89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5479477-541C-4C30-93A2-AFEF743A0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" y="1274037"/>
            <a:ext cx="5782006" cy="46739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68E70F-0D95-4B92-8F18-5A491B17A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93" y="1344203"/>
            <a:ext cx="5663547" cy="45335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A8BC9C-CA20-4584-AE7E-3473E4434EA9}"/>
              </a:ext>
            </a:extLst>
          </p:cNvPr>
          <p:cNvSpPr/>
          <p:nvPr/>
        </p:nvSpPr>
        <p:spPr>
          <a:xfrm>
            <a:off x="9767335" y="4965605"/>
            <a:ext cx="22733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Zhang, R. C., &amp; Zhang, B. (2022)</a:t>
            </a:r>
            <a:endParaRPr lang="zh-CN" altLang="en-US" sz="1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FD84B6-1F69-4133-AFDB-B705861824C1}"/>
              </a:ext>
            </a:extLst>
          </p:cNvPr>
          <p:cNvSpPr txBox="1"/>
          <p:nvPr/>
        </p:nvSpPr>
        <p:spPr>
          <a:xfrm>
            <a:off x="8289718" y="3274873"/>
            <a:ext cx="216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10Gyr delay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62B72C-3E17-4032-9541-F9D0B6610D18}"/>
              </a:ext>
            </a:extLst>
          </p:cNvPr>
          <p:cNvSpPr txBox="1"/>
          <p:nvPr/>
        </p:nvSpPr>
        <p:spPr>
          <a:xfrm>
            <a:off x="416111" y="931542"/>
            <a:ext cx="513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</a:p>
        </p:txBody>
      </p:sp>
    </p:spTree>
    <p:extLst>
      <p:ext uri="{BB962C8B-B14F-4D97-AF65-F5344CB8AC3E}">
        <p14:creationId xmlns:p14="http://schemas.microsoft.com/office/powerpoint/2010/main" val="1373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A10D0C-7EBF-448D-ADF7-794F7A0FD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7" y="1400163"/>
            <a:ext cx="5343557" cy="40576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163286E-920D-4583-864A-141B9046FC46}"/>
              </a:ext>
            </a:extLst>
          </p:cNvPr>
          <p:cNvSpPr/>
          <p:nvPr/>
        </p:nvSpPr>
        <p:spPr>
          <a:xfrm>
            <a:off x="3542121" y="5288560"/>
            <a:ext cx="2165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Wang &amp; Dai (2011)</a:t>
            </a:r>
            <a:endParaRPr lang="zh-CN" altLang="en-US" sz="1600" dirty="0"/>
          </a:p>
        </p:txBody>
      </p:sp>
      <p:pic>
        <p:nvPicPr>
          <p:cNvPr id="10" name="图片 9" descr="图表, 折线图&#10;&#10;描述已自动生成">
            <a:extLst>
              <a:ext uri="{FF2B5EF4-FFF2-40B4-BE49-F238E27FC236}">
                <a16:creationId xmlns:a16="http://schemas.microsoft.com/office/drawing/2014/main" id="{B3CECE6F-3A4A-4D0C-ACD8-9524BAC81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48" y="1695448"/>
            <a:ext cx="4639545" cy="37623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BE725E-2211-4035-BA82-D7DC3A687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4" y="5562451"/>
            <a:ext cx="2882494" cy="6888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428B9E-B355-41ED-81E8-85E128384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42" y="6355614"/>
            <a:ext cx="2034716" cy="27434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907B6AD-B0B6-4AF7-982A-DCE04E98E087}"/>
              </a:ext>
            </a:extLst>
          </p:cNvPr>
          <p:cNvSpPr/>
          <p:nvPr/>
        </p:nvSpPr>
        <p:spPr>
          <a:xfrm>
            <a:off x="10141298" y="5670509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</a:rPr>
              <a:t>Davé</a:t>
            </a:r>
            <a:r>
              <a:rPr lang="en-US" altLang="zh-CN" dirty="0">
                <a:latin typeface="Times New Roman" panose="02020603050405020304" pitchFamily="18" charset="0"/>
              </a:rPr>
              <a:t> (2008)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07C1DE-A6AD-4CDA-9BA9-72A653888676}"/>
              </a:ext>
            </a:extLst>
          </p:cNvPr>
          <p:cNvSpPr txBox="1"/>
          <p:nvPr/>
        </p:nvSpPr>
        <p:spPr>
          <a:xfrm>
            <a:off x="7371183" y="3974841"/>
            <a:ext cx="23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Evolving with redshift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7B5D12-C131-4C74-80EA-D86872AB6284}"/>
              </a:ext>
            </a:extLst>
          </p:cNvPr>
          <p:cNvSpPr txBox="1"/>
          <p:nvPr/>
        </p:nvSpPr>
        <p:spPr>
          <a:xfrm>
            <a:off x="416210" y="1090974"/>
            <a:ext cx="513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from GRB study</a:t>
            </a:r>
          </a:p>
        </p:txBody>
      </p:sp>
    </p:spTree>
    <p:extLst>
      <p:ext uri="{BB962C8B-B14F-4D97-AF65-F5344CB8AC3E}">
        <p14:creationId xmlns:p14="http://schemas.microsoft.com/office/powerpoint/2010/main" val="17950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FPS11 </a:t>
            </a:r>
            <a:r>
              <a:rPr lang="zh-CN" altLang="en-US"/>
              <a:t>湘潭 </a:t>
            </a:r>
            <a:r>
              <a:rPr lang="en-US" altLang="zh-CN" dirty="0"/>
              <a:t>8.4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5259873" y="864687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6C9F4F-717C-4142-B049-49AAFB8797B9}"/>
              </a:ext>
            </a:extLst>
          </p:cNvPr>
          <p:cNvSpPr txBox="1"/>
          <p:nvPr/>
        </p:nvSpPr>
        <p:spPr>
          <a:xfrm>
            <a:off x="1684255" y="1603902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31010D-32C0-4B92-ACD8-EDB9FECAE710}"/>
              </a:ext>
            </a:extLst>
          </p:cNvPr>
          <p:cNvSpPr txBox="1"/>
          <p:nvPr/>
        </p:nvSpPr>
        <p:spPr>
          <a:xfrm>
            <a:off x="1819467" y="2204042"/>
            <a:ext cx="80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from GRB study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E053A7-7812-42D8-A330-42997E9FA528}"/>
              </a:ext>
            </a:extLst>
          </p:cNvPr>
          <p:cNvSpPr txBox="1"/>
          <p:nvPr/>
        </p:nvSpPr>
        <p:spPr>
          <a:xfrm>
            <a:off x="1684255" y="3204293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1609A2-37FB-4BC1-B1FE-CC4B04961318}"/>
              </a:ext>
            </a:extLst>
          </p:cNvPr>
          <p:cNvSpPr txBox="1"/>
          <p:nvPr/>
        </p:nvSpPr>
        <p:spPr>
          <a:xfrm>
            <a:off x="1819467" y="3727513"/>
            <a:ext cx="806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assumption of FRB event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model / compact binary merger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 energy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 method 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3A39D8-F8EA-4611-B20A-F52471DAF2A3}"/>
              </a:ext>
            </a:extLst>
          </p:cNvPr>
          <p:cNvSpPr txBox="1"/>
          <p:nvPr/>
        </p:nvSpPr>
        <p:spPr>
          <a:xfrm>
            <a:off x="1684254" y="4890276"/>
            <a:ext cx="882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 </a:t>
            </a:r>
          </a:p>
        </p:txBody>
      </p:sp>
    </p:spTree>
    <p:extLst>
      <p:ext uri="{BB962C8B-B14F-4D97-AF65-F5344CB8AC3E}">
        <p14:creationId xmlns:p14="http://schemas.microsoft.com/office/powerpoint/2010/main" val="92422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E9D5DD-C54E-29DF-A14B-9EFBB3022385}"/>
              </a:ext>
            </a:extLst>
          </p:cNvPr>
          <p:cNvSpPr txBox="1"/>
          <p:nvPr/>
        </p:nvSpPr>
        <p:spPr>
          <a:xfrm>
            <a:off x="416210" y="1090974"/>
            <a:ext cx="5135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assumption of FRB event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 originated from the traditional channel of the core-collapse of massive stars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6BBCA0-B4A9-E67B-E18B-E55F7EA4B204}"/>
              </a:ext>
            </a:extLst>
          </p:cNvPr>
          <p:cNvSpPr txBox="1"/>
          <p:nvPr/>
        </p:nvSpPr>
        <p:spPr>
          <a:xfrm>
            <a:off x="2087864" y="2729250"/>
            <a:ext cx="246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0BBE05-3F44-6337-6E46-4F06CCAB121E}"/>
              </a:ext>
            </a:extLst>
          </p:cNvPr>
          <p:cNvSpPr txBox="1"/>
          <p:nvPr/>
        </p:nvSpPr>
        <p:spPr>
          <a:xfrm>
            <a:off x="2128631" y="4427592"/>
            <a:ext cx="307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binaries merger rate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63F2CD4-CD93-417E-9120-F349FDC4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ACA4CA-5A93-4476-901F-F7B5C5734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77" y="921170"/>
            <a:ext cx="5425910" cy="442760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96FEF01-A179-4232-8121-606D963ADAC6}"/>
              </a:ext>
            </a:extLst>
          </p:cNvPr>
          <p:cNvSpPr/>
          <p:nvPr/>
        </p:nvSpPr>
        <p:spPr>
          <a:xfrm>
            <a:off x="416210" y="36060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 originated from mergers of compact binaries</a:t>
            </a: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B198B830-B86A-4B6B-A69E-110EE522EDB9}"/>
              </a:ext>
            </a:extLst>
          </p:cNvPr>
          <p:cNvSpPr/>
          <p:nvPr/>
        </p:nvSpPr>
        <p:spPr>
          <a:xfrm>
            <a:off x="3051110" y="4796924"/>
            <a:ext cx="457200" cy="452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4C8C44-7042-496D-AEF2-CB41073215B7}"/>
              </a:ext>
            </a:extLst>
          </p:cNvPr>
          <p:cNvSpPr txBox="1"/>
          <p:nvPr/>
        </p:nvSpPr>
        <p:spPr>
          <a:xfrm>
            <a:off x="2128631" y="5291998"/>
            <a:ext cx="353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with delay time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7A7FCBE-2AD8-4C52-ABB0-33CC7BD0D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9" y="2746261"/>
            <a:ext cx="1066892" cy="3353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D730A99-98B6-4BD5-94D5-8FC1E0630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9" y="4429323"/>
            <a:ext cx="1066892" cy="33530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1D1285A-AC99-4117-BB43-3573745A74B5}"/>
              </a:ext>
            </a:extLst>
          </p:cNvPr>
          <p:cNvSpPr txBox="1"/>
          <p:nvPr/>
        </p:nvSpPr>
        <p:spPr>
          <a:xfrm>
            <a:off x="8199107" y="5348774"/>
            <a:ext cx="2905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&amp; Yu 2022, in preparation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4" grpId="0" animBg="1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7" y="-602738"/>
            <a:ext cx="1871634" cy="187163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EF1BD1-4A55-454B-B017-475CEFF56E17}"/>
              </a:ext>
            </a:extLst>
          </p:cNvPr>
          <p:cNvSpPr txBox="1"/>
          <p:nvPr/>
        </p:nvSpPr>
        <p:spPr>
          <a:xfrm>
            <a:off x="484400" y="1071349"/>
            <a:ext cx="312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model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DA79C06-E6FF-4993-88B9-4EBD76914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0" y="1539816"/>
            <a:ext cx="2510200" cy="708005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2368A4C9-76C4-4128-86CF-A07E3F787230}"/>
              </a:ext>
            </a:extLst>
          </p:cNvPr>
          <p:cNvSpPr/>
          <p:nvPr/>
        </p:nvSpPr>
        <p:spPr>
          <a:xfrm>
            <a:off x="3139277" y="1688544"/>
            <a:ext cx="736588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0C1AFA-D747-494C-AFDB-96B072976E42}"/>
              </a:ext>
            </a:extLst>
          </p:cNvPr>
          <p:cNvSpPr txBox="1"/>
          <p:nvPr/>
        </p:nvSpPr>
        <p:spPr>
          <a:xfrm>
            <a:off x="3848980" y="1716646"/>
            <a:ext cx="200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 rate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845BD1BC-973C-494C-81AA-EE2C32B94D4F}"/>
              </a:ext>
            </a:extLst>
          </p:cNvPr>
          <p:cNvSpPr/>
          <p:nvPr/>
        </p:nvSpPr>
        <p:spPr>
          <a:xfrm rot="6809426">
            <a:off x="1842213" y="2219235"/>
            <a:ext cx="387102" cy="41054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C3C3C1-4ADA-4502-B5B3-0C9D29FCD287}"/>
              </a:ext>
            </a:extLst>
          </p:cNvPr>
          <p:cNvSpPr txBox="1"/>
          <p:nvPr/>
        </p:nvSpPr>
        <p:spPr>
          <a:xfrm>
            <a:off x="484400" y="2594861"/>
            <a:ext cx="211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from evolving initial mass function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531BC67-CDAF-411F-A78A-98F4C384B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1" y="2479550"/>
            <a:ext cx="2186965" cy="876951"/>
          </a:xfrm>
          <a:prstGeom prst="rect">
            <a:avLst/>
          </a:prstGeom>
        </p:spPr>
      </p:pic>
      <p:pic>
        <p:nvPicPr>
          <p:cNvPr id="14" name="图片 13" descr="图表, 折线图&#10;&#10;描述已自动生成">
            <a:extLst>
              <a:ext uri="{FF2B5EF4-FFF2-40B4-BE49-F238E27FC236}">
                <a16:creationId xmlns:a16="http://schemas.microsoft.com/office/drawing/2014/main" id="{C2054DE6-6E89-4B85-B333-1E2DEDE1D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5" y="3902779"/>
            <a:ext cx="3428010" cy="277990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5D3B360-8AFF-4FBC-8FAE-3A1DFEB9FC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5" y="5556569"/>
            <a:ext cx="2025829" cy="48411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DFFA7A7-A4EF-4D25-BA46-A558F4D0EEDA}"/>
              </a:ext>
            </a:extLst>
          </p:cNvPr>
          <p:cNvSpPr txBox="1"/>
          <p:nvPr/>
        </p:nvSpPr>
        <p:spPr>
          <a:xfrm>
            <a:off x="2637501" y="3356501"/>
            <a:ext cx="258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m1,m2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range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17EDEC8-F5E9-4DB7-992F-6F0EC94394B4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36000" cy="6858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04D746-82AF-4D9B-AD47-7E7DC31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FPS11 </a:t>
            </a:r>
            <a:r>
              <a:rPr lang="zh-CN" altLang="en-US"/>
              <a:t>湘潭 </a:t>
            </a:r>
            <a:r>
              <a:rPr lang="en-US" altLang="zh-CN"/>
              <a:t>8.4</a:t>
            </a:r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496CC6C-7D3F-48F4-B2FD-183A5C12F309}"/>
              </a:ext>
            </a:extLst>
          </p:cNvPr>
          <p:cNvSpPr/>
          <p:nvPr/>
        </p:nvSpPr>
        <p:spPr>
          <a:xfrm>
            <a:off x="6318975" y="1071349"/>
            <a:ext cx="3780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binaries merger model </a:t>
            </a:r>
            <a:endParaRPr lang="zh-CN" altLang="en-US" sz="20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EF4E7CA-A528-44AE-B76C-EFDECDD72C15}"/>
              </a:ext>
            </a:extLst>
          </p:cNvPr>
          <p:cNvSpPr txBox="1"/>
          <p:nvPr/>
        </p:nvSpPr>
        <p:spPr>
          <a:xfrm>
            <a:off x="6318975" y="2712765"/>
            <a:ext cx="844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delay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Lognormal delay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Power-law delay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E4C1AD9-4303-490D-AC7B-EEC36C78B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52" y="1645789"/>
            <a:ext cx="3779848" cy="60203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4C623DF-29F9-48BA-A742-C1E797C24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97" y="3139780"/>
            <a:ext cx="2072820" cy="64775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AA12CED-2F32-4336-9946-94385EB6C7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46" y="4224926"/>
            <a:ext cx="2552921" cy="67823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771F4D-1DE8-4C7F-AE02-A4F8EA851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854" y="5462112"/>
            <a:ext cx="1661304" cy="60965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BB85CDB-78DA-476F-856F-B052368EC5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6" y="6071765"/>
            <a:ext cx="1467926" cy="197923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23E769D4-703D-4FF1-B1AC-2ECDCF66554D}"/>
              </a:ext>
            </a:extLst>
          </p:cNvPr>
          <p:cNvSpPr/>
          <p:nvPr/>
        </p:nvSpPr>
        <p:spPr>
          <a:xfrm>
            <a:off x="2473462" y="4610234"/>
            <a:ext cx="1346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</a:rPr>
              <a:t>Davé</a:t>
            </a:r>
            <a:r>
              <a:rPr lang="en-US" altLang="zh-CN" sz="1400" dirty="0">
                <a:latin typeface="Times New Roman" panose="02020603050405020304" pitchFamily="18" charset="0"/>
              </a:rPr>
              <a:t> (2008)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3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  <p:bldP spid="16" grpId="0"/>
      <p:bldP spid="23" grpId="0"/>
      <p:bldP spid="24" grpId="0"/>
      <p:bldP spid="3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1580</TotalTime>
  <Words>583</Words>
  <Application>Microsoft Office PowerPoint</Application>
  <PresentationFormat>宽屏</PresentationFormat>
  <Paragraphs>158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3213 231</dc:creator>
  <cp:lastModifiedBy>Astro1223</cp:lastModifiedBy>
  <cp:revision>58</cp:revision>
  <dcterms:created xsi:type="dcterms:W3CDTF">2022-06-21T05:25:14Z</dcterms:created>
  <dcterms:modified xsi:type="dcterms:W3CDTF">2022-08-04T02:40:32Z</dcterms:modified>
</cp:coreProperties>
</file>