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6" r:id="rId6"/>
    <p:sldId id="267" r:id="rId7"/>
    <p:sldId id="288" r:id="rId8"/>
    <p:sldId id="278" r:id="rId9"/>
    <p:sldId id="279" r:id="rId10"/>
    <p:sldId id="280" r:id="rId11"/>
    <p:sldId id="297" r:id="rId12"/>
    <p:sldId id="29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693347-F161-4C9D-97CA-AFB1D8E47BB2}">
          <p14:sldIdLst>
            <p14:sldId id="256"/>
            <p14:sldId id="258"/>
            <p14:sldId id="260"/>
            <p14:sldId id="261"/>
            <p14:sldId id="266"/>
            <p14:sldId id="267"/>
            <p14:sldId id="288"/>
            <p14:sldId id="278"/>
            <p14:sldId id="279"/>
            <p14:sldId id="280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A24CE-BE6F-4681-A9E5-F3844D3371E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1C9FC-3645-429D-AF0C-5452A597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0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2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02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63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16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3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17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63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41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1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3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D40C-77A6-4664-B7CA-B03ECF3C127E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A9A6-39A8-4CD7-B685-827B03987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2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1D0C-A31A-480D-8AF0-06217C25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44" y="215265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Gill Sans MT" panose="020B0502020104020203" pitchFamily="34" charset="0"/>
              </a:rPr>
              <a:t>Threshold mass of </a:t>
            </a:r>
            <a:br>
              <a:rPr lang="en-US" altLang="zh-CN" dirty="0" smtClean="0">
                <a:latin typeface="Gill Sans MT" panose="020B0502020104020203" pitchFamily="34" charset="0"/>
              </a:rPr>
            </a:br>
            <a:r>
              <a:rPr lang="en-US" altLang="zh-CN" dirty="0" smtClean="0">
                <a:latin typeface="Gill Sans MT" panose="020B0502020104020203" pitchFamily="34" charset="0"/>
              </a:rPr>
              <a:t>prompt collapse for </a:t>
            </a:r>
            <a:br>
              <a:rPr lang="en-US" altLang="zh-CN" dirty="0" smtClean="0">
                <a:latin typeface="Gill Sans MT" panose="020B0502020104020203" pitchFamily="34" charset="0"/>
              </a:rPr>
            </a:br>
            <a:r>
              <a:rPr lang="en-US" altLang="zh-CN" dirty="0" smtClean="0">
                <a:latin typeface="Gill Sans MT" panose="020B0502020104020203" pitchFamily="34" charset="0"/>
              </a:rPr>
              <a:t>binary </a:t>
            </a:r>
            <a:r>
              <a:rPr lang="en-US" altLang="zh-CN" dirty="0">
                <a:latin typeface="Gill Sans MT" panose="020B0502020104020203" pitchFamily="34" charset="0"/>
              </a:rPr>
              <a:t>quark stars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26400-8689-4660-89EB-E9E64F09D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489" y="4540251"/>
            <a:ext cx="6858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100" b="1" dirty="0"/>
              <a:t>Enping Zhou</a:t>
            </a:r>
          </a:p>
          <a:p>
            <a:r>
              <a:rPr lang="en-US" altLang="zh-CN" sz="2100" dirty="0" smtClean="0"/>
              <a:t>2022/08/04 </a:t>
            </a:r>
            <a:r>
              <a:rPr lang="en-US" altLang="zh-CN" sz="2100" dirty="0"/>
              <a:t>@ </a:t>
            </a:r>
            <a:r>
              <a:rPr lang="en-US" altLang="zh-CN" sz="2100" dirty="0" smtClean="0"/>
              <a:t>FPS11, Xiangtan</a:t>
            </a:r>
            <a:endParaRPr lang="en-US" altLang="zh-CN" sz="2100" dirty="0"/>
          </a:p>
          <a:p>
            <a:r>
              <a:rPr lang="en-US" altLang="zh-CN" sz="180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PRD 103 123011 2021</a:t>
            </a:r>
            <a:r>
              <a:rPr lang="zh-CN" altLang="en-US" sz="180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1800" i="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arXiv:2111.00958</a:t>
            </a:r>
          </a:p>
          <a:p>
            <a:r>
              <a:rPr lang="en-US" altLang="zh-CN" dirty="0" smtClean="0"/>
              <a:t>In </a:t>
            </a:r>
            <a:r>
              <a:rPr lang="en-US" altLang="zh-CN" dirty="0"/>
              <a:t>collaboration with: </a:t>
            </a:r>
          </a:p>
          <a:p>
            <a:r>
              <a:rPr lang="en-US" altLang="zh-CN" i="1" dirty="0"/>
              <a:t>Masaru Shibata, Kenta </a:t>
            </a:r>
            <a:r>
              <a:rPr lang="en-US" altLang="zh-CN" i="1" dirty="0" err="1"/>
              <a:t>Kiuchi</a:t>
            </a:r>
            <a:r>
              <a:rPr lang="en-US" altLang="zh-CN" i="1" dirty="0"/>
              <a:t>, </a:t>
            </a:r>
            <a:r>
              <a:rPr lang="en-US" altLang="zh-CN" i="1" dirty="0" err="1"/>
              <a:t>Antonios</a:t>
            </a:r>
            <a:r>
              <a:rPr lang="en-US" altLang="zh-CN" i="1" dirty="0"/>
              <a:t> </a:t>
            </a:r>
            <a:r>
              <a:rPr lang="en-US" altLang="zh-CN" i="1" dirty="0" err="1"/>
              <a:t>Tsokaros</a:t>
            </a:r>
            <a:r>
              <a:rPr lang="en-US" altLang="zh-CN" i="1" dirty="0"/>
              <a:t>, Koji </a:t>
            </a:r>
            <a:r>
              <a:rPr lang="en-US" altLang="zh-CN" i="1" dirty="0" err="1"/>
              <a:t>Uryu</a:t>
            </a:r>
            <a:endParaRPr lang="zh-CN" alt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61A22-CA6D-1451-FEC9-465E8982C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89" y="1032715"/>
            <a:ext cx="5562494" cy="1302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199412-6023-D1C5-920D-329423E8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64" y="1032714"/>
            <a:ext cx="1297925" cy="130299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332D402-E31F-C5B3-373B-B4243558D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94" y="0"/>
            <a:ext cx="5676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5635" y="6196013"/>
            <a:ext cx="503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科技</a:t>
            </a:r>
            <a:r>
              <a:rPr lang="zh-CN" altLang="en-US" b="1" dirty="0" smtClean="0">
                <a:solidFill>
                  <a:srgbClr val="FF0000"/>
                </a:solidFill>
              </a:rPr>
              <a:t>部</a:t>
            </a:r>
            <a:r>
              <a:rPr lang="en-US" altLang="zh-CN" b="1" dirty="0" smtClean="0">
                <a:solidFill>
                  <a:srgbClr val="FF0000"/>
                </a:solidFill>
              </a:rPr>
              <a:t>SKA</a:t>
            </a:r>
            <a:r>
              <a:rPr lang="zh-CN" altLang="en-US" b="1" dirty="0" smtClean="0">
                <a:solidFill>
                  <a:srgbClr val="FF0000"/>
                </a:solidFill>
              </a:rPr>
              <a:t>专项“脉冲星理论研究支撑”资助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CAF0-BC48-456C-B263-0477291E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Threshold mass of BQS mergers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50B2B-D6D7-44D6-88C1-1A2BEB40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24EF8-6E46-48E4-94E0-AB8566FB6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025"/>
            <a:ext cx="6342351" cy="4979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D834C-7F2C-4F1D-96C5-1E50EBF7C678}"/>
              </a:ext>
            </a:extLst>
          </p:cNvPr>
          <p:cNvSpPr txBox="1"/>
          <p:nvPr/>
        </p:nvSpPr>
        <p:spPr>
          <a:xfrm>
            <a:off x="1403257" y="6313433"/>
            <a:ext cx="569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Zhou et al. </a:t>
            </a:r>
            <a:r>
              <a:rPr lang="en-US" altLang="zh-CN" i="1" dirty="0" smtClean="0"/>
              <a:t>2021</a:t>
            </a:r>
            <a:endParaRPr lang="zh-CN" alt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61090" y="2341266"/>
            <a:ext cx="2552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QSs could support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massive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remnant, as long as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remnant could have enough angular moment.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merger leaves similar amount of angular momentum, regardless of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143B-FF50-45F3-8B72-2007549B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Threshold mass of BQS mergers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A478-3EB6-4DC8-8630-97096BEDD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1EE1CF-BA0B-4442-A2F2-725D0FE8FE4D}"/>
              </a:ext>
            </a:extLst>
          </p:cNvPr>
          <p:cNvSpPr/>
          <p:nvPr/>
        </p:nvSpPr>
        <p:spPr>
          <a:xfrm>
            <a:off x="1149658" y="3327677"/>
            <a:ext cx="1686757" cy="1775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694DFC-4C24-4CE0-AD41-0F125EA75888}"/>
              </a:ext>
            </a:extLst>
          </p:cNvPr>
          <p:cNvSpPr/>
          <p:nvPr/>
        </p:nvSpPr>
        <p:spPr>
          <a:xfrm>
            <a:off x="5523391" y="1901301"/>
            <a:ext cx="1686757" cy="1775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201C2-F8F2-4762-99E4-2620E66E38CB}"/>
              </a:ext>
            </a:extLst>
          </p:cNvPr>
          <p:cNvSpPr txBox="1"/>
          <p:nvPr/>
        </p:nvSpPr>
        <p:spPr>
          <a:xfrm>
            <a:off x="1322773" y="3676835"/>
            <a:ext cx="134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FF00"/>
                </a:solidFill>
              </a:rPr>
              <a:t>Self-bound</a:t>
            </a:r>
          </a:p>
          <a:p>
            <a:r>
              <a:rPr lang="en-US" altLang="zh-CN" sz="1600" dirty="0">
                <a:solidFill>
                  <a:srgbClr val="FFFF00"/>
                </a:solidFill>
              </a:rPr>
              <a:t>by</a:t>
            </a:r>
          </a:p>
          <a:p>
            <a:r>
              <a:rPr lang="en-US" altLang="zh-CN" sz="1600" dirty="0">
                <a:solidFill>
                  <a:srgbClr val="FFFF00"/>
                </a:solidFill>
              </a:rPr>
              <a:t>strong interaction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E8CACF71-256C-435F-8938-5D8C431217C1}"/>
              </a:ext>
            </a:extLst>
          </p:cNvPr>
          <p:cNvSpPr/>
          <p:nvPr/>
        </p:nvSpPr>
        <p:spPr>
          <a:xfrm rot="20589732">
            <a:off x="3099421" y="3111383"/>
            <a:ext cx="2386407" cy="10875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B0BAF-FD97-4D0B-BBC8-5819668A8256}"/>
              </a:ext>
            </a:extLst>
          </p:cNvPr>
          <p:cNvSpPr txBox="1"/>
          <p:nvPr/>
        </p:nvSpPr>
        <p:spPr>
          <a:xfrm rot="20558451">
            <a:off x="3484393" y="3447222"/>
            <a:ext cx="15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Gravity-bound</a:t>
            </a:r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6461072-D962-4350-B873-C949836A1C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69596" y="2688746"/>
            <a:ext cx="801142" cy="47051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4F8ECB87-715F-4D77-B2ED-B2BF06DB9A6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44666" y="2760987"/>
            <a:ext cx="809342" cy="28774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93F54843-B6D7-46B2-9093-2E32866424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06620" y="2748438"/>
            <a:ext cx="801142" cy="22910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F202FA-3CF5-4CC7-BE1B-FF83D355A938}"/>
              </a:ext>
            </a:extLst>
          </p:cNvPr>
          <p:cNvSpPr txBox="1"/>
          <p:nvPr/>
        </p:nvSpPr>
        <p:spPr>
          <a:xfrm>
            <a:off x="2920753" y="1901301"/>
            <a:ext cx="203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Angular momentum loss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7ECBE-D5DF-470D-B525-EFF43B37038E}"/>
              </a:ext>
            </a:extLst>
          </p:cNvPr>
          <p:cNvSpPr txBox="1"/>
          <p:nvPr/>
        </p:nvSpPr>
        <p:spPr>
          <a:xfrm>
            <a:off x="1233997" y="5180059"/>
            <a:ext cx="2599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Inspiral</a:t>
            </a:r>
            <a:r>
              <a:rPr lang="en-US" altLang="zh-CN" dirty="0"/>
              <a:t> dynamics determined by finite size effect which can be characterized with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k_2 and compactness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B4AB7367-7C02-486F-AA88-E52A37EADE2D}"/>
              </a:ext>
            </a:extLst>
          </p:cNvPr>
          <p:cNvSpPr/>
          <p:nvPr/>
        </p:nvSpPr>
        <p:spPr>
          <a:xfrm>
            <a:off x="3614122" y="6298876"/>
            <a:ext cx="657204" cy="3572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5F0A7C-6984-47B8-9945-9777273D2D41}"/>
              </a:ext>
            </a:extLst>
          </p:cNvPr>
          <p:cNvSpPr/>
          <p:nvPr/>
        </p:nvSpPr>
        <p:spPr>
          <a:xfrm>
            <a:off x="4394447" y="6176963"/>
            <a:ext cx="1818789" cy="596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39971-1861-4127-B6D0-F6A467F2C157}"/>
              </a:ext>
            </a:extLst>
          </p:cNvPr>
          <p:cNvSpPr txBox="1"/>
          <p:nvPr/>
        </p:nvSpPr>
        <p:spPr>
          <a:xfrm>
            <a:off x="4465468" y="6298876"/>
            <a:ext cx="163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Threshold mass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Post-merger evolution channels for BQS and their comparison with BNS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73054"/>
              </p:ext>
            </p:extLst>
          </p:nvPr>
        </p:nvGraphicFramePr>
        <p:xfrm>
          <a:off x="237811" y="2763578"/>
          <a:ext cx="6956808" cy="341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936">
                  <a:extLst>
                    <a:ext uri="{9D8B030D-6E8A-4147-A177-3AD203B41FA5}">
                      <a16:colId xmlns:a16="http://schemas.microsoft.com/office/drawing/2014/main" val="1089087288"/>
                    </a:ext>
                  </a:extLst>
                </a:gridCol>
                <a:gridCol w="2318936">
                  <a:extLst>
                    <a:ext uri="{9D8B030D-6E8A-4147-A177-3AD203B41FA5}">
                      <a16:colId xmlns:a16="http://schemas.microsoft.com/office/drawing/2014/main" val="1117300554"/>
                    </a:ext>
                  </a:extLst>
                </a:gridCol>
                <a:gridCol w="2318936">
                  <a:extLst>
                    <a:ext uri="{9D8B030D-6E8A-4147-A177-3AD203B41FA5}">
                      <a16:colId xmlns:a16="http://schemas.microsoft.com/office/drawing/2014/main" val="3460761220"/>
                    </a:ext>
                  </a:extLst>
                </a:gridCol>
              </a:tblGrid>
              <a:tr h="682677">
                <a:tc>
                  <a:txBody>
                    <a:bodyPr/>
                    <a:lstStyle/>
                    <a:p>
                      <a:r>
                        <a:rPr lang="en-US" dirty="0" smtClean="0"/>
                        <a:t>BQS/BNS consistency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  <a:r>
                        <a:rPr lang="zh-CN" alt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</a:t>
                      </a:r>
                      <a:r>
                        <a:rPr lang="en-US" altLang="zh-CN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61150"/>
                  </a:ext>
                </a:extLst>
              </a:tr>
              <a:tr h="6826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M_thr</a:t>
                      </a:r>
                      <a:r>
                        <a:rPr lang="en-US" baseline="0" dirty="0" smtClean="0"/>
                        <a:t> for prompt collapse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</a:t>
                      </a:r>
                      <a:r>
                        <a:rPr lang="zh-CN" altLang="en-US" dirty="0" smtClean="0"/>
                        <a:t>√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73832"/>
                  </a:ext>
                </a:extLst>
              </a:tr>
              <a:tr h="682677">
                <a:tc>
                  <a:txBody>
                    <a:bodyPr/>
                    <a:lstStyle/>
                    <a:p>
                      <a:r>
                        <a:rPr lang="en-US" dirty="0" smtClean="0"/>
                        <a:t>Dividing mass for remnant</a:t>
                      </a:r>
                      <a:r>
                        <a:rPr lang="en-US" baseline="0" dirty="0" smtClean="0"/>
                        <a:t> lifetime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</a:t>
                      </a:r>
                      <a:r>
                        <a:rPr lang="en-US" altLang="zh-CN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819822"/>
                  </a:ext>
                </a:extLst>
              </a:tr>
              <a:tr h="682677">
                <a:tc>
                  <a:txBody>
                    <a:bodyPr/>
                    <a:lstStyle/>
                    <a:p>
                      <a:r>
                        <a:rPr lang="en-US" dirty="0" smtClean="0"/>
                        <a:t>Ejecta mass/disc 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</a:t>
                      </a:r>
                      <a:r>
                        <a:rPr lang="en-US" altLang="zh-CN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041582"/>
                  </a:ext>
                </a:extLst>
              </a:tr>
              <a:tr h="682677">
                <a:tc>
                  <a:txBody>
                    <a:bodyPr/>
                    <a:lstStyle/>
                    <a:p>
                      <a:r>
                        <a:rPr lang="en-US" dirty="0" smtClean="0"/>
                        <a:t>GW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  <a:r>
                        <a:rPr lang="zh-CN" alt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24464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75007" y="4220308"/>
            <a:ext cx="173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could be used to distinguish QS/NS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395D-336B-4BD0-8791-20F61DC5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Post-merger </a:t>
            </a:r>
            <a:r>
              <a:rPr lang="en-US" altLang="zh-CN" sz="3600" dirty="0">
                <a:solidFill>
                  <a:srgbClr val="FF0000"/>
                </a:solidFill>
              </a:rPr>
              <a:t>evolution channels </a:t>
            </a:r>
            <a:r>
              <a:rPr lang="en-US" altLang="zh-CN" sz="3600" dirty="0"/>
              <a:t>for BNS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4192-684F-4FE7-BDBC-A919EF20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8CA34-55A5-4E64-9621-C0A048D5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544"/>
            <a:ext cx="890947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519A6-1674-4243-894B-B3D014172EC3}"/>
              </a:ext>
            </a:extLst>
          </p:cNvPr>
          <p:cNvSpPr txBox="1"/>
          <p:nvPr/>
        </p:nvSpPr>
        <p:spPr>
          <a:xfrm>
            <a:off x="5905310" y="5634668"/>
            <a:ext cx="287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Hotokezaka</a:t>
            </a:r>
            <a:r>
              <a:rPr lang="en-US" altLang="zh-CN" i="1" dirty="0"/>
              <a:t> &amp; Shibata 2019</a:t>
            </a:r>
            <a:endParaRPr lang="zh-CN" alt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12354-E8AF-9012-F915-5D981922ED21}"/>
              </a:ext>
            </a:extLst>
          </p:cNvPr>
          <p:cNvSpPr txBox="1"/>
          <p:nvPr/>
        </p:nvSpPr>
        <p:spPr>
          <a:xfrm>
            <a:off x="475129" y="5623970"/>
            <a:ext cx="409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total mass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masses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channel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post-merger.</a:t>
            </a:r>
          </a:p>
        </p:txBody>
      </p:sp>
    </p:spTree>
    <p:extLst>
      <p:ext uri="{BB962C8B-B14F-4D97-AF65-F5344CB8AC3E}">
        <p14:creationId xmlns:p14="http://schemas.microsoft.com/office/powerpoint/2010/main" val="27987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813E-4601-4F3C-95AF-F439A985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Implications of </a:t>
            </a:r>
            <a:r>
              <a:rPr lang="en-US" altLang="zh-CN" sz="3600" dirty="0">
                <a:solidFill>
                  <a:srgbClr val="00B0F0"/>
                </a:solidFill>
              </a:rPr>
              <a:t>observation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8C84-ADA0-4D7C-9EE7-E7CCCD2BF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60E88-AAA0-4EA8-B619-38F6A3D42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553015"/>
            <a:ext cx="6700483" cy="4754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8E9396-6104-4E0F-98B2-9BF2BB6BC9A0}"/>
              </a:ext>
            </a:extLst>
          </p:cNvPr>
          <p:cNvSpPr txBox="1"/>
          <p:nvPr/>
        </p:nvSpPr>
        <p:spPr>
          <a:xfrm>
            <a:off x="6648049" y="1553015"/>
            <a:ext cx="23614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-&gt;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evolution channel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-&gt;</a:t>
            </a:r>
          </a:p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mass(es)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GW170817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favors 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collapse to BH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scenario;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dependently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favors 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short-lived HMNS remnant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M_tot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M_thr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M_tot</a:t>
            </a:r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zh-CN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M_kep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D0751-B7CA-62BD-C662-309D2D888D8D}"/>
              </a:ext>
            </a:extLst>
          </p:cNvPr>
          <p:cNvSpPr txBox="1"/>
          <p:nvPr/>
        </p:nvSpPr>
        <p:spPr>
          <a:xfrm>
            <a:off x="1326776" y="6373906"/>
            <a:ext cx="226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Abbott et al. 2017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97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3CEA-04CA-42DE-A44B-9402C5B1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Implication of </a:t>
            </a:r>
            <a:r>
              <a:rPr lang="en-US" altLang="zh-CN" sz="4400" dirty="0" smtClean="0">
                <a:solidFill>
                  <a:srgbClr val="00B0F0"/>
                </a:solidFill>
              </a:rPr>
              <a:t>no prompt collapse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427E-CA4D-486E-B4C5-7EF38E265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5D65B-072E-4884-80D8-4B1897AD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131"/>
            <a:ext cx="4635741" cy="3395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62C8B-3901-40CA-B40A-C97288F1AB61}"/>
              </a:ext>
            </a:extLst>
          </p:cNvPr>
          <p:cNvSpPr txBox="1"/>
          <p:nvPr/>
        </p:nvSpPr>
        <p:spPr>
          <a:xfrm>
            <a:off x="1168381" y="5710517"/>
            <a:ext cx="229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Bauswein</a:t>
            </a:r>
            <a:r>
              <a:rPr lang="en-US" altLang="zh-CN" i="1" dirty="0"/>
              <a:t> et al.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6787" y="2528047"/>
            <a:ext cx="3468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M_thres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R_max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)M_tov^2 + 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M_tov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relations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constraints of no-/prompt collapse could be translated into constraints on these properties.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F831-CD86-49E1-975C-2EFC78E9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obvious tension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E0408-C3EE-4334-AD6D-8FF85A777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1C82D-CA85-4B14-84A1-70481353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3" y="1601911"/>
            <a:ext cx="890947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8A3DC-E453-4E94-A8DF-1971F63F3B81}"/>
              </a:ext>
            </a:extLst>
          </p:cNvPr>
          <p:cNvSpPr txBox="1"/>
          <p:nvPr/>
        </p:nvSpPr>
        <p:spPr>
          <a:xfrm>
            <a:off x="3241481" y="5807631"/>
            <a:ext cx="292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Hotokezaka</a:t>
            </a:r>
            <a:r>
              <a:rPr lang="en-US" altLang="zh-CN" i="1" dirty="0"/>
              <a:t> &amp; Shibata 2019</a:t>
            </a:r>
            <a:endParaRPr lang="zh-CN" alt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8F135-A3A6-401D-92BC-135FA1F826DE}"/>
              </a:ext>
            </a:extLst>
          </p:cNvPr>
          <p:cNvSpPr txBox="1"/>
          <p:nvPr/>
        </p:nvSpPr>
        <p:spPr>
          <a:xfrm>
            <a:off x="117263" y="6211669"/>
            <a:ext cx="902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Either,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BQS does not follow the universal relation of BNS case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scenario should be different for BQS mergers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both?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59" y="1398494"/>
            <a:ext cx="792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MIT bag model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M_tov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=2.1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M_sun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found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M_thr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=3.05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M_sun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M_max,spin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=3.10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M_sun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CE05-6ADF-4CC3-9996-98E2DE19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Difficulties in evolving QS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40310-6625-4D79-804B-7D3BBA8BF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7FCB8-0F22-4D63-855A-1E5CDA1E1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26" y="1772051"/>
            <a:ext cx="1379340" cy="533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11C41-ED7A-4D90-8A06-56D0DC929932}"/>
              </a:ext>
            </a:extLst>
          </p:cNvPr>
          <p:cNvSpPr txBox="1"/>
          <p:nvPr/>
        </p:nvSpPr>
        <p:spPr>
          <a:xfrm>
            <a:off x="772357" y="2359071"/>
            <a:ext cx="3302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Finite surface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Surface enthalpy smaller than unity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ADBCB-78DA-4A7F-A74C-8F6018EE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01" y="1725123"/>
            <a:ext cx="1524132" cy="617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1B864-F2FD-4E71-82EE-CFBDF4532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879" y="2882752"/>
            <a:ext cx="1364098" cy="739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C87540-101A-4F1F-8F11-54C0B8D08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795" y="4355343"/>
            <a:ext cx="2514818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2792A-B562-4B34-AFB0-FC1E035C9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288" y="1932942"/>
            <a:ext cx="4443176" cy="34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Threshold mass of BQS mergers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697" y="1750988"/>
            <a:ext cx="3523052" cy="2746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64" y="1750988"/>
            <a:ext cx="3536678" cy="274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578" y="1825625"/>
            <a:ext cx="3305296" cy="2593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980" y="5014127"/>
            <a:ext cx="739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ollapse happens ~1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merger, comparable to dynamical timescales.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MIT310       starts at ~ 40 km separation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8277-1851-4718-9DB9-A8F590F7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Threshold mass of BQS mergers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D83FA-BE6C-4B30-8CC2-7B7C31194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D5B87-2E23-4B11-BEC3-654F0CC8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5" y="1860259"/>
            <a:ext cx="5349759" cy="4181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151B0-6880-4E96-86EF-78BE369D84BA}"/>
              </a:ext>
            </a:extLst>
          </p:cNvPr>
          <p:cNvSpPr txBox="1"/>
          <p:nvPr/>
        </p:nvSpPr>
        <p:spPr>
          <a:xfrm>
            <a:off x="1855433" y="6176963"/>
            <a:ext cx="569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Zhou et al. </a:t>
            </a:r>
            <a:r>
              <a:rPr lang="en-US" altLang="zh-CN" i="1" dirty="0" smtClean="0"/>
              <a:t>2021</a:t>
            </a:r>
            <a:endParaRPr lang="zh-CN" alt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78409" y="3094893"/>
            <a:ext cx="287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Quantitatively,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component of the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center shows the dynamics of the collapse.</a:t>
            </a:r>
          </a:p>
        </p:txBody>
      </p:sp>
    </p:spTree>
    <p:extLst>
      <p:ext uri="{BB962C8B-B14F-4D97-AF65-F5344CB8AC3E}">
        <p14:creationId xmlns:p14="http://schemas.microsoft.com/office/powerpoint/2010/main" val="13078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D8C5-70DA-49CD-8B97-CA57BF5F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Threshold mass of BQS mergers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2E3A-0625-42B3-AD77-16F4C01D3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2CB9D-81B4-48ED-A9E2-069EA1DC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4" y="1624614"/>
            <a:ext cx="6085558" cy="4737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D834C-7F2C-4F1D-96C5-1E50EBF7C678}"/>
              </a:ext>
            </a:extLst>
          </p:cNvPr>
          <p:cNvSpPr txBox="1"/>
          <p:nvPr/>
        </p:nvSpPr>
        <p:spPr>
          <a:xfrm>
            <a:off x="1855433" y="6176963"/>
            <a:ext cx="569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Zhou et al. </a:t>
            </a:r>
            <a:r>
              <a:rPr lang="en-US" altLang="zh-CN" i="1" dirty="0" smtClean="0"/>
              <a:t>2021</a:t>
            </a:r>
            <a:endParaRPr lang="zh-CN" alt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293D2-DB17-4D89-AD6D-7C4DE190D5DC}"/>
              </a:ext>
            </a:extLst>
          </p:cNvPr>
          <p:cNvSpPr txBox="1"/>
          <p:nvPr/>
        </p:nvSpPr>
        <p:spPr>
          <a:xfrm>
            <a:off x="6551720" y="2574524"/>
            <a:ext cx="2423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M_thr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between 3.05 and 3.10 solar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BNS universal relation.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why?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426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</vt:lpstr>
      <vt:lpstr>等线</vt:lpstr>
      <vt:lpstr>等线 Light</vt:lpstr>
      <vt:lpstr>Arial</vt:lpstr>
      <vt:lpstr>Calibri</vt:lpstr>
      <vt:lpstr>Calibri Light</vt:lpstr>
      <vt:lpstr>Gill Sans MT</vt:lpstr>
      <vt:lpstr>Times New Roman</vt:lpstr>
      <vt:lpstr>Office Theme</vt:lpstr>
      <vt:lpstr>Threshold mass of  prompt collapse for  binary quark stars</vt:lpstr>
      <vt:lpstr>Post-merger evolution channels for BNS</vt:lpstr>
      <vt:lpstr>Implications of observation</vt:lpstr>
      <vt:lpstr>Implication of no prompt collapse</vt:lpstr>
      <vt:lpstr>An obvious tension</vt:lpstr>
      <vt:lpstr>Difficulties in evolving QS</vt:lpstr>
      <vt:lpstr>Threshold mass of BQS mergers</vt:lpstr>
      <vt:lpstr>Threshold mass of BQS mergers</vt:lpstr>
      <vt:lpstr>Threshold mass of BQS mergers</vt:lpstr>
      <vt:lpstr>Threshold mass of BQS mergers</vt:lpstr>
      <vt:lpstr>Threshold mass of BQS mergers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Threshold mass of    prompt collapse for  binary quark star mergers</dc:title>
  <dc:creator>Enping Zhou</dc:creator>
  <cp:lastModifiedBy>Enping Zhou</cp:lastModifiedBy>
  <cp:revision>24</cp:revision>
  <dcterms:created xsi:type="dcterms:W3CDTF">2021-09-14T09:06:57Z</dcterms:created>
  <dcterms:modified xsi:type="dcterms:W3CDTF">2022-08-04T01:18:33Z</dcterms:modified>
</cp:coreProperties>
</file>