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6" r:id="rId1"/>
    <p:sldMasterId id="2147483729" r:id="rId2"/>
  </p:sldMasterIdLst>
  <p:notesMasterIdLst>
    <p:notesMasterId r:id="rId18"/>
  </p:notesMasterIdLst>
  <p:sldIdLst>
    <p:sldId id="265" r:id="rId3"/>
    <p:sldId id="267" r:id="rId4"/>
    <p:sldId id="270" r:id="rId5"/>
    <p:sldId id="271" r:id="rId6"/>
    <p:sldId id="282" r:id="rId7"/>
    <p:sldId id="272" r:id="rId8"/>
    <p:sldId id="273" r:id="rId9"/>
    <p:sldId id="275" r:id="rId10"/>
    <p:sldId id="284" r:id="rId11"/>
    <p:sldId id="280" r:id="rId12"/>
    <p:sldId id="278" r:id="rId13"/>
    <p:sldId id="283" r:id="rId14"/>
    <p:sldId id="277" r:id="rId15"/>
    <p:sldId id="274" r:id="rId16"/>
    <p:sldId id="279" r:id="rId17"/>
  </p:sldIdLst>
  <p:sldSz cx="12192000" cy="6858000"/>
  <p:notesSz cx="6797675" cy="9874250"/>
  <p:embeddedFontLst>
    <p:embeddedFont>
      <p:font typeface="等距更纱黑体 SC" panose="02000509000000000000" pitchFamily="49" charset="-122"/>
      <p:regular r:id="rId19"/>
      <p:bold r:id="rId20"/>
      <p:italic r:id="rId21"/>
      <p:boldItalic r:id="rId22"/>
    </p:embeddedFont>
    <p:embeddedFont>
      <p:font typeface="等距更纱黑体 SC Light" panose="02000409000000000000" pitchFamily="49" charset="-122"/>
      <p:regular r:id="rId23"/>
      <p:italic r:id="rId24"/>
    </p:embeddedFont>
    <p:embeddedFont>
      <p:font typeface="等距更纱黑体 SC Semibold" panose="02000709000000000000" pitchFamily="49" charset="-122"/>
      <p:bold r:id="rId25"/>
      <p:boldItalic r:id="rId26"/>
    </p:embeddedFont>
    <p:embeddedFont>
      <p:font typeface="等距更纱黑体 SC Xlight" panose="02000309000000000000" pitchFamily="49" charset="-122"/>
      <p:regular r:id="rId27"/>
      <p:italic r:id="rId28"/>
    </p:embeddedFont>
    <p:embeddedFont>
      <p:font typeface="等距更纱黑体 Slab SC Light" panose="02000409000000000000" pitchFamily="49" charset="-122"/>
      <p:regular r:id="rId29"/>
      <p:italic r:id="rId30"/>
    </p:embeddedFont>
    <p:embeddedFont>
      <p:font typeface="Cambria Math" panose="02040503050406030204" pitchFamily="18" charset="0"/>
      <p:regular r:id="rId31"/>
    </p:embeddedFont>
  </p:embeddedFont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5218"/>
    <a:srgbClr val="0069BA"/>
    <a:srgbClr val="63065F"/>
    <a:srgbClr val="6A005F"/>
    <a:srgbClr val="BFBC3E"/>
    <a:srgbClr val="CCFFCC"/>
    <a:srgbClr val="FFFFCC"/>
    <a:srgbClr val="3366FF"/>
    <a:srgbClr val="FF00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1547" autoAdjust="0"/>
  </p:normalViewPr>
  <p:slideViewPr>
    <p:cSldViewPr>
      <p:cViewPr varScale="1">
        <p:scale>
          <a:sx n="104" d="100"/>
          <a:sy n="104" d="100"/>
        </p:scale>
        <p:origin x="264" y="8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2314" y="5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1.xml"/><Relationship Id="rId21" Type="http://schemas.openxmlformats.org/officeDocument/2006/relationships/font" Target="fonts/font3.fntdata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7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6.fntdata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9538" y="741363"/>
            <a:ext cx="6580187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9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691063"/>
            <a:ext cx="5438775" cy="444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209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09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B76951A-CA5B-4BA4-9351-C6A51004B97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 userDrawn="1"/>
        </p:nvSpPr>
        <p:spPr bwMode="auto">
          <a:xfrm>
            <a:off x="0" y="6094800"/>
            <a:ext cx="12193200" cy="28800"/>
          </a:xfrm>
          <a:prstGeom prst="rect">
            <a:avLst/>
          </a:prstGeom>
          <a:solidFill>
            <a:srgbClr val="6A005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4" name="Oval 6"/>
          <p:cNvSpPr>
            <a:spLocks noChangeArrowheads="1"/>
          </p:cNvSpPr>
          <p:nvPr/>
        </p:nvSpPr>
        <p:spPr bwMode="auto">
          <a:xfrm>
            <a:off x="304800" y="1635125"/>
            <a:ext cx="2516400" cy="2514600"/>
          </a:xfrm>
          <a:prstGeom prst="ellipse">
            <a:avLst/>
          </a:prstGeom>
          <a:noFill/>
          <a:ln w="12700">
            <a:solidFill>
              <a:srgbClr val="63065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zh-CN">
              <a:latin typeface="Arial" panose="020B0604020202020204" pitchFamily="34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hidden">
          <a:xfrm>
            <a:off x="0" y="2397125"/>
            <a:ext cx="6299200" cy="1143000"/>
          </a:xfrm>
          <a:prstGeom prst="rect">
            <a:avLst/>
          </a:prstGeom>
          <a:solidFill>
            <a:srgbClr val="63065F"/>
          </a:solidFill>
          <a:ln>
            <a:noFill/>
          </a:ln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zh-CN" sz="2400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hidden">
          <a:xfrm>
            <a:off x="5882059" y="2397600"/>
            <a:ext cx="6299200" cy="1143000"/>
          </a:xfrm>
          <a:prstGeom prst="rect">
            <a:avLst/>
          </a:prstGeom>
          <a:gradFill rotWithShape="0">
            <a:gsLst>
              <a:gs pos="0">
                <a:srgbClr val="63065F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zh-CN" sz="2400"/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33200" y="108000"/>
            <a:ext cx="109341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6553" y="347283"/>
            <a:ext cx="2302736" cy="73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944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4078829" y="4149742"/>
            <a:ext cx="6913033" cy="1783745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>
                <a:latin typeface="等距更纱黑体 SC Light" panose="02000409000000000000" pitchFamily="49" charset="-122"/>
                <a:ea typeface="等距更纱黑体 SC Light" panose="02000409000000000000" pitchFamily="49" charset="-122"/>
                <a:cs typeface="等距更纱黑体 SC Light" panose="02000409000000000000" pitchFamily="49" charset="-122"/>
              </a:defRPr>
            </a:lvl1pPr>
          </a:lstStyle>
          <a:p>
            <a:r>
              <a:rPr lang="zh-CN" altLang="en-US"/>
              <a:t>单击此处编辑母版副标题样式</a:t>
            </a:r>
            <a:endParaRPr lang="zh-CN" altLang="en-US" dirty="0"/>
          </a:p>
        </p:txBody>
      </p:sp>
      <p:sp>
        <p:nvSpPr>
          <p:cNvPr id="189449" name="Rectangle 9"/>
          <p:cNvSpPr>
            <a:spLocks noGrp="1" noChangeArrowheads="1"/>
          </p:cNvSpPr>
          <p:nvPr>
            <p:ph type="ctrTitle"/>
          </p:nvPr>
        </p:nvSpPr>
        <p:spPr>
          <a:xfrm>
            <a:off x="1117601" y="2163763"/>
            <a:ext cx="9874251" cy="1600200"/>
          </a:xfrm>
        </p:spPr>
        <p:txBody>
          <a:bodyPr anchor="ctr"/>
          <a:lstStyle>
            <a:lvl1pPr algn="l"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等距更纱黑体 SC Semibold" panose="02000709000000000000" pitchFamily="49" charset="-122"/>
                <a:ea typeface="等距更纱黑体 SC Semibold" panose="02000709000000000000" pitchFamily="49" charset="-122"/>
                <a:cs typeface="等距更纱黑体 SC Semibold" panose="02000709000000000000" pitchFamily="49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11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813600" y="6284913"/>
            <a:ext cx="1725084" cy="457200"/>
          </a:xfrm>
        </p:spPr>
        <p:txBody>
          <a:bodyPr/>
          <a:lstStyle>
            <a:lvl1pPr>
              <a:defRPr>
                <a:latin typeface="等距更纱黑体 SC Xlight" panose="02000309000000000000" pitchFamily="49" charset="-122"/>
                <a:ea typeface="等距更纱黑体 SC Xlight" panose="02000309000000000000" pitchFamily="49" charset="-122"/>
                <a:cs typeface="等距更纱黑体 SC Xlight" panose="02000309000000000000" pitchFamily="49" charset="-122"/>
              </a:defRPr>
            </a:lvl1pPr>
          </a:lstStyle>
          <a:p>
            <a:pPr>
              <a:defRPr/>
            </a:pPr>
            <a:r>
              <a:rPr lang="en-US" altLang="zh-CN"/>
              <a:t>FPS11: 2022/8/4</a:t>
            </a:r>
          </a:p>
        </p:txBody>
      </p:sp>
      <p:sp>
        <p:nvSpPr>
          <p:cNvPr id="15" name="矩形 14"/>
          <p:cNvSpPr/>
          <p:nvPr userDrawn="1"/>
        </p:nvSpPr>
        <p:spPr bwMode="auto">
          <a:xfrm>
            <a:off x="-1200" y="1266185"/>
            <a:ext cx="12193200" cy="28800"/>
          </a:xfrm>
          <a:prstGeom prst="rect">
            <a:avLst/>
          </a:prstGeom>
          <a:solidFill>
            <a:srgbClr val="6A005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12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2735999" y="6202363"/>
            <a:ext cx="7009200" cy="539750"/>
          </a:xfrm>
        </p:spPr>
        <p:txBody>
          <a:bodyPr/>
          <a:lstStyle>
            <a:lvl1pPr>
              <a:defRPr>
                <a:latin typeface="等距更纱黑体 SC Xlight" panose="02000309000000000000" pitchFamily="49" charset="-122"/>
                <a:ea typeface="等距更纱黑体 SC Xlight" panose="02000309000000000000" pitchFamily="49" charset="-122"/>
                <a:cs typeface="等距更纱黑体 SC Xlight" panose="02000309000000000000" pitchFamily="49" charset="-122"/>
              </a:defRPr>
            </a:lvl1pPr>
          </a:lstStyle>
          <a:p>
            <a:pPr>
              <a:defRPr/>
            </a:pPr>
            <a:r>
              <a:rPr lang="zh-CN" altLang="en-US" dirty="0"/>
              <a:t>天文与空间科学学院</a:t>
            </a:r>
            <a:endParaRPr lang="en-US" altLang="zh-CN" dirty="0"/>
          </a:p>
          <a:p>
            <a:pPr>
              <a:defRPr/>
            </a:pPr>
            <a:r>
              <a:rPr lang="en-US" altLang="zh-CN" dirty="0"/>
              <a:t>School of Astronomy and Space Science</a:t>
            </a:r>
          </a:p>
        </p:txBody>
      </p:sp>
      <p:sp>
        <p:nvSpPr>
          <p:cNvPr id="13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等距更纱黑体 SC Xlight" panose="02000309000000000000" pitchFamily="49" charset="-122"/>
                <a:ea typeface="等距更纱黑体 SC Xlight" panose="02000309000000000000" pitchFamily="49" charset="-122"/>
                <a:cs typeface="等距更纱黑体 SC Xlight" panose="02000309000000000000" pitchFamily="49" charset="-122"/>
              </a:defRPr>
            </a:lvl1pPr>
          </a:lstStyle>
          <a:p>
            <a:pPr>
              <a:defRPr/>
            </a:pPr>
            <a:fld id="{FDBE6FCF-23CF-4C33-8833-3D3E073AAE05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6" name="Rectangle 5"/>
          <p:cNvSpPr txBox="1">
            <a:spLocks noChangeArrowheads="1"/>
          </p:cNvSpPr>
          <p:nvPr userDrawn="1"/>
        </p:nvSpPr>
        <p:spPr bwMode="auto">
          <a:xfrm>
            <a:off x="10330112" y="6284913"/>
            <a:ext cx="124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等距更纱黑体 SC Xlight" panose="02000309000000000000" pitchFamily="49" charset="-122"/>
                <a:ea typeface="等距更纱黑体 SC Xlight" panose="02000309000000000000" pitchFamily="49" charset="-122"/>
                <a:cs typeface="等距更纱黑体 SC Xlight" panose="02000309000000000000" pitchFamily="49" charset="-122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r>
              <a:rPr lang="en-US" altLang="zh-CN" dirty="0"/>
              <a:t>/14</a:t>
            </a:r>
          </a:p>
        </p:txBody>
      </p:sp>
    </p:spTree>
    <p:extLst>
      <p:ext uri="{BB962C8B-B14F-4D97-AF65-F5344CB8AC3E}">
        <p14:creationId xmlns:p14="http://schemas.microsoft.com/office/powerpoint/2010/main" val="1188160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nc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90661" y="404813"/>
            <a:ext cx="9504000" cy="576262"/>
          </a:xfrm>
        </p:spPr>
        <p:txBody>
          <a:bodyPr/>
          <a:lstStyle>
            <a:lvl1pPr>
              <a:defRPr sz="2900">
                <a:solidFill>
                  <a:srgbClr val="63065F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FPS11: 2022/8/4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天文与空间科学学院</a:t>
            </a:r>
            <a:endParaRPr lang="en-US" altLang="zh-CN"/>
          </a:p>
          <a:p>
            <a:pPr>
              <a:defRPr/>
            </a:pPr>
            <a:r>
              <a:rPr lang="en-US" altLang="zh-CN"/>
              <a:t>School of Astronomy and Space Science</a:t>
            </a:r>
            <a:endParaRPr lang="en-US" altLang="zh-CN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367FF2-AAB6-487E-B0FC-81189FC88E64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idx="1"/>
          </p:nvPr>
        </p:nvSpPr>
        <p:spPr bwMode="auto">
          <a:xfrm>
            <a:off x="624429" y="1484313"/>
            <a:ext cx="10856383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500"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62251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90661" y="404813"/>
            <a:ext cx="9504000" cy="576262"/>
          </a:xfrm>
        </p:spPr>
        <p:txBody>
          <a:bodyPr/>
          <a:lstStyle>
            <a:lvl1pPr>
              <a:defRPr sz="2900" baseline="0">
                <a:solidFill>
                  <a:srgbClr val="63065F"/>
                </a:solidFill>
                <a:latin typeface="Cambria Math" panose="02040503050406030204" pitchFamily="18" charset="0"/>
                <a:ea typeface="方正粗雅宋_GBK" panose="02000000000000000000" pitchFamily="2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FPS11: 2022/8/4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天文与空间科学学院</a:t>
            </a:r>
            <a:endParaRPr lang="en-US" altLang="zh-CN"/>
          </a:p>
          <a:p>
            <a:pPr>
              <a:defRPr/>
            </a:pPr>
            <a:r>
              <a:rPr lang="en-US" altLang="zh-CN"/>
              <a:t>School of Astronomy and Space Science</a:t>
            </a:r>
            <a:endParaRPr lang="en-US" altLang="zh-CN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367FF2-AAB6-487E-B0FC-81189FC88E64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idx="1"/>
          </p:nvPr>
        </p:nvSpPr>
        <p:spPr bwMode="auto">
          <a:xfrm>
            <a:off x="624429" y="1484313"/>
            <a:ext cx="10856383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2400" baseline="0">
                <a:latin typeface="Cambria Math" panose="02040503050406030204" pitchFamily="18" charset="0"/>
                <a:ea typeface="方正粗雅宋_GBK" panose="02000000000000000000" pitchFamily="2" charset="-122"/>
              </a:defRPr>
            </a:lvl1pPr>
            <a:lvl2pPr marL="449250" indent="0">
              <a:buNone/>
              <a:defRPr sz="2000" baseline="0">
                <a:latin typeface="Cambria Math" panose="02040503050406030204" pitchFamily="18" charset="0"/>
                <a:ea typeface="方正粗雅宋_GBK" panose="02000000000000000000" pitchFamily="2" charset="-122"/>
              </a:defRPr>
            </a:lvl2pPr>
            <a:lvl3pPr marL="890566" indent="0">
              <a:buNone/>
              <a:defRPr sz="1900" baseline="0">
                <a:latin typeface="Cambria Math" panose="02040503050406030204" pitchFamily="18" charset="0"/>
                <a:ea typeface="方正粗雅宋_GBK" panose="02000000000000000000" pitchFamily="2" charset="-122"/>
              </a:defRPr>
            </a:lvl3pPr>
            <a:lvl4pPr marL="1295368" indent="0">
              <a:buNone/>
              <a:defRPr sz="1600" baseline="0">
                <a:latin typeface="Cambria Math" panose="02040503050406030204" pitchFamily="18" charset="0"/>
                <a:ea typeface="方正粗雅宋_GBK" panose="02000000000000000000" pitchFamily="2" charset="-122"/>
              </a:defRPr>
            </a:lvl4pPr>
            <a:lvl5pPr marL="1682707" indent="0">
              <a:buNone/>
              <a:defRPr sz="1500" baseline="0">
                <a:latin typeface="Cambria Math" panose="02040503050406030204" pitchFamily="18" charset="0"/>
                <a:ea typeface="方正粗雅宋_GBK" panose="02000000000000000000" pitchFamily="2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78946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900">
                <a:solidFill>
                  <a:srgbClr val="63065F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367FF2-AAB6-487E-B0FC-81189FC88E64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idx="1"/>
          </p:nvPr>
        </p:nvSpPr>
        <p:spPr bwMode="auto">
          <a:xfrm>
            <a:off x="624429" y="1484313"/>
            <a:ext cx="10856383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5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910413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900">
                <a:solidFill>
                  <a:srgbClr val="63065F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367FF2-AAB6-487E-B0FC-81189FC88E64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idx="1"/>
          </p:nvPr>
        </p:nvSpPr>
        <p:spPr bwMode="auto">
          <a:xfrm>
            <a:off x="624429" y="1484313"/>
            <a:ext cx="10856383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5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989825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1125538"/>
            <a:ext cx="2844800" cy="101600"/>
          </a:xfrm>
          <a:prstGeom prst="rect">
            <a:avLst/>
          </a:prstGeom>
          <a:solidFill>
            <a:srgbClr val="6A005F"/>
          </a:solidFill>
          <a:ln>
            <a:noFill/>
          </a:ln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zh-CN" sz="240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930400" y="1125538"/>
            <a:ext cx="10261600" cy="101600"/>
          </a:xfrm>
          <a:prstGeom prst="rect">
            <a:avLst/>
          </a:prstGeom>
          <a:gradFill rotWithShape="0">
            <a:gsLst>
              <a:gs pos="0">
                <a:srgbClr val="6A005F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zh-CN" sz="240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390661" y="404813"/>
            <a:ext cx="95040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4429" y="1484313"/>
            <a:ext cx="10856383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34104" y="109140"/>
            <a:ext cx="109341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8423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4917" y="6284913"/>
            <a:ext cx="172508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600">
                <a:latin typeface="等距更纱黑体 SC Xlight" panose="02000309000000000000" pitchFamily="49" charset="-122"/>
                <a:ea typeface="等距更纱黑体 SC Xlight" panose="02000309000000000000" pitchFamily="49" charset="-122"/>
                <a:cs typeface="等距更纱黑体 SC Xlight" panose="02000309000000000000" pitchFamily="49" charset="-122"/>
              </a:defRPr>
            </a:lvl1pPr>
          </a:lstStyle>
          <a:p>
            <a:pPr>
              <a:defRPr/>
            </a:pPr>
            <a:r>
              <a:rPr lang="en-US" altLang="zh-CN"/>
              <a:t>FPS11: 2022/8/4</a:t>
            </a:r>
          </a:p>
        </p:txBody>
      </p:sp>
      <p:sp>
        <p:nvSpPr>
          <p:cNvPr id="18842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34733" y="6202363"/>
            <a:ext cx="70104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600">
                <a:latin typeface="等距更纱黑体 SC Xlight" panose="02000309000000000000" pitchFamily="49" charset="-122"/>
                <a:ea typeface="等距更纱黑体 SC Xlight" panose="02000309000000000000" pitchFamily="49" charset="-122"/>
                <a:cs typeface="等距更纱黑体 SC Xlight" panose="02000309000000000000" pitchFamily="49" charset="-122"/>
              </a:defRPr>
            </a:lvl1pPr>
          </a:lstStyle>
          <a:p>
            <a:pPr>
              <a:defRPr/>
            </a:pPr>
            <a:r>
              <a:rPr lang="zh-CN" altLang="en-US" dirty="0"/>
              <a:t>天文与空间科学学院</a:t>
            </a:r>
            <a:endParaRPr lang="en-US" altLang="zh-CN" dirty="0"/>
          </a:p>
          <a:p>
            <a:pPr>
              <a:defRPr/>
            </a:pPr>
            <a:r>
              <a:rPr lang="en-US" altLang="zh-CN" dirty="0"/>
              <a:t>School of Astronomy and Space Science</a:t>
            </a:r>
          </a:p>
        </p:txBody>
      </p:sp>
      <p:sp>
        <p:nvSpPr>
          <p:cNvPr id="18842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033000" y="6284913"/>
            <a:ext cx="124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600">
                <a:latin typeface="等距更纱黑体 SC Xlight" panose="02000309000000000000" pitchFamily="49" charset="-122"/>
                <a:ea typeface="等距更纱黑体 SC Xlight" panose="02000309000000000000" pitchFamily="49" charset="-122"/>
                <a:cs typeface="等距更纱黑体 SC Xlight" panose="02000309000000000000" pitchFamily="49" charset="-122"/>
              </a:defRPr>
            </a:lvl1pPr>
          </a:lstStyle>
          <a:p>
            <a:pPr>
              <a:defRPr/>
            </a:pPr>
            <a:fld id="{35367FF2-AAB6-487E-B0FC-81189FC88E64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057" y="261955"/>
            <a:ext cx="629969" cy="789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 userDrawn="1"/>
        </p:nvSpPr>
        <p:spPr bwMode="auto">
          <a:xfrm>
            <a:off x="0" y="6094800"/>
            <a:ext cx="12193200" cy="28800"/>
          </a:xfrm>
          <a:prstGeom prst="rect">
            <a:avLst/>
          </a:prstGeom>
          <a:solidFill>
            <a:srgbClr val="6A005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12" name="Rectangle 5"/>
          <p:cNvSpPr txBox="1">
            <a:spLocks noChangeArrowheads="1"/>
          </p:cNvSpPr>
          <p:nvPr userDrawn="1"/>
        </p:nvSpPr>
        <p:spPr bwMode="auto">
          <a:xfrm>
            <a:off x="10330112" y="6284913"/>
            <a:ext cx="124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等距更纱黑体 SC Xlight" panose="02000309000000000000" pitchFamily="49" charset="-122"/>
                <a:ea typeface="等距更纱黑体 SC Xlight" panose="02000309000000000000" pitchFamily="49" charset="-122"/>
                <a:cs typeface="等距更纱黑体 SC Xlight" panose="02000309000000000000" pitchFamily="49" charset="-122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r>
              <a:rPr lang="en-US" altLang="zh-CN" dirty="0"/>
              <a:t>/14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32" r:id="rId3"/>
    <p:sldLayoutId id="2147483733" r:id="rId4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900">
          <a:solidFill>
            <a:srgbClr val="63065F"/>
          </a:solidFill>
          <a:latin typeface="等距更纱黑体 SC" panose="02000509000000000000" pitchFamily="49" charset="-122"/>
          <a:ea typeface="等距更纱黑体 SC" panose="02000509000000000000" pitchFamily="49" charset="-122"/>
          <a:cs typeface="等距更纱黑体 SC" panose="02000509000000000000" pitchFamily="49" charset="-122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宋体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宋体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宋体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宋体" pitchFamily="2" charset="-122"/>
        </a:defRPr>
      </a:lvl5pPr>
      <a:lvl6pPr marL="457189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宋体" pitchFamily="2" charset="-122"/>
        </a:defRPr>
      </a:lvl6pPr>
      <a:lvl7pPr marL="914377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宋体" pitchFamily="2" charset="-122"/>
        </a:defRPr>
      </a:lvl7pPr>
      <a:lvl8pPr marL="1371566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宋体" pitchFamily="2" charset="-122"/>
        </a:defRPr>
      </a:lvl8pPr>
      <a:lvl9pPr marL="1828754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宋体" pitchFamily="2" charset="-122"/>
        </a:defRPr>
      </a:lvl9pPr>
    </p:titleStyle>
    <p:bodyStyle>
      <a:lvl1pPr marL="447663" indent="-447663" algn="l" rtl="0" eaLnBrk="1" fontAlgn="base" hangingPunct="1">
        <a:spcBef>
          <a:spcPct val="20000"/>
        </a:spcBef>
        <a:spcAft>
          <a:spcPct val="0"/>
        </a:spcAft>
        <a:buClr>
          <a:srgbClr val="6A005F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等距更纱黑体 SC Light" panose="02000409000000000000" pitchFamily="49" charset="-122"/>
          <a:ea typeface="等距更纱黑体 SC Light" panose="02000409000000000000" pitchFamily="49" charset="-122"/>
          <a:cs typeface="等距更纱黑体 SC Light" panose="02000409000000000000" pitchFamily="49" charset="-122"/>
        </a:defRPr>
      </a:lvl1pPr>
      <a:lvl2pPr marL="888978" indent="-439728" algn="l" rtl="0" eaLnBrk="1" fontAlgn="base" hangingPunct="1">
        <a:spcBef>
          <a:spcPct val="20000"/>
        </a:spcBef>
        <a:spcAft>
          <a:spcPct val="0"/>
        </a:spcAft>
        <a:buClr>
          <a:srgbClr val="6A005F"/>
        </a:buClr>
        <a:buSzPct val="65000"/>
        <a:buFont typeface="Wingdings" panose="05000000000000000000" pitchFamily="2" charset="2"/>
        <a:buChar char="¡"/>
        <a:defRPr sz="2000">
          <a:solidFill>
            <a:schemeClr val="tx1"/>
          </a:solidFill>
          <a:latin typeface="等距更纱黑体 SC Light" panose="02000409000000000000" pitchFamily="49" charset="-122"/>
          <a:ea typeface="等距更纱黑体 SC Light" panose="02000409000000000000" pitchFamily="49" charset="-122"/>
          <a:cs typeface="等距更纱黑体 SC Light" panose="02000409000000000000" pitchFamily="49" charset="-122"/>
        </a:defRPr>
      </a:lvl2pPr>
      <a:lvl3pPr marL="1293781" indent="-403215" algn="l" rtl="0" eaLnBrk="1" fontAlgn="base" hangingPunct="1">
        <a:spcBef>
          <a:spcPct val="20000"/>
        </a:spcBef>
        <a:spcAft>
          <a:spcPct val="0"/>
        </a:spcAft>
        <a:buClr>
          <a:srgbClr val="6A005F"/>
        </a:buClr>
        <a:buSzPct val="70000"/>
        <a:buFont typeface="Wingdings" panose="05000000000000000000" pitchFamily="2" charset="2"/>
        <a:buChar char="u"/>
        <a:defRPr sz="1900">
          <a:solidFill>
            <a:schemeClr val="tx1"/>
          </a:solidFill>
          <a:latin typeface="等距更纱黑体 SC Light" panose="02000409000000000000" pitchFamily="49" charset="-122"/>
          <a:ea typeface="等距更纱黑体 SC Light" panose="02000409000000000000" pitchFamily="49" charset="-122"/>
          <a:cs typeface="等距更纱黑体 SC Light" panose="02000409000000000000" pitchFamily="49" charset="-122"/>
        </a:defRPr>
      </a:lvl3pPr>
      <a:lvl4pPr marL="1681121" indent="-385753" algn="l" rtl="0" eaLnBrk="1" fontAlgn="base" hangingPunct="1">
        <a:spcBef>
          <a:spcPct val="20000"/>
        </a:spcBef>
        <a:spcAft>
          <a:spcPct val="0"/>
        </a:spcAft>
        <a:buClr>
          <a:srgbClr val="6A005F"/>
        </a:buClr>
        <a:buSzPct val="75000"/>
        <a:buFont typeface="Wingdings" panose="05000000000000000000" pitchFamily="2" charset="2"/>
        <a:buChar char="l"/>
        <a:defRPr sz="1600">
          <a:solidFill>
            <a:schemeClr val="tx1"/>
          </a:solidFill>
          <a:latin typeface="等距更纱黑体 SC Light" panose="02000409000000000000" pitchFamily="49" charset="-122"/>
          <a:ea typeface="等距更纱黑体 SC Light" panose="02000409000000000000" pitchFamily="49" charset="-122"/>
          <a:cs typeface="等距更纱黑体 SC Light" panose="02000409000000000000" pitchFamily="49" charset="-122"/>
        </a:defRPr>
      </a:lvl4pPr>
      <a:lvl5pPr marL="2070048" indent="-387341" algn="l" rtl="0" eaLnBrk="1" fontAlgn="base" hangingPunct="1">
        <a:spcBef>
          <a:spcPct val="20000"/>
        </a:spcBef>
        <a:spcAft>
          <a:spcPct val="0"/>
        </a:spcAft>
        <a:buClr>
          <a:srgbClr val="6A005F"/>
        </a:buClr>
        <a:buSzPct val="70000"/>
        <a:buFont typeface="Arial" panose="020B0604020202020204" pitchFamily="34" charset="0"/>
        <a:buChar char="•"/>
        <a:defRPr sz="1500">
          <a:solidFill>
            <a:schemeClr val="tx1"/>
          </a:solidFill>
          <a:latin typeface="等距更纱黑体 SC Light" panose="02000409000000000000" pitchFamily="49" charset="-122"/>
          <a:ea typeface="等距更纱黑体 SC Light" panose="02000409000000000000" pitchFamily="49" charset="-122"/>
          <a:cs typeface="等距更纱黑体 SC Light" panose="02000409000000000000" pitchFamily="49" charset="-122"/>
        </a:defRPr>
      </a:lvl5pPr>
      <a:lvl6pPr marL="2527237" indent="-38734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1600">
          <a:solidFill>
            <a:schemeClr val="tx1"/>
          </a:solidFill>
          <a:latin typeface="+mn-lt"/>
          <a:ea typeface="+mn-ea"/>
        </a:defRPr>
      </a:lvl6pPr>
      <a:lvl7pPr marL="2984425" indent="-38734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1600">
          <a:solidFill>
            <a:schemeClr val="tx1"/>
          </a:solidFill>
          <a:latin typeface="+mn-lt"/>
          <a:ea typeface="+mn-ea"/>
        </a:defRPr>
      </a:lvl7pPr>
      <a:lvl8pPr marL="3441614" indent="-38734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1600">
          <a:solidFill>
            <a:schemeClr val="tx1"/>
          </a:solidFill>
          <a:latin typeface="+mn-lt"/>
          <a:ea typeface="+mn-ea"/>
        </a:defRPr>
      </a:lvl8pPr>
      <a:lvl9pPr marL="3898803" indent="-38734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390661" y="404813"/>
            <a:ext cx="95040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4429" y="1484313"/>
            <a:ext cx="10856383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34104" y="109140"/>
            <a:ext cx="109341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842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033000" y="6284913"/>
            <a:ext cx="124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600">
                <a:latin typeface="等距更纱黑体 SC Xlight" panose="02000309000000000000" pitchFamily="49" charset="-122"/>
                <a:ea typeface="等距更纱黑体 SC Xlight" panose="02000309000000000000" pitchFamily="49" charset="-122"/>
                <a:cs typeface="等距更纱黑体 SC Xlight" panose="02000309000000000000" pitchFamily="49" charset="-122"/>
              </a:defRPr>
            </a:lvl1pPr>
          </a:lstStyle>
          <a:p>
            <a:pPr>
              <a:defRPr/>
            </a:pPr>
            <a:fld id="{35367FF2-AAB6-487E-B0FC-81189FC88E64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057" y="261955"/>
            <a:ext cx="629969" cy="789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5"/>
          <p:cNvSpPr txBox="1">
            <a:spLocks noChangeArrowheads="1"/>
          </p:cNvSpPr>
          <p:nvPr userDrawn="1"/>
        </p:nvSpPr>
        <p:spPr bwMode="auto">
          <a:xfrm>
            <a:off x="10330112" y="6284913"/>
            <a:ext cx="124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等距更纱黑体 SC Xlight" panose="02000309000000000000" pitchFamily="49" charset="-122"/>
                <a:ea typeface="等距更纱黑体 SC Xlight" panose="02000309000000000000" pitchFamily="49" charset="-122"/>
                <a:cs typeface="等距更纱黑体 SC Xlight" panose="02000309000000000000" pitchFamily="49" charset="-122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r>
              <a:rPr lang="en-US" altLang="zh-CN" dirty="0"/>
              <a:t>/15</a:t>
            </a:r>
          </a:p>
        </p:txBody>
      </p:sp>
    </p:spTree>
    <p:extLst>
      <p:ext uri="{BB962C8B-B14F-4D97-AF65-F5344CB8AC3E}">
        <p14:creationId xmlns:p14="http://schemas.microsoft.com/office/powerpoint/2010/main" val="440682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900">
          <a:solidFill>
            <a:srgbClr val="63065F"/>
          </a:solidFill>
          <a:latin typeface="等距更纱黑体 SC" panose="02000509000000000000" pitchFamily="49" charset="-122"/>
          <a:ea typeface="等距更纱黑体 SC" panose="02000509000000000000" pitchFamily="49" charset="-122"/>
          <a:cs typeface="等距更纱黑体 SC" panose="02000509000000000000" pitchFamily="49" charset="-122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宋体" pitchFamily="2" charset="-122"/>
        </a:defRPr>
      </a:lvl5pPr>
      <a:lvl6pPr marL="457189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宋体" pitchFamily="2" charset="-122"/>
        </a:defRPr>
      </a:lvl6pPr>
      <a:lvl7pPr marL="914377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宋体" pitchFamily="2" charset="-122"/>
        </a:defRPr>
      </a:lvl7pPr>
      <a:lvl8pPr marL="1371566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宋体" pitchFamily="2" charset="-122"/>
        </a:defRPr>
      </a:lvl8pPr>
      <a:lvl9pPr marL="1828754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宋体" pitchFamily="2" charset="-122"/>
        </a:defRPr>
      </a:lvl9pPr>
    </p:titleStyle>
    <p:bodyStyle>
      <a:lvl1pPr marL="447663" indent="-447663" algn="l" rtl="0" eaLnBrk="0" fontAlgn="base" hangingPunct="0">
        <a:spcBef>
          <a:spcPct val="20000"/>
        </a:spcBef>
        <a:spcAft>
          <a:spcPct val="0"/>
        </a:spcAft>
        <a:buClr>
          <a:srgbClr val="6A005F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等距更纱黑体 SC Light" panose="02000409000000000000" pitchFamily="49" charset="-122"/>
          <a:ea typeface="等距更纱黑体 SC Light" panose="02000409000000000000" pitchFamily="49" charset="-122"/>
          <a:cs typeface="等距更纱黑体 SC Light" panose="02000409000000000000" pitchFamily="49" charset="-122"/>
        </a:defRPr>
      </a:lvl1pPr>
      <a:lvl2pPr marL="888978" indent="-439728" algn="l" rtl="0" eaLnBrk="0" fontAlgn="base" hangingPunct="0">
        <a:spcBef>
          <a:spcPct val="20000"/>
        </a:spcBef>
        <a:spcAft>
          <a:spcPct val="0"/>
        </a:spcAft>
        <a:buClr>
          <a:srgbClr val="6A005F"/>
        </a:buClr>
        <a:buSzPct val="65000"/>
        <a:buFont typeface="Wingdings" panose="05000000000000000000" pitchFamily="2" charset="2"/>
        <a:buChar char="¡"/>
        <a:defRPr sz="2000">
          <a:solidFill>
            <a:schemeClr val="tx1"/>
          </a:solidFill>
          <a:latin typeface="等距更纱黑体 SC Light" panose="02000409000000000000" pitchFamily="49" charset="-122"/>
          <a:ea typeface="等距更纱黑体 SC Light" panose="02000409000000000000" pitchFamily="49" charset="-122"/>
          <a:cs typeface="等距更纱黑体 SC Light" panose="02000409000000000000" pitchFamily="49" charset="-122"/>
        </a:defRPr>
      </a:lvl2pPr>
      <a:lvl3pPr marL="1293781" indent="-403215" algn="l" rtl="0" eaLnBrk="0" fontAlgn="base" hangingPunct="0">
        <a:spcBef>
          <a:spcPct val="20000"/>
        </a:spcBef>
        <a:spcAft>
          <a:spcPct val="0"/>
        </a:spcAft>
        <a:buClr>
          <a:srgbClr val="6A005F"/>
        </a:buClr>
        <a:buSzPct val="70000"/>
        <a:buFont typeface="Wingdings" panose="05000000000000000000" pitchFamily="2" charset="2"/>
        <a:buChar char="u"/>
        <a:defRPr sz="1900">
          <a:solidFill>
            <a:schemeClr val="tx1"/>
          </a:solidFill>
          <a:latin typeface="等距更纱黑体 SC Light" panose="02000409000000000000" pitchFamily="49" charset="-122"/>
          <a:ea typeface="等距更纱黑体 SC Light" panose="02000409000000000000" pitchFamily="49" charset="-122"/>
          <a:cs typeface="等距更纱黑体 SC Light" panose="02000409000000000000" pitchFamily="49" charset="-122"/>
        </a:defRPr>
      </a:lvl3pPr>
      <a:lvl4pPr marL="1681121" indent="-385753" algn="l" rtl="0" eaLnBrk="0" fontAlgn="base" hangingPunct="0">
        <a:spcBef>
          <a:spcPct val="20000"/>
        </a:spcBef>
        <a:spcAft>
          <a:spcPct val="0"/>
        </a:spcAft>
        <a:buClr>
          <a:srgbClr val="6A005F"/>
        </a:buClr>
        <a:buSzPct val="75000"/>
        <a:buFont typeface="Wingdings" panose="05000000000000000000" pitchFamily="2" charset="2"/>
        <a:buChar char="l"/>
        <a:defRPr sz="1600">
          <a:solidFill>
            <a:schemeClr val="tx1"/>
          </a:solidFill>
          <a:latin typeface="等距更纱黑体 SC Light" panose="02000409000000000000" pitchFamily="49" charset="-122"/>
          <a:ea typeface="等距更纱黑体 SC Light" panose="02000409000000000000" pitchFamily="49" charset="-122"/>
          <a:cs typeface="等距更纱黑体 SC Light" panose="02000409000000000000" pitchFamily="49" charset="-122"/>
        </a:defRPr>
      </a:lvl4pPr>
      <a:lvl5pPr marL="2070048" indent="-387341" algn="l" rtl="0" eaLnBrk="0" fontAlgn="base" hangingPunct="0">
        <a:spcBef>
          <a:spcPct val="20000"/>
        </a:spcBef>
        <a:spcAft>
          <a:spcPct val="0"/>
        </a:spcAft>
        <a:buClr>
          <a:srgbClr val="6A005F"/>
        </a:buClr>
        <a:buSzPct val="70000"/>
        <a:buFont typeface="Arial" panose="020B0604020202020204" pitchFamily="34" charset="0"/>
        <a:buChar char="•"/>
        <a:defRPr sz="1500">
          <a:solidFill>
            <a:schemeClr val="tx1"/>
          </a:solidFill>
          <a:latin typeface="等距更纱黑体 SC Light" panose="02000409000000000000" pitchFamily="49" charset="-122"/>
          <a:ea typeface="等距更纱黑体 SC Light" panose="02000409000000000000" pitchFamily="49" charset="-122"/>
          <a:cs typeface="等距更纱黑体 SC Light" panose="02000409000000000000" pitchFamily="49" charset="-122"/>
        </a:defRPr>
      </a:lvl5pPr>
      <a:lvl6pPr marL="2527237" indent="-387341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1600">
          <a:solidFill>
            <a:schemeClr val="tx1"/>
          </a:solidFill>
          <a:latin typeface="+mn-lt"/>
          <a:ea typeface="+mn-ea"/>
        </a:defRPr>
      </a:lvl6pPr>
      <a:lvl7pPr marL="2984425" indent="-387341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1600">
          <a:solidFill>
            <a:schemeClr val="tx1"/>
          </a:solidFill>
          <a:latin typeface="+mn-lt"/>
          <a:ea typeface="+mn-ea"/>
        </a:defRPr>
      </a:lvl7pPr>
      <a:lvl8pPr marL="3441614" indent="-387341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1600">
          <a:solidFill>
            <a:schemeClr val="tx1"/>
          </a:solidFill>
          <a:latin typeface="+mn-lt"/>
          <a:ea typeface="+mn-ea"/>
        </a:defRPr>
      </a:lvl8pPr>
      <a:lvl9pPr marL="3898803" indent="-387341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标题 1"/>
          <p:cNvSpPr>
            <a:spLocks noGrp="1"/>
          </p:cNvSpPr>
          <p:nvPr>
            <p:ph type="subTitle" idx="1"/>
          </p:nvPr>
        </p:nvSpPr>
        <p:spPr>
          <a:xfrm>
            <a:off x="551385" y="4149742"/>
            <a:ext cx="10440478" cy="1783745"/>
          </a:xfrm>
        </p:spPr>
        <p:txBody>
          <a:bodyPr/>
          <a:lstStyle/>
          <a:p>
            <a:r>
              <a:rPr lang="en-US" altLang="zh-CN" dirty="0"/>
              <a:t>Collab.: </a:t>
            </a:r>
            <a:r>
              <a:rPr lang="en-US" altLang="zh-CN" u="sng" dirty="0"/>
              <a:t>Ze-Cheng Zou (</a:t>
            </a:r>
            <a:r>
              <a:rPr lang="zh-CN" altLang="en-US" u="sng" dirty="0"/>
              <a:t>邹泽城</a:t>
            </a:r>
            <a:r>
              <a:rPr lang="en-US" altLang="zh-CN" u="sng" dirty="0"/>
              <a:t>)</a:t>
            </a:r>
            <a:r>
              <a:rPr lang="en-US" altLang="zh-CN" dirty="0"/>
              <a:t>, Yong-Feng Huang (</a:t>
            </a:r>
            <a:r>
              <a:rPr lang="zh-CN" altLang="en-US" dirty="0"/>
              <a:t>黄永锋</a:t>
            </a:r>
            <a:r>
              <a:rPr lang="en-US" altLang="zh-CN" dirty="0"/>
              <a:t>*)</a:t>
            </a:r>
          </a:p>
          <a:p>
            <a:endParaRPr lang="en-US" altLang="zh-CN" dirty="0"/>
          </a:p>
          <a:p>
            <a:r>
              <a:rPr lang="en-US" altLang="zh-CN" sz="1900" dirty="0"/>
              <a:t>Zou, Z.-C. &amp; Huang, Y.-F. 2022, </a:t>
            </a:r>
            <a:r>
              <a:rPr lang="en-US" altLang="zh-CN" sz="1900" i="1" dirty="0"/>
              <a:t>ApJL</a:t>
            </a:r>
            <a:r>
              <a:rPr lang="en-US" altLang="zh-CN" sz="1900" dirty="0"/>
              <a:t>, </a:t>
            </a:r>
            <a:r>
              <a:rPr lang="en-US" altLang="zh-CN" sz="1900" b="1" dirty="0"/>
              <a:t>928</a:t>
            </a:r>
            <a:r>
              <a:rPr lang="en-US" altLang="zh-CN" sz="1900" dirty="0"/>
              <a:t>:L13</a:t>
            </a:r>
            <a:endParaRPr lang="zh-CN" altLang="en-US" sz="1900" dirty="0"/>
          </a:p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等距更纱黑体 Slab SC Semibold" panose="02000709000000000000" pitchFamily="49" charset="-122"/>
              </a:rPr>
              <a:t>GW from PBH Inspiraling inside Compact Star</a:t>
            </a:r>
            <a:br>
              <a:rPr lang="en-US" altLang="zh-C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C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Nove</a:t>
            </a:r>
            <a:r>
              <a:rPr lang="en-US" altLang="zh-CN" sz="2400" dirty="0"/>
              <a:t>l Probe for Dense Matter EoS</a:t>
            </a:r>
            <a:endParaRPr lang="zh-CN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FPS11: 2022/8/4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天文与空间科学学院</a:t>
            </a:r>
            <a:endParaRPr lang="en-US" altLang="zh-CN"/>
          </a:p>
          <a:p>
            <a:pPr>
              <a:defRPr/>
            </a:pPr>
            <a:r>
              <a:rPr lang="en-US" altLang="zh-CN"/>
              <a:t>School of Astronomy and Space Science</a:t>
            </a:r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BE6FCF-23CF-4C33-8833-3D3E073AAE05}" type="slidenum">
              <a:rPr lang="en-US" altLang="zh-CN" smtClean="0"/>
              <a:pPr>
                <a:defRPr/>
              </a:pPr>
              <a:t>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57471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3728DE-E3EA-49FA-9C7B-BFF98EE30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0661" y="116632"/>
            <a:ext cx="9504000" cy="576262"/>
          </a:xfrm>
        </p:spPr>
        <p:txBody>
          <a:bodyPr/>
          <a:lstStyle/>
          <a:p>
            <a:r>
              <a:rPr lang="en-US" altLang="zh-CN" dirty="0"/>
              <a:t>Orbit: Neutron star     vs.        Strange star</a:t>
            </a:r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83070D87-746F-4918-AC5A-A2B2D0B25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367FF2-AAB6-487E-B0FC-81189FC88E64}" type="slidenum">
              <a:rPr lang="en-US" altLang="zh-CN" smtClean="0"/>
              <a:pPr>
                <a:defRPr/>
              </a:pPr>
              <a:t>10</a:t>
            </a:fld>
            <a:endParaRPr lang="en-US" altLang="zh-CN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2F0F071-C9B2-407C-8FE5-864D4ACA8A9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5" t="7349" r="17312" b="10751"/>
          <a:stretch/>
        </p:blipFill>
        <p:spPr>
          <a:xfrm>
            <a:off x="6093600" y="798197"/>
            <a:ext cx="6098400" cy="602120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27BC0722-5D28-4764-A62C-C03CB03E590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3" t="6950" r="16926" b="10101"/>
          <a:stretch/>
        </p:blipFill>
        <p:spPr>
          <a:xfrm>
            <a:off x="0" y="759600"/>
            <a:ext cx="6098400" cy="609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2454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02BB718D-2CFE-4AE6-B49E-E8DB4EB26C7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9" r="8263"/>
          <a:stretch/>
        </p:blipFill>
        <p:spPr>
          <a:xfrm>
            <a:off x="4276626" y="1244212"/>
            <a:ext cx="6351850" cy="4836810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85C37A16-6E60-4D65-B345-7FC88D35F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Gravitational Wave</a:t>
            </a:r>
            <a:endParaRPr lang="zh-CN" altLang="en-US" dirty="0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2F496F4-AFDE-46A0-A6E3-2F8E694AB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FPS11: 2022/8/4</a:t>
            </a: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3DCAEA1-2FFB-4946-BD69-8F7BCFED0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天文与空间科学学院</a:t>
            </a:r>
            <a:endParaRPr lang="en-US" altLang="zh-CN"/>
          </a:p>
          <a:p>
            <a:pPr>
              <a:defRPr/>
            </a:pPr>
            <a:r>
              <a:rPr lang="en-US" altLang="zh-CN"/>
              <a:t>School of Astronomy and Space Science</a:t>
            </a:r>
            <a:endParaRPr lang="en-US" altLang="zh-CN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9F1B996-2297-419E-85D5-E214796F5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367FF2-AAB6-487E-B0FC-81189FC88E64}" type="slidenum">
              <a:rPr lang="en-US" altLang="zh-CN" smtClean="0"/>
              <a:pPr>
                <a:defRPr/>
              </a:pPr>
              <a:t>11</a:t>
            </a:fld>
            <a:endParaRPr lang="en-US" altLang="zh-CN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F40672B-A7CF-4519-8BB7-E811127E5E3D}"/>
              </a:ext>
            </a:extLst>
          </p:cNvPr>
          <p:cNvSpPr txBox="1"/>
          <p:nvPr/>
        </p:nvSpPr>
        <p:spPr bwMode="auto">
          <a:xfrm>
            <a:off x="8242197" y="5733256"/>
            <a:ext cx="2371133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zh-CN" sz="1900" dirty="0">
                <a:solidFill>
                  <a:schemeClr val="accent1"/>
                </a:solidFill>
                <a:latin typeface="等距更纱黑体 SC" panose="02000509000000000000" pitchFamily="49" charset="-122"/>
                <a:ea typeface="等距更纱黑体 SC" panose="02000509000000000000" pitchFamily="49" charset="-122"/>
              </a:rPr>
              <a:t>Zou &amp; Huang (2022)</a:t>
            </a:r>
            <a:endParaRPr lang="zh-CN" altLang="en-US" sz="1900" dirty="0" err="1">
              <a:solidFill>
                <a:schemeClr val="accent1"/>
              </a:solidFill>
              <a:latin typeface="等距更纱黑体 SC" panose="02000509000000000000" pitchFamily="49" charset="-122"/>
              <a:ea typeface="等距更纱黑体 SC" panose="02000509000000000000" pitchFamily="49" charset="-12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003B1930-CC15-43FE-9543-7CFA3B0044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274" y="2611768"/>
            <a:ext cx="2510274" cy="1591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5276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5C37A16-6E60-4D65-B345-7FC88D35F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Gravitational Wave</a:t>
            </a:r>
            <a:endParaRPr lang="zh-CN" altLang="en-US" dirty="0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2F496F4-AFDE-46A0-A6E3-2F8E694AB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FPS11: 2022/8/4</a:t>
            </a: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3DCAEA1-2FFB-4946-BD69-8F7BCFED0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天文与空间科学学院</a:t>
            </a:r>
            <a:endParaRPr lang="en-US" altLang="zh-CN"/>
          </a:p>
          <a:p>
            <a:pPr>
              <a:defRPr/>
            </a:pPr>
            <a:r>
              <a:rPr lang="en-US" altLang="zh-CN"/>
              <a:t>School of Astronomy and Space Science</a:t>
            </a:r>
            <a:endParaRPr lang="en-US" altLang="zh-CN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9F1B996-2297-419E-85D5-E214796F5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367FF2-AAB6-487E-B0FC-81189FC88E64}" type="slidenum">
              <a:rPr lang="en-US" altLang="zh-CN" smtClean="0"/>
              <a:pPr>
                <a:defRPr/>
              </a:pPr>
              <a:t>12</a:t>
            </a:fld>
            <a:endParaRPr lang="en-US" altLang="zh-CN"/>
          </a:p>
        </p:txBody>
      </p:sp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22B1648D-A6E3-4583-AA3F-CC1672FD69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33"/>
          <a:stretch/>
        </p:blipFill>
        <p:spPr>
          <a:xfrm>
            <a:off x="4276626" y="1256486"/>
            <a:ext cx="6787926" cy="4824536"/>
          </a:xfr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9F40672B-A7CF-4519-8BB7-E811127E5E3D}"/>
              </a:ext>
            </a:extLst>
          </p:cNvPr>
          <p:cNvSpPr txBox="1"/>
          <p:nvPr/>
        </p:nvSpPr>
        <p:spPr bwMode="auto">
          <a:xfrm>
            <a:off x="8242197" y="5733256"/>
            <a:ext cx="2371133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zh-CN" sz="1900" dirty="0">
                <a:solidFill>
                  <a:schemeClr val="accent1"/>
                </a:solidFill>
                <a:latin typeface="等距更纱黑体 SC" panose="02000509000000000000" pitchFamily="49" charset="-122"/>
                <a:ea typeface="等距更纱黑体 SC" panose="02000509000000000000" pitchFamily="49" charset="-122"/>
              </a:rPr>
              <a:t>Zou &amp; Huang (2022)</a:t>
            </a:r>
            <a:endParaRPr lang="zh-CN" altLang="en-US" sz="1900" dirty="0" err="1">
              <a:solidFill>
                <a:schemeClr val="accent1"/>
              </a:solidFill>
              <a:latin typeface="等距更纱黑体 SC" panose="02000509000000000000" pitchFamily="49" charset="-122"/>
              <a:ea typeface="等距更纱黑体 SC" panose="02000509000000000000" pitchFamily="49" charset="-12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003B1930-CC15-43FE-9543-7CFA3B0044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274" y="2611768"/>
            <a:ext cx="2510274" cy="159165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150A3EF1-D168-46CF-AC2B-7B283FF5D2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9456" y="4365105"/>
            <a:ext cx="2016224" cy="361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678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61D6940-28BA-4F2F-AAF6-51E16F8CD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Energy-losing Channels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0425756-C260-4640-9933-AD7D4A383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FPS11: 2022/8/4</a:t>
            </a: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9DE2688-7BA8-4516-B722-4C993D0C1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天文与空间科学学院</a:t>
            </a:r>
            <a:endParaRPr lang="en-US" altLang="zh-CN"/>
          </a:p>
          <a:p>
            <a:pPr>
              <a:defRPr/>
            </a:pPr>
            <a:r>
              <a:rPr lang="en-US" altLang="zh-CN"/>
              <a:t>School of Astronomy and Space Science</a:t>
            </a:r>
            <a:endParaRPr lang="en-US" altLang="zh-CN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D2857B4-0272-4E80-83F6-FBCAA9AFC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367FF2-AAB6-487E-B0FC-81189FC88E64}" type="slidenum">
              <a:rPr lang="en-US" altLang="zh-CN" smtClean="0"/>
              <a:pPr>
                <a:defRPr/>
              </a:pPr>
              <a:t>13</a:t>
            </a:fld>
            <a:endParaRPr lang="en-US" altLang="zh-CN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CF7040DA-47F1-499D-A917-12723A6DE34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61" r="8624"/>
          <a:stretch/>
        </p:blipFill>
        <p:spPr>
          <a:xfrm>
            <a:off x="2754044" y="1256485"/>
            <a:ext cx="6366292" cy="4825035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CEA31F05-C7E8-4F62-BD3C-A4AE8F07AE23}"/>
              </a:ext>
            </a:extLst>
          </p:cNvPr>
          <p:cNvSpPr txBox="1"/>
          <p:nvPr/>
        </p:nvSpPr>
        <p:spPr bwMode="auto">
          <a:xfrm>
            <a:off x="550800" y="4942800"/>
            <a:ext cx="2371133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zh-CN" sz="1900" dirty="0">
                <a:solidFill>
                  <a:schemeClr val="accent1"/>
                </a:solidFill>
                <a:latin typeface="等距更纱黑体 SC" panose="02000509000000000000" pitchFamily="49" charset="-122"/>
                <a:ea typeface="等距更纱黑体 SC" panose="02000509000000000000" pitchFamily="49" charset="-122"/>
              </a:rPr>
              <a:t>Zou &amp; Huang (2022)</a:t>
            </a:r>
            <a:endParaRPr lang="zh-CN" altLang="en-US" sz="1900" dirty="0" err="1">
              <a:solidFill>
                <a:schemeClr val="accent1"/>
              </a:solidFill>
              <a:latin typeface="等距更纱黑体 SC" panose="02000509000000000000" pitchFamily="49" charset="-122"/>
              <a:ea typeface="等距更纱黑体 SC" panose="02000509000000000000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47175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74B668-4A21-453A-8D8E-5CF2CF972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Summary</a:t>
            </a:r>
            <a:endParaRPr lang="zh-CN" altLang="en-US" dirty="0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4C45B0B-FC7E-4230-B104-7CC4E853F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FPS11: 2022/8/4</a:t>
            </a: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00FD9BE-1D09-474C-A769-F03EBE7F7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天文与空间科学学院</a:t>
            </a:r>
            <a:endParaRPr lang="en-US" altLang="zh-CN"/>
          </a:p>
          <a:p>
            <a:pPr>
              <a:defRPr/>
            </a:pPr>
            <a:r>
              <a:rPr lang="en-US" altLang="zh-CN"/>
              <a:t>School of Astronomy and Space Science</a:t>
            </a:r>
            <a:endParaRPr lang="en-US" altLang="zh-CN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F562B00-0106-40FC-BDE5-00C03F1B6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367FF2-AAB6-487E-B0FC-81189FC88E64}" type="slidenum">
              <a:rPr lang="en-US" altLang="zh-CN" smtClean="0"/>
              <a:pPr>
                <a:defRPr/>
              </a:pPr>
              <a:t>14</a:t>
            </a:fld>
            <a:endParaRPr lang="en-US" altLang="zh-CN"/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69DDD2C1-51C0-40EB-A7B1-CEF3018452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CN" sz="2900" dirty="0">
              <a:solidFill>
                <a:srgbClr val="63065F"/>
              </a:solidFill>
              <a:latin typeface="等距更纱黑体 SC" panose="02000509000000000000" pitchFamily="49" charset="-122"/>
              <a:ea typeface="等距更纱黑体 SC" panose="02000509000000000000" pitchFamily="49" charset="-122"/>
              <a:cs typeface="等距更纱黑体 SC" panose="02000509000000000000" pitchFamily="49" charset="-122"/>
            </a:endParaRPr>
          </a:p>
          <a:p>
            <a:pPr marL="0" indent="0">
              <a:buNone/>
            </a:pPr>
            <a:r>
              <a:rPr lang="en-US" altLang="zh-CN" sz="2900" dirty="0">
                <a:solidFill>
                  <a:srgbClr val="63065F"/>
                </a:solidFill>
                <a:latin typeface="等距更纱黑体 SC" panose="02000509000000000000" pitchFamily="49" charset="-122"/>
                <a:ea typeface="等距更纱黑体 SC" panose="02000509000000000000" pitchFamily="49" charset="-122"/>
                <a:cs typeface="等距更纱黑体 SC" panose="02000509000000000000" pitchFamily="49" charset="-122"/>
              </a:rPr>
              <a:t>GWs from PBH inspiraling inside compact star:</a:t>
            </a:r>
          </a:p>
          <a:p>
            <a:r>
              <a:rPr lang="en-US" altLang="zh-CN" dirty="0"/>
              <a:t>constrain PBHs’ fraction of dark matter</a:t>
            </a:r>
          </a:p>
          <a:p>
            <a:r>
              <a:rPr lang="en-US" altLang="zh-CN" dirty="0"/>
              <a:t>probe the dense matter EoS</a:t>
            </a:r>
          </a:p>
          <a:p>
            <a:pPr marL="0" indent="0">
              <a:buNone/>
            </a:pPr>
            <a:endParaRPr lang="en-US" altLang="zh-CN" dirty="0"/>
          </a:p>
          <a:p>
            <a:endParaRPr lang="en-US" altLang="zh-CN" dirty="0"/>
          </a:p>
          <a:p>
            <a:pPr marL="0" indent="0" algn="ctr">
              <a:buNone/>
            </a:pPr>
            <a:r>
              <a:rPr lang="en-US" altLang="zh-CN" sz="2900" b="1" dirty="0">
                <a:solidFill>
                  <a:srgbClr val="6306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等距更纱黑体 SC" panose="02000509000000000000" pitchFamily="49" charset="-122"/>
                <a:ea typeface="等距更纱黑体 SC" panose="02000509000000000000" pitchFamily="49" charset="-122"/>
                <a:cs typeface="等距更纱黑体 SC" panose="02000509000000000000" pitchFamily="49" charset="-122"/>
              </a:rPr>
              <a:t>Thank you!</a:t>
            </a:r>
            <a:endParaRPr lang="zh-CN" altLang="en-US" sz="2900" b="1" dirty="0">
              <a:solidFill>
                <a:srgbClr val="63065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等距更纱黑体 SC" panose="02000509000000000000" pitchFamily="49" charset="-122"/>
              <a:ea typeface="等距更纱黑体 SC" panose="02000509000000000000" pitchFamily="49" charset="-122"/>
              <a:cs typeface="等距更纱黑体 SC" panose="02000509000000000000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119972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367FF2-AAB6-487E-B0FC-81189FC88E64}" type="slidenum">
              <a:rPr lang="en-US" altLang="zh-CN" smtClean="0"/>
              <a:pPr>
                <a:defRPr/>
              </a:pPr>
              <a:t>15</a:t>
            </a:fld>
            <a:endParaRPr lang="en-US" altLang="zh-CN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Distance</a:t>
            </a:r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0E808F42-A8FD-4AD1-BDEA-0C831F23D461}"/>
              </a:ext>
            </a:extLst>
          </p:cNvPr>
          <p:cNvSpPr txBox="1"/>
          <p:nvPr/>
        </p:nvSpPr>
        <p:spPr bwMode="auto">
          <a:xfrm>
            <a:off x="767408" y="4797152"/>
            <a:ext cx="2371133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zh-CN" sz="1900" dirty="0">
                <a:solidFill>
                  <a:schemeClr val="accent1"/>
                </a:solidFill>
                <a:latin typeface="等距更纱黑体 SC" panose="02000509000000000000" pitchFamily="49" charset="-122"/>
                <a:ea typeface="等距更纱黑体 SC" panose="02000509000000000000" pitchFamily="49" charset="-122"/>
              </a:rPr>
              <a:t>Zou &amp; Huang (2022)</a:t>
            </a:r>
            <a:endParaRPr lang="zh-CN" altLang="en-US" sz="1900" dirty="0" err="1">
              <a:solidFill>
                <a:schemeClr val="accent1"/>
              </a:solidFill>
              <a:latin typeface="等距更纱黑体 SC" panose="02000509000000000000" pitchFamily="49" charset="-122"/>
              <a:ea typeface="等距更纱黑体 SC" panose="02000509000000000000" pitchFamily="49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2F539C11-80F0-4686-A542-1D391BCB75F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61"/>
          <a:stretch/>
        </p:blipFill>
        <p:spPr>
          <a:xfrm>
            <a:off x="3004952" y="58800"/>
            <a:ext cx="7692472" cy="6275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374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PBHs as Dark Matter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FPS11: 2022/8/4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天文与空间科学学院</a:t>
            </a:r>
            <a:endParaRPr lang="en-US" altLang="zh-CN"/>
          </a:p>
          <a:p>
            <a:pPr>
              <a:defRPr/>
            </a:pPr>
            <a:r>
              <a:rPr lang="en-US" altLang="zh-CN"/>
              <a:t>School of Astronomy and Space Science</a:t>
            </a:r>
            <a:endParaRPr lang="en-US" altLang="zh-CN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367FF2-AAB6-487E-B0FC-81189FC88E64}" type="slidenum">
              <a:rPr lang="en-US" altLang="zh-CN" smtClean="0"/>
              <a:pPr>
                <a:defRPr/>
              </a:pPr>
              <a:t>2</a:t>
            </a:fld>
            <a:endParaRPr lang="en-US" altLang="zh-CN"/>
          </a:p>
        </p:txBody>
      </p:sp>
      <p:pic>
        <p:nvPicPr>
          <p:cNvPr id="7" name="内容占位符 9">
            <a:extLst>
              <a:ext uri="{FF2B5EF4-FFF2-40B4-BE49-F238E27FC236}">
                <a16:creationId xmlns:a16="http://schemas.microsoft.com/office/drawing/2014/main" id="{52101192-19B8-4A46-81DA-FE371D192C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28"/>
          <a:stretch/>
        </p:blipFill>
        <p:spPr bwMode="auto">
          <a:xfrm>
            <a:off x="2496000" y="1240512"/>
            <a:ext cx="7132798" cy="4840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C36E76AA-5C01-453A-93D8-CC4D848B9C3A}"/>
              </a:ext>
            </a:extLst>
          </p:cNvPr>
          <p:cNvSpPr txBox="1"/>
          <p:nvPr/>
        </p:nvSpPr>
        <p:spPr bwMode="auto">
          <a:xfrm>
            <a:off x="263352" y="4942800"/>
            <a:ext cx="2664296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zh-CN" sz="1900" dirty="0">
                <a:solidFill>
                  <a:schemeClr val="accent1"/>
                </a:solidFill>
                <a:latin typeface="等距更纱黑体 SC" panose="02000509000000000000" pitchFamily="49" charset="-122"/>
                <a:ea typeface="等距更纱黑体 SC" panose="02000509000000000000" pitchFamily="49" charset="-122"/>
              </a:rPr>
              <a:t>Carr &amp; Kühnel (2020)</a:t>
            </a:r>
            <a:endParaRPr lang="zh-CN" altLang="en-US" sz="1900" dirty="0" err="1">
              <a:solidFill>
                <a:schemeClr val="accent1"/>
              </a:solidFill>
              <a:latin typeface="等距更纱黑体 SC" panose="02000509000000000000" pitchFamily="49" charset="-122"/>
              <a:ea typeface="等距更纱黑体 SC" panose="02000509000000000000" pitchFamily="49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D45226C3-C15F-43D6-A4B0-2AD73B196A57}"/>
              </a:ext>
            </a:extLst>
          </p:cNvPr>
          <p:cNvSpPr/>
          <p:nvPr/>
        </p:nvSpPr>
        <p:spPr bwMode="auto">
          <a:xfrm>
            <a:off x="4733985" y="3955967"/>
            <a:ext cx="684000" cy="684000"/>
          </a:xfrm>
          <a:prstGeom prst="rect">
            <a:avLst/>
          </a:prstGeom>
          <a:noFill/>
          <a:ln w="57150" cap="flat" cmpd="sng" algn="ctr">
            <a:solidFill>
              <a:srgbClr val="63065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45134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BCDE491-AB73-43CD-B949-A47FFBE73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Dynamical Constraint</a:t>
            </a:r>
            <a:endParaRPr lang="zh-CN" altLang="en-US" dirty="0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A7C7B88-AC5B-434D-9F17-F0ABAE707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FPS11: 2022/8/4</a:t>
            </a: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16AF5BB-1BF0-4D6D-BB30-F2A58B951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天文与空间科学学院</a:t>
            </a:r>
            <a:endParaRPr lang="en-US" altLang="zh-CN"/>
          </a:p>
          <a:p>
            <a:pPr>
              <a:defRPr/>
            </a:pPr>
            <a:r>
              <a:rPr lang="en-US" altLang="zh-CN"/>
              <a:t>School of Astronomy and Space Science</a:t>
            </a:r>
            <a:endParaRPr lang="en-US" altLang="zh-CN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9ED5DF3-B22D-49F3-93FF-913CB4D95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367FF2-AAB6-487E-B0FC-81189FC88E64}" type="slidenum">
              <a:rPr lang="en-US" altLang="zh-CN" smtClean="0"/>
              <a:pPr>
                <a:defRPr/>
              </a:pPr>
              <a:t>3</a:t>
            </a:fld>
            <a:endParaRPr lang="en-US" altLang="zh-CN"/>
          </a:p>
        </p:txBody>
      </p:sp>
      <p:pic>
        <p:nvPicPr>
          <p:cNvPr id="8" name="内容占位符 7">
            <a:extLst>
              <a:ext uri="{FF2B5EF4-FFF2-40B4-BE49-F238E27FC236}">
                <a16:creationId xmlns:a16="http://schemas.microsoft.com/office/drawing/2014/main" id="{A3387598-1553-4B3E-B330-6AABE92D6C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86400" y="1250349"/>
            <a:ext cx="7819766" cy="4832247"/>
          </a:xfr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306B9FC8-4B4F-4A75-BC3F-C0A5DD22EEC5}"/>
              </a:ext>
            </a:extLst>
          </p:cNvPr>
          <p:cNvSpPr txBox="1"/>
          <p:nvPr/>
        </p:nvSpPr>
        <p:spPr bwMode="auto">
          <a:xfrm>
            <a:off x="263352" y="4942800"/>
            <a:ext cx="2664296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zh-CN" sz="1900" dirty="0">
                <a:solidFill>
                  <a:schemeClr val="accent1"/>
                </a:solidFill>
                <a:latin typeface="等距更纱黑体 SC" panose="02000509000000000000" pitchFamily="49" charset="-122"/>
                <a:ea typeface="等距更纱黑体 SC" panose="02000509000000000000" pitchFamily="49" charset="-122"/>
              </a:rPr>
              <a:t>Capela et al. (2013)</a:t>
            </a:r>
            <a:endParaRPr lang="zh-CN" altLang="en-US" sz="1900" dirty="0" err="1">
              <a:solidFill>
                <a:schemeClr val="accent1"/>
              </a:solidFill>
              <a:latin typeface="等距更纱黑体 SC" panose="02000509000000000000" pitchFamily="49" charset="-122"/>
              <a:ea typeface="等距更纱黑体 SC" panose="02000509000000000000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06338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C32EFF5-4BAC-4A84-99BB-656E5ED87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Dynamical Constraint</a:t>
            </a:r>
            <a:endParaRPr lang="zh-CN" altLang="en-US" dirty="0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17E7688-FADD-4420-9FD7-21D36575D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FPS11: 2022/8/4</a:t>
            </a: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FC81FC8-EDFC-4DA7-80AB-1EF5EAF9E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天文与空间科学学院</a:t>
            </a:r>
            <a:endParaRPr lang="en-US" altLang="zh-CN"/>
          </a:p>
          <a:p>
            <a:pPr>
              <a:defRPr/>
            </a:pPr>
            <a:r>
              <a:rPr lang="en-US" altLang="zh-CN"/>
              <a:t>School of Astronomy and Space Science</a:t>
            </a:r>
            <a:endParaRPr lang="en-US" altLang="zh-CN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33540AF-F7BF-4624-A512-7D3CD2E5F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367FF2-AAB6-487E-B0FC-81189FC88E64}" type="slidenum">
              <a:rPr lang="en-US" altLang="zh-CN" smtClean="0"/>
              <a:pPr>
                <a:defRPr/>
              </a:pPr>
              <a:t>4</a:t>
            </a:fld>
            <a:endParaRPr lang="en-US" altLang="zh-CN"/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046EE78-7B44-4E85-84D9-D415AF8C2F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429" y="1484313"/>
            <a:ext cx="10440123" cy="4392612"/>
          </a:xfrm>
        </p:spPr>
        <p:txBody>
          <a:bodyPr/>
          <a:lstStyle/>
          <a:p>
            <a:pPr>
              <a:buSzPct val="150000"/>
              <a:buFont typeface="等距更纱黑体 SC Light" panose="02000409000000000000" pitchFamily="49" charset="-122"/>
              <a:buChar char="“"/>
            </a:pPr>
            <a:r>
              <a:rPr lang="en-US" altLang="zh-CN" dirty="0"/>
              <a:t>… survival of stars does not constrain PBHs, but … could be constrained if we can work out the observational signature of this process.”                  </a:t>
            </a:r>
            <a:r>
              <a:rPr lang="en-US" altLang="zh-CN" dirty="0">
                <a:solidFill>
                  <a:srgbClr val="63065F"/>
                </a:solidFill>
              </a:rPr>
              <a:t>(Montero-Camacho et al. 2019)</a:t>
            </a:r>
          </a:p>
        </p:txBody>
      </p:sp>
    </p:spTree>
    <p:extLst>
      <p:ext uri="{BB962C8B-B14F-4D97-AF65-F5344CB8AC3E}">
        <p14:creationId xmlns:p14="http://schemas.microsoft.com/office/powerpoint/2010/main" val="2968472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9945AB-7822-49D2-95D2-85B168919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Observational Signatures?</a:t>
            </a:r>
            <a:endParaRPr lang="zh-CN" altLang="en-US" dirty="0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B317677-2C4F-437A-B7A5-76B005038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FPS11: 2022/8/4</a:t>
            </a: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C989135-21D7-41FF-9AAA-59070FD1B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天文与空间科学学院</a:t>
            </a:r>
            <a:endParaRPr lang="en-US" altLang="zh-CN"/>
          </a:p>
          <a:p>
            <a:pPr>
              <a:defRPr/>
            </a:pPr>
            <a:r>
              <a:rPr lang="en-US" altLang="zh-CN"/>
              <a:t>School of Astronomy and Space Science</a:t>
            </a:r>
            <a:endParaRPr lang="en-US" altLang="zh-CN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84DC80F-77D4-462F-8FEA-31F6F7AE4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367FF2-AAB6-487E-B0FC-81189FC88E64}" type="slidenum">
              <a:rPr lang="en-US" altLang="zh-CN" smtClean="0"/>
              <a:pPr>
                <a:defRPr/>
              </a:pPr>
              <a:t>5</a:t>
            </a:fld>
            <a:endParaRPr lang="en-US" altLang="zh-CN"/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2022AFE1-F26E-4CEA-B14D-5DB3BDFAFF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Transmutation</a:t>
            </a:r>
          </a:p>
          <a:p>
            <a:pPr lvl="1"/>
            <a:r>
              <a:rPr lang="en-US" altLang="zh-CN" dirty="0"/>
              <a:t>FRBs (Fuller &amp; Ott 2015, Abramowicz et al. 2018, Kainulainen et al. 2021)</a:t>
            </a:r>
          </a:p>
          <a:p>
            <a:pPr lvl="1"/>
            <a:r>
              <a:rPr lang="en-US" altLang="zh-CN" dirty="0"/>
              <a:t>r-process nucleosynthesis (Fuller et al. 2017)</a:t>
            </a:r>
          </a:p>
          <a:p>
            <a:pPr lvl="1"/>
            <a:r>
              <a:rPr lang="en-US" altLang="zh-CN" dirty="0"/>
              <a:t>GRBs &amp; e</a:t>
            </a:r>
            <a:r>
              <a:rPr lang="en-US" altLang="zh-CN" baseline="30000" dirty="0"/>
              <a:t>+</a:t>
            </a:r>
            <a:r>
              <a:rPr lang="en-US" altLang="zh-CN" dirty="0"/>
              <a:t> (Takhistov 2019)</a:t>
            </a:r>
          </a:p>
          <a:p>
            <a:pPr lvl="1"/>
            <a:r>
              <a:rPr lang="en-US" altLang="zh-CN" dirty="0"/>
              <a:t>Solar-mass BHs (Takhistov et al. 2021)</a:t>
            </a:r>
          </a:p>
          <a:p>
            <a:endParaRPr lang="en-US" altLang="zh-CN" dirty="0"/>
          </a:p>
          <a:p>
            <a:r>
              <a:rPr lang="en-US" altLang="zh-CN" dirty="0">
                <a:solidFill>
                  <a:srgbClr val="6306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等距更纱黑体 SC" panose="02000509000000000000" pitchFamily="49" charset="-122"/>
                <a:ea typeface="等距更纱黑体 SC" panose="02000509000000000000" pitchFamily="49" charset="-122"/>
                <a:cs typeface="等距更纱黑体 SC" panose="02000509000000000000" pitchFamily="49" charset="-122"/>
              </a:rPr>
              <a:t>GWs?</a:t>
            </a:r>
            <a:endParaRPr lang="zh-CN" altLang="en-US" dirty="0">
              <a:solidFill>
                <a:srgbClr val="63065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等距更纱黑体 SC" panose="02000509000000000000" pitchFamily="49" charset="-122"/>
              <a:ea typeface="等距更纱黑体 SC" panose="02000509000000000000" pitchFamily="49" charset="-122"/>
              <a:cs typeface="等距更纱黑体 SC" panose="02000509000000000000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40681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5200B24-E128-4FDA-8E7C-308105BD0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GWs as Observational Signature</a:t>
            </a:r>
            <a:endParaRPr lang="zh-CN" altLang="en-US" dirty="0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4D630AE-9410-491F-AA21-AF256C0F6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FPS11: 2022/8/4</a:t>
            </a: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C049689-C70E-4719-878A-04D9CCD8D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CN" altLang="en-US" dirty="0"/>
              <a:t>天文与空间科学学院</a:t>
            </a:r>
            <a:endParaRPr lang="en-US" altLang="zh-CN" dirty="0"/>
          </a:p>
          <a:p>
            <a:pPr>
              <a:defRPr/>
            </a:pPr>
            <a:r>
              <a:rPr lang="en-US" altLang="zh-CN" dirty="0"/>
              <a:t>School of Astronomy and Space Science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305A3AE-7E10-4D13-BD2C-589F995B2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367FF2-AAB6-487E-B0FC-81189FC88E64}" type="slidenum">
              <a:rPr lang="en-US" altLang="zh-CN" smtClean="0"/>
              <a:pPr>
                <a:defRPr/>
              </a:pPr>
              <a:t>6</a:t>
            </a:fld>
            <a:endParaRPr lang="en-US" altLang="zh-CN"/>
          </a:p>
        </p:txBody>
      </p:sp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27E6697C-FA03-40ED-BFA1-2DED41D1DB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1" t="8001" r="6951" b="3800"/>
          <a:stretch/>
        </p:blipFill>
        <p:spPr>
          <a:xfrm>
            <a:off x="533588" y="1239741"/>
            <a:ext cx="4338276" cy="4499007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269C36C8-EAE3-4AD8-8BA9-A75CFB4B06B2}"/>
              </a:ext>
            </a:extLst>
          </p:cNvPr>
          <p:cNvSpPr txBox="1"/>
          <p:nvPr/>
        </p:nvSpPr>
        <p:spPr bwMode="auto">
          <a:xfrm>
            <a:off x="1294143" y="5733380"/>
            <a:ext cx="3024336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zh-CN" sz="1900" dirty="0">
                <a:solidFill>
                  <a:schemeClr val="accent1"/>
                </a:solidFill>
                <a:latin typeface="等距更纱黑体 SC" panose="02000509000000000000" pitchFamily="49" charset="-122"/>
                <a:ea typeface="等距更纱黑体 SC" panose="02000509000000000000" pitchFamily="49" charset="-122"/>
              </a:rPr>
              <a:t>Horowitz &amp; Reddy (2019)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6883971-636C-422F-8D95-0454431C62E6}"/>
              </a:ext>
            </a:extLst>
          </p:cNvPr>
          <p:cNvSpPr txBox="1"/>
          <p:nvPr/>
        </p:nvSpPr>
        <p:spPr bwMode="auto">
          <a:xfrm>
            <a:off x="7067254" y="4797152"/>
            <a:ext cx="2952328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zh-CN" sz="1900" dirty="0">
                <a:solidFill>
                  <a:schemeClr val="accent1"/>
                </a:solidFill>
                <a:latin typeface="等距更纱黑体 SC" panose="02000509000000000000" pitchFamily="49" charset="-122"/>
                <a:ea typeface="等距更纱黑体 SC" panose="02000509000000000000" pitchFamily="49" charset="-122"/>
              </a:rPr>
              <a:t>Génolini et al. (2020)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内容占位符 5">
                <a:extLst>
                  <a:ext uri="{FF2B5EF4-FFF2-40B4-BE49-F238E27FC236}">
                    <a16:creationId xmlns:a16="http://schemas.microsoft.com/office/drawing/2014/main" id="{EEE55F29-7EC5-4B39-AC7F-9F18786991D4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5087888" y="2204864"/>
                <a:ext cx="6570523" cy="25202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447663" indent="-44766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6A005F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等距更纱黑体 SC Light" panose="02000409000000000000" pitchFamily="49" charset="-122"/>
                    <a:ea typeface="等距更纱黑体 SC Light" panose="02000409000000000000" pitchFamily="49" charset="-122"/>
                    <a:cs typeface="等距更纱黑体 SC Light" panose="02000409000000000000" pitchFamily="49" charset="-122"/>
                  </a:defRPr>
                </a:lvl1pPr>
                <a:lvl2pPr marL="888978" indent="-439728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6A005F"/>
                  </a:buClr>
                  <a:buSzPct val="65000"/>
                  <a:buFont typeface="Wingdings" panose="05000000000000000000" pitchFamily="2" charset="2"/>
                  <a:buChar char="¡"/>
                  <a:defRPr sz="2000">
                    <a:solidFill>
                      <a:schemeClr val="tx1"/>
                    </a:solidFill>
                    <a:latin typeface="等距更纱黑体 SC Light" panose="02000409000000000000" pitchFamily="49" charset="-122"/>
                    <a:ea typeface="等距更纱黑体 SC Light" panose="02000409000000000000" pitchFamily="49" charset="-122"/>
                    <a:cs typeface="等距更纱黑体 SC Light" panose="02000409000000000000" pitchFamily="49" charset="-122"/>
                  </a:defRPr>
                </a:lvl2pPr>
                <a:lvl3pPr marL="1293781" indent="-403215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6A005F"/>
                  </a:buClr>
                  <a:buSzPct val="70000"/>
                  <a:buFont typeface="Wingdings" panose="05000000000000000000" pitchFamily="2" charset="2"/>
                  <a:buChar char="u"/>
                  <a:defRPr sz="1900">
                    <a:solidFill>
                      <a:schemeClr val="tx1"/>
                    </a:solidFill>
                    <a:latin typeface="等距更纱黑体 SC Light" panose="02000409000000000000" pitchFamily="49" charset="-122"/>
                    <a:ea typeface="等距更纱黑体 SC Light" panose="02000409000000000000" pitchFamily="49" charset="-122"/>
                    <a:cs typeface="等距更纱黑体 SC Light" panose="02000409000000000000" pitchFamily="49" charset="-122"/>
                  </a:defRPr>
                </a:lvl3pPr>
                <a:lvl4pPr marL="1681121" indent="-38575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6A005F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等距更纱黑体 SC Light" panose="02000409000000000000" pitchFamily="49" charset="-122"/>
                    <a:ea typeface="等距更纱黑体 SC Light" panose="02000409000000000000" pitchFamily="49" charset="-122"/>
                    <a:cs typeface="等距更纱黑体 SC Light" panose="02000409000000000000" pitchFamily="49" charset="-122"/>
                  </a:defRPr>
                </a:lvl4pPr>
                <a:lvl5pPr marL="2070048" indent="-387341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6A005F"/>
                  </a:buClr>
                  <a:buSzPct val="70000"/>
                  <a:buFont typeface="Arial" panose="020B0604020202020204" pitchFamily="34" charset="0"/>
                  <a:buChar char="•"/>
                  <a:defRPr sz="1500">
                    <a:solidFill>
                      <a:schemeClr val="tx1"/>
                    </a:solidFill>
                    <a:latin typeface="等距更纱黑体 SC Light" panose="02000409000000000000" pitchFamily="49" charset="-122"/>
                    <a:ea typeface="等距更纱黑体 SC Light" panose="02000409000000000000" pitchFamily="49" charset="-122"/>
                    <a:cs typeface="等距更纱黑体 SC Light" panose="02000409000000000000" pitchFamily="49" charset="-122"/>
                  </a:defRPr>
                </a:lvl5pPr>
                <a:lvl6pPr marL="2527237" indent="-387341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984425" indent="-387341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441614" indent="-387341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898803" indent="-387341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>
                  <a:buSzPct val="150000"/>
                  <a:buFont typeface="等距更纱黑体 SC Light" panose="02000409000000000000" pitchFamily="49" charset="-122"/>
                  <a:buChar char="“"/>
                </a:pPr>
                <a:r>
                  <a:rPr lang="en-US" altLang="zh-CN" kern="0" dirty="0"/>
                  <a:t>… is </a:t>
                </a:r>
                <a:r>
                  <a:rPr lang="en-US" altLang="zh-CN" i="1" kern="0" dirty="0">
                    <a:latin typeface="等距更纱黑体 Slab SC Light" panose="02000409000000000000" pitchFamily="49" charset="-122"/>
                    <a:ea typeface="等距更纱黑体 Slab SC Light" panose="02000409000000000000" pitchFamily="49" charset="-122"/>
                    <a:cs typeface="等距更纱黑体 Slab SC Light" panose="02000409000000000000" pitchFamily="49" charset="-122"/>
                  </a:rPr>
                  <a:t>monochromatic</a:t>
                </a:r>
                <a:r>
                  <a:rPr lang="en-US" altLang="zh-CN" kern="0" dirty="0"/>
                  <a:t> with frequency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kern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b="0" i="1" kern="0" smtClean="0">
                            <a:latin typeface="Cambria Math" panose="02040503050406030204" pitchFamily="18" charset="0"/>
                          </a:rPr>
                          <m:t>⋆</m:t>
                        </m:r>
                      </m:sub>
                    </m:sSub>
                    <m:r>
                      <a:rPr lang="en-US" altLang="zh-CN" b="0" i="1" kern="0" smtClean="0">
                        <a:latin typeface="Cambria Math" panose="02040503050406030204" pitchFamily="18" charset="0"/>
                      </a:rPr>
                      <m:t>∼</m:t>
                    </m:r>
                    <m:r>
                      <m:rPr>
                        <m:sty m:val="p"/>
                      </m:rPr>
                      <a:rPr lang="en-US" altLang="zh-CN" b="0" i="0" kern="0" smtClean="0">
                        <a:latin typeface="Cambria Math" panose="02040503050406030204" pitchFamily="18" charset="0"/>
                      </a:rPr>
                      <m:t>kHz</m:t>
                    </m:r>
                  </m:oMath>
                </a14:m>
                <a:r>
                  <a:rPr lang="en-US" altLang="zh-CN" kern="0" dirty="0"/>
                  <a:t> and with a </a:t>
                </a:r>
                <a:r>
                  <a:rPr lang="en-US" altLang="zh-CN" i="1" kern="0" dirty="0">
                    <a:latin typeface="等距更纱黑体 Slab SC Light" panose="02000409000000000000" pitchFamily="49" charset="-122"/>
                    <a:ea typeface="等距更纱黑体 Slab SC Light" panose="02000409000000000000" pitchFamily="49" charset="-122"/>
                    <a:cs typeface="等距更纱黑体 Slab SC Light" panose="02000409000000000000" pitchFamily="49" charset="-122"/>
                  </a:rPr>
                  <a:t>constant amplitude </a:t>
                </a:r>
                <a:r>
                  <a:rPr lang="en-US" altLang="zh-CN" kern="0" dirty="0"/>
                  <a:t>estimated as</a:t>
                </a:r>
              </a:p>
              <a:p>
                <a:pPr marL="0" indent="0">
                  <a:buSzPct val="150000"/>
                  <a:buNone/>
                </a:pPr>
                <a:r>
                  <a:rPr lang="en-US" altLang="zh-CN" kern="0" dirty="0"/>
                  <a:t>                                         ”</a:t>
                </a:r>
              </a:p>
              <a:p>
                <a:pPr marL="0" indent="0">
                  <a:buSzPct val="150000"/>
                  <a:buNone/>
                </a:pPr>
                <a:endParaRPr lang="en-US" altLang="zh-CN" kern="0" dirty="0"/>
              </a:p>
              <a:p>
                <a:pPr marL="0" indent="0" algn="r">
                  <a:buSzPct val="150000"/>
                  <a:buNone/>
                </a:pPr>
                <a:r>
                  <a:rPr lang="en-US" altLang="zh-CN" sz="1900" kern="0" dirty="0"/>
                  <a:t>(italic font set by the original authors)</a:t>
                </a:r>
              </a:p>
            </p:txBody>
          </p:sp>
        </mc:Choice>
        <mc:Fallback xmlns="">
          <p:sp>
            <p:nvSpPr>
              <p:cNvPr id="10" name="内容占位符 5">
                <a:extLst>
                  <a:ext uri="{FF2B5EF4-FFF2-40B4-BE49-F238E27FC236}">
                    <a16:creationId xmlns:a16="http://schemas.microsoft.com/office/drawing/2014/main" id="{EEE55F29-7EC5-4B39-AC7F-9F18786991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87888" y="2204864"/>
                <a:ext cx="6570523" cy="2520280"/>
              </a:xfrm>
              <a:prstGeom prst="rect">
                <a:avLst/>
              </a:prstGeom>
              <a:blipFill>
                <a:blip r:embed="rId3"/>
                <a:stretch>
                  <a:fillRect l="-3064" t="-10654" r="-167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图片 11">
            <a:extLst>
              <a:ext uri="{FF2B5EF4-FFF2-40B4-BE49-F238E27FC236}">
                <a16:creationId xmlns:a16="http://schemas.microsoft.com/office/drawing/2014/main" id="{455DC3D1-9D69-48B5-8094-8F914E9D3A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1522" y="3357174"/>
            <a:ext cx="5783792" cy="723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620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AB7E534-D2FC-4936-A5BF-DD7143971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Dependence on Stellar Structure</a:t>
            </a:r>
            <a:endParaRPr lang="zh-CN" altLang="en-US" dirty="0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EB25223-9B90-4AC0-85FE-D5053D549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FPS11: 2022/8/4</a:t>
            </a: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C20547A-CF11-4EC8-9F01-C4814F059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天文与空间科学学院</a:t>
            </a:r>
            <a:endParaRPr lang="en-US" altLang="zh-CN"/>
          </a:p>
          <a:p>
            <a:pPr>
              <a:defRPr/>
            </a:pPr>
            <a:r>
              <a:rPr lang="en-US" altLang="zh-CN"/>
              <a:t>School of Astronomy and Space Science</a:t>
            </a:r>
            <a:endParaRPr lang="en-US" altLang="zh-CN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85433DF-E11A-4332-9AC3-BB6D666AA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367FF2-AAB6-487E-B0FC-81189FC88E64}" type="slidenum">
              <a:rPr lang="en-US" altLang="zh-CN" smtClean="0"/>
              <a:pPr>
                <a:defRPr/>
              </a:pPr>
              <a:t>7</a:t>
            </a:fld>
            <a:endParaRPr lang="en-US" altLang="zh-CN"/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00BCB71-B504-4438-BF67-049AE04392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Energy-losing channels</a:t>
            </a:r>
          </a:p>
          <a:p>
            <a:pPr lvl="1"/>
            <a:r>
              <a:rPr lang="en-US" altLang="zh-CN" dirty="0"/>
              <a:t>Dynamical friction</a:t>
            </a:r>
          </a:p>
          <a:p>
            <a:pPr lvl="2"/>
            <a:endParaRPr lang="en-US" altLang="zh-CN" dirty="0"/>
          </a:p>
          <a:p>
            <a:pPr lvl="2"/>
            <a:endParaRPr lang="en-US" altLang="zh-CN" dirty="0"/>
          </a:p>
          <a:p>
            <a:pPr lvl="1"/>
            <a:r>
              <a:rPr lang="en-US" altLang="zh-CN" dirty="0"/>
              <a:t>Accretion</a:t>
            </a:r>
          </a:p>
          <a:p>
            <a:pPr lvl="2"/>
            <a:endParaRPr lang="en-US" altLang="zh-CN" dirty="0"/>
          </a:p>
          <a:p>
            <a:pPr lvl="2"/>
            <a:endParaRPr lang="en-US" altLang="zh-CN" dirty="0"/>
          </a:p>
          <a:p>
            <a:pPr lvl="1"/>
            <a:r>
              <a:rPr lang="en-US" altLang="zh-CN" dirty="0"/>
              <a:t>Post-Newtonian (GW)</a:t>
            </a:r>
          </a:p>
          <a:p>
            <a:pPr lvl="4"/>
            <a:endParaRPr lang="en-US" altLang="zh-CN" dirty="0"/>
          </a:p>
          <a:p>
            <a:r>
              <a:rPr lang="en-US" altLang="zh-CN" dirty="0"/>
              <a:t>Stellar structure</a:t>
            </a:r>
          </a:p>
          <a:p>
            <a:pPr lvl="1"/>
            <a:r>
              <a:rPr lang="en-US" altLang="zh-CN" dirty="0">
                <a:solidFill>
                  <a:srgbClr val="0069BA"/>
                </a:solidFill>
              </a:rPr>
              <a:t>Neutron star (BSk 24)</a:t>
            </a:r>
          </a:p>
          <a:p>
            <a:pPr lvl="1"/>
            <a:r>
              <a:rPr lang="en-US" altLang="zh-CN" dirty="0">
                <a:solidFill>
                  <a:srgbClr val="D95218"/>
                </a:solidFill>
              </a:rPr>
              <a:t>Strange star (MIT-Bag)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D50F4520-843B-47C1-8EF1-760963025CC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61"/>
          <a:stretch/>
        </p:blipFill>
        <p:spPr>
          <a:xfrm>
            <a:off x="5519936" y="1247736"/>
            <a:ext cx="6640688" cy="4830121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C968CB96-4A66-4882-80B3-066D4B09D0AD}"/>
              </a:ext>
            </a:extLst>
          </p:cNvPr>
          <p:cNvSpPr txBox="1"/>
          <p:nvPr/>
        </p:nvSpPr>
        <p:spPr bwMode="auto">
          <a:xfrm>
            <a:off x="7104112" y="4509120"/>
            <a:ext cx="2371133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zh-CN" sz="1900" dirty="0">
                <a:solidFill>
                  <a:schemeClr val="accent1"/>
                </a:solidFill>
                <a:latin typeface="等距更纱黑体 SC" panose="02000509000000000000" pitchFamily="49" charset="-122"/>
                <a:ea typeface="等距更纱黑体 SC" panose="02000509000000000000" pitchFamily="49" charset="-122"/>
              </a:rPr>
              <a:t>Zou &amp; Huang (2022)</a:t>
            </a:r>
            <a:endParaRPr lang="zh-CN" altLang="en-US" sz="1900" dirty="0" err="1">
              <a:solidFill>
                <a:schemeClr val="accent1"/>
              </a:solidFill>
              <a:latin typeface="等距更纱黑体 SC" panose="02000509000000000000" pitchFamily="49" charset="-122"/>
              <a:ea typeface="等距更纱黑体 SC" panose="02000509000000000000" pitchFamily="49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18EAA9B0-B18B-4D94-9C62-E4D8429BB4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7528" y="2300004"/>
            <a:ext cx="3240360" cy="60652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1A13E0C2-F6CC-4329-844F-D85BAF3ED7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7528" y="3284984"/>
            <a:ext cx="2191980" cy="656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385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4315436-E467-44B3-A7C4-05958ED76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Binary Evolution</a:t>
            </a:r>
            <a:endParaRPr lang="zh-CN" altLang="en-US" dirty="0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09E13E7-B0EF-4F78-8577-ABB80F793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FPS11: 2022/8/4</a:t>
            </a: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68F6B69-5801-4BEA-9489-516732E6E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天文与空间科学学院</a:t>
            </a:r>
            <a:endParaRPr lang="en-US" altLang="zh-CN"/>
          </a:p>
          <a:p>
            <a:pPr>
              <a:defRPr/>
            </a:pPr>
            <a:r>
              <a:rPr lang="en-US" altLang="zh-CN"/>
              <a:t>School of Astronomy and Space Science</a:t>
            </a:r>
            <a:endParaRPr lang="en-US" altLang="zh-CN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7F20D54-6C0B-4EFA-99CF-085A8B34B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367FF2-AAB6-487E-B0FC-81189FC88E64}" type="slidenum">
              <a:rPr lang="en-US" altLang="zh-CN" smtClean="0"/>
              <a:pPr>
                <a:defRPr/>
              </a:pPr>
              <a:t>8</a:t>
            </a:fld>
            <a:endParaRPr lang="en-US" altLang="zh-CN"/>
          </a:p>
        </p:txBody>
      </p:sp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8D1767EC-4716-4EF4-A793-7091F006B7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58"/>
          <a:stretch/>
        </p:blipFill>
        <p:spPr>
          <a:xfrm>
            <a:off x="-672" y="1242395"/>
            <a:ext cx="6528720" cy="4521546"/>
          </a:xfr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0B4FC1E-361D-4138-937A-799CCCC001B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1" t="6130" r="8585"/>
          <a:stretch/>
        </p:blipFill>
        <p:spPr>
          <a:xfrm>
            <a:off x="6528048" y="1240857"/>
            <a:ext cx="5616624" cy="4521546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6C551461-3D19-4E10-A0C5-61DAA3F2D4AB}"/>
              </a:ext>
            </a:extLst>
          </p:cNvPr>
          <p:cNvSpPr txBox="1"/>
          <p:nvPr/>
        </p:nvSpPr>
        <p:spPr bwMode="auto">
          <a:xfrm>
            <a:off x="5342481" y="5649580"/>
            <a:ext cx="2371133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zh-CN" sz="1900" dirty="0">
                <a:solidFill>
                  <a:schemeClr val="accent1"/>
                </a:solidFill>
                <a:latin typeface="等距更纱黑体 SC" panose="02000509000000000000" pitchFamily="49" charset="-122"/>
                <a:ea typeface="等距更纱黑体 SC" panose="02000509000000000000" pitchFamily="49" charset="-122"/>
              </a:rPr>
              <a:t>Zou &amp; Huang (2022)</a:t>
            </a:r>
            <a:endParaRPr lang="zh-CN" altLang="en-US" sz="1900" dirty="0" err="1">
              <a:solidFill>
                <a:schemeClr val="accent1"/>
              </a:solidFill>
              <a:latin typeface="等距更纱黑体 SC" panose="02000509000000000000" pitchFamily="49" charset="-122"/>
              <a:ea typeface="等距更纱黑体 SC" panose="02000509000000000000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73842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D62A3385-B053-45F9-8C08-BA072BEE8C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16" r="7973"/>
          <a:stretch/>
        </p:blipFill>
        <p:spPr>
          <a:xfrm>
            <a:off x="2697242" y="1238075"/>
            <a:ext cx="6351086" cy="4849084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85C37A16-6E60-4D65-B345-7FC88D35F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i="1" dirty="0"/>
              <a:t>m</a:t>
            </a:r>
            <a:r>
              <a:rPr lang="en-US" altLang="zh-CN" baseline="-25000" dirty="0"/>
              <a:t>PBH</a:t>
            </a:r>
            <a:r>
              <a:rPr lang="en-US" altLang="zh-CN" i="1" dirty="0"/>
              <a:t>r</a:t>
            </a:r>
            <a:r>
              <a:rPr lang="en-US" altLang="zh-CN" baseline="30000" dirty="0"/>
              <a:t>2</a:t>
            </a:r>
            <a:r>
              <a:rPr lang="en-US" altLang="zh-CN" dirty="0"/>
              <a:t> is not constant</a:t>
            </a:r>
            <a:endParaRPr lang="zh-CN" altLang="en-US" dirty="0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2F496F4-AFDE-46A0-A6E3-2F8E694AB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FPS11: 2022/8/4</a:t>
            </a: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3DCAEA1-2FFB-4946-BD69-8F7BCFED0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天文与空间科学学院</a:t>
            </a:r>
            <a:endParaRPr lang="en-US" altLang="zh-CN"/>
          </a:p>
          <a:p>
            <a:pPr>
              <a:defRPr/>
            </a:pPr>
            <a:r>
              <a:rPr lang="en-US" altLang="zh-CN"/>
              <a:t>School of Astronomy and Space Science</a:t>
            </a:r>
            <a:endParaRPr lang="en-US" altLang="zh-CN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9F1B996-2297-419E-85D5-E214796F5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367FF2-AAB6-487E-B0FC-81189FC88E64}" type="slidenum">
              <a:rPr lang="en-US" altLang="zh-CN" smtClean="0"/>
              <a:pPr>
                <a:defRPr/>
              </a:pPr>
              <a:t>9</a:t>
            </a:fld>
            <a:endParaRPr lang="en-US" altLang="zh-CN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F40672B-A7CF-4519-8BB7-E811127E5E3D}"/>
              </a:ext>
            </a:extLst>
          </p:cNvPr>
          <p:cNvSpPr txBox="1"/>
          <p:nvPr/>
        </p:nvSpPr>
        <p:spPr bwMode="auto">
          <a:xfrm>
            <a:off x="551384" y="4942800"/>
            <a:ext cx="2371133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zh-CN" sz="1900" dirty="0">
                <a:solidFill>
                  <a:schemeClr val="accent1"/>
                </a:solidFill>
                <a:latin typeface="等距更纱黑体 SC" panose="02000509000000000000" pitchFamily="49" charset="-122"/>
                <a:ea typeface="等距更纱黑体 SC" panose="02000509000000000000" pitchFamily="49" charset="-122"/>
              </a:rPr>
              <a:t>Zou &amp; Huang (2022)</a:t>
            </a:r>
            <a:endParaRPr lang="zh-CN" altLang="en-US" sz="1900" dirty="0" err="1">
              <a:solidFill>
                <a:schemeClr val="accent1"/>
              </a:solidFill>
              <a:latin typeface="等距更纱黑体 SC" panose="02000509000000000000" pitchFamily="49" charset="-122"/>
              <a:ea typeface="等距更纱黑体 SC" panose="02000509000000000000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18549169"/>
      </p:ext>
    </p:extLst>
  </p:cSld>
  <p:clrMapOvr>
    <a:masterClrMapping/>
  </p:clrMapOvr>
</p:sld>
</file>

<file path=ppt/theme/theme1.xml><?xml version="1.0" encoding="utf-8"?>
<a:theme xmlns:a="http://schemas.openxmlformats.org/drawingml/2006/main" name="Fancy">
  <a:themeElements>
    <a:clrScheme name="NJU Theme">
      <a:dk1>
        <a:srgbClr val="292929"/>
      </a:dk1>
      <a:lt1>
        <a:srgbClr val="FFFFFF"/>
      </a:lt1>
      <a:dk2>
        <a:srgbClr val="000000"/>
      </a:dk2>
      <a:lt2>
        <a:srgbClr val="808080"/>
      </a:lt2>
      <a:accent1>
        <a:srgbClr val="6A005F"/>
      </a:accent1>
      <a:accent2>
        <a:srgbClr val="CCCC99"/>
      </a:accent2>
      <a:accent3>
        <a:srgbClr val="FFFFFF"/>
      </a:accent3>
      <a:accent4>
        <a:srgbClr val="212121"/>
      </a:accent4>
      <a:accent5>
        <a:srgbClr val="E2CAAA"/>
      </a:accent5>
      <a:accent6>
        <a:srgbClr val="B9B98A"/>
      </a:accent6>
      <a:hlink>
        <a:srgbClr val="6A005F"/>
      </a:hlink>
      <a:folHlink>
        <a:srgbClr val="6A005F"/>
      </a:folHlink>
    </a:clrScheme>
    <a:fontScheme name="Axis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spAutoFit/>
      </a:bodyPr>
      <a:lstStyle>
        <a:defPPr>
          <a:defRPr sz="1900" dirty="0" err="1" smtClean="0">
            <a:solidFill>
              <a:schemeClr val="accent1"/>
            </a:solidFill>
            <a:latin typeface="等距更纱黑体 SC" panose="02000509000000000000" pitchFamily="49" charset="-122"/>
            <a:ea typeface="等距更纱黑体 SC" panose="02000509000000000000" pitchFamily="49" charset="-122"/>
          </a:defRPr>
        </a:defPPr>
      </a:lstStyle>
    </a:txDef>
  </a:objectDefaults>
  <a:extraClrSchemeLst>
    <a:extraClrScheme>
      <a:clrScheme name="Axis 1">
        <a:dk1>
          <a:srgbClr val="080808"/>
        </a:dk1>
        <a:lt1>
          <a:srgbClr val="F8F8F8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ADAAAA"/>
        </a:accent3>
        <a:accent4>
          <a:srgbClr val="D4D4D4"/>
        </a:accent4>
        <a:accent5>
          <a:srgbClr val="FFCAAA"/>
        </a:accent5>
        <a:accent6>
          <a:srgbClr val="B92D00"/>
        </a:accent6>
        <a:hlink>
          <a:srgbClr val="CC66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2">
        <a:dk1>
          <a:srgbClr val="333333"/>
        </a:dk1>
        <a:lt1>
          <a:srgbClr val="F8F8F8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666666"/>
        </a:accent2>
        <a:accent3>
          <a:srgbClr val="C0AAAA"/>
        </a:accent3>
        <a:accent4>
          <a:srgbClr val="D4D4D4"/>
        </a:accent4>
        <a:accent5>
          <a:srgbClr val="E2CAAA"/>
        </a:accent5>
        <a:accent6>
          <a:srgbClr val="5C5C5C"/>
        </a:accent6>
        <a:hlink>
          <a:srgbClr val="CC6600"/>
        </a:hlink>
        <a:folHlink>
          <a:srgbClr val="95A58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3">
        <a:dk1>
          <a:srgbClr val="5F5F5F"/>
        </a:dk1>
        <a:lt1>
          <a:srgbClr val="A4BEE0"/>
        </a:lt1>
        <a:dk2>
          <a:srgbClr val="013253"/>
        </a:dk2>
        <a:lt2>
          <a:srgbClr val="FFFFFF"/>
        </a:lt2>
        <a:accent1>
          <a:srgbClr val="588480"/>
        </a:accent1>
        <a:accent2>
          <a:srgbClr val="6600FF"/>
        </a:accent2>
        <a:accent3>
          <a:srgbClr val="AAADB3"/>
        </a:accent3>
        <a:accent4>
          <a:srgbClr val="8BA2BF"/>
        </a:accent4>
        <a:accent5>
          <a:srgbClr val="B4C2C0"/>
        </a:accent5>
        <a:accent6>
          <a:srgbClr val="5C00E7"/>
        </a:accent6>
        <a:hlink>
          <a:srgbClr val="CCCC00"/>
        </a:hlink>
        <a:folHlink>
          <a:srgbClr val="5F5F5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4">
        <a:dk1>
          <a:srgbClr val="003300"/>
        </a:dk1>
        <a:lt1>
          <a:srgbClr val="F8F8F8"/>
        </a:lt1>
        <a:dk2>
          <a:srgbClr val="3D4A1C"/>
        </a:dk2>
        <a:lt2>
          <a:srgbClr val="FFFFFF"/>
        </a:lt2>
        <a:accent1>
          <a:srgbClr val="99CC00"/>
        </a:accent1>
        <a:accent2>
          <a:srgbClr val="669900"/>
        </a:accent2>
        <a:accent3>
          <a:srgbClr val="AFB1AB"/>
        </a:accent3>
        <a:accent4>
          <a:srgbClr val="D4D4D4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5">
        <a:dk1>
          <a:srgbClr val="333333"/>
        </a:dk1>
        <a:lt1>
          <a:srgbClr val="F8F8F8"/>
        </a:lt1>
        <a:dk2>
          <a:srgbClr val="005D8C"/>
        </a:dk2>
        <a:lt2>
          <a:srgbClr val="FFFFFF"/>
        </a:lt2>
        <a:accent1>
          <a:srgbClr val="00CC99"/>
        </a:accent1>
        <a:accent2>
          <a:srgbClr val="0099CC"/>
        </a:accent2>
        <a:accent3>
          <a:srgbClr val="AAB6C5"/>
        </a:accent3>
        <a:accent4>
          <a:srgbClr val="D4D4D4"/>
        </a:accent4>
        <a:accent5>
          <a:srgbClr val="AAE2CA"/>
        </a:accent5>
        <a:accent6>
          <a:srgbClr val="008AB9"/>
        </a:accent6>
        <a:hlink>
          <a:srgbClr val="FFCC00"/>
        </a:hlink>
        <a:folHlink>
          <a:srgbClr val="D8D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6">
        <a:dk1>
          <a:srgbClr val="000000"/>
        </a:dk1>
        <a:lt1>
          <a:srgbClr val="ECAE00"/>
        </a:lt1>
        <a:dk2>
          <a:srgbClr val="FFFFFF"/>
        </a:dk2>
        <a:lt2>
          <a:srgbClr val="333333"/>
        </a:lt2>
        <a:accent1>
          <a:srgbClr val="CC6600"/>
        </a:accent1>
        <a:accent2>
          <a:srgbClr val="BA6D10"/>
        </a:accent2>
        <a:accent3>
          <a:srgbClr val="F4D3AA"/>
        </a:accent3>
        <a:accent4>
          <a:srgbClr val="000000"/>
        </a:accent4>
        <a:accent5>
          <a:srgbClr val="E2B8AA"/>
        </a:accent5>
        <a:accent6>
          <a:srgbClr val="A8620D"/>
        </a:accent6>
        <a:hlink>
          <a:srgbClr val="666633"/>
        </a:hlink>
        <a:folHlink>
          <a:srgbClr val="8D996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xis 7">
        <a:dk1>
          <a:srgbClr val="000000"/>
        </a:dk1>
        <a:lt1>
          <a:srgbClr val="FFFFFF"/>
        </a:lt1>
        <a:dk2>
          <a:srgbClr val="372221"/>
        </a:dk2>
        <a:lt2>
          <a:srgbClr val="808080"/>
        </a:lt2>
        <a:accent1>
          <a:srgbClr val="009999"/>
        </a:accent1>
        <a:accent2>
          <a:srgbClr val="9AAC98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8B9B89"/>
        </a:accent6>
        <a:hlink>
          <a:srgbClr val="6666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xis 8">
        <a:dk1>
          <a:srgbClr val="292929"/>
        </a:dk1>
        <a:lt1>
          <a:srgbClr val="FFFFFF"/>
        </a:lt1>
        <a:dk2>
          <a:srgbClr val="000000"/>
        </a:dk2>
        <a:lt2>
          <a:srgbClr val="808080"/>
        </a:lt2>
        <a:accent1>
          <a:srgbClr val="CC9900"/>
        </a:accent1>
        <a:accent2>
          <a:srgbClr val="CCCC99"/>
        </a:accent2>
        <a:accent3>
          <a:srgbClr val="FFFFFF"/>
        </a:accent3>
        <a:accent4>
          <a:srgbClr val="212121"/>
        </a:accent4>
        <a:accent5>
          <a:srgbClr val="E2CAAA"/>
        </a:accent5>
        <a:accent6>
          <a:srgbClr val="B9B98A"/>
        </a:accent6>
        <a:hlink>
          <a:srgbClr val="9999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南京大学PPT模版16比9.potx" id="{4F178573-B7DB-4F41-9F99-DA3FE26E9D34}" vid="{9939EC6A-256F-432A-B623-FA58C6DE856F}"/>
    </a:ext>
  </a:extLst>
</a:theme>
</file>

<file path=ppt/theme/theme2.xml><?xml version="1.0" encoding="utf-8"?>
<a:theme xmlns:a="http://schemas.openxmlformats.org/drawingml/2006/main" name="Plain">
  <a:themeElements>
    <a:clrScheme name="NJU Theme">
      <a:dk1>
        <a:srgbClr val="292929"/>
      </a:dk1>
      <a:lt1>
        <a:srgbClr val="FFFFFF"/>
      </a:lt1>
      <a:dk2>
        <a:srgbClr val="000000"/>
      </a:dk2>
      <a:lt2>
        <a:srgbClr val="808080"/>
      </a:lt2>
      <a:accent1>
        <a:srgbClr val="6A005F"/>
      </a:accent1>
      <a:accent2>
        <a:srgbClr val="CCCC99"/>
      </a:accent2>
      <a:accent3>
        <a:srgbClr val="FFFFFF"/>
      </a:accent3>
      <a:accent4>
        <a:srgbClr val="212121"/>
      </a:accent4>
      <a:accent5>
        <a:srgbClr val="E2CAAA"/>
      </a:accent5>
      <a:accent6>
        <a:srgbClr val="B9B98A"/>
      </a:accent6>
      <a:hlink>
        <a:srgbClr val="6A005F"/>
      </a:hlink>
      <a:folHlink>
        <a:srgbClr val="6A005F"/>
      </a:folHlink>
    </a:clrScheme>
    <a:fontScheme name="Axis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lnDef>
  </a:objectDefaults>
  <a:extraClrSchemeLst>
    <a:extraClrScheme>
      <a:clrScheme name="Axis 1">
        <a:dk1>
          <a:srgbClr val="080808"/>
        </a:dk1>
        <a:lt1>
          <a:srgbClr val="F8F8F8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ADAAAA"/>
        </a:accent3>
        <a:accent4>
          <a:srgbClr val="D4D4D4"/>
        </a:accent4>
        <a:accent5>
          <a:srgbClr val="FFCAAA"/>
        </a:accent5>
        <a:accent6>
          <a:srgbClr val="B92D00"/>
        </a:accent6>
        <a:hlink>
          <a:srgbClr val="CC66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2">
        <a:dk1>
          <a:srgbClr val="333333"/>
        </a:dk1>
        <a:lt1>
          <a:srgbClr val="F8F8F8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666666"/>
        </a:accent2>
        <a:accent3>
          <a:srgbClr val="C0AAAA"/>
        </a:accent3>
        <a:accent4>
          <a:srgbClr val="D4D4D4"/>
        </a:accent4>
        <a:accent5>
          <a:srgbClr val="E2CAAA"/>
        </a:accent5>
        <a:accent6>
          <a:srgbClr val="5C5C5C"/>
        </a:accent6>
        <a:hlink>
          <a:srgbClr val="CC6600"/>
        </a:hlink>
        <a:folHlink>
          <a:srgbClr val="95A58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3">
        <a:dk1>
          <a:srgbClr val="5F5F5F"/>
        </a:dk1>
        <a:lt1>
          <a:srgbClr val="A4BEE0"/>
        </a:lt1>
        <a:dk2>
          <a:srgbClr val="013253"/>
        </a:dk2>
        <a:lt2>
          <a:srgbClr val="FFFFFF"/>
        </a:lt2>
        <a:accent1>
          <a:srgbClr val="588480"/>
        </a:accent1>
        <a:accent2>
          <a:srgbClr val="6600FF"/>
        </a:accent2>
        <a:accent3>
          <a:srgbClr val="AAADB3"/>
        </a:accent3>
        <a:accent4>
          <a:srgbClr val="8BA2BF"/>
        </a:accent4>
        <a:accent5>
          <a:srgbClr val="B4C2C0"/>
        </a:accent5>
        <a:accent6>
          <a:srgbClr val="5C00E7"/>
        </a:accent6>
        <a:hlink>
          <a:srgbClr val="CCCC00"/>
        </a:hlink>
        <a:folHlink>
          <a:srgbClr val="5F5F5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4">
        <a:dk1>
          <a:srgbClr val="003300"/>
        </a:dk1>
        <a:lt1>
          <a:srgbClr val="F8F8F8"/>
        </a:lt1>
        <a:dk2>
          <a:srgbClr val="3D4A1C"/>
        </a:dk2>
        <a:lt2>
          <a:srgbClr val="FFFFFF"/>
        </a:lt2>
        <a:accent1>
          <a:srgbClr val="99CC00"/>
        </a:accent1>
        <a:accent2>
          <a:srgbClr val="669900"/>
        </a:accent2>
        <a:accent3>
          <a:srgbClr val="AFB1AB"/>
        </a:accent3>
        <a:accent4>
          <a:srgbClr val="D4D4D4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5">
        <a:dk1>
          <a:srgbClr val="333333"/>
        </a:dk1>
        <a:lt1>
          <a:srgbClr val="F8F8F8"/>
        </a:lt1>
        <a:dk2>
          <a:srgbClr val="005D8C"/>
        </a:dk2>
        <a:lt2>
          <a:srgbClr val="FFFFFF"/>
        </a:lt2>
        <a:accent1>
          <a:srgbClr val="00CC99"/>
        </a:accent1>
        <a:accent2>
          <a:srgbClr val="0099CC"/>
        </a:accent2>
        <a:accent3>
          <a:srgbClr val="AAB6C5"/>
        </a:accent3>
        <a:accent4>
          <a:srgbClr val="D4D4D4"/>
        </a:accent4>
        <a:accent5>
          <a:srgbClr val="AAE2CA"/>
        </a:accent5>
        <a:accent6>
          <a:srgbClr val="008AB9"/>
        </a:accent6>
        <a:hlink>
          <a:srgbClr val="FFCC00"/>
        </a:hlink>
        <a:folHlink>
          <a:srgbClr val="D8D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6">
        <a:dk1>
          <a:srgbClr val="000000"/>
        </a:dk1>
        <a:lt1>
          <a:srgbClr val="ECAE00"/>
        </a:lt1>
        <a:dk2>
          <a:srgbClr val="FFFFFF"/>
        </a:dk2>
        <a:lt2>
          <a:srgbClr val="333333"/>
        </a:lt2>
        <a:accent1>
          <a:srgbClr val="CC6600"/>
        </a:accent1>
        <a:accent2>
          <a:srgbClr val="BA6D10"/>
        </a:accent2>
        <a:accent3>
          <a:srgbClr val="F4D3AA"/>
        </a:accent3>
        <a:accent4>
          <a:srgbClr val="000000"/>
        </a:accent4>
        <a:accent5>
          <a:srgbClr val="E2B8AA"/>
        </a:accent5>
        <a:accent6>
          <a:srgbClr val="A8620D"/>
        </a:accent6>
        <a:hlink>
          <a:srgbClr val="666633"/>
        </a:hlink>
        <a:folHlink>
          <a:srgbClr val="8D996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xis 7">
        <a:dk1>
          <a:srgbClr val="000000"/>
        </a:dk1>
        <a:lt1>
          <a:srgbClr val="FFFFFF"/>
        </a:lt1>
        <a:dk2>
          <a:srgbClr val="372221"/>
        </a:dk2>
        <a:lt2>
          <a:srgbClr val="808080"/>
        </a:lt2>
        <a:accent1>
          <a:srgbClr val="009999"/>
        </a:accent1>
        <a:accent2>
          <a:srgbClr val="9AAC98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8B9B89"/>
        </a:accent6>
        <a:hlink>
          <a:srgbClr val="6666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xis 8">
        <a:dk1>
          <a:srgbClr val="292929"/>
        </a:dk1>
        <a:lt1>
          <a:srgbClr val="FFFFFF"/>
        </a:lt1>
        <a:dk2>
          <a:srgbClr val="000000"/>
        </a:dk2>
        <a:lt2>
          <a:srgbClr val="808080"/>
        </a:lt2>
        <a:accent1>
          <a:srgbClr val="CC9900"/>
        </a:accent1>
        <a:accent2>
          <a:srgbClr val="CCCC99"/>
        </a:accent2>
        <a:accent3>
          <a:srgbClr val="FFFFFF"/>
        </a:accent3>
        <a:accent4>
          <a:srgbClr val="212121"/>
        </a:accent4>
        <a:accent5>
          <a:srgbClr val="E2CAAA"/>
        </a:accent5>
        <a:accent6>
          <a:srgbClr val="B9B98A"/>
        </a:accent6>
        <a:hlink>
          <a:srgbClr val="9999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南京大学PPT模版16比9.potx" id="{4F178573-B7DB-4F41-9F99-DA3FE26E9D34}" vid="{979E457D-3175-467D-94E9-0B6FD54A1119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南京大学PPT模版16比9</Template>
  <TotalTime>173</TotalTime>
  <Words>507</Words>
  <Application>Microsoft Office PowerPoint</Application>
  <PresentationFormat>宽屏</PresentationFormat>
  <Paragraphs>114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15</vt:i4>
      </vt:variant>
    </vt:vector>
  </HeadingPairs>
  <TitlesOfParts>
    <vt:vector size="26" baseType="lpstr">
      <vt:lpstr>Cambria Math</vt:lpstr>
      <vt:lpstr>等距更纱黑体 SC Light</vt:lpstr>
      <vt:lpstr>等距更纱黑体 SC Semibold</vt:lpstr>
      <vt:lpstr>Arial</vt:lpstr>
      <vt:lpstr>等距更纱黑体 Slab SC Light</vt:lpstr>
      <vt:lpstr>等距更纱黑体 SC Xlight</vt:lpstr>
      <vt:lpstr>Wingdings</vt:lpstr>
      <vt:lpstr>Times New Roman</vt:lpstr>
      <vt:lpstr>等距更纱黑体 SC</vt:lpstr>
      <vt:lpstr>Fancy</vt:lpstr>
      <vt:lpstr>Plain</vt:lpstr>
      <vt:lpstr>GW from PBH Inspiraling inside Compact Star A Novel Probe for Dense Matter EoS</vt:lpstr>
      <vt:lpstr>PBHs as Dark Matter</vt:lpstr>
      <vt:lpstr>Dynamical Constraint</vt:lpstr>
      <vt:lpstr>Dynamical Constraint</vt:lpstr>
      <vt:lpstr>Observational Signatures?</vt:lpstr>
      <vt:lpstr>GWs as Observational Signature</vt:lpstr>
      <vt:lpstr>Dependence on Stellar Structure</vt:lpstr>
      <vt:lpstr>Binary Evolution</vt:lpstr>
      <vt:lpstr>mPBHr2 is not constant</vt:lpstr>
      <vt:lpstr>Orbit: Neutron star     vs.        Strange star</vt:lpstr>
      <vt:lpstr>Gravitational Wave</vt:lpstr>
      <vt:lpstr>Gravitational Wave</vt:lpstr>
      <vt:lpstr>Energy-losing Channels</vt:lpstr>
      <vt:lpstr>Summary</vt:lpstr>
      <vt:lpstr>Distance</vt:lpstr>
    </vt:vector>
  </TitlesOfParts>
  <Company>ics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Gravitational-wave Emission from Primordial Black Hole Inspiraling inside a Compact Star: A Novel Probe for Dense Matter Equation of State</dc:title>
  <dc:creator>Zou Ze-Cheng</dc:creator>
  <cp:lastModifiedBy>Zou Ze-Cheng</cp:lastModifiedBy>
  <cp:revision>28</cp:revision>
  <dcterms:created xsi:type="dcterms:W3CDTF">2022-07-27T07:44:29Z</dcterms:created>
  <dcterms:modified xsi:type="dcterms:W3CDTF">2022-08-03T12:58:18Z</dcterms:modified>
</cp:coreProperties>
</file>