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9708-9049-4351-B909-22978663648D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4E20-72D4-440F-99CE-64285A26A0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31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84E20-72D4-440F-99CE-64285A26A0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64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84E20-72D4-440F-99CE-64285A26A0A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60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323000"/>
            <a:ext cx="9143640" cy="1013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sz="6000" b="0" strike="noStrike" spc="-1">
                <a:solidFill>
                  <a:srgbClr val="000000"/>
                </a:solidFill>
                <a:latin typeface="Arial Black"/>
              </a:rPr>
              <a:t>单击此处添加标题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400" b="0" strike="noStrike" spc="-1">
                <a:solidFill>
                  <a:srgbClr val="000000"/>
                </a:solidFill>
                <a:latin typeface="Arial"/>
              </a:rPr>
              <a:t>点击鼠标编辑大纲文字格式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strike="noStrike" spc="-1">
                <a:solidFill>
                  <a:srgbClr val="000000"/>
                </a:solidFill>
                <a:latin typeface="Arial"/>
              </a:rPr>
              <a:t>第二个大纲级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strike="noStrike" spc="-1">
                <a:solidFill>
                  <a:srgbClr val="000000"/>
                </a:solidFill>
                <a:latin typeface="Arial"/>
              </a:rPr>
              <a:t>第三大纲级别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strike="noStrike" spc="-1">
                <a:solidFill>
                  <a:srgbClr val="000000"/>
                </a:solidFill>
                <a:latin typeface="Arial"/>
              </a:rPr>
              <a:t>第四大纲级别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Arial"/>
              </a:rPr>
              <a:t>第五大纲级别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Arial"/>
              </a:rPr>
              <a:t>第六大纲级别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Arial"/>
              </a:rPr>
              <a:t>第七大纲级别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264560" y="4996800"/>
            <a:ext cx="3096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488414" y="1021966"/>
            <a:ext cx="11215171" cy="1031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Parkes UWL observation of the “swooshes” of PSR J0614+2229</a:t>
            </a:r>
            <a:endParaRPr lang="en-US" sz="3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6636745" y="4996800"/>
            <a:ext cx="4024828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zh-CN" altLang="en-US" sz="2400" b="1" spc="-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汇报人：蔡沿庆</a:t>
            </a:r>
            <a:endParaRPr lang="en-US" sz="2400" b="1" spc="-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6636745" y="5649362"/>
            <a:ext cx="4024828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-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指导老师：党世军</a:t>
            </a:r>
            <a:endParaRPr lang="en-US" sz="2400" b="1" spc="-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6848FFA5-F43E-D1C7-0626-5F7E3BC08CC8}"/>
              </a:ext>
            </a:extLst>
          </p:cNvPr>
          <p:cNvSpPr/>
          <p:nvPr/>
        </p:nvSpPr>
        <p:spPr>
          <a:xfrm>
            <a:off x="6178627" y="4344238"/>
            <a:ext cx="6013373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trike="noStrike" spc="-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单位</a:t>
            </a:r>
            <a:r>
              <a:rPr lang="zh-CN" sz="2400" b="1" strike="noStrike" spc="-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strike="noStrike" spc="-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贵州师范大学</a:t>
            </a:r>
            <a:r>
              <a:rPr lang="en-US" altLang="zh-CN" sz="2400" b="1" strike="noStrike" spc="-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sz="2400" b="1" strike="noStrike" spc="-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级</a:t>
            </a:r>
            <a:r>
              <a:rPr lang="zh-CN" altLang="en-US" sz="2400" b="1" spc="-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“南仁东”班</a:t>
            </a:r>
            <a:endParaRPr lang="en-US" sz="2400" b="1" strike="noStrike" spc="-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"/>
          <p:cNvGrpSpPr/>
          <p:nvPr/>
        </p:nvGrpSpPr>
        <p:grpSpPr>
          <a:xfrm>
            <a:off x="37440" y="103680"/>
            <a:ext cx="12137040" cy="659520"/>
            <a:chOff x="37440" y="103680"/>
            <a:chExt cx="12137040" cy="659520"/>
          </a:xfrm>
        </p:grpSpPr>
        <p:sp>
          <p:nvSpPr>
            <p:cNvPr id="122" name="CustomShape 2"/>
            <p:cNvSpPr/>
            <p:nvPr/>
          </p:nvSpPr>
          <p:spPr>
            <a:xfrm>
              <a:off x="330120" y="103680"/>
              <a:ext cx="669024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>
                  <a:solidFill>
                    <a:srgbClr val="000000"/>
                  </a:solidFill>
                  <a:latin typeface="Arial"/>
                </a:rPr>
                <a:t>数据处理及结果</a:t>
              </a:r>
              <a:r>
                <a:rPr lang="en-US" sz="3200" b="0" strike="noStrike" spc="-1">
                  <a:solidFill>
                    <a:srgbClr val="000000"/>
                  </a:solidFill>
                  <a:latin typeface="Arial"/>
                </a:rPr>
                <a:t>——九月份观测结果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123" name="CustomShape 3"/>
            <p:cNvSpPr/>
            <p:nvPr/>
          </p:nvSpPr>
          <p:spPr>
            <a:xfrm>
              <a:off x="37440" y="68724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4" name="Group 4"/>
          <p:cNvGrpSpPr/>
          <p:nvPr/>
        </p:nvGrpSpPr>
        <p:grpSpPr>
          <a:xfrm>
            <a:off x="37440" y="1099800"/>
            <a:ext cx="11953440" cy="5489640"/>
            <a:chOff x="37440" y="1099800"/>
            <a:chExt cx="11953440" cy="5489640"/>
          </a:xfrm>
        </p:grpSpPr>
        <p:pic>
          <p:nvPicPr>
            <p:cNvPr id="125" name="图片 5" descr="psr-9-879"/>
            <p:cNvPicPr/>
            <p:nvPr/>
          </p:nvPicPr>
          <p:blipFill>
            <a:blip r:embed="rId2"/>
            <a:stretch/>
          </p:blipFill>
          <p:spPr>
            <a:xfrm>
              <a:off x="37440" y="1099800"/>
              <a:ext cx="3984120" cy="5124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图片 6" descr="psr-9-1229"/>
            <p:cNvPicPr/>
            <p:nvPr/>
          </p:nvPicPr>
          <p:blipFill>
            <a:blip r:embed="rId3"/>
            <a:stretch/>
          </p:blipFill>
          <p:spPr>
            <a:xfrm>
              <a:off x="4021920" y="1099800"/>
              <a:ext cx="3984120" cy="5124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图片 7" descr="psr-9-1579"/>
            <p:cNvPicPr/>
            <p:nvPr/>
          </p:nvPicPr>
          <p:blipFill>
            <a:blip r:embed="rId4"/>
            <a:stretch/>
          </p:blipFill>
          <p:spPr>
            <a:xfrm>
              <a:off x="8006760" y="1099800"/>
              <a:ext cx="3984120" cy="512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8" name="CustomShape 5"/>
            <p:cNvSpPr/>
            <p:nvPr/>
          </p:nvSpPr>
          <p:spPr>
            <a:xfrm>
              <a:off x="1702080" y="6224760"/>
              <a:ext cx="10285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Arial"/>
                </a:rPr>
                <a:t>879MHz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29" name="CustomShape 6"/>
            <p:cNvSpPr/>
            <p:nvPr/>
          </p:nvSpPr>
          <p:spPr>
            <a:xfrm>
              <a:off x="5732280" y="6224760"/>
              <a:ext cx="11548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Arial"/>
                </a:rPr>
                <a:t>1229MHz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30" name="CustomShape 7"/>
            <p:cNvSpPr/>
            <p:nvPr/>
          </p:nvSpPr>
          <p:spPr>
            <a:xfrm>
              <a:off x="9705240" y="6224760"/>
              <a:ext cx="11548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Arial"/>
                </a:rPr>
                <a:t>1579MHz</a:t>
              </a:r>
              <a:endParaRPr lang="en-US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"/>
          <p:cNvGrpSpPr/>
          <p:nvPr/>
        </p:nvGrpSpPr>
        <p:grpSpPr>
          <a:xfrm>
            <a:off x="37440" y="103680"/>
            <a:ext cx="12137040" cy="659520"/>
            <a:chOff x="37440" y="103680"/>
            <a:chExt cx="12137040" cy="659520"/>
          </a:xfrm>
        </p:grpSpPr>
        <p:sp>
          <p:nvSpPr>
            <p:cNvPr id="132" name="CustomShape 2"/>
            <p:cNvSpPr/>
            <p:nvPr/>
          </p:nvSpPr>
          <p:spPr>
            <a:xfrm>
              <a:off x="332280" y="103680"/>
              <a:ext cx="30279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>
                  <a:solidFill>
                    <a:srgbClr val="000000"/>
                  </a:solidFill>
                  <a:latin typeface="Arial"/>
                </a:rPr>
                <a:t>数据处理及结果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133" name="CustomShape 3"/>
            <p:cNvSpPr/>
            <p:nvPr/>
          </p:nvSpPr>
          <p:spPr>
            <a:xfrm>
              <a:off x="37440" y="68724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4" name="CustomShape 4"/>
          <p:cNvSpPr/>
          <p:nvPr/>
        </p:nvSpPr>
        <p:spPr>
          <a:xfrm>
            <a:off x="442080" y="1025640"/>
            <a:ext cx="70588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Rajwade et al.</a:t>
            </a:r>
            <a:r>
              <a:rPr lang="zh-CN" sz="2400" b="0" strike="noStrike" spc="-1">
                <a:solidFill>
                  <a:srgbClr val="000000"/>
                </a:solidFill>
                <a:latin typeface="Arial"/>
              </a:rPr>
              <a:t>报道的现象在相同频率波段也存在。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35" name="Group 5"/>
          <p:cNvGrpSpPr/>
          <p:nvPr/>
        </p:nvGrpSpPr>
        <p:grpSpPr>
          <a:xfrm>
            <a:off x="2169720" y="1486080"/>
            <a:ext cx="8229240" cy="4867920"/>
            <a:chOff x="2169720" y="1486080"/>
            <a:chExt cx="8229240" cy="4867920"/>
          </a:xfrm>
        </p:grpSpPr>
        <p:pic>
          <p:nvPicPr>
            <p:cNvPr id="136" name="图片 12" descr="new-august-sep"/>
            <p:cNvPicPr/>
            <p:nvPr/>
          </p:nvPicPr>
          <p:blipFill>
            <a:blip r:embed="rId2"/>
            <a:stretch/>
          </p:blipFill>
          <p:spPr>
            <a:xfrm>
              <a:off x="2169720" y="1486080"/>
              <a:ext cx="8229240" cy="4571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6"/>
            <p:cNvSpPr/>
            <p:nvPr/>
          </p:nvSpPr>
          <p:spPr>
            <a:xfrm>
              <a:off x="5954040" y="5958720"/>
              <a:ext cx="112896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000000"/>
                  </a:solidFill>
                  <a:latin typeface="Arial"/>
                </a:rPr>
                <a:t>879MHz</a:t>
              </a:r>
              <a:endParaRPr lang="en-US" sz="20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37440" y="103680"/>
            <a:ext cx="12137040" cy="659520"/>
            <a:chOff x="37440" y="103680"/>
            <a:chExt cx="12137040" cy="659520"/>
          </a:xfrm>
        </p:grpSpPr>
        <p:sp>
          <p:nvSpPr>
            <p:cNvPr id="139" name="CustomShape 2"/>
            <p:cNvSpPr/>
            <p:nvPr/>
          </p:nvSpPr>
          <p:spPr>
            <a:xfrm>
              <a:off x="332280" y="103680"/>
              <a:ext cx="30279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>
                  <a:solidFill>
                    <a:srgbClr val="000000"/>
                  </a:solidFill>
                  <a:latin typeface="Arial"/>
                </a:rPr>
                <a:t>数据处理及结果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140" name="CustomShape 3"/>
            <p:cNvSpPr/>
            <p:nvPr/>
          </p:nvSpPr>
          <p:spPr>
            <a:xfrm>
              <a:off x="37440" y="68724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41" name="图片 5" descr="flux-8-ori"/>
          <p:cNvPicPr/>
          <p:nvPr/>
        </p:nvPicPr>
        <p:blipFill>
          <a:blip r:embed="rId2"/>
          <a:stretch/>
        </p:blipFill>
        <p:spPr>
          <a:xfrm>
            <a:off x="332640" y="1433160"/>
            <a:ext cx="5851800" cy="4388760"/>
          </a:xfrm>
          <a:prstGeom prst="rect">
            <a:avLst/>
          </a:prstGeom>
          <a:ln>
            <a:noFill/>
          </a:ln>
        </p:spPr>
      </p:pic>
      <p:pic>
        <p:nvPicPr>
          <p:cNvPr id="142" name="图片 6" descr="flux-9-ori"/>
          <p:cNvPicPr/>
          <p:nvPr/>
        </p:nvPicPr>
        <p:blipFill>
          <a:blip r:embed="rId3"/>
          <a:stretch/>
        </p:blipFill>
        <p:spPr>
          <a:xfrm>
            <a:off x="6184800" y="1433160"/>
            <a:ext cx="5851800" cy="438876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573840" y="945000"/>
            <a:ext cx="4796098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000" b="0" strike="noStrike" spc="-1" dirty="0">
                <a:solidFill>
                  <a:srgbClr val="000000"/>
                </a:solidFill>
                <a:latin typeface="Arial"/>
              </a:rPr>
              <a:t>不同模式</a:t>
            </a:r>
            <a:r>
              <a:rPr lang="zh-CN" altLang="en-US" sz="2000" b="0" strike="noStrike" spc="-1" dirty="0">
                <a:solidFill>
                  <a:srgbClr val="000000"/>
                </a:solidFill>
                <a:latin typeface="Arial"/>
              </a:rPr>
              <a:t>能</a:t>
            </a:r>
            <a:r>
              <a:rPr lang="zh-CN" sz="2000" b="0" strike="noStrike" spc="-1" dirty="0">
                <a:solidFill>
                  <a:srgbClr val="000000"/>
                </a:solidFill>
                <a:latin typeface="Arial"/>
              </a:rPr>
              <a:t>谱图的交点随着时间发生变化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44" name="图片 14" descr="flux-8-ori"/>
          <p:cNvPicPr/>
          <p:nvPr/>
        </p:nvPicPr>
        <p:blipFill>
          <a:blip r:embed="rId2"/>
          <a:stretch/>
        </p:blipFill>
        <p:spPr>
          <a:xfrm>
            <a:off x="332640" y="1433160"/>
            <a:ext cx="5851800" cy="4388760"/>
          </a:xfrm>
          <a:prstGeom prst="rect">
            <a:avLst/>
          </a:prstGeom>
          <a:ln>
            <a:noFill/>
          </a:ln>
        </p:spPr>
      </p:pic>
      <p:grpSp>
        <p:nvGrpSpPr>
          <p:cNvPr id="146" name="Group 6"/>
          <p:cNvGrpSpPr/>
          <p:nvPr/>
        </p:nvGrpSpPr>
        <p:grpSpPr>
          <a:xfrm>
            <a:off x="332640" y="1433160"/>
            <a:ext cx="11703960" cy="4959000"/>
            <a:chOff x="332640" y="1433160"/>
            <a:chExt cx="11703960" cy="4959000"/>
          </a:xfrm>
        </p:grpSpPr>
        <p:sp>
          <p:nvSpPr>
            <p:cNvPr id="147" name="CustomShape 7"/>
            <p:cNvSpPr/>
            <p:nvPr/>
          </p:nvSpPr>
          <p:spPr>
            <a:xfrm>
              <a:off x="861840" y="6027480"/>
              <a:ext cx="10468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1800" b="0" strike="noStrike" spc="-1">
                  <a:solidFill>
                    <a:srgbClr val="000000"/>
                  </a:solidFill>
                  <a:latin typeface="Arial"/>
                </a:rPr>
                <a:t>左图和右图分别表示八月份和九月份的观测结果，红色和蓝色的点分别代表脉冲相位靠前和靠后的模式</a:t>
              </a:r>
              <a:endParaRPr lang="en-US" sz="1800" b="0" strike="noStrike" spc="-1">
                <a:latin typeface="Arial"/>
              </a:endParaRPr>
            </a:p>
          </p:txBody>
        </p:sp>
        <p:pic>
          <p:nvPicPr>
            <p:cNvPr id="148" name="图片 16" descr="flux-9-ori"/>
            <p:cNvPicPr/>
            <p:nvPr/>
          </p:nvPicPr>
          <p:blipFill>
            <a:blip r:embed="rId3"/>
            <a:stretch/>
          </p:blipFill>
          <p:spPr>
            <a:xfrm>
              <a:off x="6184800" y="1433160"/>
              <a:ext cx="5851800" cy="438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9" name="图片 17" descr="flux-8-ori"/>
            <p:cNvPicPr/>
            <p:nvPr/>
          </p:nvPicPr>
          <p:blipFill>
            <a:blip r:embed="rId2"/>
            <a:stretch/>
          </p:blipFill>
          <p:spPr>
            <a:xfrm>
              <a:off x="332640" y="1433160"/>
              <a:ext cx="5851800" cy="43887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"/>
          <p:cNvGrpSpPr/>
          <p:nvPr/>
        </p:nvGrpSpPr>
        <p:grpSpPr>
          <a:xfrm>
            <a:off x="37440" y="103680"/>
            <a:ext cx="12137040" cy="659520"/>
            <a:chOff x="37440" y="103680"/>
            <a:chExt cx="12137040" cy="659520"/>
          </a:xfrm>
        </p:grpSpPr>
        <p:sp>
          <p:nvSpPr>
            <p:cNvPr id="152" name="CustomShape 2"/>
            <p:cNvSpPr/>
            <p:nvPr/>
          </p:nvSpPr>
          <p:spPr>
            <a:xfrm>
              <a:off x="332640" y="103680"/>
              <a:ext cx="22143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 dirty="0">
                  <a:solidFill>
                    <a:srgbClr val="000000"/>
                  </a:solidFill>
                  <a:latin typeface="Arial"/>
                </a:rPr>
                <a:t>总结与讨论</a:t>
              </a:r>
              <a:endParaRPr lang="en-US" sz="3200" b="0" strike="noStrike" spc="-1" dirty="0">
                <a:latin typeface="Arial"/>
              </a:endParaRPr>
            </a:p>
          </p:txBody>
        </p:sp>
        <p:sp>
          <p:nvSpPr>
            <p:cNvPr id="153" name="CustomShape 3"/>
            <p:cNvSpPr/>
            <p:nvPr/>
          </p:nvSpPr>
          <p:spPr>
            <a:xfrm>
              <a:off x="37440" y="68724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54" name="Group 4"/>
          <p:cNvGrpSpPr/>
          <p:nvPr/>
        </p:nvGrpSpPr>
        <p:grpSpPr>
          <a:xfrm>
            <a:off x="192240" y="1404000"/>
            <a:ext cx="12132360" cy="456120"/>
            <a:chOff x="192240" y="1404000"/>
            <a:chExt cx="12132360" cy="456120"/>
          </a:xfrm>
        </p:grpSpPr>
        <p:sp>
          <p:nvSpPr>
            <p:cNvPr id="155" name="CustomShape 5"/>
            <p:cNvSpPr/>
            <p:nvPr/>
          </p:nvSpPr>
          <p:spPr>
            <a:xfrm>
              <a:off x="192240" y="1404000"/>
              <a:ext cx="121323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000000"/>
                  </a:solidFill>
                  <a:latin typeface="Arial"/>
                </a:rPr>
                <a:t>    PSR J0614+2229</a:t>
              </a:r>
              <a:r>
                <a:rPr lang="zh-CN" sz="2400" b="0" strike="noStrike" spc="-1">
                  <a:solidFill>
                    <a:srgbClr val="000000"/>
                  </a:solidFill>
                  <a:latin typeface="Arial"/>
                </a:rPr>
                <a:t>不同模式脉冲相位的变化情况不仅与频率有关，与时间也存在关系。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156" name="CustomShape 6"/>
            <p:cNvSpPr/>
            <p:nvPr/>
          </p:nvSpPr>
          <p:spPr>
            <a:xfrm>
              <a:off x="451440" y="1519560"/>
              <a:ext cx="235080" cy="23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57" name="Group 7"/>
          <p:cNvGrpSpPr/>
          <p:nvPr/>
        </p:nvGrpSpPr>
        <p:grpSpPr>
          <a:xfrm>
            <a:off x="427680" y="2298240"/>
            <a:ext cx="8078760" cy="456120"/>
            <a:chOff x="427680" y="2298240"/>
            <a:chExt cx="8078760" cy="456120"/>
          </a:xfrm>
        </p:grpSpPr>
        <p:sp>
          <p:nvSpPr>
            <p:cNvPr id="158" name="CustomShape 8"/>
            <p:cNvSpPr/>
            <p:nvPr/>
          </p:nvSpPr>
          <p:spPr>
            <a:xfrm>
              <a:off x="427680" y="2298240"/>
              <a:ext cx="80787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000000"/>
                  </a:solidFill>
                  <a:latin typeface="Arial"/>
                </a:rPr>
                <a:t>   </a:t>
              </a:r>
              <a:r>
                <a:rPr lang="zh-CN" sz="2400" b="0" strike="noStrike" spc="-1">
                  <a:solidFill>
                    <a:srgbClr val="000000"/>
                  </a:solidFill>
                  <a:latin typeface="Arial"/>
                </a:rPr>
                <a:t>相同频率波段也存在不同模式的相对强弱发生变化的情况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159" name="CustomShape 9"/>
            <p:cNvSpPr/>
            <p:nvPr/>
          </p:nvSpPr>
          <p:spPr>
            <a:xfrm>
              <a:off x="451440" y="2410920"/>
              <a:ext cx="235080" cy="23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0" name="Group 10"/>
          <p:cNvGrpSpPr/>
          <p:nvPr/>
        </p:nvGrpSpPr>
        <p:grpSpPr>
          <a:xfrm>
            <a:off x="192240" y="1404000"/>
            <a:ext cx="12132360" cy="3452040"/>
            <a:chOff x="192240" y="1404000"/>
            <a:chExt cx="12132360" cy="3452040"/>
          </a:xfrm>
        </p:grpSpPr>
        <p:grpSp>
          <p:nvGrpSpPr>
            <p:cNvPr id="161" name="Group 11"/>
            <p:cNvGrpSpPr/>
            <p:nvPr/>
          </p:nvGrpSpPr>
          <p:grpSpPr>
            <a:xfrm>
              <a:off x="378360" y="3302640"/>
              <a:ext cx="11333160" cy="1553400"/>
              <a:chOff x="378360" y="3302640"/>
              <a:chExt cx="11333160" cy="1553400"/>
            </a:xfrm>
          </p:grpSpPr>
          <p:sp>
            <p:nvSpPr>
              <p:cNvPr id="162" name="CustomShape 12"/>
              <p:cNvSpPr/>
              <p:nvPr/>
            </p:nvSpPr>
            <p:spPr>
              <a:xfrm>
                <a:off x="378360" y="3302640"/>
                <a:ext cx="11333160" cy="15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 strike="noStrike" spc="-1">
                    <a:solidFill>
                      <a:srgbClr val="000000"/>
                    </a:solidFill>
                    <a:latin typeface="Arial"/>
                  </a:rPr>
                  <a:t>    PSR J0614+2229</a:t>
                </a:r>
                <a:r>
                  <a:rPr lang="zh-CN" sz="2400" b="0" strike="noStrike" spc="-1">
                    <a:solidFill>
                      <a:srgbClr val="000000"/>
                    </a:solidFill>
                    <a:latin typeface="Arial"/>
                  </a:rPr>
                  <a:t>不同模式的光谱曲线的交叉点随着时间也会发生变化，在交点以前，脉冲相位靠后的模式要强，交点之后，脉冲相位靠后的模式要弱。即频率越低，脉冲相位靠后的模式相比于靠前的模式要强，频率越高，脉冲相位靠后的模式反而越弱。</a:t>
                </a:r>
                <a:endParaRPr lang="en-US" sz="2400" b="0" strike="noStrike" spc="-1">
                  <a:latin typeface="Arial"/>
                </a:endParaRPr>
              </a:p>
            </p:txBody>
          </p:sp>
          <p:sp>
            <p:nvSpPr>
              <p:cNvPr id="163" name="CustomShape 13"/>
              <p:cNvSpPr/>
              <p:nvPr/>
            </p:nvSpPr>
            <p:spPr>
              <a:xfrm>
                <a:off x="451440" y="3403440"/>
                <a:ext cx="235080" cy="23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64" name="Group 14"/>
            <p:cNvGrpSpPr/>
            <p:nvPr/>
          </p:nvGrpSpPr>
          <p:grpSpPr>
            <a:xfrm>
              <a:off x="192240" y="1404000"/>
              <a:ext cx="12132360" cy="456120"/>
              <a:chOff x="192240" y="1404000"/>
              <a:chExt cx="12132360" cy="456120"/>
            </a:xfrm>
          </p:grpSpPr>
          <p:sp>
            <p:nvSpPr>
              <p:cNvPr id="165" name="CustomShape 15"/>
              <p:cNvSpPr/>
              <p:nvPr/>
            </p:nvSpPr>
            <p:spPr>
              <a:xfrm>
                <a:off x="192240" y="1404000"/>
                <a:ext cx="12132360" cy="45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 strike="noStrike" spc="-1" dirty="0">
                    <a:solidFill>
                      <a:srgbClr val="000000"/>
                    </a:solidFill>
                    <a:latin typeface="Arial"/>
                  </a:rPr>
                  <a:t>    PSR J0614+2229</a:t>
                </a:r>
                <a:r>
                  <a:rPr lang="zh-CN" sz="2400" b="0" strike="noStrike" spc="-1" dirty="0">
                    <a:solidFill>
                      <a:srgbClr val="000000"/>
                    </a:solidFill>
                    <a:latin typeface="Arial"/>
                  </a:rPr>
                  <a:t>不同模式脉冲相位的变化情况不仅与频率有关，与时间也存在关系。</a:t>
                </a:r>
                <a:endParaRPr lang="en-US" sz="2400" b="0" strike="noStrike" spc="-1" dirty="0">
                  <a:latin typeface="Arial"/>
                </a:endParaRPr>
              </a:p>
            </p:txBody>
          </p:sp>
          <p:sp>
            <p:nvSpPr>
              <p:cNvPr id="166" name="CustomShape 16"/>
              <p:cNvSpPr/>
              <p:nvPr/>
            </p:nvSpPr>
            <p:spPr>
              <a:xfrm>
                <a:off x="451440" y="1519560"/>
                <a:ext cx="235080" cy="23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67" name="Group 17"/>
            <p:cNvGrpSpPr/>
            <p:nvPr/>
          </p:nvGrpSpPr>
          <p:grpSpPr>
            <a:xfrm>
              <a:off x="427680" y="2298240"/>
              <a:ext cx="8078760" cy="456120"/>
              <a:chOff x="427680" y="2298240"/>
              <a:chExt cx="8078760" cy="456120"/>
            </a:xfrm>
          </p:grpSpPr>
          <p:sp>
            <p:nvSpPr>
              <p:cNvPr id="168" name="CustomShape 18"/>
              <p:cNvSpPr/>
              <p:nvPr/>
            </p:nvSpPr>
            <p:spPr>
              <a:xfrm>
                <a:off x="427680" y="2298240"/>
                <a:ext cx="8078760" cy="45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 strike="noStrike" spc="-1">
                    <a:solidFill>
                      <a:srgbClr val="000000"/>
                    </a:solidFill>
                    <a:latin typeface="Arial"/>
                  </a:rPr>
                  <a:t>   </a:t>
                </a:r>
                <a:r>
                  <a:rPr lang="zh-CN" sz="2400" b="0" strike="noStrike" spc="-1">
                    <a:solidFill>
                      <a:srgbClr val="000000"/>
                    </a:solidFill>
                    <a:latin typeface="Arial"/>
                  </a:rPr>
                  <a:t>相同频率波段也存在不同模式的相对强弱发生变化的情况</a:t>
                </a:r>
                <a:endParaRPr lang="en-US" sz="2400" b="0" strike="noStrike" spc="-1">
                  <a:latin typeface="Arial"/>
                </a:endParaRPr>
              </a:p>
            </p:txBody>
          </p:sp>
          <p:sp>
            <p:nvSpPr>
              <p:cNvPr id="169" name="CustomShape 19"/>
              <p:cNvSpPr/>
              <p:nvPr/>
            </p:nvSpPr>
            <p:spPr>
              <a:xfrm>
                <a:off x="451440" y="2410920"/>
                <a:ext cx="235080" cy="23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41D1D29-3DA7-3E30-DEC6-F198E1CEB356}"/>
              </a:ext>
            </a:extLst>
          </p:cNvPr>
          <p:cNvGrpSpPr/>
          <p:nvPr/>
        </p:nvGrpSpPr>
        <p:grpSpPr>
          <a:xfrm>
            <a:off x="877756" y="1561640"/>
            <a:ext cx="4806948" cy="4376451"/>
            <a:chOff x="2816724" y="704301"/>
            <a:chExt cx="6739682" cy="5487471"/>
          </a:xfrm>
        </p:grpSpPr>
        <p:pic>
          <p:nvPicPr>
            <p:cNvPr id="171" name="图片 170"/>
            <p:cNvPicPr/>
            <p:nvPr/>
          </p:nvPicPr>
          <p:blipFill>
            <a:blip r:embed="rId3"/>
            <a:stretch/>
          </p:blipFill>
          <p:spPr>
            <a:xfrm>
              <a:off x="2816724" y="704301"/>
              <a:ext cx="4994235" cy="4714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2" name="TextShape 1"/>
            <p:cNvSpPr txBox="1"/>
            <p:nvPr/>
          </p:nvSpPr>
          <p:spPr>
            <a:xfrm>
              <a:off x="3038013" y="5589493"/>
              <a:ext cx="6518393" cy="6022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zh-CN" altLang="en-US" sz="2000" b="0" strike="noStrike" spc="-1" dirty="0">
                  <a:latin typeface="Arial"/>
                </a:rPr>
                <a:t>磁流管收缩与膨胀</a:t>
              </a:r>
              <a:r>
                <a:rPr lang="en-US" sz="2000" b="0" strike="noStrike" spc="-1" dirty="0" err="1">
                  <a:latin typeface="Arial"/>
                </a:rPr>
                <a:t>Rajwade</a:t>
              </a:r>
              <a:r>
                <a:rPr lang="en-US" sz="2000" b="0" strike="noStrike" spc="-1" dirty="0">
                  <a:latin typeface="Arial"/>
                </a:rPr>
                <a:t> et al. (2022)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A9DF4019-0C6B-B25F-A5E6-00AEB24B7FE8}"/>
              </a:ext>
            </a:extLst>
          </p:cNvPr>
          <p:cNvSpPr txBox="1"/>
          <p:nvPr/>
        </p:nvSpPr>
        <p:spPr>
          <a:xfrm>
            <a:off x="177228" y="233195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spc="-1" dirty="0">
                <a:solidFill>
                  <a:srgbClr val="000000"/>
                </a:solidFill>
                <a:latin typeface="Arial"/>
              </a:rPr>
              <a:t>如何</a:t>
            </a:r>
            <a:r>
              <a:rPr lang="zh-CN" altLang="en-US" sz="2800" b="1" strike="noStrike" spc="-1" dirty="0">
                <a:solidFill>
                  <a:srgbClr val="000000"/>
                </a:solidFill>
                <a:latin typeface="Arial"/>
              </a:rPr>
              <a:t>解释？</a:t>
            </a:r>
            <a:endParaRPr lang="zh-CN" altLang="en-US" sz="28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519B51-24F8-1B4C-06D9-51E5EE64D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18" y="1993795"/>
            <a:ext cx="4887007" cy="14480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087ABD8-A871-D62C-ED60-94A964635F08}"/>
              </a:ext>
            </a:extLst>
          </p:cNvPr>
          <p:cNvSpPr txBox="1"/>
          <p:nvPr/>
        </p:nvSpPr>
        <p:spPr>
          <a:xfrm>
            <a:off x="7620917" y="3952167"/>
            <a:ext cx="3219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0" strike="noStrike" spc="-1" dirty="0">
                <a:latin typeface="Arial"/>
              </a:rPr>
              <a:t>扇叶模型</a:t>
            </a:r>
            <a:r>
              <a:rPr lang="en-US" altLang="zh-CN" sz="2000" spc="-1" dirty="0">
                <a:latin typeface="Arial"/>
              </a:rPr>
              <a:t>W</a:t>
            </a:r>
            <a:r>
              <a:rPr lang="en-US" altLang="zh-CN" sz="2000" b="0" strike="noStrike" spc="-1" dirty="0">
                <a:latin typeface="Arial"/>
              </a:rPr>
              <a:t>ang et al. (2014)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E768023-53E3-372E-49AC-6CD04C22DA5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215726"/>
            <a:ext cx="6097836" cy="4356275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F0D258-D550-8F96-3521-3B4954EFD6DD}"/>
              </a:ext>
            </a:extLst>
          </p:cNvPr>
          <p:cNvSpPr txBox="1"/>
          <p:nvPr/>
        </p:nvSpPr>
        <p:spPr>
          <a:xfrm>
            <a:off x="977747" y="481383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pc="-1" dirty="0">
                <a:latin typeface="Arial"/>
              </a:rPr>
              <a:t>PSR J0614+2229</a:t>
            </a:r>
            <a:r>
              <a:rPr lang="zh-CN" altLang="en-US" spc="-1" dirty="0">
                <a:latin typeface="Arial"/>
              </a:rPr>
              <a:t>轮廓随频率的演化。</a:t>
            </a:r>
            <a:endParaRPr lang="en-US" altLang="zh-CN" sz="1800" b="0" strike="noStrike" spc="-1" dirty="0">
              <a:latin typeface="Arial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287C74-11AB-B6D5-6B7A-E23DD1E3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64" y="1036943"/>
            <a:ext cx="5002372" cy="361722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2CEB9BF-7BDC-22AF-A0D6-746B8D23DAE5}"/>
              </a:ext>
            </a:extLst>
          </p:cNvPr>
          <p:cNvSpPr txBox="1"/>
          <p:nvPr/>
        </p:nvSpPr>
        <p:spPr>
          <a:xfrm>
            <a:off x="7477699" y="4816725"/>
            <a:ext cx="4232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脉冲星不同频率的辐射高度示意图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3D9040-9553-C6C4-5795-7922CBB3D270}"/>
              </a:ext>
            </a:extLst>
          </p:cNvPr>
          <p:cNvSpPr txBox="1"/>
          <p:nvPr/>
        </p:nvSpPr>
        <p:spPr>
          <a:xfrm>
            <a:off x="2222653" y="5821057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显然，</a:t>
            </a:r>
            <a:r>
              <a:rPr lang="en-US" altLang="zh-CN" sz="2400" dirty="0">
                <a:solidFill>
                  <a:srgbClr val="FF0000"/>
                </a:solidFill>
              </a:rPr>
              <a:t>PSR J0614+2229</a:t>
            </a:r>
            <a:r>
              <a:rPr lang="zh-CN" altLang="en-US" sz="2400" dirty="0">
                <a:solidFill>
                  <a:srgbClr val="FF0000"/>
                </a:solidFill>
              </a:rPr>
              <a:t>并不满足此图景！</a:t>
            </a:r>
          </a:p>
        </p:txBody>
      </p:sp>
    </p:spTree>
    <p:extLst>
      <p:ext uri="{BB962C8B-B14F-4D97-AF65-F5344CB8AC3E}">
        <p14:creationId xmlns:p14="http://schemas.microsoft.com/office/powerpoint/2010/main" val="179347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487960" y="2212920"/>
            <a:ext cx="7887600" cy="89280"/>
          </a:xfrm>
          <a:prstGeom prst="snip1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74" name="Group 2"/>
          <p:cNvGrpSpPr/>
          <p:nvPr/>
        </p:nvGrpSpPr>
        <p:grpSpPr>
          <a:xfrm>
            <a:off x="0" y="1472400"/>
            <a:ext cx="12191040" cy="2617920"/>
            <a:chOff x="0" y="1472400"/>
            <a:chExt cx="12191040" cy="2617920"/>
          </a:xfrm>
        </p:grpSpPr>
        <p:sp>
          <p:nvSpPr>
            <p:cNvPr id="175" name="CustomShape 3"/>
            <p:cNvSpPr/>
            <p:nvPr/>
          </p:nvSpPr>
          <p:spPr>
            <a:xfrm>
              <a:off x="0" y="1472400"/>
              <a:ext cx="12191040" cy="82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800" b="0" strike="noStrike" spc="-1">
                  <a:solidFill>
                    <a:srgbClr val="000000"/>
                  </a:solidFill>
                  <a:latin typeface="Arial"/>
                </a:rPr>
                <a:t>THANKS</a:t>
              </a:r>
              <a:endParaRPr lang="en-US" sz="4800" b="0" strike="noStrike" spc="-1">
                <a:latin typeface="Arial"/>
              </a:endParaRPr>
            </a:p>
          </p:txBody>
        </p:sp>
        <p:sp>
          <p:nvSpPr>
            <p:cNvPr id="176" name="CustomShape 4"/>
            <p:cNvSpPr/>
            <p:nvPr/>
          </p:nvSpPr>
          <p:spPr>
            <a:xfrm>
              <a:off x="2487960" y="4001040"/>
              <a:ext cx="7887600" cy="89280"/>
            </a:xfrm>
            <a:prstGeom prst="snip1Rect">
              <a:avLst>
                <a:gd name="adj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CustomShape 5"/>
            <p:cNvSpPr/>
            <p:nvPr/>
          </p:nvSpPr>
          <p:spPr>
            <a:xfrm>
              <a:off x="1002535" y="2768040"/>
              <a:ext cx="10653312" cy="760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4400" b="0" strike="noStrike" spc="-1" dirty="0">
                  <a:solidFill>
                    <a:srgbClr val="000000"/>
                  </a:solidFill>
                  <a:latin typeface="Arial"/>
                </a:rPr>
                <a:t>请</a:t>
              </a:r>
              <a:r>
                <a:rPr lang="zh-CN" sz="4400" b="0" strike="noStrike" spc="-1" dirty="0">
                  <a:solidFill>
                    <a:srgbClr val="000000"/>
                  </a:solidFill>
                  <a:latin typeface="Arial"/>
                </a:rPr>
                <a:t>各位老师</a:t>
              </a:r>
              <a:r>
                <a:rPr lang="zh-CN" altLang="en-US" sz="4400" spc="-1" dirty="0">
                  <a:solidFill>
                    <a:srgbClr val="000000"/>
                  </a:solidFill>
                  <a:latin typeface="Arial"/>
                </a:rPr>
                <a:t>批评指正</a:t>
              </a:r>
              <a:r>
                <a:rPr lang="en-US" altLang="zh-CN" sz="4400" spc="-1" dirty="0">
                  <a:solidFill>
                    <a:srgbClr val="000000"/>
                  </a:solidFill>
                  <a:latin typeface="Arial"/>
                </a:rPr>
                <a:t>!</a:t>
              </a:r>
              <a:endParaRPr lang="en-US" sz="4400" b="0" strike="noStrike" spc="-1" dirty="0">
                <a:latin typeface="Arial"/>
              </a:endParaRPr>
            </a:p>
          </p:txBody>
        </p:sp>
        <p:sp>
          <p:nvSpPr>
            <p:cNvPr id="178" name="CustomShape 6"/>
            <p:cNvSpPr/>
            <p:nvPr/>
          </p:nvSpPr>
          <p:spPr>
            <a:xfrm>
              <a:off x="2487960" y="2213640"/>
              <a:ext cx="7887600" cy="89280"/>
            </a:xfrm>
            <a:prstGeom prst="snip1Rect">
              <a:avLst>
                <a:gd name="adj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018800" y="552600"/>
            <a:ext cx="11959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zh-CN" sz="4000" b="1" strike="noStrike" spc="-1">
                <a:solidFill>
                  <a:srgbClr val="000000"/>
                </a:solidFill>
                <a:latin typeface="Arial"/>
              </a:rPr>
              <a:t>目录</a:t>
            </a:r>
            <a:endParaRPr lang="en-US" sz="4000" b="0" strike="noStrike" spc="-1">
              <a:latin typeface="Arial"/>
            </a:endParaRPr>
          </a:p>
        </p:txBody>
      </p:sp>
      <p:grpSp>
        <p:nvGrpSpPr>
          <p:cNvPr id="48" name="Group 2"/>
          <p:cNvGrpSpPr/>
          <p:nvPr/>
        </p:nvGrpSpPr>
        <p:grpSpPr>
          <a:xfrm>
            <a:off x="1016640" y="1851120"/>
            <a:ext cx="3893400" cy="3007561"/>
            <a:chOff x="1016640" y="1851120"/>
            <a:chExt cx="3893400" cy="3007561"/>
          </a:xfrm>
        </p:grpSpPr>
        <p:sp>
          <p:nvSpPr>
            <p:cNvPr id="49" name="CustomShape 3"/>
            <p:cNvSpPr/>
            <p:nvPr/>
          </p:nvSpPr>
          <p:spPr>
            <a:xfrm>
              <a:off x="1066680" y="1851120"/>
              <a:ext cx="34365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1" strike="noStrike" spc="-1">
                  <a:solidFill>
                    <a:srgbClr val="000000"/>
                  </a:solidFill>
                  <a:latin typeface="Arial"/>
                </a:rPr>
                <a:t>一、</a:t>
              </a:r>
              <a:r>
                <a:rPr lang="zh-CN" sz="3200" b="0" strike="noStrike" spc="-1">
                  <a:solidFill>
                    <a:srgbClr val="000000"/>
                  </a:solidFill>
                  <a:latin typeface="Arial"/>
                </a:rPr>
                <a:t>研究背景介绍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50" name="CustomShape 4"/>
            <p:cNvSpPr/>
            <p:nvPr/>
          </p:nvSpPr>
          <p:spPr>
            <a:xfrm>
              <a:off x="1066680" y="3063240"/>
              <a:ext cx="38433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1" strike="noStrike" spc="-1">
                  <a:solidFill>
                    <a:srgbClr val="000000"/>
                  </a:solidFill>
                  <a:latin typeface="Arial"/>
                </a:rPr>
                <a:t>二、</a:t>
              </a:r>
              <a:r>
                <a:rPr lang="zh-CN" sz="3200" b="0" strike="noStrike" spc="-1">
                  <a:solidFill>
                    <a:srgbClr val="000000"/>
                  </a:solidFill>
                  <a:latin typeface="Arial"/>
                </a:rPr>
                <a:t>数据处理及结果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51" name="CustomShape 5"/>
            <p:cNvSpPr/>
            <p:nvPr/>
          </p:nvSpPr>
          <p:spPr>
            <a:xfrm>
              <a:off x="1016640" y="4275360"/>
              <a:ext cx="3120639" cy="5833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1" strike="noStrike" spc="-1" dirty="0">
                  <a:solidFill>
                    <a:srgbClr val="000000"/>
                  </a:solidFill>
                  <a:latin typeface="Arial"/>
                </a:rPr>
                <a:t>三、</a:t>
              </a:r>
              <a:r>
                <a:rPr lang="zh-CN" altLang="en-US" sz="3200" strike="noStrike" spc="-1" dirty="0">
                  <a:solidFill>
                    <a:srgbClr val="000000"/>
                  </a:solidFill>
                  <a:latin typeface="Arial"/>
                </a:rPr>
                <a:t>总结与</a:t>
              </a:r>
              <a:r>
                <a:rPr lang="zh-CN" sz="3200" strike="noStrike" spc="-1" dirty="0">
                  <a:solidFill>
                    <a:srgbClr val="000000"/>
                  </a:solidFill>
                  <a:latin typeface="Arial"/>
                </a:rPr>
                <a:t>讨论</a:t>
              </a:r>
              <a:endParaRPr lang="en-US" sz="3200" strike="noStrike" spc="-1" dirty="0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27360" y="113760"/>
            <a:ext cx="12137040" cy="659520"/>
            <a:chOff x="27360" y="113760"/>
            <a:chExt cx="12137040" cy="659520"/>
          </a:xfrm>
        </p:grpSpPr>
        <p:sp>
          <p:nvSpPr>
            <p:cNvPr id="53" name="CustomShape 2"/>
            <p:cNvSpPr/>
            <p:nvPr/>
          </p:nvSpPr>
          <p:spPr>
            <a:xfrm>
              <a:off x="322560" y="113760"/>
              <a:ext cx="26211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>
                  <a:solidFill>
                    <a:srgbClr val="000000"/>
                  </a:solidFill>
                  <a:latin typeface="Arial"/>
                </a:rPr>
                <a:t>研究背景介绍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54" name="CustomShape 3"/>
            <p:cNvSpPr/>
            <p:nvPr/>
          </p:nvSpPr>
          <p:spPr>
            <a:xfrm>
              <a:off x="27360" y="69732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5" name="Group 4"/>
          <p:cNvGrpSpPr/>
          <p:nvPr/>
        </p:nvGrpSpPr>
        <p:grpSpPr>
          <a:xfrm>
            <a:off x="190440" y="1480102"/>
            <a:ext cx="5964833" cy="3476421"/>
            <a:chOff x="190440" y="1435680"/>
            <a:chExt cx="5964833" cy="2536502"/>
          </a:xfrm>
        </p:grpSpPr>
        <p:sp>
          <p:nvSpPr>
            <p:cNvPr id="56" name="CustomShape 5"/>
            <p:cNvSpPr/>
            <p:nvPr/>
          </p:nvSpPr>
          <p:spPr>
            <a:xfrm>
              <a:off x="712320" y="1435680"/>
              <a:ext cx="5442953" cy="25365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rgbClr val="000000"/>
                  </a:solidFill>
                  <a:latin typeface="Arial"/>
                </a:rPr>
                <a:t>Swooshes</a:t>
              </a:r>
              <a:r>
                <a:rPr lang="zh-CN" sz="2000" b="0" strike="noStrike" spc="-1" dirty="0">
                  <a:solidFill>
                    <a:srgbClr val="000000"/>
                  </a:solidFill>
                  <a:latin typeface="Arial"/>
                </a:rPr>
                <a:t>现象：</a:t>
              </a:r>
              <a:r>
                <a:rPr lang="zh-CN" sz="1800" b="0" strike="noStrike" spc="-1" dirty="0">
                  <a:solidFill>
                    <a:srgbClr val="000000"/>
                  </a:solidFill>
                  <a:latin typeface="Arial"/>
                </a:rPr>
                <a:t>脉冲相位相对于正常辐射态会出现逐渐向前或者向后移动，在持续一定的脉冲周期后又恢复到正常辐射时的脉冲相位（</a:t>
              </a:r>
              <a:r>
                <a:rPr lang="en-US" sz="1800" b="0" strike="noStrike" spc="-1" dirty="0">
                  <a:solidFill>
                    <a:srgbClr val="000000"/>
                  </a:solidFill>
                  <a:latin typeface="Arial"/>
                </a:rPr>
                <a:t>Rankin et al.,2006</a:t>
              </a:r>
              <a:r>
                <a:rPr lang="zh-CN" sz="1800" b="0" strike="noStrike" spc="-1" dirty="0">
                  <a:solidFill>
                    <a:srgbClr val="000000"/>
                  </a:solidFill>
                  <a:latin typeface="Arial"/>
                </a:rPr>
                <a:t>；</a:t>
              </a:r>
              <a:r>
                <a:rPr lang="en-US" sz="1800" b="0" strike="noStrike" spc="-1" dirty="0">
                  <a:solidFill>
                    <a:srgbClr val="000000"/>
                  </a:solidFill>
                  <a:latin typeface="Arial"/>
                </a:rPr>
                <a:t>Wahl et al,2016</a:t>
              </a:r>
              <a:r>
                <a:rPr lang="zh-CN" sz="1800" b="0" strike="noStrike" spc="-1" dirty="0">
                  <a:solidFill>
                    <a:srgbClr val="000000"/>
                  </a:solidFill>
                  <a:latin typeface="Arial"/>
                </a:rPr>
                <a:t>）。</a:t>
              </a: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000" b="1" strike="noStrike" spc="-1" dirty="0">
                  <a:solidFill>
                    <a:srgbClr val="000000"/>
                  </a:solidFill>
                  <a:latin typeface="Arial"/>
                </a:rPr>
                <a:t>PSR J0614+2229</a:t>
              </a:r>
              <a:r>
                <a:rPr lang="zh-CN" sz="1800" b="0" strike="noStrike" spc="-1" dirty="0">
                  <a:solidFill>
                    <a:srgbClr val="000000"/>
                  </a:solidFill>
                  <a:latin typeface="Arial"/>
                </a:rPr>
                <a:t>是一颗具有</a:t>
              </a:r>
              <a:r>
                <a:rPr lang="en-US" sz="1800" b="0" strike="noStrike" spc="-1" dirty="0">
                  <a:solidFill>
                    <a:srgbClr val="000000"/>
                  </a:solidFill>
                  <a:latin typeface="Arial"/>
                </a:rPr>
                <a:t>Swooshes</a:t>
              </a:r>
              <a:r>
                <a:rPr lang="zh-CN" sz="1800" b="0" strike="noStrike" spc="-1" dirty="0">
                  <a:solidFill>
                    <a:srgbClr val="000000"/>
                  </a:solidFill>
                  <a:latin typeface="Arial"/>
                </a:rPr>
                <a:t>现象的模式变换脉冲星，目前发现这颗脉冲星共有两种模式，且两种模式都是单峰结构。</a:t>
              </a:r>
              <a:endParaRPr lang="en-US" sz="1800" b="0" strike="noStrike" spc="-1" dirty="0">
                <a:latin typeface="Arial"/>
              </a:endParaRPr>
            </a:p>
          </p:txBody>
        </p:sp>
        <p:sp>
          <p:nvSpPr>
            <p:cNvPr id="57" name="CustomShape 6"/>
            <p:cNvSpPr/>
            <p:nvPr/>
          </p:nvSpPr>
          <p:spPr>
            <a:xfrm>
              <a:off x="190440" y="1435680"/>
              <a:ext cx="283680" cy="23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190440" y="3349080"/>
              <a:ext cx="283680" cy="23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9" name="图片 58"/>
          <p:cNvPicPr/>
          <p:nvPr/>
        </p:nvPicPr>
        <p:blipFill>
          <a:blip r:embed="rId2"/>
          <a:stretch/>
        </p:blipFill>
        <p:spPr>
          <a:xfrm>
            <a:off x="7072829" y="867960"/>
            <a:ext cx="4406851" cy="5292720"/>
          </a:xfrm>
          <a:prstGeom prst="rect">
            <a:avLst/>
          </a:prstGeom>
          <a:ln>
            <a:noFill/>
          </a:ln>
        </p:spPr>
      </p:pic>
      <p:sp>
        <p:nvSpPr>
          <p:cNvPr id="60" name="TextShape 8"/>
          <p:cNvSpPr txBox="1"/>
          <p:nvPr/>
        </p:nvSpPr>
        <p:spPr>
          <a:xfrm>
            <a:off x="8136000" y="6165720"/>
            <a:ext cx="3456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>
                <a:latin typeface="Arial"/>
              </a:rPr>
              <a:t>H. M. Wahl et al.(2016)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6356CC-BB02-CF1E-DC5E-49EE7187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2" y="366995"/>
            <a:ext cx="11375252" cy="486397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C85F5A9-CC4F-AF9E-8496-0C0AB18826AA}"/>
              </a:ext>
            </a:extLst>
          </p:cNvPr>
          <p:cNvSpPr txBox="1"/>
          <p:nvPr/>
        </p:nvSpPr>
        <p:spPr>
          <a:xfrm>
            <a:off x="2401677" y="5505546"/>
            <a:ext cx="7328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PSR J0614+2229</a:t>
            </a:r>
            <a:r>
              <a:rPr lang="zh-CN" altLang="en-US" sz="20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在低频的多波段同时观测结果。</a:t>
            </a:r>
            <a:endParaRPr lang="en-US" altLang="zh-CN" sz="20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00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Rajwade</a:t>
            </a:r>
            <a:r>
              <a:rPr lang="en-US" altLang="zh-CN" sz="20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al.,2016,MNRAS,462,2518</a:t>
            </a:r>
            <a:endParaRPr lang="en-US" altLang="zh-CN" sz="20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9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"/>
          <p:cNvGrpSpPr/>
          <p:nvPr/>
        </p:nvGrpSpPr>
        <p:grpSpPr>
          <a:xfrm>
            <a:off x="27360" y="113760"/>
            <a:ext cx="12137040" cy="659520"/>
            <a:chOff x="27360" y="113760"/>
            <a:chExt cx="12137040" cy="659520"/>
          </a:xfrm>
        </p:grpSpPr>
        <p:sp>
          <p:nvSpPr>
            <p:cNvPr id="62" name="CustomShape 2"/>
            <p:cNvSpPr/>
            <p:nvPr/>
          </p:nvSpPr>
          <p:spPr>
            <a:xfrm>
              <a:off x="322560" y="113760"/>
              <a:ext cx="26211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 dirty="0">
                  <a:solidFill>
                    <a:srgbClr val="000000"/>
                  </a:solidFill>
                  <a:latin typeface="Arial"/>
                </a:rPr>
                <a:t>研究背景介绍</a:t>
              </a:r>
              <a:endParaRPr lang="en-US" sz="3200" b="0" strike="noStrike" spc="-1" dirty="0">
                <a:latin typeface="Arial"/>
              </a:endParaRPr>
            </a:p>
          </p:txBody>
        </p:sp>
        <p:sp>
          <p:nvSpPr>
            <p:cNvPr id="63" name="CustomShape 3"/>
            <p:cNvSpPr/>
            <p:nvPr/>
          </p:nvSpPr>
          <p:spPr>
            <a:xfrm>
              <a:off x="27360" y="69732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7" name="图片 11" descr="2023-07-01 11-52-26 的屏幕截图"/>
          <p:cNvPicPr/>
          <p:nvPr/>
        </p:nvPicPr>
        <p:blipFill>
          <a:blip r:embed="rId2"/>
          <a:stretch/>
        </p:blipFill>
        <p:spPr>
          <a:xfrm>
            <a:off x="714719" y="966780"/>
            <a:ext cx="11306045" cy="4903805"/>
          </a:xfrm>
          <a:prstGeom prst="rect">
            <a:avLst/>
          </a:prstGeom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0C3388-2594-F962-BFD9-6FE644CBE1E9}"/>
              </a:ext>
            </a:extLst>
          </p:cNvPr>
          <p:cNvSpPr txBox="1"/>
          <p:nvPr/>
        </p:nvSpPr>
        <p:spPr>
          <a:xfrm>
            <a:off x="3994079" y="597601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Rajwade</a:t>
            </a:r>
            <a:r>
              <a:rPr lang="en-US" altLang="zh-CN" sz="1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al.,2016,MNRAS,462,2518</a:t>
            </a:r>
            <a:endParaRPr lang="en-US" altLang="zh-CN" sz="18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27360" y="113760"/>
            <a:ext cx="12137040" cy="659520"/>
            <a:chOff x="27360" y="113760"/>
            <a:chExt cx="12137040" cy="659520"/>
          </a:xfrm>
        </p:grpSpPr>
        <p:sp>
          <p:nvSpPr>
            <p:cNvPr id="70" name="CustomShape 2"/>
            <p:cNvSpPr/>
            <p:nvPr/>
          </p:nvSpPr>
          <p:spPr>
            <a:xfrm>
              <a:off x="322560" y="113760"/>
              <a:ext cx="26211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>
                  <a:solidFill>
                    <a:srgbClr val="000000"/>
                  </a:solidFill>
                  <a:latin typeface="Arial"/>
                </a:rPr>
                <a:t>研究背景介绍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71" name="CustomShape 3"/>
            <p:cNvSpPr/>
            <p:nvPr/>
          </p:nvSpPr>
          <p:spPr>
            <a:xfrm>
              <a:off x="27360" y="69732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72" name="图片 4" descr="2023-05-26 19-27-17 的屏幕截图"/>
          <p:cNvPicPr/>
          <p:nvPr/>
        </p:nvPicPr>
        <p:blipFill>
          <a:blip r:embed="rId2"/>
          <a:stretch/>
        </p:blipFill>
        <p:spPr>
          <a:xfrm>
            <a:off x="3396960" y="907920"/>
            <a:ext cx="4888080" cy="4424352"/>
          </a:xfrm>
          <a:prstGeom prst="rect">
            <a:avLst/>
          </a:prstGeom>
          <a:ln>
            <a:noFill/>
          </a:ln>
        </p:spPr>
      </p:pic>
      <p:sp>
        <p:nvSpPr>
          <p:cNvPr id="73" name="CustomShape 4"/>
          <p:cNvSpPr/>
          <p:nvPr/>
        </p:nvSpPr>
        <p:spPr>
          <a:xfrm>
            <a:off x="4241700" y="5585400"/>
            <a:ext cx="291609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et al.,2020,ApJ,890,31</a:t>
            </a:r>
            <a:endParaRPr lang="en-US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"/>
          <p:cNvGrpSpPr/>
          <p:nvPr/>
        </p:nvGrpSpPr>
        <p:grpSpPr>
          <a:xfrm>
            <a:off x="27360" y="113760"/>
            <a:ext cx="12137040" cy="659520"/>
            <a:chOff x="27360" y="113760"/>
            <a:chExt cx="12137040" cy="659520"/>
          </a:xfrm>
        </p:grpSpPr>
        <p:sp>
          <p:nvSpPr>
            <p:cNvPr id="75" name="CustomShape 2"/>
            <p:cNvSpPr/>
            <p:nvPr/>
          </p:nvSpPr>
          <p:spPr>
            <a:xfrm>
              <a:off x="322560" y="113760"/>
              <a:ext cx="26211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 dirty="0">
                  <a:solidFill>
                    <a:srgbClr val="000000"/>
                  </a:solidFill>
                  <a:latin typeface="Arial"/>
                </a:rPr>
                <a:t>研究背景介绍</a:t>
              </a:r>
              <a:endParaRPr lang="en-US" sz="3200" b="0" strike="noStrike" spc="-1" dirty="0">
                <a:latin typeface="Arial"/>
              </a:endParaRPr>
            </a:p>
          </p:txBody>
        </p:sp>
        <p:sp>
          <p:nvSpPr>
            <p:cNvPr id="76" name="CustomShape 3"/>
            <p:cNvSpPr/>
            <p:nvPr/>
          </p:nvSpPr>
          <p:spPr>
            <a:xfrm>
              <a:off x="27360" y="69732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7" name="CustomShape 4"/>
          <p:cNvSpPr/>
          <p:nvPr/>
        </p:nvSpPr>
        <p:spPr>
          <a:xfrm>
            <a:off x="809640" y="1141873"/>
            <a:ext cx="10851254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800" b="0" strike="noStrike" spc="-1" dirty="0">
                <a:solidFill>
                  <a:srgbClr val="000000"/>
                </a:solidFill>
                <a:latin typeface="Arial"/>
              </a:rPr>
              <a:t>利用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Parkes 64m</a:t>
            </a:r>
            <a:r>
              <a:rPr lang="zh-CN" sz="2800" b="0" strike="noStrike" spc="-1" dirty="0">
                <a:solidFill>
                  <a:srgbClr val="000000"/>
                </a:solidFill>
                <a:latin typeface="Arial"/>
              </a:rPr>
              <a:t>射电望远镜超宽带接收机观测的数据主要研究以下几个内容</a:t>
            </a:r>
            <a:r>
              <a:rPr lang="zh-CN" altLang="en-US" sz="2800" b="0" strike="noStrike" spc="-1" dirty="0">
                <a:solidFill>
                  <a:srgbClr val="000000"/>
                </a:solidFill>
                <a:latin typeface="Arial"/>
              </a:rPr>
              <a:t>：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843480" y="3945960"/>
            <a:ext cx="8187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zh-CN" sz="2400" b="0" strike="noStrike" spc="-1">
                <a:solidFill>
                  <a:srgbClr val="000000"/>
                </a:solidFill>
                <a:latin typeface="Arial"/>
              </a:rPr>
              <a:t>查看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Rajwade et al </a:t>
            </a:r>
            <a:r>
              <a:rPr lang="zh-CN" sz="2400" b="0" strike="noStrike" spc="-1">
                <a:solidFill>
                  <a:srgbClr val="000000"/>
                </a:solidFill>
                <a:latin typeface="Arial"/>
              </a:rPr>
              <a:t>报道的现象在更高频率波段是否也存在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79" name="CustomShape 6"/>
          <p:cNvSpPr/>
          <p:nvPr/>
        </p:nvSpPr>
        <p:spPr>
          <a:xfrm>
            <a:off x="809640" y="2867040"/>
            <a:ext cx="23508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7"/>
          <p:cNvSpPr/>
          <p:nvPr/>
        </p:nvSpPr>
        <p:spPr>
          <a:xfrm>
            <a:off x="809640" y="4059000"/>
            <a:ext cx="23508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1" name="Group 8"/>
          <p:cNvGrpSpPr/>
          <p:nvPr/>
        </p:nvGrpSpPr>
        <p:grpSpPr>
          <a:xfrm>
            <a:off x="809640" y="2754000"/>
            <a:ext cx="9805680" cy="1648080"/>
            <a:chOff x="809640" y="2754000"/>
            <a:chExt cx="9805680" cy="1648080"/>
          </a:xfrm>
        </p:grpSpPr>
        <p:sp>
          <p:nvSpPr>
            <p:cNvPr id="82" name="CustomShape 9"/>
            <p:cNvSpPr/>
            <p:nvPr/>
          </p:nvSpPr>
          <p:spPr>
            <a:xfrm>
              <a:off x="872640" y="2754000"/>
              <a:ext cx="974268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 dirty="0">
                  <a:solidFill>
                    <a:srgbClr val="000000"/>
                  </a:solidFill>
                  <a:latin typeface="Arial"/>
                </a:rPr>
                <a:t> PSR J0614+2229</a:t>
              </a:r>
              <a:r>
                <a:rPr lang="zh-CN" sz="2400" b="0" strike="noStrike" spc="-1" dirty="0">
                  <a:solidFill>
                    <a:srgbClr val="000000"/>
                  </a:solidFill>
                  <a:latin typeface="Arial"/>
                </a:rPr>
                <a:t>的不同模式脉冲相位偏移现象随频率变化的演化特性</a:t>
              </a:r>
              <a:endParaRPr lang="en-US" sz="2400" b="0" strike="noStrike" spc="-1" dirty="0">
                <a:latin typeface="Arial"/>
              </a:endParaRPr>
            </a:p>
          </p:txBody>
        </p:sp>
        <p:sp>
          <p:nvSpPr>
            <p:cNvPr id="83" name="CustomShape 10"/>
            <p:cNvSpPr/>
            <p:nvPr/>
          </p:nvSpPr>
          <p:spPr>
            <a:xfrm>
              <a:off x="843480" y="3945960"/>
              <a:ext cx="818784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zh-CN" sz="2400" strike="noStrike" spc="-1" dirty="0">
                  <a:solidFill>
                    <a:srgbClr val="000000"/>
                  </a:solidFill>
                  <a:latin typeface="Arial"/>
                </a:rPr>
                <a:t>查看</a:t>
              </a:r>
              <a:r>
                <a:rPr lang="en-US" sz="2400" strike="noStrike" spc="-1" dirty="0" err="1">
                  <a:solidFill>
                    <a:srgbClr val="000000"/>
                  </a:solidFill>
                  <a:latin typeface="Arial"/>
                </a:rPr>
                <a:t>Rajwade</a:t>
              </a:r>
              <a:r>
                <a:rPr lang="en-US" sz="2400" strike="noStrike" spc="-1" dirty="0">
                  <a:solidFill>
                    <a:srgbClr val="000000"/>
                  </a:solidFill>
                  <a:latin typeface="Arial"/>
                </a:rPr>
                <a:t> et al </a:t>
              </a:r>
              <a:r>
                <a:rPr lang="zh-CN" sz="2400" strike="noStrike" spc="-1" dirty="0">
                  <a:solidFill>
                    <a:srgbClr val="000000"/>
                  </a:solidFill>
                  <a:latin typeface="Arial"/>
                </a:rPr>
                <a:t>报道的现象在更高频率波段是否也存在</a:t>
              </a:r>
              <a:endParaRPr lang="en-US" sz="2400" strike="noStrike" spc="-1" dirty="0">
                <a:latin typeface="Arial"/>
              </a:endParaRPr>
            </a:p>
          </p:txBody>
        </p:sp>
        <p:sp>
          <p:nvSpPr>
            <p:cNvPr id="84" name="CustomShape 11"/>
            <p:cNvSpPr/>
            <p:nvPr/>
          </p:nvSpPr>
          <p:spPr>
            <a:xfrm>
              <a:off x="809640" y="2867040"/>
              <a:ext cx="235080" cy="23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" name="CustomShape 12"/>
            <p:cNvSpPr/>
            <p:nvPr/>
          </p:nvSpPr>
          <p:spPr>
            <a:xfrm>
              <a:off x="809640" y="4059000"/>
              <a:ext cx="235080" cy="23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1"/>
          <p:cNvGrpSpPr/>
          <p:nvPr/>
        </p:nvGrpSpPr>
        <p:grpSpPr>
          <a:xfrm>
            <a:off x="27360" y="119520"/>
            <a:ext cx="12137040" cy="653760"/>
            <a:chOff x="27360" y="119520"/>
            <a:chExt cx="12137040" cy="653760"/>
          </a:xfrm>
        </p:grpSpPr>
        <p:sp>
          <p:nvSpPr>
            <p:cNvPr id="87" name="CustomShape 2"/>
            <p:cNvSpPr/>
            <p:nvPr/>
          </p:nvSpPr>
          <p:spPr>
            <a:xfrm>
              <a:off x="168840" y="119520"/>
              <a:ext cx="302796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 dirty="0">
                  <a:solidFill>
                    <a:srgbClr val="000000"/>
                  </a:solidFill>
                  <a:latin typeface="Arial"/>
                </a:rPr>
                <a:t>数据处理及结果</a:t>
              </a:r>
              <a:endParaRPr lang="en-US" sz="3200" b="0" strike="noStrike" spc="-1" dirty="0">
                <a:latin typeface="Arial"/>
              </a:endParaRPr>
            </a:p>
          </p:txBody>
        </p:sp>
        <p:sp>
          <p:nvSpPr>
            <p:cNvPr id="88" name="CustomShape 3"/>
            <p:cNvSpPr/>
            <p:nvPr/>
          </p:nvSpPr>
          <p:spPr>
            <a:xfrm>
              <a:off x="27360" y="69732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89" name="Group 4"/>
          <p:cNvGrpSpPr/>
          <p:nvPr/>
        </p:nvGrpSpPr>
        <p:grpSpPr>
          <a:xfrm>
            <a:off x="322560" y="1430640"/>
            <a:ext cx="11841840" cy="4761360"/>
            <a:chOff x="322560" y="1430640"/>
            <a:chExt cx="11841840" cy="4761360"/>
          </a:xfrm>
        </p:grpSpPr>
        <p:sp>
          <p:nvSpPr>
            <p:cNvPr id="90" name="CustomShape 5"/>
            <p:cNvSpPr/>
            <p:nvPr/>
          </p:nvSpPr>
          <p:spPr>
            <a:xfrm>
              <a:off x="322560" y="1430640"/>
              <a:ext cx="11841840" cy="2834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共有两次超宽带观测数据，一次数据观测于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2019.8.15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日，另一次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2019.9.12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日。</a:t>
              </a: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对原始数据进行消完干扰和校准以后，共分得八个子带，前六个子带的带宽为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350MHz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，后两个为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614MHz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。中心频率分别为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879MHz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，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1229MHz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，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1579MHz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，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1972MHz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，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2279MHz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，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2629MHz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，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3111MHz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，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3725MHz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。</a:t>
              </a: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区分两种不同模式，采用</a:t>
              </a:r>
              <a:r>
                <a:rPr lang="en-US" sz="2000" b="0" strike="noStrike" spc="-1">
                  <a:solidFill>
                    <a:srgbClr val="000000"/>
                  </a:solidFill>
                  <a:latin typeface="Arial"/>
                </a:rPr>
                <a:t>Nikhil Mahajan et al.(2018</a:t>
              </a:r>
              <a:r>
                <a:rPr lang="zh-CN" sz="2000" b="0" strike="noStrike" spc="-1">
                  <a:solidFill>
                    <a:srgbClr val="000000"/>
                  </a:solidFill>
                  <a:latin typeface="Arial"/>
                </a:rPr>
                <a:t>）提到的方法</a:t>
              </a:r>
              <a:endParaRPr lang="en-US" sz="2000" b="0" strike="noStrike" spc="-1">
                <a:latin typeface="Arial"/>
              </a:endParaRPr>
            </a:p>
          </p:txBody>
        </p:sp>
        <p:pic>
          <p:nvPicPr>
            <p:cNvPr id="91" name="图片 5" descr="2023-05-26 18-38-53 的屏幕截图"/>
            <p:cNvPicPr/>
            <p:nvPr/>
          </p:nvPicPr>
          <p:blipFill>
            <a:blip r:embed="rId2"/>
            <a:stretch/>
          </p:blipFill>
          <p:spPr>
            <a:xfrm>
              <a:off x="1423800" y="4608000"/>
              <a:ext cx="8440200" cy="1584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2" name="CustomShape 6"/>
          <p:cNvSpPr/>
          <p:nvPr/>
        </p:nvSpPr>
        <p:spPr>
          <a:xfrm>
            <a:off x="168840" y="1529640"/>
            <a:ext cx="23508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7"/>
          <p:cNvSpPr/>
          <p:nvPr/>
        </p:nvSpPr>
        <p:spPr>
          <a:xfrm>
            <a:off x="168840" y="2408040"/>
            <a:ext cx="23508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8"/>
          <p:cNvSpPr/>
          <p:nvPr/>
        </p:nvSpPr>
        <p:spPr>
          <a:xfrm>
            <a:off x="168840" y="3955320"/>
            <a:ext cx="23508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9"/>
          <p:cNvSpPr/>
          <p:nvPr/>
        </p:nvSpPr>
        <p:spPr>
          <a:xfrm>
            <a:off x="168840" y="1529640"/>
            <a:ext cx="23508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0"/>
          <p:cNvSpPr/>
          <p:nvPr/>
        </p:nvSpPr>
        <p:spPr>
          <a:xfrm>
            <a:off x="168840" y="2408040"/>
            <a:ext cx="23508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11"/>
          <p:cNvSpPr/>
          <p:nvPr/>
        </p:nvSpPr>
        <p:spPr>
          <a:xfrm>
            <a:off x="168840" y="3955320"/>
            <a:ext cx="23508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27360" y="113760"/>
            <a:ext cx="12137040" cy="659520"/>
            <a:chOff x="27360" y="113760"/>
            <a:chExt cx="12137040" cy="659520"/>
          </a:xfrm>
        </p:grpSpPr>
        <p:sp>
          <p:nvSpPr>
            <p:cNvPr id="99" name="CustomShape 2"/>
            <p:cNvSpPr/>
            <p:nvPr/>
          </p:nvSpPr>
          <p:spPr>
            <a:xfrm>
              <a:off x="320040" y="113760"/>
              <a:ext cx="669024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sz="3200" b="0" strike="noStrike" spc="-1">
                  <a:solidFill>
                    <a:srgbClr val="000000"/>
                  </a:solidFill>
                  <a:latin typeface="Arial"/>
                </a:rPr>
                <a:t>数据处理及结果</a:t>
              </a:r>
              <a:r>
                <a:rPr lang="en-US" sz="3200" b="0" strike="noStrike" spc="-1">
                  <a:solidFill>
                    <a:srgbClr val="000000"/>
                  </a:solidFill>
                  <a:latin typeface="Arial"/>
                </a:rPr>
                <a:t>——八月份观测结果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100" name="CustomShape 3"/>
            <p:cNvSpPr/>
            <p:nvPr/>
          </p:nvSpPr>
          <p:spPr>
            <a:xfrm>
              <a:off x="27360" y="697320"/>
              <a:ext cx="12137040" cy="7596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1" name="图片 4" descr="psr-8-879"/>
          <p:cNvPicPr/>
          <p:nvPr/>
        </p:nvPicPr>
        <p:blipFill>
          <a:blip r:embed="rId2"/>
          <a:stretch/>
        </p:blipFill>
        <p:spPr>
          <a:xfrm>
            <a:off x="20880" y="1108080"/>
            <a:ext cx="4122000" cy="5300640"/>
          </a:xfrm>
          <a:prstGeom prst="rect">
            <a:avLst/>
          </a:prstGeom>
          <a:ln>
            <a:noFill/>
          </a:ln>
        </p:spPr>
      </p:pic>
      <p:pic>
        <p:nvPicPr>
          <p:cNvPr id="102" name="图片 5" descr="psr-8-1229"/>
          <p:cNvPicPr/>
          <p:nvPr/>
        </p:nvPicPr>
        <p:blipFill>
          <a:blip r:embed="rId3"/>
          <a:stretch/>
        </p:blipFill>
        <p:spPr>
          <a:xfrm>
            <a:off x="4034880" y="1108080"/>
            <a:ext cx="4122000" cy="5300640"/>
          </a:xfrm>
          <a:prstGeom prst="rect">
            <a:avLst/>
          </a:prstGeom>
          <a:ln>
            <a:noFill/>
          </a:ln>
        </p:spPr>
      </p:pic>
      <p:pic>
        <p:nvPicPr>
          <p:cNvPr id="103" name="图片 6" descr="psr-8-1579"/>
          <p:cNvPicPr/>
          <p:nvPr/>
        </p:nvPicPr>
        <p:blipFill>
          <a:blip r:embed="rId4"/>
          <a:stretch/>
        </p:blipFill>
        <p:spPr>
          <a:xfrm>
            <a:off x="8069760" y="1108080"/>
            <a:ext cx="4122000" cy="5300640"/>
          </a:xfrm>
          <a:prstGeom prst="rect">
            <a:avLst/>
          </a:prstGeom>
          <a:ln>
            <a:noFill/>
          </a:ln>
        </p:spPr>
      </p:pic>
      <p:sp>
        <p:nvSpPr>
          <p:cNvPr id="104" name="CustomShape 4"/>
          <p:cNvSpPr/>
          <p:nvPr/>
        </p:nvSpPr>
        <p:spPr>
          <a:xfrm>
            <a:off x="1654200" y="6334920"/>
            <a:ext cx="1028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879MHz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5694120" y="6334920"/>
            <a:ext cx="1154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1229MHz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9740520" y="6334920"/>
            <a:ext cx="1154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1579MHz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1664280" y="6334920"/>
            <a:ext cx="1028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879MHz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5704560" y="6334920"/>
            <a:ext cx="1154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1229MHz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9" name="CustomShape 9"/>
          <p:cNvSpPr/>
          <p:nvPr/>
        </p:nvSpPr>
        <p:spPr>
          <a:xfrm>
            <a:off x="9750600" y="6334920"/>
            <a:ext cx="1154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1579MHz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10" name="图片 24" descr="psr-8-1579"/>
          <p:cNvPicPr/>
          <p:nvPr/>
        </p:nvPicPr>
        <p:blipFill>
          <a:blip r:embed="rId4"/>
          <a:stretch/>
        </p:blipFill>
        <p:spPr>
          <a:xfrm>
            <a:off x="8069760" y="1108080"/>
            <a:ext cx="4122000" cy="5300640"/>
          </a:xfrm>
          <a:prstGeom prst="rect">
            <a:avLst/>
          </a:prstGeom>
          <a:ln>
            <a:noFill/>
          </a:ln>
        </p:spPr>
      </p:pic>
      <p:sp>
        <p:nvSpPr>
          <p:cNvPr id="111" name="CustomShape 10"/>
          <p:cNvSpPr/>
          <p:nvPr/>
        </p:nvSpPr>
        <p:spPr>
          <a:xfrm>
            <a:off x="1664280" y="6334920"/>
            <a:ext cx="1028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879MHz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2" name="CustomShape 11"/>
          <p:cNvSpPr/>
          <p:nvPr/>
        </p:nvSpPr>
        <p:spPr>
          <a:xfrm>
            <a:off x="5704560" y="6334920"/>
            <a:ext cx="1154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1229MHz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3" name="CustomShape 12"/>
          <p:cNvSpPr/>
          <p:nvPr/>
        </p:nvSpPr>
        <p:spPr>
          <a:xfrm>
            <a:off x="9750600" y="6334920"/>
            <a:ext cx="1154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1579MHz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114" name="Group 13"/>
          <p:cNvGrpSpPr/>
          <p:nvPr/>
        </p:nvGrpSpPr>
        <p:grpSpPr>
          <a:xfrm>
            <a:off x="0" y="1108080"/>
            <a:ext cx="12201840" cy="5591520"/>
            <a:chOff x="0" y="1108080"/>
            <a:chExt cx="12201840" cy="5591520"/>
          </a:xfrm>
        </p:grpSpPr>
        <p:pic>
          <p:nvPicPr>
            <p:cNvPr id="115" name="图片 13" descr="psr-8-879"/>
            <p:cNvPicPr/>
            <p:nvPr/>
          </p:nvPicPr>
          <p:blipFill>
            <a:blip r:embed="rId2"/>
            <a:stretch/>
          </p:blipFill>
          <p:spPr>
            <a:xfrm>
              <a:off x="0" y="1108080"/>
              <a:ext cx="4122000" cy="5300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图片 28" descr="psr-8-1229"/>
            <p:cNvPicPr/>
            <p:nvPr/>
          </p:nvPicPr>
          <p:blipFill>
            <a:blip r:embed="rId3"/>
            <a:stretch/>
          </p:blipFill>
          <p:spPr>
            <a:xfrm>
              <a:off x="4044960" y="1108080"/>
              <a:ext cx="4122000" cy="5300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图片 29" descr="psr-8-1579"/>
            <p:cNvPicPr/>
            <p:nvPr/>
          </p:nvPicPr>
          <p:blipFill>
            <a:blip r:embed="rId4"/>
            <a:stretch/>
          </p:blipFill>
          <p:spPr>
            <a:xfrm>
              <a:off x="8079840" y="1108080"/>
              <a:ext cx="4122000" cy="5300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8" name="CustomShape 14"/>
            <p:cNvSpPr/>
            <p:nvPr/>
          </p:nvSpPr>
          <p:spPr>
            <a:xfrm>
              <a:off x="1674360" y="6334920"/>
              <a:ext cx="10285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879MHz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19" name="CustomShape 15"/>
            <p:cNvSpPr/>
            <p:nvPr/>
          </p:nvSpPr>
          <p:spPr>
            <a:xfrm>
              <a:off x="5714640" y="6334920"/>
              <a:ext cx="11548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1229MHz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20" name="CustomShape 16"/>
            <p:cNvSpPr/>
            <p:nvPr/>
          </p:nvSpPr>
          <p:spPr>
            <a:xfrm>
              <a:off x="9760680" y="6334920"/>
              <a:ext cx="11548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1579MHz</a:t>
              </a:r>
              <a:endParaRPr lang="en-US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635</Words>
  <Application>Microsoft Office PowerPoint</Application>
  <PresentationFormat>宽屏</PresentationFormat>
  <Paragraphs>75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宋体</vt:lpstr>
      <vt:lpstr>Arial</vt:lpstr>
      <vt:lpstr>Arial Black</vt:lpstr>
      <vt:lpstr>Symbol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dc:description/>
  <cp:lastModifiedBy>dangsj</cp:lastModifiedBy>
  <cp:revision>22</cp:revision>
  <dcterms:created xsi:type="dcterms:W3CDTF">2023-07-01T08:26:58Z</dcterms:created>
  <dcterms:modified xsi:type="dcterms:W3CDTF">2023-07-03T19:32:39Z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CV">
    <vt:lpwstr/>
  </property>
  <property fmtid="{D5CDD505-2E9C-101B-9397-08002B2CF9AE}" pid="6" name="KSOProductBuildVer">
    <vt:lpwstr>2052-11.1.0.11664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宽屏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13</vt:i4>
  </property>
</Properties>
</file>