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7" r:id="rId2"/>
    <p:sldId id="260" r:id="rId3"/>
    <p:sldId id="353" r:id="rId4"/>
    <p:sldId id="355" r:id="rId5"/>
    <p:sldId id="401" r:id="rId6"/>
    <p:sldId id="400" r:id="rId7"/>
    <p:sldId id="356" r:id="rId8"/>
    <p:sldId id="357" r:id="rId9"/>
    <p:sldId id="358" r:id="rId10"/>
    <p:sldId id="374" r:id="rId11"/>
    <p:sldId id="377" r:id="rId12"/>
    <p:sldId id="403" r:id="rId13"/>
    <p:sldId id="402" r:id="rId14"/>
    <p:sldId id="391" r:id="rId15"/>
    <p:sldId id="392" r:id="rId16"/>
    <p:sldId id="381" r:id="rId17"/>
    <p:sldId id="393" r:id="rId18"/>
    <p:sldId id="397" r:id="rId19"/>
    <p:sldId id="407" r:id="rId20"/>
    <p:sldId id="383" r:id="rId21"/>
    <p:sldId id="408" r:id="rId22"/>
    <p:sldId id="398" r:id="rId23"/>
    <p:sldId id="405" r:id="rId24"/>
    <p:sldId id="352" r:id="rId25"/>
    <p:sldId id="406" r:id="rId26"/>
  </p:sldIdLst>
  <p:sldSz cx="24384000" cy="13716000"/>
  <p:notesSz cx="6858000" cy="9144000"/>
  <p:custDataLst>
    <p:tags r:id="rId28"/>
  </p:custDataLst>
  <p:defaultTextStyle>
    <a:lvl1pPr>
      <a:defRPr sz="3600">
        <a:latin typeface="Calibri"/>
        <a:ea typeface="Calibri"/>
        <a:cs typeface="Calibri"/>
        <a:sym typeface="Calibri"/>
      </a:defRPr>
    </a:lvl1pPr>
    <a:lvl2pPr indent="457200">
      <a:defRPr sz="3600">
        <a:latin typeface="Calibri"/>
        <a:ea typeface="Calibri"/>
        <a:cs typeface="Calibri"/>
        <a:sym typeface="Calibri"/>
      </a:defRPr>
    </a:lvl2pPr>
    <a:lvl3pPr indent="914400">
      <a:defRPr sz="3600">
        <a:latin typeface="Calibri"/>
        <a:ea typeface="Calibri"/>
        <a:cs typeface="Calibri"/>
        <a:sym typeface="Calibri"/>
      </a:defRPr>
    </a:lvl3pPr>
    <a:lvl4pPr indent="1371600">
      <a:defRPr sz="3600">
        <a:latin typeface="Calibri"/>
        <a:ea typeface="Calibri"/>
        <a:cs typeface="Calibri"/>
        <a:sym typeface="Calibri"/>
      </a:defRPr>
    </a:lvl4pPr>
    <a:lvl5pPr indent="1828800">
      <a:defRPr sz="3600">
        <a:latin typeface="Calibri"/>
        <a:ea typeface="Calibri"/>
        <a:cs typeface="Calibri"/>
        <a:sym typeface="Calibri"/>
      </a:defRPr>
    </a:lvl5pPr>
    <a:lvl6pPr indent="2286000">
      <a:defRPr sz="3600">
        <a:latin typeface="Calibri"/>
        <a:ea typeface="Calibri"/>
        <a:cs typeface="Calibri"/>
        <a:sym typeface="Calibri"/>
      </a:defRPr>
    </a:lvl6pPr>
    <a:lvl7pPr indent="2743200">
      <a:defRPr sz="3600">
        <a:latin typeface="Calibri"/>
        <a:ea typeface="Calibri"/>
        <a:cs typeface="Calibri"/>
        <a:sym typeface="Calibri"/>
      </a:defRPr>
    </a:lvl7pPr>
    <a:lvl8pPr indent="3200400">
      <a:defRPr sz="3600">
        <a:latin typeface="Calibri"/>
        <a:ea typeface="Calibri"/>
        <a:cs typeface="Calibri"/>
        <a:sym typeface="Calibri"/>
      </a:defRPr>
    </a:lvl8pPr>
    <a:lvl9pPr indent="3657600">
      <a:defRPr sz="3600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5373" autoAdjust="0"/>
  </p:normalViewPr>
  <p:slideViewPr>
    <p:cSldViewPr snapToGrid="0" snapToObjects="1">
      <p:cViewPr varScale="1">
        <p:scale>
          <a:sx n="34" d="100"/>
          <a:sy n="34" d="100"/>
        </p:scale>
        <p:origin x="5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35" name="Shape 9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237001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44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3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339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910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831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027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46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199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58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90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470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53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298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37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24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692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912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342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60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50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69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83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1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368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24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ov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21" name="Shape 21"/>
          <p:cNvSpPr/>
          <p:nvPr/>
        </p:nvSpPr>
        <p:spPr>
          <a:xfrm>
            <a:off x="16165462" y="226497"/>
            <a:ext cx="7944220" cy="13212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9" y="16"/>
                </a:moveTo>
                <a:lnTo>
                  <a:pt x="21600" y="0"/>
                </a:lnTo>
                <a:lnTo>
                  <a:pt x="21545" y="21600"/>
                </a:lnTo>
                <a:cubicBezTo>
                  <a:pt x="18884" y="21600"/>
                  <a:pt x="16223" y="21600"/>
                  <a:pt x="13562" y="21600"/>
                </a:cubicBezTo>
                <a:cubicBezTo>
                  <a:pt x="9042" y="21600"/>
                  <a:pt x="4521" y="21600"/>
                  <a:pt x="0" y="21600"/>
                </a:cubicBezTo>
                <a:lnTo>
                  <a:pt x="10009" y="16"/>
                </a:lnTo>
                <a:close/>
              </a:path>
            </a:pathLst>
          </a:custGeom>
          <a:solidFill>
            <a:srgbClr val="2A2C34"/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047237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254000" y="251767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70044" y="9195232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8291103" y="9179191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9"/>
          </p:nvPr>
        </p:nvSpPr>
        <p:spPr>
          <a:xfrm>
            <a:off x="8316502" y="251767"/>
            <a:ext cx="15813497" cy="8763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5347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159" name="Shape 159"/>
          <p:cNvSpPr/>
          <p:nvPr/>
        </p:nvSpPr>
        <p:spPr>
          <a:xfrm>
            <a:off x="16276373" y="9215300"/>
            <a:ext cx="7818364" cy="4249864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1"/>
          </p:nvPr>
        </p:nvSpPr>
        <p:spPr>
          <a:xfrm>
            <a:off x="8275059" y="235726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2"/>
          </p:nvPr>
        </p:nvSpPr>
        <p:spPr>
          <a:xfrm>
            <a:off x="16320181" y="243748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250836"/>
            <a:ext cx="7823200" cy="874387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3081" y="4727510"/>
            <a:ext cx="15811656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70044" y="9195232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8291103" y="9179191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83711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250835"/>
            <a:ext cx="7823200" cy="13213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0400" y="250834"/>
            <a:ext cx="7823200" cy="13213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14822" y="250834"/>
            <a:ext cx="7823200" cy="1321339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6527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170" name="Shape 170"/>
          <p:cNvSpPr/>
          <p:nvPr/>
        </p:nvSpPr>
        <p:spPr>
          <a:xfrm>
            <a:off x="267794" y="250835"/>
            <a:ext cx="23848412" cy="4275604"/>
          </a:xfrm>
          <a:prstGeom prst="rect">
            <a:avLst/>
          </a:prstGeom>
          <a:solidFill>
            <a:srgbClr val="2A2C3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3081" y="4727510"/>
            <a:ext cx="7823200" cy="873492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28203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70044" y="9195232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6739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Mobi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15663732" y="1606226"/>
            <a:ext cx="3355167" cy="3355167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12307131" y="4955363"/>
            <a:ext cx="3355168" cy="3355168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16122884" y="8955216"/>
            <a:ext cx="3355167" cy="3355167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438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8162218" y="-2819400"/>
            <a:ext cx="6194049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>
            <a:off x="10900158" y="6316820"/>
            <a:ext cx="619404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Shape 441"/>
          <p:cNvSpPr/>
          <p:nvPr/>
        </p:nvSpPr>
        <p:spPr>
          <a:xfrm>
            <a:off x="16830419" y="3532780"/>
            <a:ext cx="1302208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ipsum</a:t>
            </a:r>
          </a:p>
        </p:txBody>
      </p:sp>
      <p:sp>
        <p:nvSpPr>
          <p:cNvPr id="443" name="Shape 443"/>
          <p:cNvSpPr/>
          <p:nvPr/>
        </p:nvSpPr>
        <p:spPr>
          <a:xfrm>
            <a:off x="13344867" y="6936785"/>
            <a:ext cx="1347014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Lorem</a:t>
            </a:r>
          </a:p>
        </p:txBody>
      </p:sp>
      <p:sp>
        <p:nvSpPr>
          <p:cNvPr id="445" name="Shape 445"/>
          <p:cNvSpPr/>
          <p:nvPr/>
        </p:nvSpPr>
        <p:spPr>
          <a:xfrm>
            <a:off x="17160619" y="10936638"/>
            <a:ext cx="1347013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535353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35353"/>
                </a:solidFill>
              </a:rPr>
              <a:t>Lorem</a:t>
            </a:r>
          </a:p>
        </p:txBody>
      </p:sp>
      <p:sp>
        <p:nvSpPr>
          <p:cNvPr id="17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9353302" y="372533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11831640" y="9517220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46174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Mobile #1 Black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15663732" y="1606226"/>
            <a:ext cx="3355167" cy="3355167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12307131" y="4955363"/>
            <a:ext cx="3355168" cy="3355168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16122884" y="8955216"/>
            <a:ext cx="3355167" cy="3355167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460" name="iPhone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8427700" y="-1148491"/>
            <a:ext cx="5523053" cy="10919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Phone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94947" y="7991812"/>
            <a:ext cx="5523054" cy="109197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9353302" y="372533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11830989" y="9498170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7730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Mobi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64" name="Shape 4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68" name="Shape 468"/>
          <p:cNvSpPr/>
          <p:nvPr/>
        </p:nvSpPr>
        <p:spPr>
          <a:xfrm rot="2369050">
            <a:off x="13004076" y="-3032910"/>
            <a:ext cx="8316453" cy="23104549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476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7146218" y="482600"/>
            <a:ext cx="6194049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8343574" y="3684526"/>
            <a:ext cx="4050894" cy="7315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21929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Mobil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84" name="Shape 484"/>
          <p:cNvSpPr/>
          <p:nvPr/>
        </p:nvSpPr>
        <p:spPr>
          <a:xfrm rot="5400000">
            <a:off x="10448201" y="-219158"/>
            <a:ext cx="3487600" cy="23895827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488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6138178" y="-1241587"/>
            <a:ext cx="7202089" cy="15948187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17523993" y="2462094"/>
            <a:ext cx="4780665" cy="8540664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7514078" y="2436024"/>
            <a:ext cx="4790580" cy="85225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863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Mobil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/>
        </p:nvSpPr>
        <p:spPr>
          <a:xfrm flipH="1">
            <a:off x="1831183" y="10958568"/>
            <a:ext cx="1" cy="1540375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pic>
        <p:nvPicPr>
          <p:cNvPr id="501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6138178" y="-1241587"/>
            <a:ext cx="7202089" cy="15948187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Shape 502"/>
          <p:cNvSpPr/>
          <p:nvPr/>
        </p:nvSpPr>
        <p:spPr>
          <a:xfrm>
            <a:off x="12626756" y="10569847"/>
            <a:ext cx="1846902" cy="154037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84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503" name="Shape 503"/>
          <p:cNvSpPr/>
          <p:nvPr/>
        </p:nvSpPr>
        <p:spPr>
          <a:xfrm>
            <a:off x="12656359" y="11868405"/>
            <a:ext cx="2551075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Lorem ipsum</a:t>
            </a:r>
          </a:p>
        </p:txBody>
      </p:sp>
      <p:sp>
        <p:nvSpPr>
          <p:cNvPr id="504" name="Shape 504"/>
          <p:cNvSpPr/>
          <p:nvPr/>
        </p:nvSpPr>
        <p:spPr>
          <a:xfrm>
            <a:off x="12245183" y="10958568"/>
            <a:ext cx="1" cy="1540375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505" name="Shape 5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2155168" y="6663315"/>
            <a:ext cx="692256" cy="9003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defRPr sz="44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1.</a:t>
            </a:r>
          </a:p>
        </p:txBody>
      </p:sp>
      <p:sp>
        <p:nvSpPr>
          <p:cNvPr id="26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7514078" y="2496984"/>
            <a:ext cx="4776962" cy="84765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6246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Mobil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991818" y="4157133"/>
            <a:ext cx="619404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hape 5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527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8649426" y="4157133"/>
            <a:ext cx="6194049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Phone.png"/>
          <p:cNvPicPr/>
          <p:nvPr/>
        </p:nvPicPr>
        <p:blipFill>
          <a:blip r:embed="rId2">
            <a:extLst/>
          </a:blip>
          <a:srcRect l="28674" r="26166"/>
          <a:stretch>
            <a:fillRect/>
          </a:stretch>
        </p:blipFill>
        <p:spPr>
          <a:xfrm flipH="1">
            <a:off x="16371097" y="4157133"/>
            <a:ext cx="6194049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189689" y="7343304"/>
            <a:ext cx="4058711" cy="731757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9857979" y="7356345"/>
            <a:ext cx="4058711" cy="731757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556396" y="7352420"/>
            <a:ext cx="4058711" cy="731757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0476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ummary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55930" y="264197"/>
            <a:ext cx="10412515" cy="13187606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7958208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78079" y="1675810"/>
            <a:ext cx="17811838" cy="1036438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268532" y="2541595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31" name="Shape 5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41782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Desktop #1 Black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Macbook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02144" y="1660525"/>
            <a:ext cx="17864377" cy="1039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014533" y="2541595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43" name="Shape 5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22716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/>
          <p:nvPr/>
        </p:nvSpPr>
        <p:spPr>
          <a:xfrm rot="5400000">
            <a:off x="10456326" y="-219158"/>
            <a:ext cx="3487601" cy="23895827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570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0079" y="1675810"/>
            <a:ext cx="17811838" cy="10364380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Shape 5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8038146" y="2541595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15399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 flipH="1">
            <a:off x="1831183" y="10958568"/>
            <a:ext cx="1" cy="1540375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576" name="Shape 5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78" name="Shape 578"/>
          <p:cNvSpPr/>
          <p:nvPr/>
        </p:nvSpPr>
        <p:spPr>
          <a:xfrm rot="2369050">
            <a:off x="13004076" y="-3032910"/>
            <a:ext cx="8316453" cy="23104549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585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24279" y="2183810"/>
            <a:ext cx="17811838" cy="1036438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8624365" y="3046091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61447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593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0079" y="1675810"/>
            <a:ext cx="17811838" cy="1036438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8056807" y="2541595"/>
            <a:ext cx="12754268" cy="796790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25872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Desktop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15" name="Macboo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3032" y="5436221"/>
            <a:ext cx="25186634" cy="146556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2977276" y="6640629"/>
            <a:ext cx="18003732" cy="1123746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3836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duct Desktop #5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pic>
        <p:nvPicPr>
          <p:cNvPr id="622" name="Macbook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195" y="5965825"/>
            <a:ext cx="23571809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3752193" y="7126015"/>
            <a:ext cx="16837573" cy="1043677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28507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34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6172397" y="-4761686"/>
            <a:ext cx="9096894" cy="12423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5" name="iPa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2653212" y="8267023"/>
            <a:ext cx="8994228" cy="12420601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Shape 636"/>
          <p:cNvSpPr/>
          <p:nvPr/>
        </p:nvSpPr>
        <p:spPr>
          <a:xfrm>
            <a:off x="17114336" y="-3693341"/>
            <a:ext cx="7429866" cy="9936557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13575092" y="9343945"/>
            <a:ext cx="7429867" cy="9936557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114336" y="-3693341"/>
            <a:ext cx="7429866" cy="99365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3576642" y="9333784"/>
            <a:ext cx="7429866" cy="99365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42172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Tablet #2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pic>
        <p:nvPicPr>
          <p:cNvPr id="650" name="iPad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28699" y="8253920"/>
            <a:ext cx="9080501" cy="1252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Pad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98533" y="-4811196"/>
            <a:ext cx="9080501" cy="1252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7114336" y="-3693341"/>
            <a:ext cx="7429866" cy="99365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3576642" y="9333784"/>
            <a:ext cx="7429866" cy="99365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787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5860979" y="-1796191"/>
            <a:ext cx="10043563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Shape 6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6896648" y="-611576"/>
            <a:ext cx="8215062" cy="1089164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6621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ummary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25017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83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7892979" y="-1131919"/>
            <a:ext cx="8906178" cy="1216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8810776" y="-79512"/>
            <a:ext cx="7281311" cy="96761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8598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89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6495979" y="1027081"/>
            <a:ext cx="8906178" cy="1216272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7397276" y="2076565"/>
            <a:ext cx="7281311" cy="96761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81823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Tablet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710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64261" y="5699172"/>
            <a:ext cx="8740746" cy="1207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1" name="iPa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9575" y="5699172"/>
            <a:ext cx="8740746" cy="1207055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288058" y="6772135"/>
            <a:ext cx="7201931" cy="95634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13785384" y="6772135"/>
            <a:ext cx="7201931" cy="956349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96399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Tablet #6 Black">
    <p:bg>
      <p:bgPr>
        <a:solidFill>
          <a:srgbClr val="2A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ln w="25400">
            <a:solidFill>
              <a:srgbClr val="A4947E"/>
            </a:solidFill>
            <a:miter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pic>
        <p:nvPicPr>
          <p:cNvPr id="719" name="iPad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9698" y="5409615"/>
            <a:ext cx="9080501" cy="1252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0" name="iPad-Bla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94383" y="5409615"/>
            <a:ext cx="9080501" cy="125222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150407" y="6486999"/>
            <a:ext cx="7485206" cy="995253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13613391" y="6477907"/>
            <a:ext cx="7485206" cy="995253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618719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12681759" y="12274805"/>
            <a:ext cx="2551075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Lorem ipsum</a:t>
            </a:r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0771756" y="1400293"/>
            <a:ext cx="5664200" cy="835643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17003643" y="1372573"/>
            <a:ext cx="5664200" cy="8356434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43439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7184146" y="5578056"/>
            <a:ext cx="4798924" cy="699132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8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2504211" y="5567055"/>
            <a:ext cx="4798924" cy="699132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9"/>
          </p:nvPr>
        </p:nvSpPr>
        <p:spPr>
          <a:xfrm>
            <a:off x="17826795" y="5567054"/>
            <a:ext cx="4798924" cy="699132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1861562" y="5578057"/>
            <a:ext cx="4798924" cy="699132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34" name="Shape 7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12681759" y="12274805"/>
            <a:ext cx="2551075" cy="614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Lorem ipsum</a:t>
            </a:r>
          </a:p>
        </p:txBody>
      </p:sp>
      <p:sp>
        <p:nvSpPr>
          <p:cNvPr id="737" name="Shape 737"/>
          <p:cNvSpPr/>
          <p:nvPr/>
        </p:nvSpPr>
        <p:spPr>
          <a:xfrm rot="16200000">
            <a:off x="2778375" y="8663247"/>
            <a:ext cx="2988441" cy="4836599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39" name="Shape 739"/>
          <p:cNvSpPr/>
          <p:nvPr/>
        </p:nvSpPr>
        <p:spPr>
          <a:xfrm rot="16200000">
            <a:off x="8086203" y="8656864"/>
            <a:ext cx="2988440" cy="4836599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41" name="Shape 741"/>
          <p:cNvSpPr/>
          <p:nvPr/>
        </p:nvSpPr>
        <p:spPr>
          <a:xfrm rot="16200000">
            <a:off x="13400402" y="8656864"/>
            <a:ext cx="2988440" cy="4836599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43" name="Shape 743"/>
          <p:cNvSpPr/>
          <p:nvPr/>
        </p:nvSpPr>
        <p:spPr>
          <a:xfrm rot="16200000">
            <a:off x="18714601" y="8656864"/>
            <a:ext cx="2988440" cy="4836599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6932437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6291529" y="233861"/>
            <a:ext cx="5922328" cy="1325567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9"/>
          </p:nvPr>
        </p:nvSpPr>
        <p:spPr>
          <a:xfrm>
            <a:off x="12292623" y="233861"/>
            <a:ext cx="5922328" cy="1325567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20"/>
          </p:nvPr>
        </p:nvSpPr>
        <p:spPr>
          <a:xfrm>
            <a:off x="18293718" y="233861"/>
            <a:ext cx="5922328" cy="1325567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290435" y="233861"/>
            <a:ext cx="5922328" cy="1325567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46" name="Shape 746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747" name="Shape 747"/>
          <p:cNvSpPr/>
          <p:nvPr/>
        </p:nvSpPr>
        <p:spPr>
          <a:xfrm rot="16200000">
            <a:off x="1285977" y="8560625"/>
            <a:ext cx="3902210" cy="5955613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49" name="Shape 749"/>
          <p:cNvSpPr/>
          <p:nvPr/>
        </p:nvSpPr>
        <p:spPr>
          <a:xfrm rot="16200000">
            <a:off x="7293078" y="8560625"/>
            <a:ext cx="3902210" cy="5955613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51" name="Shape 751"/>
          <p:cNvSpPr/>
          <p:nvPr/>
        </p:nvSpPr>
        <p:spPr>
          <a:xfrm rot="16200000">
            <a:off x="13302305" y="8560625"/>
            <a:ext cx="3902210" cy="5955613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53" name="Shape 753"/>
          <p:cNvSpPr/>
          <p:nvPr/>
        </p:nvSpPr>
        <p:spPr>
          <a:xfrm rot="16200000">
            <a:off x="19309407" y="8560625"/>
            <a:ext cx="3902210" cy="5955613"/>
          </a:xfrm>
          <a:prstGeom prst="rect">
            <a:avLst/>
          </a:prstGeom>
          <a:gradFill>
            <a:gsLst>
              <a:gs pos="0">
                <a:srgbClr val="292C34"/>
              </a:gs>
              <a:gs pos="100000">
                <a:srgbClr val="292C34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911961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3048000" y="0"/>
            <a:ext cx="18288000" cy="7019926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800">
                <a:solidFill>
                  <a:srgbClr val="A4947E"/>
                </a:solidFill>
              </a:rPr>
              <a:t>Texte du titre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3048000" y="7204075"/>
            <a:ext cx="18288000" cy="651192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1pPr>
            <a:lvl2pPr marL="0" indent="45720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2pPr>
            <a:lvl3pPr marL="0" indent="91440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3pPr>
            <a:lvl4pPr marL="0" indent="137160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4pPr>
            <a:lvl5pPr marL="0" indent="1828800">
              <a:buSzTx/>
              <a:buFontTx/>
              <a:buNone/>
              <a:defRPr sz="3600">
                <a:latin typeface="+mj-lt"/>
                <a:ea typeface="+mj-ea"/>
                <a:cs typeface="+mj-cs"/>
                <a:sym typeface="Montserrat-Regular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Texte niveau 5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4552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254000" y="273785"/>
            <a:ext cx="14491105" cy="1317678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12265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1715133" y="1820910"/>
            <a:ext cx="14483542" cy="100016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1144892" y="2787248"/>
            <a:ext cx="11750953" cy="82710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" dir="5400000" rotWithShape="0">
              <a:srgbClr val="000000">
                <a:alpha val="30676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24937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#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8131484" y="1820910"/>
            <a:ext cx="14483542" cy="100016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714800" y="2787248"/>
            <a:ext cx="11750953" cy="82710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" dir="5400000" rotWithShape="0">
              <a:srgbClr val="000000">
                <a:alpha val="30676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6140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254000" y="251767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  4"/>
          <p:cNvSpPr>
            <a:spLocks noGrp="1"/>
          </p:cNvSpPr>
          <p:nvPr>
            <p:ph type="pic" sz="quarter" idx="11"/>
          </p:nvPr>
        </p:nvSpPr>
        <p:spPr>
          <a:xfrm>
            <a:off x="8275059" y="235726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2"/>
          </p:nvPr>
        </p:nvSpPr>
        <p:spPr>
          <a:xfrm>
            <a:off x="16320181" y="243748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262022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3081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28203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270044" y="9195232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8291103" y="9179191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57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2"/>
          </p:nvPr>
        </p:nvSpPr>
        <p:spPr>
          <a:xfrm>
            <a:off x="16320181" y="243748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28203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0"/>
          </p:nvPr>
        </p:nvSpPr>
        <p:spPr>
          <a:xfrm>
            <a:off x="254000" y="224039"/>
            <a:ext cx="15900400" cy="1322048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39" name="Shape 139"/>
          <p:cNvSpPr/>
          <p:nvPr/>
        </p:nvSpPr>
        <p:spPr>
          <a:xfrm>
            <a:off x="271641" y="8405691"/>
            <a:ext cx="5086270" cy="5086270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8718708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 Imag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￼</a:t>
            </a:r>
          </a:p>
        </p:txBody>
      </p:sp>
      <p:sp>
        <p:nvSpPr>
          <p:cNvPr id="146" name="Shape 146"/>
          <p:cNvSpPr/>
          <p:nvPr/>
        </p:nvSpPr>
        <p:spPr>
          <a:xfrm>
            <a:off x="262845" y="246677"/>
            <a:ext cx="7828262" cy="13197245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683490" y="11633872"/>
            <a:ext cx="4986972" cy="18743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 defTabSz="896111">
              <a:lnSpc>
                <a:spcPct val="80000"/>
              </a:lnSpc>
              <a:defRPr sz="4312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12">
                <a:solidFill>
                  <a:srgbClr val="FFFFFF"/>
                </a:solidFill>
              </a:rPr>
              <a:t>The most beautiful presentation</a:t>
            </a:r>
          </a:p>
        </p:txBody>
      </p:sp>
      <p:sp>
        <p:nvSpPr>
          <p:cNvPr id="10" name="Espace réservé pour une image  4"/>
          <p:cNvSpPr>
            <a:spLocks noGrp="1"/>
          </p:cNvSpPr>
          <p:nvPr>
            <p:ph type="pic" sz="quarter" idx="11"/>
          </p:nvPr>
        </p:nvSpPr>
        <p:spPr>
          <a:xfrm>
            <a:off x="8275059" y="235726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2"/>
          </p:nvPr>
        </p:nvSpPr>
        <p:spPr>
          <a:xfrm>
            <a:off x="16320181" y="243748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4"/>
          </p:nvPr>
        </p:nvSpPr>
        <p:spPr>
          <a:xfrm>
            <a:off x="8283081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16328203" y="4727510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8291103" y="9179191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16336225" y="9187213"/>
            <a:ext cx="7823200" cy="42672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03661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54000" y="251767"/>
            <a:ext cx="23876000" cy="132124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lvl="0">
              <a:defRPr sz="1800"/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676400" y="460375"/>
            <a:ext cx="21031200" cy="31908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800">
                <a:solidFill>
                  <a:srgbClr val="A4947E"/>
                </a:solidFill>
              </a:rPr>
              <a:t>Texte du titre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100647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535353"/>
                </a:solidFill>
              </a:rPr>
              <a:t>Texte niveau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7221200" y="12802234"/>
            <a:ext cx="5486400" cy="551181"/>
          </a:xfrm>
          <a:prstGeom prst="rect">
            <a:avLst/>
          </a:prstGeom>
          <a:ln w="25400">
            <a:miter lim="400000"/>
          </a:ln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</p:sldLayoutIdLst>
  <p:transition spd="med"/>
  <p:txStyles>
    <p:titleStyle>
      <a:lvl1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1pPr>
      <a:lvl2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2pPr>
      <a:lvl3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3pPr>
      <a:lvl4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4pPr>
      <a:lvl5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5pPr>
      <a:lvl6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6pPr>
      <a:lvl7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7pPr>
      <a:lvl8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8pPr>
      <a:lvl9pPr>
        <a:lnSpc>
          <a:spcPct val="90000"/>
        </a:lnSpc>
        <a:defRPr sz="8800">
          <a:solidFill>
            <a:srgbClr val="A4947E"/>
          </a:solidFill>
          <a:latin typeface="Lora"/>
          <a:ea typeface="Lora"/>
          <a:cs typeface="Lora"/>
          <a:sym typeface="Lora"/>
        </a:defRPr>
      </a:lvl9pPr>
    </p:titleStyle>
    <p:bodyStyle>
      <a:lvl1pPr marL="457200" indent="-457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1pPr>
      <a:lvl2pPr marL="990600" indent="-5334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2pPr>
      <a:lvl3pPr marL="1554479" indent="-640079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3pPr>
      <a:lvl4pPr marL="20828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4pPr>
      <a:lvl5pPr marL="25400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5pPr>
      <a:lvl6pPr marL="29972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6pPr>
      <a:lvl7pPr marL="34544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7pPr>
      <a:lvl8pPr marL="39116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8pPr>
      <a:lvl9pPr marL="4368800" indent="-711200">
        <a:lnSpc>
          <a:spcPct val="90000"/>
        </a:lnSpc>
        <a:spcBef>
          <a:spcPts val="1000"/>
        </a:spcBef>
        <a:buSzPct val="100000"/>
        <a:buFont typeface="Arial"/>
        <a:buChar char="•"/>
        <a:defRPr sz="5600">
          <a:solidFill>
            <a:srgbClr val="535353"/>
          </a:solidFill>
          <a:latin typeface="Lora"/>
          <a:ea typeface="Lora"/>
          <a:cs typeface="Lora"/>
          <a:sym typeface="Lora"/>
        </a:defRPr>
      </a:lvl9pPr>
    </p:bodyStyle>
    <p:otherStyle>
      <a:lvl1pPr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24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hyperlink" Target="https://science.nrao.edu/science/meetings/2014/3rd-china-us-workshop/presentation.pdfs/WangC_Pulsar%20Orthogonal%20Polarization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 smtClean="0">
                <a:solidFill>
                  <a:srgbClr val="888888"/>
                </a:solidFill>
              </a:rPr>
              <a:t>1</a:t>
            </a:fld>
            <a:endParaRPr sz="2400">
              <a:solidFill>
                <a:srgbClr val="888888"/>
              </a:solidFill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421100" y="235464"/>
            <a:ext cx="7734547" cy="13212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9" y="16"/>
                </a:moveTo>
                <a:lnTo>
                  <a:pt x="21600" y="0"/>
                </a:lnTo>
                <a:lnTo>
                  <a:pt x="21545" y="21600"/>
                </a:lnTo>
                <a:cubicBezTo>
                  <a:pt x="18884" y="21600"/>
                  <a:pt x="16223" y="21600"/>
                  <a:pt x="13562" y="21600"/>
                </a:cubicBezTo>
                <a:cubicBezTo>
                  <a:pt x="9042" y="21600"/>
                  <a:pt x="4521" y="21600"/>
                  <a:pt x="0" y="21600"/>
                </a:cubicBezTo>
                <a:lnTo>
                  <a:pt x="10009" y="1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noFill/>
            <a:miter lim="400000"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946" name="Shape 946"/>
          <p:cNvSpPr>
            <a:spLocks noGrp="1"/>
          </p:cNvSpPr>
          <p:nvPr>
            <p:ph type="body" idx="1"/>
          </p:nvPr>
        </p:nvSpPr>
        <p:spPr>
          <a:xfrm>
            <a:off x="18383126" y="6707928"/>
            <a:ext cx="5905747" cy="207058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altLang="zh-CN" sz="5400" dirty="0">
                <a:solidFill>
                  <a:schemeClr val="tx1"/>
                </a:solidFill>
                <a:latin typeface="Calibri" panose="020F0502020204030204" pitchFamily="34" charset="0"/>
                <a:ea typeface="HGSMinchoB" panose="02020800000000000000" pitchFamily="18" charset="-128"/>
                <a:cs typeface="Calibri" panose="020F0502020204030204" pitchFamily="34" charset="0"/>
              </a:rPr>
              <a:t>Reporter:</a:t>
            </a:r>
            <a:r>
              <a:rPr lang="en-US" altLang="zh-CN" sz="5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zh-CN" altLang="en-US" sz="5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曹顺顺</a:t>
            </a:r>
            <a:endParaRPr lang="en-US" altLang="zh-CN" sz="5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altLang="zh-CN" sz="54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(Shunshun Cao)</a:t>
            </a:r>
          </a:p>
          <a:p>
            <a:pPr lvl="0" algn="l" defTabSz="74066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US" altLang="zh-CN" sz="5400" dirty="0">
                <a:solidFill>
                  <a:schemeClr val="tx1"/>
                </a:solidFill>
                <a:latin typeface="Calibri" panose="020F0502020204030204" pitchFamily="34" charset="0"/>
                <a:ea typeface="HGSMinchoB" panose="02020800000000000000" pitchFamily="18" charset="-128"/>
                <a:cs typeface="Calibri" panose="020F0502020204030204" pitchFamily="34" charset="0"/>
              </a:rPr>
              <a:t>Peking University</a:t>
            </a:r>
          </a:p>
        </p:txBody>
      </p:sp>
      <p:sp>
        <p:nvSpPr>
          <p:cNvPr id="947" name="Shape 947"/>
          <p:cNvSpPr/>
          <p:nvPr/>
        </p:nvSpPr>
        <p:spPr>
          <a:xfrm>
            <a:off x="21744265" y="12486981"/>
            <a:ext cx="1047245" cy="1"/>
          </a:xfrm>
          <a:prstGeom prst="line">
            <a:avLst/>
          </a:prstGeom>
          <a:ln w="50800">
            <a:solidFill>
              <a:srgbClr val="FFFFFF"/>
            </a:solidFill>
            <a:miter/>
            <a:tailEnd type="arrow"/>
          </a:ln>
        </p:spPr>
        <p:txBody>
          <a:bodyPr lIns="0" tIns="0" rIns="0" bIns="0"/>
          <a:lstStyle/>
          <a:p>
            <a:pPr lvl="0" defTabSz="457200"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21917DD-8491-4726-BFF7-905471CF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87D940-D2C5-48A3-8A12-124E020AAD7B}"/>
              </a:ext>
            </a:extLst>
          </p:cNvPr>
          <p:cNvSpPr txBox="1"/>
          <p:nvPr/>
        </p:nvSpPr>
        <p:spPr>
          <a:xfrm>
            <a:off x="1357564" y="3771902"/>
            <a:ext cx="16285225" cy="66479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8000" b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PSR B0943+10: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8000" b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Orthogonally polarized radiation,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8000" b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Mode switch and Polar cap geometry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6000" b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sz="6000" b="1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6000" b="1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2023.7.5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4CA8F6-B4D1-4BAF-A3E9-8641FBEA8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956" y="743846"/>
            <a:ext cx="2208904" cy="2208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F67148-E670-47E0-8879-B03565173D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150" y="541003"/>
            <a:ext cx="2545258" cy="2545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10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C02D94-B72B-4C3B-B6EF-8BCE386CB848}"/>
              </a:ext>
            </a:extLst>
          </p:cNvPr>
          <p:cNvSpPr/>
          <p:nvPr/>
        </p:nvSpPr>
        <p:spPr>
          <a:xfrm>
            <a:off x="1336146" y="662134"/>
            <a:ext cx="1614256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 to identification profile evolution: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eigen modes (Li et al. in prep.) based on MLE.</a:t>
            </a:r>
            <a:endParaRPr lang="en-US" altLang="zh-C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6C96F1-4998-4162-8AFF-C2885B3BB75F}"/>
              </a:ext>
            </a:extLst>
          </p:cNvPr>
          <p:cNvSpPr txBox="1"/>
          <p:nvPr/>
        </p:nvSpPr>
        <p:spPr>
          <a:xfrm>
            <a:off x="2167882" y="2856205"/>
            <a:ext cx="5638080" cy="230832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5400" dirty="0" err="1">
                <a:solidFill>
                  <a:srgbClr val="000000"/>
                </a:solidFill>
              </a:rPr>
              <a:t>i-</a:t>
            </a:r>
            <a:r>
              <a:rPr kumimoji="0" lang="en-US" altLang="zh-CN" sz="5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kumimoji="0" lang="en-US" altLang="zh-CN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sub-integration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200" dirty="0">
                <a:solidFill>
                  <a:srgbClr val="000000"/>
                </a:solidFill>
              </a:rPr>
              <a:t> 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Phase j    </a:t>
            </a:r>
            <a:r>
              <a:rPr kumimoji="0" lang="en-US" altLang="zh-CN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 </a:t>
            </a:r>
            <a:r>
              <a:rPr kumimoji="0" lang="en-US" altLang="zh-CN" sz="7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p</a:t>
            </a:r>
            <a:r>
              <a:rPr kumimoji="0" lang="en-US" altLang="zh-CN" sz="5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ij</a:t>
            </a:r>
            <a:endParaRPr kumimoji="0" lang="zh-CN" altLang="en-US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2B482FC-303B-44DD-B09E-47E8EA2A2CA2}"/>
              </a:ext>
            </a:extLst>
          </p:cNvPr>
          <p:cNvGrpSpPr/>
          <p:nvPr/>
        </p:nvGrpSpPr>
        <p:grpSpPr>
          <a:xfrm>
            <a:off x="1538872" y="6891919"/>
            <a:ext cx="6477000" cy="4953000"/>
            <a:chOff x="1752600" y="5829300"/>
            <a:chExt cx="6477000" cy="495300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E7F68C6-0956-4B23-A9B6-B72161646827}"/>
                </a:ext>
              </a:extLst>
            </p:cNvPr>
            <p:cNvGrpSpPr/>
            <p:nvPr/>
          </p:nvGrpSpPr>
          <p:grpSpPr>
            <a:xfrm>
              <a:off x="1752600" y="5829300"/>
              <a:ext cx="6477000" cy="4953000"/>
              <a:chOff x="1752600" y="5829300"/>
              <a:chExt cx="6477000" cy="4953000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E76B4DE-3233-4A25-B4AD-5B9D6A91B24D}"/>
                  </a:ext>
                </a:extLst>
              </p:cNvPr>
              <p:cNvSpPr/>
              <p:nvPr/>
            </p:nvSpPr>
            <p:spPr>
              <a:xfrm>
                <a:off x="1752600" y="5829300"/>
                <a:ext cx="6477000" cy="4953000"/>
              </a:xfrm>
              <a:prstGeom prst="rect">
                <a:avLst/>
              </a:prstGeom>
              <a:noFill/>
              <a:ln w="5715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8D78EA-6D2D-4B56-B8CB-638866E41C74}"/>
                  </a:ext>
                </a:extLst>
              </p:cNvPr>
              <p:cNvSpPr txBox="1"/>
              <p:nvPr/>
            </p:nvSpPr>
            <p:spPr>
              <a:xfrm>
                <a:off x="2057400" y="5829300"/>
                <a:ext cx="373818" cy="11079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6000" b="1" dirty="0" err="1">
                    <a:solidFill>
                      <a:srgbClr val="000000"/>
                    </a:solidFill>
                  </a:rPr>
                  <a:t>i</a:t>
                </a:r>
                <a:endParaRPr kumimoji="0" lang="en-US" altLang="zh-CN" sz="6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D3EE4F6B-A4E3-4ED1-93B9-04405AF924BB}"/>
                  </a:ext>
                </a:extLst>
              </p:cNvPr>
              <p:cNvSpPr/>
              <p:nvPr/>
            </p:nvSpPr>
            <p:spPr>
              <a:xfrm rot="20918764">
                <a:off x="2609850" y="7256976"/>
                <a:ext cx="4686300" cy="3010974"/>
              </a:xfrm>
              <a:custGeom>
                <a:avLst/>
                <a:gdLst>
                  <a:gd name="connsiteX0" fmla="*/ 0 w 4686300"/>
                  <a:gd name="connsiteY0" fmla="*/ 2058474 h 3010974"/>
                  <a:gd name="connsiteX1" fmla="*/ 1466850 w 4686300"/>
                  <a:gd name="connsiteY1" fmla="*/ 2058474 h 3010974"/>
                  <a:gd name="connsiteX2" fmla="*/ 2247900 w 4686300"/>
                  <a:gd name="connsiteY2" fmla="*/ 1074 h 3010974"/>
                  <a:gd name="connsiteX3" fmla="*/ 2495550 w 4686300"/>
                  <a:gd name="connsiteY3" fmla="*/ 2363274 h 3010974"/>
                  <a:gd name="connsiteX4" fmla="*/ 3009900 w 4686300"/>
                  <a:gd name="connsiteY4" fmla="*/ 2172774 h 3010974"/>
                  <a:gd name="connsiteX5" fmla="*/ 3429000 w 4686300"/>
                  <a:gd name="connsiteY5" fmla="*/ 2668074 h 3010974"/>
                  <a:gd name="connsiteX6" fmla="*/ 4686300 w 4686300"/>
                  <a:gd name="connsiteY6" fmla="*/ 3010974 h 301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86300" h="3010974">
                    <a:moveTo>
                      <a:pt x="0" y="2058474"/>
                    </a:moveTo>
                    <a:cubicBezTo>
                      <a:pt x="546100" y="2229924"/>
                      <a:pt x="1092200" y="2401374"/>
                      <a:pt x="1466850" y="2058474"/>
                    </a:cubicBezTo>
                    <a:cubicBezTo>
                      <a:pt x="1841500" y="1715574"/>
                      <a:pt x="2076450" y="-49726"/>
                      <a:pt x="2247900" y="1074"/>
                    </a:cubicBezTo>
                    <a:cubicBezTo>
                      <a:pt x="2419350" y="51874"/>
                      <a:pt x="2368550" y="2001324"/>
                      <a:pt x="2495550" y="2363274"/>
                    </a:cubicBezTo>
                    <a:cubicBezTo>
                      <a:pt x="2622550" y="2725224"/>
                      <a:pt x="2854325" y="2121974"/>
                      <a:pt x="3009900" y="2172774"/>
                    </a:cubicBezTo>
                    <a:cubicBezTo>
                      <a:pt x="3165475" y="2223574"/>
                      <a:pt x="3149600" y="2528374"/>
                      <a:pt x="3429000" y="2668074"/>
                    </a:cubicBezTo>
                    <a:cubicBezTo>
                      <a:pt x="3708400" y="2807774"/>
                      <a:pt x="4197350" y="2909374"/>
                      <a:pt x="4686300" y="3010974"/>
                    </a:cubicBezTo>
                  </a:path>
                </a:pathLst>
              </a:custGeom>
              <a:noFill/>
              <a:ln w="38100" cap="flat">
                <a:solidFill>
                  <a:schemeClr val="tx1"/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B4B6EF50-F3A9-4ECC-835D-74064835C500}"/>
                  </a:ext>
                </a:extLst>
              </p:cNvPr>
              <p:cNvCxnSpPr/>
              <p:nvPr/>
            </p:nvCxnSpPr>
            <p:spPr>
              <a:xfrm>
                <a:off x="4914900" y="6143625"/>
                <a:ext cx="0" cy="4324350"/>
              </a:xfrm>
              <a:prstGeom prst="line">
                <a:avLst/>
              </a:prstGeom>
              <a:noFill/>
              <a:ln w="28575" cap="flat">
                <a:solidFill>
                  <a:srgbClr val="FF0000"/>
                </a:solidFill>
                <a:prstDash val="sysDash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6329BC9-64DC-4B96-80A4-A537D90B8E68}"/>
                  </a:ext>
                </a:extLst>
              </p:cNvPr>
              <p:cNvSpPr txBox="1"/>
              <p:nvPr/>
            </p:nvSpPr>
            <p:spPr>
              <a:xfrm>
                <a:off x="5065445" y="6066225"/>
                <a:ext cx="381834" cy="11079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60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rPr>
                  <a:t>j</a:t>
                </a:r>
                <a:endParaRPr kumimoji="0" lang="zh-CN" altLang="en-US" sz="6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28EBF07-B76C-4FCC-B9F6-C8F072EBCBE9}"/>
                </a:ext>
              </a:extLst>
            </p:cNvPr>
            <p:cNvSpPr txBox="1"/>
            <p:nvPr/>
          </p:nvSpPr>
          <p:spPr>
            <a:xfrm>
              <a:off x="5108747" y="7654469"/>
              <a:ext cx="830675" cy="110799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6000" b="1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kumimoji="0" lang="en-US" altLang="zh-CN" sz="3600" b="1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ij</a:t>
              </a:r>
              <a:endParaRPr kumimoji="0" lang="zh-CN" alt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E039B817-0DEB-42BC-AEEB-2C29C5C1C239}"/>
              </a:ext>
            </a:extLst>
          </p:cNvPr>
          <p:cNvCxnSpPr/>
          <p:nvPr/>
        </p:nvCxnSpPr>
        <p:spPr>
          <a:xfrm>
            <a:off x="13982700" y="3825792"/>
            <a:ext cx="0" cy="917658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ABBE3B5-97C1-4D89-BA9C-A6485B8B2514}"/>
              </a:ext>
            </a:extLst>
          </p:cNvPr>
          <p:cNvCxnSpPr/>
          <p:nvPr/>
        </p:nvCxnSpPr>
        <p:spPr>
          <a:xfrm>
            <a:off x="16649700" y="3795251"/>
            <a:ext cx="0" cy="917658"/>
          </a:xfrm>
          <a:prstGeom prst="straightConnector1">
            <a:avLst/>
          </a:prstGeom>
          <a:noFill/>
          <a:ln w="76200" cap="flat">
            <a:solidFill>
              <a:schemeClr val="accent2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BCF0DBE8-8FF3-4342-BC90-62D73791DB00}"/>
              </a:ext>
            </a:extLst>
          </p:cNvPr>
          <p:cNvSpPr txBox="1"/>
          <p:nvPr/>
        </p:nvSpPr>
        <p:spPr>
          <a:xfrm>
            <a:off x="12230099" y="4860134"/>
            <a:ext cx="3122969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“eigen mode” 1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2CD14B8-A2F8-454E-B4E2-93075B62A3F8}"/>
              </a:ext>
            </a:extLst>
          </p:cNvPr>
          <p:cNvSpPr txBox="1"/>
          <p:nvPr/>
        </p:nvSpPr>
        <p:spPr>
          <a:xfrm>
            <a:off x="15799449" y="4879184"/>
            <a:ext cx="3122969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“eigen mode” 2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5EB2785A-52FF-46C7-BF07-6EE9E294A048}"/>
              </a:ext>
            </a:extLst>
          </p:cNvPr>
          <p:cNvCxnSpPr>
            <a:cxnSpLocks/>
          </p:cNvCxnSpPr>
          <p:nvPr/>
        </p:nvCxnSpPr>
        <p:spPr>
          <a:xfrm>
            <a:off x="19114835" y="3608615"/>
            <a:ext cx="990600" cy="777186"/>
          </a:xfrm>
          <a:prstGeom prst="straightConnector1">
            <a:avLst/>
          </a:prstGeom>
          <a:noFill/>
          <a:ln w="76200" cap="flat">
            <a:solidFill>
              <a:schemeClr val="bg1">
                <a:lumMod val="65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334989C6-3C76-4E58-86D1-7401D34898FC}"/>
              </a:ext>
            </a:extLst>
          </p:cNvPr>
          <p:cNvSpPr txBox="1"/>
          <p:nvPr/>
        </p:nvSpPr>
        <p:spPr>
          <a:xfrm>
            <a:off x="19316700" y="4399371"/>
            <a:ext cx="3942103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Measurement noise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9EEA6EC-AD60-47BD-806D-2EFE9FB28652}"/>
              </a:ext>
            </a:extLst>
          </p:cNvPr>
          <p:cNvSpPr/>
          <p:nvPr/>
        </p:nvSpPr>
        <p:spPr>
          <a:xfrm>
            <a:off x="11740560" y="6409004"/>
            <a:ext cx="76199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000000"/>
                </a:solidFill>
                <a:latin typeface="TeXGyreTermesX-Regular-Identity-H"/>
              </a:rPr>
              <a:t>Assume the measurement noise </a:t>
            </a:r>
          </a:p>
          <a:p>
            <a:r>
              <a:rPr lang="en-US" altLang="zh-CN" sz="4400" dirty="0">
                <a:solidFill>
                  <a:srgbClr val="000000"/>
                </a:solidFill>
                <a:latin typeface="TeXGyreTermesX-Regular-Identity-H"/>
              </a:rPr>
              <a:t>follow the Gaussian distribution.</a:t>
            </a:r>
            <a:r>
              <a:rPr lang="en-US" altLang="zh-CN" sz="4400" dirty="0"/>
              <a:t> 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9320915-E44C-4F3E-9273-87A229399017}"/>
              </a:ext>
            </a:extLst>
          </p:cNvPr>
          <p:cNvSpPr txBox="1"/>
          <p:nvPr/>
        </p:nvSpPr>
        <p:spPr>
          <a:xfrm>
            <a:off x="9220200" y="9341223"/>
            <a:ext cx="2688554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Likelihood: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FDA38830-5AD1-4B1A-8810-1A0A90A0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672" y="8607786"/>
            <a:ext cx="9887006" cy="193731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E2EFF7AE-F903-416A-BA9B-821C63E34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44" y="11223198"/>
            <a:ext cx="14370756" cy="8679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3E44412-E5B5-4622-8D9E-872B8306C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8404" y="2402643"/>
            <a:ext cx="9581156" cy="13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7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11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C02D94-B72B-4C3B-B6EF-8BCE386CB848}"/>
              </a:ext>
            </a:extLst>
          </p:cNvPr>
          <p:cNvSpPr/>
          <p:nvPr/>
        </p:nvSpPr>
        <p:spPr>
          <a:xfrm>
            <a:off x="804902" y="407053"/>
            <a:ext cx="20122816" cy="283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Apply on our data:</a:t>
            </a:r>
            <a:endParaRPr lang="en-US" altLang="zh-CN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50 min observation  500 </a:t>
            </a:r>
            <a:r>
              <a:rPr lang="en-US" altLang="zh-CN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subints</a:t>
            </a: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(length=100 pulses, every 5 pulses):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 eigen modes and mixture weights: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9BBFF8-06DD-4E81-914F-D6C98B21B486}"/>
              </a:ext>
            </a:extLst>
          </p:cNvPr>
          <p:cNvSpPr txBox="1"/>
          <p:nvPr/>
        </p:nvSpPr>
        <p:spPr>
          <a:xfrm>
            <a:off x="3581511" y="12346680"/>
            <a:ext cx="16488807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Mixture weights: quantitative description of profile’s width and shape. 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F61305D-4262-4BED-A0C4-8D6DDE9B6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3458226"/>
            <a:ext cx="22464713" cy="87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12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C02D94-B72B-4C3B-B6EF-8BCE386CB848}"/>
              </a:ext>
            </a:extLst>
          </p:cNvPr>
          <p:cNvSpPr/>
          <p:nvPr/>
        </p:nvSpPr>
        <p:spPr>
          <a:xfrm>
            <a:off x="804902" y="407053"/>
            <a:ext cx="29979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Waterfall: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B1B91CD-6958-46DC-B114-19397CB3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900" y="671668"/>
            <a:ext cx="11811000" cy="123726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DAF9A6A-27B5-4CAD-8E82-16D6FF102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794" y="2162174"/>
            <a:ext cx="6094975" cy="9572625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DFCC1992-04D5-4013-A511-2B5C82D62FF0}"/>
              </a:ext>
            </a:extLst>
          </p:cNvPr>
          <p:cNvSpPr/>
          <p:nvPr/>
        </p:nvSpPr>
        <p:spPr>
          <a:xfrm>
            <a:off x="2647950" y="7086600"/>
            <a:ext cx="2628900" cy="4467226"/>
          </a:xfrm>
          <a:prstGeom prst="ellipse">
            <a:avLst/>
          </a:prstGeom>
          <a:noFill/>
          <a:ln w="76200" cap="flat">
            <a:solidFill>
              <a:srgbClr val="92D05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5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13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C02D94-B72B-4C3B-B6EF-8BCE386CB848}"/>
              </a:ext>
            </a:extLst>
          </p:cNvPr>
          <p:cNvSpPr/>
          <p:nvPr/>
        </p:nvSpPr>
        <p:spPr>
          <a:xfrm>
            <a:off x="804902" y="407053"/>
            <a:ext cx="114489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First two modes’ weights on a 2D plane: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9BBFF8-06DD-4E81-914F-D6C98B21B486}"/>
              </a:ext>
            </a:extLst>
          </p:cNvPr>
          <p:cNvSpPr txBox="1"/>
          <p:nvPr/>
        </p:nvSpPr>
        <p:spPr>
          <a:xfrm>
            <a:off x="7829661" y="12200953"/>
            <a:ext cx="7420619" cy="110799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6000" dirty="0">
                <a:solidFill>
                  <a:srgbClr val="000000"/>
                </a:solidFill>
              </a:rPr>
              <a:t>Like strange attractor?</a:t>
            </a:r>
            <a:r>
              <a:rPr kumimoji="0" lang="en-US" altLang="zh-CN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zh-CN" alt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548B08-98A3-4DA8-8D2E-650B16CF7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4" y="1666816"/>
            <a:ext cx="14307305" cy="105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3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14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C02D94-B72B-4C3B-B6EF-8BCE386CB848}"/>
              </a:ext>
            </a:extLst>
          </p:cNvPr>
          <p:cNvSpPr/>
          <p:nvPr/>
        </p:nvSpPr>
        <p:spPr>
          <a:xfrm>
            <a:off x="995402" y="622874"/>
            <a:ext cx="5998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modes: B and Q</a:t>
            </a:r>
            <a:endParaRPr lang="en-US" altLang="zh-C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19ADB73-E0B8-41F6-83D4-6FAB4E1D2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172"/>
          <a:stretch/>
        </p:blipFill>
        <p:spPr>
          <a:xfrm>
            <a:off x="2134223" y="1987172"/>
            <a:ext cx="7884845" cy="640559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E9C362C-0711-4457-9652-A2AE605EB73B}"/>
              </a:ext>
            </a:extLst>
          </p:cNvPr>
          <p:cNvSpPr txBox="1"/>
          <p:nvPr/>
        </p:nvSpPr>
        <p:spPr>
          <a:xfrm>
            <a:off x="995402" y="3594454"/>
            <a:ext cx="1138821" cy="101566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altLang="zh-CN" sz="5400" b="1" dirty="0">
                <a:solidFill>
                  <a:srgbClr val="000000"/>
                </a:solidFill>
              </a:rPr>
              <a:t>:</a:t>
            </a:r>
            <a:endParaRPr kumimoji="0" lang="zh-CN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38AD71C-CBAE-44B4-86D7-22E87CE41B21}"/>
              </a:ext>
            </a:extLst>
          </p:cNvPr>
          <p:cNvSpPr txBox="1"/>
          <p:nvPr/>
        </p:nvSpPr>
        <p:spPr>
          <a:xfrm>
            <a:off x="12254897" y="3675665"/>
            <a:ext cx="849911" cy="101566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5400" b="1" dirty="0">
                <a:solidFill>
                  <a:srgbClr val="000000"/>
                </a:solidFill>
              </a:rPr>
              <a:t>Q:</a:t>
            </a:r>
            <a:endParaRPr kumimoji="0" lang="zh-CN" altLang="en-US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0D02565-B679-431D-8CA9-892283938E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48"/>
          <a:stretch/>
        </p:blipFill>
        <p:spPr>
          <a:xfrm>
            <a:off x="13376096" y="1879187"/>
            <a:ext cx="8165111" cy="666434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FC32A0E-6AEE-4311-BC97-132AD46CB16F}"/>
              </a:ext>
            </a:extLst>
          </p:cNvPr>
          <p:cNvSpPr/>
          <p:nvPr/>
        </p:nvSpPr>
        <p:spPr>
          <a:xfrm>
            <a:off x="1564812" y="9438633"/>
            <a:ext cx="8095486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Lines: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Black – Intensity ( </a:t>
            </a:r>
            <a:r>
              <a:rPr lang="en-US" altLang="zh-CN" sz="4800" i="1" dirty="0">
                <a:solidFill>
                  <a:srgbClr val="000000"/>
                </a:solidFill>
                <a:latin typeface="BIZ UDMincho Medium" panose="02020500000000000000" pitchFamily="17" charset="-128"/>
                <a:ea typeface="BIZ UDMincho Medium" panose="02020500000000000000" pitchFamily="17" charset="-128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Red – Linear polarization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Blue – Circular polarization (</a:t>
            </a:r>
            <a:r>
              <a:rPr lang="en-US" altLang="zh-CN" sz="4800" i="1" dirty="0">
                <a:solidFill>
                  <a:srgbClr val="000000"/>
                </a:solidFill>
                <a:latin typeface="BIZ UDPMincho Medium" panose="02020500000000000000" pitchFamily="18" charset="-128"/>
                <a:ea typeface="BIZ UDPMincho Medium" panose="02020500000000000000" pitchFamily="18" charset="-128"/>
                <a:cs typeface="Calibri" panose="020F0502020204030204" pitchFamily="34" charset="0"/>
                <a:sym typeface="Wingdings" panose="05000000000000000000" pitchFamily="2" charset="2"/>
              </a:rPr>
              <a:t>V 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220AF3-0986-4F9D-944A-E382DB1A2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531" y="11192677"/>
            <a:ext cx="3404719" cy="64413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1ECDF1C-D58A-4C9E-8BB5-3C3883EF0465}"/>
              </a:ext>
            </a:extLst>
          </p:cNvPr>
          <p:cNvSpPr/>
          <p:nvPr/>
        </p:nvSpPr>
        <p:spPr>
          <a:xfrm>
            <a:off x="13104808" y="8392770"/>
            <a:ext cx="10126490" cy="3877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Dots: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Green – Polarization position angle (PA)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Purple – Elliptical angle (EA)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B24ED9-AA7F-4094-93F9-F9002938B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3774" y="10158994"/>
            <a:ext cx="3919188" cy="11757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1238C4-CE24-4716-BDDC-3AADC1A02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6096" y="12210340"/>
            <a:ext cx="5559244" cy="10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15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C02D94-B72B-4C3B-B6EF-8BCE386CB848}"/>
              </a:ext>
            </a:extLst>
          </p:cNvPr>
          <p:cNvSpPr/>
          <p:nvPr/>
        </p:nvSpPr>
        <p:spPr>
          <a:xfrm>
            <a:off x="1345597" y="1292968"/>
            <a:ext cx="46794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Flux estimation:</a:t>
            </a:r>
            <a:endParaRPr lang="en-US" altLang="zh-C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BA88BE-BFDB-4D47-BE67-48BC12B22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036" y="3023893"/>
            <a:ext cx="12011579" cy="91162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AEB2441-3AEF-453A-ADF2-96355D5D2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474" y="2890543"/>
            <a:ext cx="7053775" cy="737586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243B8BF-F661-43C8-972D-F4FD599E1C15}"/>
              </a:ext>
            </a:extLst>
          </p:cNvPr>
          <p:cNvSpPr txBox="1"/>
          <p:nvPr/>
        </p:nvSpPr>
        <p:spPr>
          <a:xfrm>
            <a:off x="15083596" y="10065920"/>
            <a:ext cx="8195504" cy="1908213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000" dirty="0">
                <a:solidFill>
                  <a:srgbClr val="000000"/>
                </a:solidFill>
              </a:rPr>
              <a:t>Backus, Mitra and Rankin 2011</a:t>
            </a:r>
            <a:endParaRPr lang="en-US" altLang="zh-CN" sz="28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solidFill>
                  <a:srgbClr val="000000"/>
                </a:solidFill>
              </a:rPr>
              <a:t>           </a:t>
            </a:r>
            <a:r>
              <a:rPr lang="en-US" altLang="zh-CN" sz="4400" dirty="0">
                <a:solidFill>
                  <a:srgbClr val="000000"/>
                </a:solidFill>
              </a:rPr>
              <a:t> </a:t>
            </a:r>
            <a:r>
              <a:rPr lang="en-US" altLang="zh-CN" sz="6600" b="1" dirty="0">
                <a:solidFill>
                  <a:srgbClr val="000000"/>
                </a:solidFill>
              </a:rPr>
              <a:t>(GMRT 325MHz) </a:t>
            </a:r>
            <a:r>
              <a:rPr lang="en-US" altLang="zh-CN" sz="7200" b="1" dirty="0">
                <a:solidFill>
                  <a:srgbClr val="000000"/>
                </a:solidFill>
              </a:rPr>
              <a:t>                               </a:t>
            </a:r>
            <a:endParaRPr kumimoji="0" lang="en-US" altLang="zh-CN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CD543CF-6A1C-4A17-8D02-7B6BDA5D0F56}"/>
              </a:ext>
            </a:extLst>
          </p:cNvPr>
          <p:cNvSpPr txBox="1"/>
          <p:nvPr/>
        </p:nvSpPr>
        <p:spPr>
          <a:xfrm>
            <a:off x="6068576" y="12140119"/>
            <a:ext cx="12630379" cy="110799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 and Q: </a:t>
            </a:r>
            <a:r>
              <a:rPr kumimoji="0" lang="en-US" altLang="zh-CN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different in frequency evolution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CB63469-5DE7-4DD9-A8CB-FAFA8817E545}"/>
              </a:ext>
            </a:extLst>
          </p:cNvPr>
          <p:cNvSpPr txBox="1"/>
          <p:nvPr/>
        </p:nvSpPr>
        <p:spPr>
          <a:xfrm>
            <a:off x="4324350" y="4381500"/>
            <a:ext cx="3488453" cy="1200327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1250MHz</a:t>
            </a:r>
            <a:endParaRPr kumimoji="0" lang="zh-CN" altLang="en-US" sz="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0E3F608-0699-4A16-A982-0533C4E0A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887" y="835460"/>
            <a:ext cx="101822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16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1FEA1C-85CC-4850-8012-DFF902BF1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189" y="3587032"/>
            <a:ext cx="11535779" cy="93860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590277-FF07-4219-91BC-55EB5F24B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1039" y="2915822"/>
            <a:ext cx="7196040" cy="39421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7223CF6-E803-4781-9B86-AF67482BA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7250" y="7184270"/>
            <a:ext cx="4953000" cy="541200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AC1D944-76C8-47BA-BD94-1AB59D4C9A13}"/>
              </a:ext>
            </a:extLst>
          </p:cNvPr>
          <p:cNvSpPr/>
          <p:nvPr/>
        </p:nvSpPr>
        <p:spPr>
          <a:xfrm>
            <a:off x="1015198" y="540045"/>
            <a:ext cx="138819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(ii) Radiation geometry and single pulses’ polarization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Rotating Vector Model (RVM, 1969) fitting: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move precursor component 90°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CE8C94D-22B8-41A2-ACBF-D3A4CBB214C7}"/>
              </a:ext>
            </a:extLst>
          </p:cNvPr>
          <p:cNvGrpSpPr/>
          <p:nvPr/>
        </p:nvGrpSpPr>
        <p:grpSpPr>
          <a:xfrm>
            <a:off x="5581650" y="804606"/>
            <a:ext cx="13008188" cy="5358069"/>
            <a:chOff x="5581650" y="804606"/>
            <a:chExt cx="13008188" cy="5358069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9DAD74F-6A32-49A8-8E39-987BAA60FB9C}"/>
                </a:ext>
              </a:extLst>
            </p:cNvPr>
            <p:cNvSpPr txBox="1"/>
            <p:nvPr/>
          </p:nvSpPr>
          <p:spPr>
            <a:xfrm>
              <a:off x="17015370" y="804606"/>
              <a:ext cx="1574468" cy="141577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8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90°</a:t>
              </a:r>
              <a:endParaRPr kumimoji="0" lang="zh-CN" altLang="en-US" sz="8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箭头: 上下 6">
              <a:extLst>
                <a:ext uri="{FF2B5EF4-FFF2-40B4-BE49-F238E27FC236}">
                  <a16:creationId xmlns:a16="http://schemas.microsoft.com/office/drawing/2014/main" id="{7EBEA066-E40D-4269-A9E7-E927AA0D76ED}"/>
                </a:ext>
              </a:extLst>
            </p:cNvPr>
            <p:cNvSpPr/>
            <p:nvPr/>
          </p:nvSpPr>
          <p:spPr>
            <a:xfrm>
              <a:off x="5581650" y="5343525"/>
              <a:ext cx="476250" cy="819150"/>
            </a:xfrm>
            <a:prstGeom prst="upDownArrow">
              <a:avLst/>
            </a:prstGeom>
            <a:solidFill>
              <a:schemeClr val="bg2"/>
            </a:solidFill>
            <a:ln w="2540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06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17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2588FB-4332-4A58-821C-55DAAF44FC7E}"/>
              </a:ext>
            </a:extLst>
          </p:cNvPr>
          <p:cNvSpPr/>
          <p:nvPr/>
        </p:nvSpPr>
        <p:spPr>
          <a:xfrm>
            <a:off x="11260494" y="12168987"/>
            <a:ext cx="18630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OPMs</a:t>
            </a:r>
            <a:endParaRPr lang="en-US" altLang="zh-C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ACB072-2BC2-4867-B841-6D0AA11DFE42}"/>
              </a:ext>
            </a:extLst>
          </p:cNvPr>
          <p:cNvSpPr/>
          <p:nvPr/>
        </p:nvSpPr>
        <p:spPr>
          <a:xfrm>
            <a:off x="1217936" y="709871"/>
            <a:ext cx="17251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Single pulses’ distributions of L/I and PA (</a:t>
            </a: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2h</a:t>
            </a:r>
            <a:r>
              <a:rPr lang="zh-CN" alt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observation)</a:t>
            </a:r>
            <a:endParaRPr lang="en-US" altLang="zh-C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C486ADE-E12E-47E0-8F80-FAF765F34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4" y="1999738"/>
            <a:ext cx="11129963" cy="977265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21E1CD2B-9855-46E4-85D2-19C8C45B880C}"/>
              </a:ext>
            </a:extLst>
          </p:cNvPr>
          <p:cNvSpPr/>
          <p:nvPr/>
        </p:nvSpPr>
        <p:spPr>
          <a:xfrm rot="20511133">
            <a:off x="16836876" y="2521956"/>
            <a:ext cx="2232596" cy="7291565"/>
          </a:xfrm>
          <a:prstGeom prst="ellipse">
            <a:avLst/>
          </a:prstGeom>
          <a:noFill/>
          <a:ln w="25400" cap="flat">
            <a:solidFill>
              <a:srgbClr val="0070C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88D023D-5151-467C-A254-1BA74C3600E7}"/>
              </a:ext>
            </a:extLst>
          </p:cNvPr>
          <p:cNvSpPr/>
          <p:nvPr/>
        </p:nvSpPr>
        <p:spPr>
          <a:xfrm rot="4372174">
            <a:off x="16989276" y="2674356"/>
            <a:ext cx="2232596" cy="729156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A33F49E-B120-4C0E-97FF-127966541E43}"/>
              </a:ext>
            </a:extLst>
          </p:cNvPr>
          <p:cNvCxnSpPr/>
          <p:nvPr/>
        </p:nvCxnSpPr>
        <p:spPr>
          <a:xfrm>
            <a:off x="16516350" y="2171700"/>
            <a:ext cx="2724150" cy="8039100"/>
          </a:xfrm>
          <a:prstGeom prst="straightConnector1">
            <a:avLst/>
          </a:prstGeom>
          <a:noFill/>
          <a:ln w="76200" cap="flat">
            <a:solidFill>
              <a:srgbClr val="0070C0"/>
            </a:solidFill>
            <a:prstDash val="solid"/>
            <a:miter lim="800000"/>
            <a:headEnd type="triangl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FB150A8-96B4-4D8D-94DA-EC56A86F489A}"/>
              </a:ext>
            </a:extLst>
          </p:cNvPr>
          <p:cNvCxnSpPr>
            <a:cxnSpLocks/>
          </p:cNvCxnSpPr>
          <p:nvPr/>
        </p:nvCxnSpPr>
        <p:spPr>
          <a:xfrm flipV="1">
            <a:off x="13620982" y="4808395"/>
            <a:ext cx="8969184" cy="3023486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7753C75-8DEC-43F0-BED8-3D872427E48D}"/>
              </a:ext>
            </a:extLst>
          </p:cNvPr>
          <p:cNvSpPr txBox="1"/>
          <p:nvPr/>
        </p:nvSpPr>
        <p:spPr>
          <a:xfrm>
            <a:off x="17640300" y="2724150"/>
            <a:ext cx="2779926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Wave mode 1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FB891E1-44A5-429C-BF45-135085DBCA90}"/>
              </a:ext>
            </a:extLst>
          </p:cNvPr>
          <p:cNvSpPr txBox="1"/>
          <p:nvPr/>
        </p:nvSpPr>
        <p:spPr>
          <a:xfrm>
            <a:off x="20481985" y="6320138"/>
            <a:ext cx="2779926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Wave mode 2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3B237FF-AE98-4AB0-B904-C2AEC8F3E471}"/>
              </a:ext>
            </a:extLst>
          </p:cNvPr>
          <p:cNvGrpSpPr/>
          <p:nvPr/>
        </p:nvGrpSpPr>
        <p:grpSpPr>
          <a:xfrm>
            <a:off x="7497538" y="1999738"/>
            <a:ext cx="8469380" cy="4539337"/>
            <a:chOff x="7497538" y="1999738"/>
            <a:chExt cx="8469380" cy="4539337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409B486-99D6-4BA7-AF2C-A4B4FD8E4570}"/>
                </a:ext>
              </a:extLst>
            </p:cNvPr>
            <p:cNvSpPr/>
            <p:nvPr/>
          </p:nvSpPr>
          <p:spPr>
            <a:xfrm>
              <a:off x="7579395" y="3813409"/>
              <a:ext cx="2095499" cy="797083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ysDot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BC2092C7-309D-47FB-A37F-85B5EC470FF5}"/>
                </a:ext>
              </a:extLst>
            </p:cNvPr>
            <p:cNvCxnSpPr>
              <a:cxnSpLocks/>
            </p:cNvCxnSpPr>
            <p:nvPr/>
          </p:nvCxnSpPr>
          <p:spPr>
            <a:xfrm>
              <a:off x="9478884" y="4569883"/>
              <a:ext cx="5101510" cy="1969192"/>
            </a:xfrm>
            <a:prstGeom prst="straightConnector1">
              <a:avLst/>
            </a:prstGeom>
            <a:noFill/>
            <a:ln w="57150" cap="flat">
              <a:solidFill>
                <a:srgbClr val="FF0000"/>
              </a:solidFill>
              <a:prstDash val="sysDot"/>
              <a:miter lim="800000"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EC65E8F4-20BE-4AC2-8101-1115CF962C69}"/>
                </a:ext>
              </a:extLst>
            </p:cNvPr>
            <p:cNvSpPr/>
            <p:nvPr/>
          </p:nvSpPr>
          <p:spPr>
            <a:xfrm>
              <a:off x="7497538" y="2886137"/>
              <a:ext cx="2095499" cy="797083"/>
            </a:xfrm>
            <a:prstGeom prst="ellipse">
              <a:avLst/>
            </a:prstGeom>
            <a:noFill/>
            <a:ln w="57150" cap="flat">
              <a:solidFill>
                <a:schemeClr val="accent1"/>
              </a:solidFill>
              <a:prstDash val="sysDot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DB871C2F-8BDD-4960-A89F-BFA8F16E08B0}"/>
                </a:ext>
              </a:extLst>
            </p:cNvPr>
            <p:cNvCxnSpPr>
              <a:cxnSpLocks/>
            </p:cNvCxnSpPr>
            <p:nvPr/>
          </p:nvCxnSpPr>
          <p:spPr>
            <a:xfrm>
              <a:off x="9321956" y="3698246"/>
              <a:ext cx="6644962" cy="756474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ysDot"/>
              <a:miter lim="800000"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D6D7C665-64EB-4B8E-A6DE-F385C79C845C}"/>
                </a:ext>
              </a:extLst>
            </p:cNvPr>
            <p:cNvSpPr/>
            <p:nvPr/>
          </p:nvSpPr>
          <p:spPr>
            <a:xfrm>
              <a:off x="7579395" y="1999738"/>
              <a:ext cx="2095499" cy="797083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ysDot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7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18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4E1B094-DA7E-41C9-863D-EAF01F681E70}"/>
              </a:ext>
            </a:extLst>
          </p:cNvPr>
          <p:cNvSpPr/>
          <p:nvPr/>
        </p:nvSpPr>
        <p:spPr>
          <a:xfrm>
            <a:off x="1217936" y="725090"/>
            <a:ext cx="14345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 and EA (   ) distribution (phase range 0.1~0.17):</a:t>
            </a:r>
            <a:endParaRPr lang="en-US" altLang="zh-C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2588FB-4332-4A58-821C-55DAAF44FC7E}"/>
              </a:ext>
            </a:extLst>
          </p:cNvPr>
          <p:cNvSpPr/>
          <p:nvPr/>
        </p:nvSpPr>
        <p:spPr>
          <a:xfrm>
            <a:off x="2459287" y="12021601"/>
            <a:ext cx="173303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Different orthogonal modes tend to have </a:t>
            </a:r>
            <a:r>
              <a:rPr lang="en-US" altLang="zh-CN" sz="5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different signs </a:t>
            </a: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 V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B386AE3-8363-40C5-852C-D62CD347A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287" y="1789382"/>
            <a:ext cx="10587038" cy="10024370"/>
          </a:xfrm>
          <a:prstGeom prst="rect">
            <a:avLst/>
          </a:prstGeom>
        </p:spPr>
      </p:pic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10E09D4F-B615-4DCE-B7D5-3B5859CA9E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179841"/>
              </p:ext>
            </p:extLst>
          </p:nvPr>
        </p:nvGraphicFramePr>
        <p:xfrm>
          <a:off x="4400550" y="767601"/>
          <a:ext cx="813064" cy="880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0550" y="767601"/>
                        <a:ext cx="813064" cy="880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id="{65263DD2-4B04-4207-889D-6318053AC9A3}"/>
              </a:ext>
            </a:extLst>
          </p:cNvPr>
          <p:cNvGrpSpPr/>
          <p:nvPr/>
        </p:nvGrpSpPr>
        <p:grpSpPr>
          <a:xfrm>
            <a:off x="15334930" y="9315450"/>
            <a:ext cx="8115300" cy="2181034"/>
            <a:chOff x="15334930" y="9315450"/>
            <a:chExt cx="8115300" cy="218103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9435FBA-F120-4A16-8B5F-63961406B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" t="65537" r="57853"/>
            <a:stretch/>
          </p:blipFill>
          <p:spPr>
            <a:xfrm>
              <a:off x="15334930" y="9556198"/>
              <a:ext cx="8115300" cy="1940286"/>
            </a:xfrm>
            <a:prstGeom prst="rect">
              <a:avLst/>
            </a:prstGeom>
          </p:spPr>
        </p:pic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7F3C741-81E0-4970-841B-20B9DD98FECF}"/>
                </a:ext>
              </a:extLst>
            </p:cNvPr>
            <p:cNvSpPr/>
            <p:nvPr/>
          </p:nvSpPr>
          <p:spPr>
            <a:xfrm>
              <a:off x="20726400" y="9315450"/>
              <a:ext cx="838200" cy="895350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D316B5CB-88ED-4C32-8E1C-C663813E2501}"/>
              </a:ext>
            </a:extLst>
          </p:cNvPr>
          <p:cNvSpPr/>
          <p:nvPr/>
        </p:nvSpPr>
        <p:spPr>
          <a:xfrm>
            <a:off x="10276129" y="6353892"/>
            <a:ext cx="1849196" cy="895350"/>
          </a:xfrm>
          <a:prstGeom prst="ellipse">
            <a:avLst/>
          </a:prstGeom>
          <a:noFill/>
          <a:ln w="5715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64127A2-F7EF-4BE9-9517-214FC60DFECF}"/>
              </a:ext>
            </a:extLst>
          </p:cNvPr>
          <p:cNvSpPr/>
          <p:nvPr/>
        </p:nvSpPr>
        <p:spPr>
          <a:xfrm>
            <a:off x="2003521" y="4086692"/>
            <a:ext cx="5607121" cy="271487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CF05EB-120D-4C70-8F80-1515D2E0E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12190" y="2634931"/>
            <a:ext cx="7817205" cy="568812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DD74AA2-5A60-4D68-AD2A-7BC08D096067}"/>
              </a:ext>
            </a:extLst>
          </p:cNvPr>
          <p:cNvSpPr txBox="1"/>
          <p:nvPr/>
        </p:nvSpPr>
        <p:spPr>
          <a:xfrm>
            <a:off x="5689226" y="6717142"/>
            <a:ext cx="1377298" cy="923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PPM</a:t>
            </a:r>
            <a:endParaRPr kumimoji="0" lang="zh-CN" alt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B94343C-E398-4E61-B7DA-AF4E4FC6F7D7}"/>
              </a:ext>
            </a:extLst>
          </p:cNvPr>
          <p:cNvSpPr txBox="1"/>
          <p:nvPr/>
        </p:nvSpPr>
        <p:spPr>
          <a:xfrm>
            <a:off x="11901910" y="5487923"/>
            <a:ext cx="1377298" cy="923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SPM</a:t>
            </a:r>
            <a:endParaRPr kumimoji="0" lang="zh-CN" altLang="en-US" sz="4800" b="1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7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19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4E1B094-DA7E-41C9-863D-EAF01F681E70}"/>
              </a:ext>
            </a:extLst>
          </p:cNvPr>
          <p:cNvSpPr/>
          <p:nvPr/>
        </p:nvSpPr>
        <p:spPr>
          <a:xfrm>
            <a:off x="1217936" y="515540"/>
            <a:ext cx="164535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single pulses with SPM: PAs not align to RVM curve.</a:t>
            </a:r>
            <a:endParaRPr lang="en-US" altLang="zh-C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26489E8-F80D-4493-BAF2-D27B95D3E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1200" y="4438650"/>
            <a:ext cx="6414209" cy="46672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639521-417A-4DFE-A3A1-237F290EF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1" y="1563261"/>
            <a:ext cx="8499304" cy="63744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253C86-86B1-4A3A-B987-8A1DFF267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73" y="1438869"/>
            <a:ext cx="8499304" cy="6374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34E422-5E82-479C-A370-7144A2D66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59" y="7813347"/>
            <a:ext cx="7338071" cy="550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>
            <a:spLocks noGrp="1"/>
          </p:cNvSpPr>
          <p:nvPr>
            <p:ph type="title"/>
          </p:nvPr>
        </p:nvSpPr>
        <p:spPr>
          <a:xfrm>
            <a:off x="15156889" y="5519045"/>
            <a:ext cx="8414757" cy="2516623"/>
          </a:xfrm>
          <a:prstGeom prst="rect">
            <a:avLst/>
          </a:prstGeom>
        </p:spPr>
        <p:txBody>
          <a:bodyPr lIns="0" tIns="0" rIns="0" bIns="0" anchor="t"/>
          <a:lstStyle>
            <a:lvl1pPr defTabSz="822959">
              <a:defRPr sz="180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altLang="zh-CN" sz="18000" dirty="0">
                <a:solidFill>
                  <a:srgbClr val="5353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endParaRPr sz="18000" dirty="0">
              <a:solidFill>
                <a:srgbClr val="5353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2" name="Shape 9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2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63" name="Shape 963"/>
          <p:cNvSpPr/>
          <p:nvPr/>
        </p:nvSpPr>
        <p:spPr>
          <a:xfrm>
            <a:off x="21744265" y="12486981"/>
            <a:ext cx="1047245" cy="1"/>
          </a:xfrm>
          <a:prstGeom prst="line">
            <a:avLst/>
          </a:prstGeom>
          <a:ln w="50800">
            <a:solidFill>
              <a:srgbClr val="FFFFFF"/>
            </a:solidFill>
            <a:miter/>
            <a:tailEnd type="arrow"/>
          </a:ln>
        </p:spPr>
        <p:txBody>
          <a:bodyPr lIns="0" tIns="0" rIns="0" bIns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>
                <a:solidFill>
                  <a:srgbClr val="011480"/>
                </a:solidFill>
              </a:uFill>
              <a:latin typeface="Montserrat-Regular"/>
              <a:sym typeface="Montserrat-Regular"/>
            </a:endParaRPr>
          </a:p>
        </p:txBody>
      </p:sp>
      <p:sp>
        <p:nvSpPr>
          <p:cNvPr id="964" name="Shape 964"/>
          <p:cNvSpPr/>
          <p:nvPr/>
        </p:nvSpPr>
        <p:spPr>
          <a:xfrm>
            <a:off x="206468" y="264196"/>
            <a:ext cx="14336370" cy="13187606"/>
          </a:xfrm>
          <a:prstGeom prst="rect">
            <a:avLst/>
          </a:prstGeom>
          <a:solidFill>
            <a:srgbClr val="A4947E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66" name="Shape 966"/>
          <p:cNvSpPr/>
          <p:nvPr/>
        </p:nvSpPr>
        <p:spPr>
          <a:xfrm flipV="1">
            <a:off x="20513613" y="3796730"/>
            <a:ext cx="1827381" cy="1827381"/>
          </a:xfrm>
          <a:prstGeom prst="line">
            <a:avLst/>
          </a:prstGeom>
          <a:ln w="25400">
            <a:solidFill>
              <a:srgbClr val="A7A7A7"/>
            </a:solidFill>
            <a:miter/>
          </a:ln>
        </p:spPr>
        <p:txBody>
          <a:bodyPr lIns="0" tIns="0" rIns="0" bIns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>
                <a:solidFill>
                  <a:srgbClr val="011480"/>
                </a:solidFill>
              </a:uFill>
              <a:latin typeface="Montserrat-Regular"/>
              <a:sym typeface="Montserrat-Regular"/>
            </a:endParaRPr>
          </a:p>
        </p:txBody>
      </p:sp>
      <p:sp>
        <p:nvSpPr>
          <p:cNvPr id="967" name="Shape 967"/>
          <p:cNvSpPr/>
          <p:nvPr/>
        </p:nvSpPr>
        <p:spPr>
          <a:xfrm flipV="1">
            <a:off x="16538825" y="8254980"/>
            <a:ext cx="1827381" cy="1827381"/>
          </a:xfrm>
          <a:prstGeom prst="line">
            <a:avLst/>
          </a:prstGeom>
          <a:ln w="25400">
            <a:solidFill>
              <a:srgbClr val="A7A7A7"/>
            </a:solidFill>
            <a:miter/>
          </a:ln>
        </p:spPr>
        <p:txBody>
          <a:bodyPr lIns="0" tIns="0" rIns="0" bIns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535353"/>
                </a:solidFill>
                <a:uFill>
                  <a:solidFill>
                    <a:srgbClr val="011480"/>
                  </a:solidFill>
                </a:uFill>
                <a:latin typeface="+mj-lt"/>
                <a:ea typeface="+mj-ea"/>
                <a:cs typeface="+mj-cs"/>
                <a:sym typeface="Montserrat-Regular"/>
              </a:defRPr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>
                <a:solidFill>
                  <a:srgbClr val="011480"/>
                </a:solidFill>
              </a:uFill>
              <a:latin typeface="Montserrat-Regular"/>
              <a:sym typeface="Montserrat-Regular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4BFF6E2-28C4-4F28-A098-C8BA67FF6E17}"/>
              </a:ext>
            </a:extLst>
          </p:cNvPr>
          <p:cNvSpPr txBox="1"/>
          <p:nvPr/>
        </p:nvSpPr>
        <p:spPr>
          <a:xfrm>
            <a:off x="3212839" y="4663605"/>
            <a:ext cx="5743878" cy="4616646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857250" marR="0" indent="-8572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</a:pPr>
            <a:r>
              <a:rPr lang="en-US" altLang="zh-CN" sz="7200" dirty="0">
                <a:solidFill>
                  <a:srgbClr val="000000"/>
                </a:solidFill>
              </a:rPr>
              <a:t>Introduction</a:t>
            </a:r>
          </a:p>
          <a:p>
            <a:pPr marL="857250" marR="0" indent="-8572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</a:pPr>
            <a:r>
              <a:rPr lang="en-US" altLang="zh-CN" sz="7200" dirty="0">
                <a:solidFill>
                  <a:srgbClr val="000000"/>
                </a:solidFill>
              </a:rPr>
              <a:t>Observation</a:t>
            </a:r>
          </a:p>
          <a:p>
            <a:pPr marL="857250" marR="0" indent="-8572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</a:pPr>
            <a:r>
              <a:rPr lang="en-US" altLang="zh-CN" sz="7200" dirty="0">
                <a:solidFill>
                  <a:srgbClr val="000000"/>
                </a:solidFill>
              </a:rPr>
              <a:t> Result</a:t>
            </a:r>
          </a:p>
          <a:p>
            <a:pPr marL="857250" marR="0" indent="-8572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</a:pPr>
            <a:r>
              <a:rPr lang="en-US" altLang="zh-CN" sz="7200" dirty="0">
                <a:solidFill>
                  <a:srgbClr val="000000"/>
                </a:solidFill>
              </a:rPr>
              <a:t> Discussion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20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0C8DBC-FBB2-48B0-8158-DFD095F120DF}"/>
              </a:ext>
            </a:extLst>
          </p:cNvPr>
          <p:cNvSpPr/>
          <p:nvPr/>
        </p:nvSpPr>
        <p:spPr>
          <a:xfrm>
            <a:off x="773649" y="468737"/>
            <a:ext cx="23035473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IV. Discussion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Former geometry of B0943+10: cone models and profile evolution (Rankin 1993).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Geometry measure by FAST performs better for explaining </a:t>
            </a:r>
            <a:r>
              <a:rPr lang="en-US" altLang="zh-CN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thermal X-ray 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observations.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D4223B-B161-447A-9D96-E82E16CF1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13" y="4742399"/>
            <a:ext cx="6650142" cy="609474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458C674-51C6-492F-ADA9-B86626C07B2E}"/>
              </a:ext>
            </a:extLst>
          </p:cNvPr>
          <p:cNvSpPr txBox="1"/>
          <p:nvPr/>
        </p:nvSpPr>
        <p:spPr>
          <a:xfrm>
            <a:off x="1674095" y="11852200"/>
            <a:ext cx="6586260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From Anya </a:t>
            </a:r>
            <a:r>
              <a:rPr kumimoji="0" lang="en-US" altLang="zh-CN" sz="4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Bilous’s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slides.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D63DB62-3216-4AEB-8691-5AAB65C6D3F9}"/>
              </a:ext>
            </a:extLst>
          </p:cNvPr>
          <p:cNvSpPr txBox="1"/>
          <p:nvPr/>
        </p:nvSpPr>
        <p:spPr>
          <a:xfrm>
            <a:off x="9312165" y="12168426"/>
            <a:ext cx="8735320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X-ray </a:t>
            </a:r>
            <a:r>
              <a:rPr kumimoji="0" lang="en-US" altLang="zh-CN" sz="4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obs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kumimoji="0" lang="en-US" altLang="zh-CN" sz="4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Hermsen</a:t>
            </a:r>
            <a:r>
              <a:rPr lang="en-US" altLang="zh-CN" sz="4400" dirty="0">
                <a:solidFill>
                  <a:srgbClr val="000000"/>
                </a:solidFill>
              </a:rPr>
              <a:t> et al. 2013</a:t>
            </a:r>
            <a:endParaRPr kumimoji="0" lang="en-US" altLang="zh-CN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1B47053-ACE8-419A-9717-8785DC0389CE}"/>
              </a:ext>
            </a:extLst>
          </p:cNvPr>
          <p:cNvGrpSpPr/>
          <p:nvPr/>
        </p:nvGrpSpPr>
        <p:grpSpPr>
          <a:xfrm>
            <a:off x="9670552" y="3572138"/>
            <a:ext cx="7018092" cy="8747370"/>
            <a:chOff x="8682954" y="3168988"/>
            <a:chExt cx="7018092" cy="874737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47CC941-7511-4DED-A950-98D05D2F4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954" y="3168988"/>
              <a:ext cx="7018092" cy="874737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A121962-3AEE-4FDE-86D0-84418FBC9FF8}"/>
                </a:ext>
              </a:extLst>
            </p:cNvPr>
            <p:cNvSpPr txBox="1"/>
            <p:nvPr/>
          </p:nvSpPr>
          <p:spPr>
            <a:xfrm>
              <a:off x="14065658" y="6329871"/>
              <a:ext cx="502058" cy="738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600" b="1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Q</a:t>
              </a:r>
              <a:endParaRPr kumimoji="0" lang="zh-CN" altLang="en-US" sz="3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28A3B07-C090-4585-9E47-726881E2695F}"/>
                </a:ext>
              </a:extLst>
            </p:cNvPr>
            <p:cNvSpPr txBox="1"/>
            <p:nvPr/>
          </p:nvSpPr>
          <p:spPr>
            <a:xfrm>
              <a:off x="11001321" y="6329871"/>
              <a:ext cx="442748" cy="738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b="1" dirty="0">
                  <a:solidFill>
                    <a:schemeClr val="accent1"/>
                  </a:solidFill>
                </a:rPr>
                <a:t>B</a:t>
              </a:r>
              <a:endParaRPr kumimoji="0" lang="zh-CN" altLang="en-US" sz="3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1947718-7A7F-46F1-8DF0-E63407C7F482}"/>
              </a:ext>
            </a:extLst>
          </p:cNvPr>
          <p:cNvGrpSpPr/>
          <p:nvPr/>
        </p:nvGrpSpPr>
        <p:grpSpPr>
          <a:xfrm>
            <a:off x="18294323" y="3534664"/>
            <a:ext cx="2285989" cy="4243612"/>
            <a:chOff x="18294323" y="3534664"/>
            <a:chExt cx="2285989" cy="4243612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73294F6-FDCE-4FE4-8405-B8AB30745875}"/>
                </a:ext>
              </a:extLst>
            </p:cNvPr>
            <p:cNvGrpSpPr/>
            <p:nvPr/>
          </p:nvGrpSpPr>
          <p:grpSpPr>
            <a:xfrm>
              <a:off x="18294323" y="3534664"/>
              <a:ext cx="2285989" cy="4243612"/>
              <a:chOff x="18288005" y="3655021"/>
              <a:chExt cx="2285989" cy="4243612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E4D9EA15-3834-41E7-B9B1-992130D3154D}"/>
                  </a:ext>
                </a:extLst>
              </p:cNvPr>
              <p:cNvGrpSpPr/>
              <p:nvPr/>
            </p:nvGrpSpPr>
            <p:grpSpPr>
              <a:xfrm>
                <a:off x="19431000" y="3655021"/>
                <a:ext cx="457200" cy="3278851"/>
                <a:chOff x="19373850" y="3454170"/>
                <a:chExt cx="457200" cy="3278851"/>
              </a:xfrm>
            </p:grpSpPr>
            <p:cxnSp>
              <p:nvCxnSpPr>
                <p:cNvPr id="7" name="直接箭头连接符 6">
                  <a:extLst>
                    <a:ext uri="{FF2B5EF4-FFF2-40B4-BE49-F238E27FC236}">
                      <a16:creationId xmlns:a16="http://schemas.microsoft.com/office/drawing/2014/main" id="{27292653-B8FE-448F-82BE-29EE6FEBCD80}"/>
                    </a:ext>
                  </a:extLst>
                </p:cNvPr>
                <p:cNvCxnSpPr/>
                <p:nvPr/>
              </p:nvCxnSpPr>
              <p:spPr>
                <a:xfrm flipV="1">
                  <a:off x="19373850" y="3790950"/>
                  <a:ext cx="0" cy="2942071"/>
                </a:xfrm>
                <a:prstGeom prst="straightConnector1">
                  <a:avLst/>
                </a:prstGeom>
                <a:noFill/>
                <a:ln w="57150" cap="flat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  <a:tailEnd type="triangle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6" name="直接箭头连接符 15">
                  <a:extLst>
                    <a:ext uri="{FF2B5EF4-FFF2-40B4-BE49-F238E27FC236}">
                      <a16:creationId xmlns:a16="http://schemas.microsoft.com/office/drawing/2014/main" id="{6D1E8924-3FBA-42B6-96E4-266254A075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73850" y="3546360"/>
                  <a:ext cx="457200" cy="3186661"/>
                </a:xfrm>
                <a:prstGeom prst="straightConnector1">
                  <a:avLst/>
                </a:prstGeom>
                <a:noFill/>
                <a:ln w="57150" cap="flat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  <a:tailEnd type="triangle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0C20EEED-06FD-4CBE-905E-47E19BB82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73850" y="3454170"/>
                  <a:ext cx="285750" cy="3278851"/>
                </a:xfrm>
                <a:prstGeom prst="line">
                  <a:avLst/>
                </a:prstGeom>
                <a:noFill/>
                <a:ln w="38100" cap="flat">
                  <a:solidFill>
                    <a:srgbClr val="00B0F0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494A0FFB-5B82-4977-9EBB-E6708EE115A1}"/>
                  </a:ext>
                </a:extLst>
              </p:cNvPr>
              <p:cNvSpPr/>
              <p:nvPr/>
            </p:nvSpPr>
            <p:spPr>
              <a:xfrm>
                <a:off x="18288005" y="5612644"/>
                <a:ext cx="2285989" cy="228598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5400" cap="flat">
                <a:noFill/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" name="弦形 36">
              <a:extLst>
                <a:ext uri="{FF2B5EF4-FFF2-40B4-BE49-F238E27FC236}">
                  <a16:creationId xmlns:a16="http://schemas.microsoft.com/office/drawing/2014/main" id="{1E5C7957-93B7-4297-8A1B-2C239DC082CA}"/>
                </a:ext>
              </a:extLst>
            </p:cNvPr>
            <p:cNvSpPr/>
            <p:nvPr/>
          </p:nvSpPr>
          <p:spPr>
            <a:xfrm rot="12080346">
              <a:off x="18742679" y="5529037"/>
              <a:ext cx="1675028" cy="1371600"/>
            </a:xfrm>
            <a:prstGeom prst="chord">
              <a:avLst>
                <a:gd name="adj1" fmla="val 1944541"/>
                <a:gd name="adj2" fmla="val 7089215"/>
              </a:avLst>
            </a:prstGeom>
            <a:solidFill>
              <a:schemeClr val="tx1"/>
            </a:solidFill>
            <a:ln w="2540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B1DBBF0-CC78-46A9-B30D-AA9948F2FF07}"/>
              </a:ext>
            </a:extLst>
          </p:cNvPr>
          <p:cNvGrpSpPr/>
          <p:nvPr/>
        </p:nvGrpSpPr>
        <p:grpSpPr>
          <a:xfrm>
            <a:off x="18452353" y="8532441"/>
            <a:ext cx="4093553" cy="4084050"/>
            <a:chOff x="18452353" y="8532441"/>
            <a:chExt cx="4093553" cy="4084050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4BDE67C-C7B9-4905-AA3E-F1013FD7DF50}"/>
                </a:ext>
              </a:extLst>
            </p:cNvPr>
            <p:cNvGrpSpPr/>
            <p:nvPr/>
          </p:nvGrpSpPr>
          <p:grpSpPr>
            <a:xfrm>
              <a:off x="18452353" y="8532441"/>
              <a:ext cx="4093553" cy="4084050"/>
              <a:chOff x="18230855" y="9162517"/>
              <a:chExt cx="4093553" cy="4084050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68EA8D69-D6FE-44A0-90B7-06DB4BC549C1}"/>
                  </a:ext>
                </a:extLst>
              </p:cNvPr>
              <p:cNvGrpSpPr/>
              <p:nvPr/>
            </p:nvGrpSpPr>
            <p:grpSpPr>
              <a:xfrm>
                <a:off x="19306687" y="9162517"/>
                <a:ext cx="3017721" cy="3005909"/>
                <a:chOff x="19306687" y="7945823"/>
                <a:chExt cx="3017721" cy="3005909"/>
              </a:xfrm>
            </p:grpSpPr>
            <p:cxnSp>
              <p:nvCxnSpPr>
                <p:cNvPr id="18" name="直接箭头连接符 17">
                  <a:extLst>
                    <a:ext uri="{FF2B5EF4-FFF2-40B4-BE49-F238E27FC236}">
                      <a16:creationId xmlns:a16="http://schemas.microsoft.com/office/drawing/2014/main" id="{39FFB468-9C34-4A43-9834-6D3ED4874CEC}"/>
                    </a:ext>
                  </a:extLst>
                </p:cNvPr>
                <p:cNvCxnSpPr/>
                <p:nvPr/>
              </p:nvCxnSpPr>
              <p:spPr>
                <a:xfrm flipV="1">
                  <a:off x="19373850" y="7945823"/>
                  <a:ext cx="0" cy="2942071"/>
                </a:xfrm>
                <a:prstGeom prst="straightConnector1">
                  <a:avLst/>
                </a:prstGeom>
                <a:noFill/>
                <a:ln w="57150" cap="flat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  <a:tailEnd type="triangle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9" name="直接箭头连接符 18">
                  <a:extLst>
                    <a:ext uri="{FF2B5EF4-FFF2-40B4-BE49-F238E27FC236}">
                      <a16:creationId xmlns:a16="http://schemas.microsoft.com/office/drawing/2014/main" id="{65D83228-96E9-46AD-994C-0A0B77361D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65607" y="8271644"/>
                  <a:ext cx="2693450" cy="2616250"/>
                </a:xfrm>
                <a:prstGeom prst="straightConnector1">
                  <a:avLst/>
                </a:prstGeom>
                <a:noFill/>
                <a:ln w="57150" cap="flat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  <a:tailEnd type="triangle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FCA09392-FA1F-4489-803C-247477558C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06687" y="9165066"/>
                  <a:ext cx="3017721" cy="1786666"/>
                </a:xfrm>
                <a:prstGeom prst="line">
                  <a:avLst/>
                </a:prstGeom>
                <a:noFill/>
                <a:ln w="38100" cap="flat">
                  <a:solidFill>
                    <a:srgbClr val="00B0F0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4B2B2AB0-EFB5-4B60-ACB5-637DA89CFFD5}"/>
                  </a:ext>
                </a:extLst>
              </p:cNvPr>
              <p:cNvSpPr/>
              <p:nvPr/>
            </p:nvSpPr>
            <p:spPr>
              <a:xfrm>
                <a:off x="18230855" y="10960578"/>
                <a:ext cx="2285989" cy="228598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5400" cap="flat">
                <a:noFill/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" name="弦形 38">
              <a:extLst>
                <a:ext uri="{FF2B5EF4-FFF2-40B4-BE49-F238E27FC236}">
                  <a16:creationId xmlns:a16="http://schemas.microsoft.com/office/drawing/2014/main" id="{380D4276-0E27-49EF-80B0-69D52F55D970}"/>
                </a:ext>
              </a:extLst>
            </p:cNvPr>
            <p:cNvSpPr/>
            <p:nvPr/>
          </p:nvSpPr>
          <p:spPr>
            <a:xfrm rot="14128476">
              <a:off x="19122879" y="10514064"/>
              <a:ext cx="1675028" cy="1371600"/>
            </a:xfrm>
            <a:prstGeom prst="chord">
              <a:avLst>
                <a:gd name="adj1" fmla="val 1944541"/>
                <a:gd name="adj2" fmla="val 7089215"/>
              </a:avLst>
            </a:prstGeom>
            <a:solidFill>
              <a:schemeClr val="tx1"/>
            </a:solidFill>
            <a:ln w="2540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6B61F9A-F116-4FF7-89E5-38956EBFE181}"/>
              </a:ext>
            </a:extLst>
          </p:cNvPr>
          <p:cNvSpPr txBox="1"/>
          <p:nvPr/>
        </p:nvSpPr>
        <p:spPr>
          <a:xfrm>
            <a:off x="21000086" y="6733021"/>
            <a:ext cx="2754278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Old geometry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F05C931-B0EC-446C-A44E-234178241429}"/>
              </a:ext>
            </a:extLst>
          </p:cNvPr>
          <p:cNvSpPr txBox="1"/>
          <p:nvPr/>
        </p:nvSpPr>
        <p:spPr>
          <a:xfrm>
            <a:off x="20903416" y="11458529"/>
            <a:ext cx="2957859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New geometry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426E389-0E43-4B6A-A9B7-A42A45AC698B}"/>
              </a:ext>
            </a:extLst>
          </p:cNvPr>
          <p:cNvSpPr txBox="1"/>
          <p:nvPr/>
        </p:nvSpPr>
        <p:spPr>
          <a:xfrm>
            <a:off x="20026170" y="5189920"/>
            <a:ext cx="1794079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Hot spot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845A86B-C5E9-49C2-9D3A-9D01B62A5765}"/>
              </a:ext>
            </a:extLst>
          </p:cNvPr>
          <p:cNvSpPr txBox="1"/>
          <p:nvPr/>
        </p:nvSpPr>
        <p:spPr>
          <a:xfrm>
            <a:off x="20636601" y="10484155"/>
            <a:ext cx="1794079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Hot spot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21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0965D8-D477-4FFD-907B-B865700C8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104" y="1381125"/>
            <a:ext cx="9615300" cy="109537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442E97B-AF22-4EA3-969A-4F954EF0C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548957"/>
            <a:ext cx="8547554" cy="62051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BC80B8-4095-47BD-AC14-4482411A6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8979" y="6771567"/>
            <a:ext cx="8547554" cy="630625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A92D8D9-5737-4AD9-BFA2-4F5263397B1F}"/>
              </a:ext>
            </a:extLst>
          </p:cNvPr>
          <p:cNvSpPr/>
          <p:nvPr/>
        </p:nvSpPr>
        <p:spPr>
          <a:xfrm>
            <a:off x="2425936" y="6858000"/>
            <a:ext cx="1697717" cy="1513547"/>
          </a:xfrm>
          <a:prstGeom prst="rect">
            <a:avLst/>
          </a:prstGeom>
          <a:noFill/>
          <a:ln w="57150" cap="flat">
            <a:solidFill>
              <a:srgbClr val="00B0F0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9D04016-C179-4375-8C9B-218B9746C246}"/>
              </a:ext>
            </a:extLst>
          </p:cNvPr>
          <p:cNvSpPr txBox="1"/>
          <p:nvPr/>
        </p:nvSpPr>
        <p:spPr>
          <a:xfrm>
            <a:off x="933450" y="9277350"/>
            <a:ext cx="4682690" cy="2400655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Precursor component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000000"/>
                </a:solidFill>
              </a:rPr>
              <a:t>h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as larger initial Lorentz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000000"/>
                </a:solidFill>
              </a:rPr>
              <a:t>factors?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hotter hotspot?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39F59C12-3D62-4A33-AD68-ECCDD9039F00}"/>
              </a:ext>
            </a:extLst>
          </p:cNvPr>
          <p:cNvSpPr/>
          <p:nvPr/>
        </p:nvSpPr>
        <p:spPr>
          <a:xfrm>
            <a:off x="13754100" y="2171674"/>
            <a:ext cx="6381750" cy="3594846"/>
          </a:xfrm>
          <a:custGeom>
            <a:avLst/>
            <a:gdLst>
              <a:gd name="connsiteX0" fmla="*/ 0 w 6381750"/>
              <a:gd name="connsiteY0" fmla="*/ 3429026 h 3594846"/>
              <a:gd name="connsiteX1" fmla="*/ 990600 w 6381750"/>
              <a:gd name="connsiteY1" fmla="*/ 3409976 h 3594846"/>
              <a:gd name="connsiteX2" fmla="*/ 1809750 w 6381750"/>
              <a:gd name="connsiteY2" fmla="*/ 2724176 h 3594846"/>
              <a:gd name="connsiteX3" fmla="*/ 2705100 w 6381750"/>
              <a:gd name="connsiteY3" fmla="*/ 3448076 h 3594846"/>
              <a:gd name="connsiteX4" fmla="*/ 3657600 w 6381750"/>
              <a:gd name="connsiteY4" fmla="*/ 3524276 h 3594846"/>
              <a:gd name="connsiteX5" fmla="*/ 4019550 w 6381750"/>
              <a:gd name="connsiteY5" fmla="*/ 3162326 h 3594846"/>
              <a:gd name="connsiteX6" fmla="*/ 5010150 w 6381750"/>
              <a:gd name="connsiteY6" fmla="*/ 26 h 3594846"/>
              <a:gd name="connsiteX7" fmla="*/ 5810250 w 6381750"/>
              <a:gd name="connsiteY7" fmla="*/ 3105176 h 3594846"/>
              <a:gd name="connsiteX8" fmla="*/ 6381750 w 6381750"/>
              <a:gd name="connsiteY8" fmla="*/ 3543326 h 359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1750" h="3594846">
                <a:moveTo>
                  <a:pt x="0" y="3429026"/>
                </a:moveTo>
                <a:cubicBezTo>
                  <a:pt x="344487" y="3478238"/>
                  <a:pt x="688975" y="3527451"/>
                  <a:pt x="990600" y="3409976"/>
                </a:cubicBezTo>
                <a:cubicBezTo>
                  <a:pt x="1292225" y="3292501"/>
                  <a:pt x="1524000" y="2717826"/>
                  <a:pt x="1809750" y="2724176"/>
                </a:cubicBezTo>
                <a:cubicBezTo>
                  <a:pt x="2095500" y="2730526"/>
                  <a:pt x="2397125" y="3314726"/>
                  <a:pt x="2705100" y="3448076"/>
                </a:cubicBezTo>
                <a:cubicBezTo>
                  <a:pt x="3013075" y="3581426"/>
                  <a:pt x="3438525" y="3571901"/>
                  <a:pt x="3657600" y="3524276"/>
                </a:cubicBezTo>
                <a:cubicBezTo>
                  <a:pt x="3876675" y="3476651"/>
                  <a:pt x="3794125" y="3749701"/>
                  <a:pt x="4019550" y="3162326"/>
                </a:cubicBezTo>
                <a:cubicBezTo>
                  <a:pt x="4244975" y="2574951"/>
                  <a:pt x="4711700" y="9551"/>
                  <a:pt x="5010150" y="26"/>
                </a:cubicBezTo>
                <a:cubicBezTo>
                  <a:pt x="5308600" y="-9499"/>
                  <a:pt x="5581650" y="2514626"/>
                  <a:pt x="5810250" y="3105176"/>
                </a:cubicBezTo>
                <a:cubicBezTo>
                  <a:pt x="6038850" y="3695726"/>
                  <a:pt x="6210300" y="3619526"/>
                  <a:pt x="6381750" y="3543326"/>
                </a:cubicBezTo>
              </a:path>
            </a:pathLst>
          </a:custGeom>
          <a:noFill/>
          <a:ln w="762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6CEEEAAF-11B2-40DC-A96A-A99FF1F00E12}"/>
              </a:ext>
            </a:extLst>
          </p:cNvPr>
          <p:cNvSpPr/>
          <p:nvPr/>
        </p:nvSpPr>
        <p:spPr>
          <a:xfrm>
            <a:off x="13754100" y="8534374"/>
            <a:ext cx="6381750" cy="3594846"/>
          </a:xfrm>
          <a:custGeom>
            <a:avLst/>
            <a:gdLst>
              <a:gd name="connsiteX0" fmla="*/ 0 w 6381750"/>
              <a:gd name="connsiteY0" fmla="*/ 3429026 h 3594846"/>
              <a:gd name="connsiteX1" fmla="*/ 990600 w 6381750"/>
              <a:gd name="connsiteY1" fmla="*/ 3409976 h 3594846"/>
              <a:gd name="connsiteX2" fmla="*/ 1809750 w 6381750"/>
              <a:gd name="connsiteY2" fmla="*/ 2724176 h 3594846"/>
              <a:gd name="connsiteX3" fmla="*/ 2705100 w 6381750"/>
              <a:gd name="connsiteY3" fmla="*/ 3448076 h 3594846"/>
              <a:gd name="connsiteX4" fmla="*/ 3657600 w 6381750"/>
              <a:gd name="connsiteY4" fmla="*/ 3524276 h 3594846"/>
              <a:gd name="connsiteX5" fmla="*/ 4019550 w 6381750"/>
              <a:gd name="connsiteY5" fmla="*/ 3162326 h 3594846"/>
              <a:gd name="connsiteX6" fmla="*/ 5010150 w 6381750"/>
              <a:gd name="connsiteY6" fmla="*/ 26 h 3594846"/>
              <a:gd name="connsiteX7" fmla="*/ 5810250 w 6381750"/>
              <a:gd name="connsiteY7" fmla="*/ 3105176 h 3594846"/>
              <a:gd name="connsiteX8" fmla="*/ 6381750 w 6381750"/>
              <a:gd name="connsiteY8" fmla="*/ 3543326 h 359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1750" h="3594846">
                <a:moveTo>
                  <a:pt x="0" y="3429026"/>
                </a:moveTo>
                <a:cubicBezTo>
                  <a:pt x="344487" y="3478238"/>
                  <a:pt x="688975" y="3527451"/>
                  <a:pt x="990600" y="3409976"/>
                </a:cubicBezTo>
                <a:cubicBezTo>
                  <a:pt x="1292225" y="3292501"/>
                  <a:pt x="1524000" y="2717826"/>
                  <a:pt x="1809750" y="2724176"/>
                </a:cubicBezTo>
                <a:cubicBezTo>
                  <a:pt x="2095500" y="2730526"/>
                  <a:pt x="2397125" y="3314726"/>
                  <a:pt x="2705100" y="3448076"/>
                </a:cubicBezTo>
                <a:cubicBezTo>
                  <a:pt x="3013075" y="3581426"/>
                  <a:pt x="3438525" y="3571901"/>
                  <a:pt x="3657600" y="3524276"/>
                </a:cubicBezTo>
                <a:cubicBezTo>
                  <a:pt x="3876675" y="3476651"/>
                  <a:pt x="3794125" y="3749701"/>
                  <a:pt x="4019550" y="3162326"/>
                </a:cubicBezTo>
                <a:cubicBezTo>
                  <a:pt x="4244975" y="2574951"/>
                  <a:pt x="4711700" y="9551"/>
                  <a:pt x="5010150" y="26"/>
                </a:cubicBezTo>
                <a:cubicBezTo>
                  <a:pt x="5308600" y="-9499"/>
                  <a:pt x="5581650" y="2514626"/>
                  <a:pt x="5810250" y="3105176"/>
                </a:cubicBezTo>
                <a:cubicBezTo>
                  <a:pt x="6038850" y="3695726"/>
                  <a:pt x="6210300" y="3619526"/>
                  <a:pt x="6381750" y="3543326"/>
                </a:cubicBezTo>
              </a:path>
            </a:pathLst>
          </a:custGeom>
          <a:noFill/>
          <a:ln w="7620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35CCEC2-0F5E-4EDE-A20C-9EAAD321B4FA}"/>
              </a:ext>
            </a:extLst>
          </p:cNvPr>
          <p:cNvSpPr txBox="1"/>
          <p:nvPr/>
        </p:nvSpPr>
        <p:spPr>
          <a:xfrm>
            <a:off x="933450" y="424737"/>
            <a:ext cx="6586260" cy="153888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Mapping to pulsar surface (Wang et al. in prep.):</a:t>
            </a:r>
          </a:p>
        </p:txBody>
      </p:sp>
    </p:spTree>
    <p:extLst>
      <p:ext uri="{BB962C8B-B14F-4D97-AF65-F5344CB8AC3E}">
        <p14:creationId xmlns:p14="http://schemas.microsoft.com/office/powerpoint/2010/main" val="6499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22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9D65FF-EFDD-4F44-93B3-2ACD3A0DD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36" y="3505200"/>
            <a:ext cx="10938529" cy="89725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BD09A50-CF5C-4208-915F-366D57949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7652" y="1495514"/>
            <a:ext cx="5784485" cy="547705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E4F6C1B-25FD-4183-BBC3-FA0338411259}"/>
              </a:ext>
            </a:extLst>
          </p:cNvPr>
          <p:cNvSpPr txBox="1"/>
          <p:nvPr/>
        </p:nvSpPr>
        <p:spPr>
          <a:xfrm>
            <a:off x="20543232" y="4186865"/>
            <a:ext cx="2622832" cy="110799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X mode</a:t>
            </a:r>
            <a:endParaRPr kumimoji="0" lang="zh-CN" alt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5184F63-44FC-456E-B6C3-737D3D2DB4EA}"/>
              </a:ext>
            </a:extLst>
          </p:cNvPr>
          <p:cNvSpPr txBox="1"/>
          <p:nvPr/>
        </p:nvSpPr>
        <p:spPr>
          <a:xfrm>
            <a:off x="15628332" y="1846375"/>
            <a:ext cx="2720615" cy="110799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6000" b="1" dirty="0">
                <a:solidFill>
                  <a:srgbClr val="000000"/>
                </a:solidFill>
              </a:rPr>
              <a:t>O</a:t>
            </a:r>
            <a:r>
              <a:rPr kumimoji="0" lang="en-US" altLang="zh-CN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mode</a:t>
            </a:r>
            <a:endParaRPr kumimoji="0" lang="zh-CN" alt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109F5D6-9B59-4801-A9C1-7C05E796A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7530" y="7189376"/>
            <a:ext cx="6481078" cy="5762904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9DF894E-D6F8-4271-A976-6596FD195E9B}"/>
              </a:ext>
            </a:extLst>
          </p:cNvPr>
          <p:cNvSpPr txBox="1"/>
          <p:nvPr/>
        </p:nvSpPr>
        <p:spPr>
          <a:xfrm>
            <a:off x="19761605" y="7100090"/>
            <a:ext cx="1535996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b="1" dirty="0">
                <a:solidFill>
                  <a:srgbClr val="000000"/>
                </a:solidFill>
              </a:rPr>
              <a:t>O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mode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D40CD09-8BC4-458D-B845-FC37B6F4286D}"/>
              </a:ext>
            </a:extLst>
          </p:cNvPr>
          <p:cNvSpPr txBox="1"/>
          <p:nvPr/>
        </p:nvSpPr>
        <p:spPr>
          <a:xfrm>
            <a:off x="19437755" y="8158487"/>
            <a:ext cx="1535996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b="1" dirty="0">
                <a:solidFill>
                  <a:srgbClr val="000000"/>
                </a:solidFill>
              </a:rPr>
              <a:t>O</a:t>
            </a: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mode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005FF5A-920B-4FB8-98D1-0ABD3FE1907D}"/>
              </a:ext>
            </a:extLst>
          </p:cNvPr>
          <p:cNvSpPr txBox="1"/>
          <p:nvPr/>
        </p:nvSpPr>
        <p:spPr>
          <a:xfrm>
            <a:off x="17158971" y="7508202"/>
            <a:ext cx="1321194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X mode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5F9DD85-F519-4E5B-A328-6D4F37D81F08}"/>
              </a:ext>
            </a:extLst>
          </p:cNvPr>
          <p:cNvSpPr txBox="1"/>
          <p:nvPr/>
        </p:nvSpPr>
        <p:spPr>
          <a:xfrm>
            <a:off x="19545156" y="7660066"/>
            <a:ext cx="1321194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X mode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4C448A1-174C-4BE1-AAE3-BEA514F78DE7}"/>
              </a:ext>
            </a:extLst>
          </p:cNvPr>
          <p:cNvSpPr/>
          <p:nvPr/>
        </p:nvSpPr>
        <p:spPr>
          <a:xfrm>
            <a:off x="764097" y="485923"/>
            <a:ext cx="18997508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OPMs and V: Consistent with the result of </a:t>
            </a:r>
            <a:r>
              <a:rPr lang="en-US" altLang="zh-CN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Kravtsov-Orlov</a:t>
            </a: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equation: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 kind of radiation transform equation in plasma…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altLang="zh-CN" sz="4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Kravtsov</a:t>
            </a:r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&amp; </a:t>
            </a:r>
            <a:r>
              <a:rPr lang="en-US" altLang="zh-CN" sz="4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Orlov</a:t>
            </a:r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1990, </a:t>
            </a:r>
            <a:r>
              <a:rPr lang="en-US" altLang="zh-CN" sz="4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Andrianov</a:t>
            </a:r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&amp; </a:t>
            </a:r>
            <a:r>
              <a:rPr lang="en-US" altLang="zh-CN" sz="4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Beskin</a:t>
            </a:r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2010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and </a:t>
            </a:r>
            <a:r>
              <a:rPr lang="en-US" altLang="zh-CN" sz="4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Beskin</a:t>
            </a:r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&amp; </a:t>
            </a:r>
            <a:r>
              <a:rPr lang="en-US" altLang="zh-CN" sz="4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Philippov</a:t>
            </a:r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2012)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840A47F-FD5A-4F0E-AAB7-7EBE129574CF}"/>
              </a:ext>
            </a:extLst>
          </p:cNvPr>
          <p:cNvSpPr/>
          <p:nvPr/>
        </p:nvSpPr>
        <p:spPr>
          <a:xfrm>
            <a:off x="764097" y="12458916"/>
            <a:ext cx="15113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Predicted orthogonal modes </a:t>
            </a:r>
            <a:r>
              <a:rPr lang="en-US" altLang="zh-CN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have different signs of (</a:t>
            </a:r>
            <a:r>
              <a:rPr lang="en-US" altLang="zh-CN" sz="4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dPA</a:t>
            </a:r>
            <a:r>
              <a:rPr lang="en-US" altLang="zh-CN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</a:t>
            </a:r>
            <a:r>
              <a:rPr lang="en-US" altLang="zh-CN" sz="4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dΦ</a:t>
            </a:r>
            <a:r>
              <a:rPr lang="en-US" altLang="zh-CN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)*V</a:t>
            </a:r>
            <a:endParaRPr lang="zh-CN" altLang="en-US" sz="44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3EFBEA2-9B53-4724-99B4-F20537EEE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0" y="8023416"/>
            <a:ext cx="2727929" cy="315325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F42DAF5-0C69-4978-BAEF-490E8317214B}"/>
              </a:ext>
            </a:extLst>
          </p:cNvPr>
          <p:cNvSpPr txBox="1"/>
          <p:nvPr/>
        </p:nvSpPr>
        <p:spPr>
          <a:xfrm>
            <a:off x="10048426" y="11260652"/>
            <a:ext cx="6280885" cy="1292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hlinkClick r:id="rId7"/>
              </a:rPr>
              <a:t>https://science.nrao.edu/science/meetings/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hlinkClick r:id="rId7"/>
              </a:rPr>
              <a:t>2014/3rd-china-us-workshop/</a:t>
            </a:r>
            <a:r>
              <a:rPr lang="en-US" altLang="zh-CN" sz="2400" dirty="0" err="1">
                <a:hlinkClick r:id="rId7"/>
              </a:rPr>
              <a:t>presentation.pdfs</a:t>
            </a:r>
            <a:r>
              <a:rPr lang="en-US" altLang="zh-CN" sz="2400" dirty="0">
                <a:hlinkClick r:id="rId7"/>
              </a:rPr>
              <a:t>/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 err="1">
                <a:hlinkClick r:id="rId7"/>
              </a:rPr>
              <a:t>WangC_Pulsar</a:t>
            </a:r>
            <a:r>
              <a:rPr lang="en-US" altLang="zh-CN" sz="2400" dirty="0">
                <a:hlinkClick r:id="rId7"/>
              </a:rPr>
              <a:t> Orthogonal Polarization.pdf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9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23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F042B7-A9EA-48C2-82F3-54C3CCB9A145}"/>
              </a:ext>
            </a:extLst>
          </p:cNvPr>
          <p:cNvSpPr txBox="1"/>
          <p:nvPr/>
        </p:nvSpPr>
        <p:spPr>
          <a:xfrm>
            <a:off x="1159745" y="447974"/>
            <a:ext cx="15470905" cy="923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800" dirty="0">
                <a:solidFill>
                  <a:srgbClr val="000000"/>
                </a:solidFill>
              </a:rPr>
              <a:t>B-to-Q mode switch:                 </a:t>
            </a: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C060B7E-24FE-42DB-B4AD-6FCAAB348EEB}"/>
              </a:ext>
            </a:extLst>
          </p:cNvPr>
          <p:cNvGrpSpPr/>
          <p:nvPr/>
        </p:nvGrpSpPr>
        <p:grpSpPr>
          <a:xfrm>
            <a:off x="1769878" y="1704975"/>
            <a:ext cx="20844243" cy="8629650"/>
            <a:chOff x="1863357" y="2543175"/>
            <a:chExt cx="20844243" cy="862965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33F60526-A54A-47D2-968D-9604E9A30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357" y="2543175"/>
              <a:ext cx="9727415" cy="862965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B1F413E-37B8-4451-8845-7A2D40E23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24954" y="2543175"/>
              <a:ext cx="9682646" cy="8625522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2B30FBA-A9DF-40A4-B522-8F755074D508}"/>
                </a:ext>
              </a:extLst>
            </p:cNvPr>
            <p:cNvSpPr txBox="1"/>
            <p:nvPr/>
          </p:nvSpPr>
          <p:spPr>
            <a:xfrm>
              <a:off x="9316432" y="6970236"/>
              <a:ext cx="702434" cy="12926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7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kumimoji="0" lang="zh-CN" altLang="en-US" sz="7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93B89CD-C2FB-4CFB-BCD6-7C25D6AB081B}"/>
                </a:ext>
              </a:extLst>
            </p:cNvPr>
            <p:cNvSpPr txBox="1"/>
            <p:nvPr/>
          </p:nvSpPr>
          <p:spPr>
            <a:xfrm>
              <a:off x="15778699" y="7308569"/>
              <a:ext cx="817851" cy="12926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7200" b="1" dirty="0">
                  <a:solidFill>
                    <a:srgbClr val="000000"/>
                  </a:solidFill>
                </a:rPr>
                <a:t>Q</a:t>
              </a:r>
              <a:endParaRPr kumimoji="0" lang="zh-CN" altLang="en-US" sz="7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023EF918-CE11-4972-9CE0-4AA8BFA53496}"/>
                </a:ext>
              </a:extLst>
            </p:cNvPr>
            <p:cNvSpPr/>
            <p:nvPr/>
          </p:nvSpPr>
          <p:spPr>
            <a:xfrm flipH="1">
              <a:off x="7072849" y="3448050"/>
              <a:ext cx="1385351" cy="714375"/>
            </a:xfrm>
            <a:prstGeom prst="parallelogram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57F59415-6424-4F76-B774-1F25D54D19B7}"/>
                </a:ext>
              </a:extLst>
            </p:cNvPr>
            <p:cNvSpPr/>
            <p:nvPr/>
          </p:nvSpPr>
          <p:spPr>
            <a:xfrm flipH="1">
              <a:off x="18366037" y="3448050"/>
              <a:ext cx="1385351" cy="714375"/>
            </a:xfrm>
            <a:prstGeom prst="parallelogram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0961BA60-CD6E-4E1A-AEB2-DAD5B248000F}"/>
              </a:ext>
            </a:extLst>
          </p:cNvPr>
          <p:cNvSpPr/>
          <p:nvPr/>
        </p:nvSpPr>
        <p:spPr>
          <a:xfrm>
            <a:off x="1828800" y="11052650"/>
            <a:ext cx="2087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5400" dirty="0">
                <a:solidFill>
                  <a:srgbClr val="000000"/>
                </a:solidFill>
              </a:rPr>
              <a:t>A change in magnetosphere </a:t>
            </a:r>
            <a:r>
              <a:rPr lang="en-US" altLang="zh-CN" sz="5400" dirty="0">
                <a:solidFill>
                  <a:srgbClr val="000000"/>
                </a:solidFill>
                <a:sym typeface="Wingdings" panose="05000000000000000000" pitchFamily="2" charset="2"/>
              </a:rPr>
              <a:t> different OPMs propagate differently.</a:t>
            </a:r>
          </a:p>
        </p:txBody>
      </p:sp>
    </p:spTree>
    <p:extLst>
      <p:ext uri="{BB962C8B-B14F-4D97-AF65-F5344CB8AC3E}">
        <p14:creationId xmlns:p14="http://schemas.microsoft.com/office/powerpoint/2010/main" val="31090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E486461-9919-466F-9F81-685A53AF7058}"/>
              </a:ext>
            </a:extLst>
          </p:cNvPr>
          <p:cNvSpPr/>
          <p:nvPr/>
        </p:nvSpPr>
        <p:spPr>
          <a:xfrm>
            <a:off x="4542997" y="9658350"/>
            <a:ext cx="161922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9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attention </a:t>
            </a:r>
            <a:r>
              <a:rPr lang="en-US" altLang="zh-CN" sz="9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F3899A1-E449-4785-AC07-84C9724959FC}"/>
              </a:ext>
            </a:extLst>
          </p:cNvPr>
          <p:cNvSpPr/>
          <p:nvPr/>
        </p:nvSpPr>
        <p:spPr>
          <a:xfrm>
            <a:off x="4542997" y="4320570"/>
            <a:ext cx="15770664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6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Mode switch ? Magnetosphere change.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6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Mode switch ? Pulsar surface change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7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65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25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BF042B7-A9EA-48C2-82F3-54C3CCB9A145}"/>
              </a:ext>
            </a:extLst>
          </p:cNvPr>
          <p:cNvSpPr txBox="1"/>
          <p:nvPr/>
        </p:nvSpPr>
        <p:spPr>
          <a:xfrm>
            <a:off x="1159745" y="447974"/>
            <a:ext cx="15470905" cy="923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800" dirty="0">
                <a:solidFill>
                  <a:srgbClr val="000000"/>
                </a:solidFill>
              </a:rPr>
              <a:t>B-to-Q mode switch: OPMs’ proportion differs in frequency                </a:t>
            </a: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431D6DA-7F9C-4F86-B25D-6330646A1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413" y="2520320"/>
            <a:ext cx="9933374" cy="102819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2DAABCF-B7C3-4F62-A69D-AE7CAB23E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0922" y="2520320"/>
            <a:ext cx="10135385" cy="88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3</a:t>
            </a:fld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0D1A7B5-D499-4273-BFD8-5A8AFE1E96CA}"/>
              </a:ext>
            </a:extLst>
          </p:cNvPr>
          <p:cNvSpPr/>
          <p:nvPr/>
        </p:nvSpPr>
        <p:spPr>
          <a:xfrm>
            <a:off x="892999" y="2001044"/>
            <a:ext cx="7018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6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 pulsars’ signals:</a:t>
            </a:r>
            <a:endParaRPr lang="en-US" altLang="zh-CN" sz="6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871D40-16BB-4BFB-9243-72A2426763F1}"/>
              </a:ext>
            </a:extLst>
          </p:cNvPr>
          <p:cNvSpPr/>
          <p:nvPr/>
        </p:nvSpPr>
        <p:spPr>
          <a:xfrm>
            <a:off x="683449" y="372804"/>
            <a:ext cx="63001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Introduction</a:t>
            </a:r>
            <a:endParaRPr lang="en-US" altLang="zh-CN" sz="8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33D5B3F-33E8-44AB-BD82-C01C48B5D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021" y="737877"/>
            <a:ext cx="9038050" cy="1903759"/>
          </a:xfrm>
          <a:prstGeom prst="rect">
            <a:avLst/>
          </a:prstGeom>
        </p:spPr>
      </p:pic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88640862-B35D-41EC-BBAF-816CEE108703}"/>
              </a:ext>
            </a:extLst>
          </p:cNvPr>
          <p:cNvSpPr/>
          <p:nvPr/>
        </p:nvSpPr>
        <p:spPr>
          <a:xfrm>
            <a:off x="8182740" y="8720085"/>
            <a:ext cx="2526634" cy="1422068"/>
          </a:xfrm>
          <a:custGeom>
            <a:avLst/>
            <a:gdLst>
              <a:gd name="connsiteX0" fmla="*/ 0 w 2479040"/>
              <a:gd name="connsiteY0" fmla="*/ 966722 h 988965"/>
              <a:gd name="connsiteX1" fmla="*/ 883920 w 2479040"/>
              <a:gd name="connsiteY1" fmla="*/ 956562 h 988965"/>
              <a:gd name="connsiteX2" fmla="*/ 1148080 w 2479040"/>
              <a:gd name="connsiteY2" fmla="*/ 682242 h 988965"/>
              <a:gd name="connsiteX3" fmla="*/ 1320800 w 2479040"/>
              <a:gd name="connsiteY3" fmla="*/ 42162 h 988965"/>
              <a:gd name="connsiteX4" fmla="*/ 1513840 w 2479040"/>
              <a:gd name="connsiteY4" fmla="*/ 153922 h 988965"/>
              <a:gd name="connsiteX5" fmla="*/ 1696720 w 2479040"/>
              <a:gd name="connsiteY5" fmla="*/ 905762 h 988965"/>
              <a:gd name="connsiteX6" fmla="*/ 2479040 w 2479040"/>
              <a:gd name="connsiteY6" fmla="*/ 976882 h 98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9040" h="988965">
                <a:moveTo>
                  <a:pt x="0" y="966722"/>
                </a:moveTo>
                <a:cubicBezTo>
                  <a:pt x="346287" y="985348"/>
                  <a:pt x="692574" y="1003975"/>
                  <a:pt x="883920" y="956562"/>
                </a:cubicBezTo>
                <a:cubicBezTo>
                  <a:pt x="1075266" y="909149"/>
                  <a:pt x="1075267" y="834642"/>
                  <a:pt x="1148080" y="682242"/>
                </a:cubicBezTo>
                <a:cubicBezTo>
                  <a:pt x="1220893" y="529842"/>
                  <a:pt x="1259840" y="130215"/>
                  <a:pt x="1320800" y="42162"/>
                </a:cubicBezTo>
                <a:cubicBezTo>
                  <a:pt x="1381760" y="-45891"/>
                  <a:pt x="1451187" y="9989"/>
                  <a:pt x="1513840" y="153922"/>
                </a:cubicBezTo>
                <a:cubicBezTo>
                  <a:pt x="1576493" y="297855"/>
                  <a:pt x="1535853" y="768602"/>
                  <a:pt x="1696720" y="905762"/>
                </a:cubicBezTo>
                <a:cubicBezTo>
                  <a:pt x="1857587" y="1042922"/>
                  <a:pt x="2346960" y="966722"/>
                  <a:pt x="2479040" y="97688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225929D-2029-4C68-B806-C44F9136914F}"/>
              </a:ext>
            </a:extLst>
          </p:cNvPr>
          <p:cNvSpPr/>
          <p:nvPr/>
        </p:nvSpPr>
        <p:spPr>
          <a:xfrm>
            <a:off x="1282238" y="9389610"/>
            <a:ext cx="65934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(Averaged) </a:t>
            </a:r>
            <a:r>
              <a:rPr lang="en-US" altLang="zh-C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profiles: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Some pulsars appear to be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FBA1F6B-C148-4D89-ADEA-70FD104A4434}"/>
              </a:ext>
            </a:extLst>
          </p:cNvPr>
          <p:cNvGrpSpPr/>
          <p:nvPr/>
        </p:nvGrpSpPr>
        <p:grpSpPr>
          <a:xfrm>
            <a:off x="713932" y="3550588"/>
            <a:ext cx="21720909" cy="4582638"/>
            <a:chOff x="713932" y="3893785"/>
            <a:chExt cx="21720909" cy="458263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D7AAEB2D-3067-4EDB-8613-37BA0BA5A7CF}"/>
                </a:ext>
              </a:extLst>
            </p:cNvPr>
            <p:cNvGrpSpPr/>
            <p:nvPr/>
          </p:nvGrpSpPr>
          <p:grpSpPr>
            <a:xfrm>
              <a:off x="713932" y="4156657"/>
              <a:ext cx="5228057" cy="4319766"/>
              <a:chOff x="1274002" y="4515541"/>
              <a:chExt cx="8529750" cy="7047852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5BCAB6BA-389B-4170-BD3A-7E965E39E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1274002" y="4515541"/>
                <a:ext cx="8529750" cy="7047852"/>
              </a:xfrm>
              <a:prstGeom prst="rect">
                <a:avLst/>
              </a:prstGeom>
            </p:spPr>
          </p:pic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D2C6F317-C551-4EFA-9210-22071AD502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77847" y="6551789"/>
                <a:ext cx="251460" cy="19335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704022C4-7038-42C4-857C-4CD40DFC9E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77842" y="6400800"/>
                <a:ext cx="251463" cy="15097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" descr="https://gimg2.baidu.com/image_search/src=http%3A%2F%2Fnews.xinhuanet.com%2Fscience%2F2017-04%2F27%2F136239591_14932573825911n.jpg&amp;refer=http%3A%2F%2Fnews.xinhuanet.com&amp;app=2002&amp;size=f9999,10000&amp;q=a80&amp;n=0&amp;g=0n&amp;fmt=jpeg?sec=1632188581&amp;t=6075f4d583952cbdad1e58214b3460ae">
              <a:extLst>
                <a:ext uri="{FF2B5EF4-FFF2-40B4-BE49-F238E27FC236}">
                  <a16:creationId xmlns:a16="http://schemas.microsoft.com/office/drawing/2014/main" id="{32A009BB-917F-4986-B41B-F452EBEC4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6789" y="4404492"/>
              <a:ext cx="4808052" cy="3682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B82F9B0-F0CF-4F12-8ED9-1280F44668BF}"/>
                </a:ext>
              </a:extLst>
            </p:cNvPr>
            <p:cNvGrpSpPr/>
            <p:nvPr/>
          </p:nvGrpSpPr>
          <p:grpSpPr>
            <a:xfrm>
              <a:off x="5377795" y="5097008"/>
              <a:ext cx="4720113" cy="1119412"/>
              <a:chOff x="6843852" y="5355879"/>
              <a:chExt cx="5261490" cy="1119412"/>
            </a:xfrm>
          </p:grpSpPr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5EFFB4A1-2E59-43FC-9DB5-B324103262FD}"/>
                  </a:ext>
                </a:extLst>
              </p:cNvPr>
              <p:cNvSpPr/>
              <p:nvPr/>
            </p:nvSpPr>
            <p:spPr>
              <a:xfrm>
                <a:off x="6843852" y="5459628"/>
                <a:ext cx="2134830" cy="1015663"/>
              </a:xfrm>
              <a:custGeom>
                <a:avLst/>
                <a:gdLst>
                  <a:gd name="connsiteX0" fmla="*/ 0 w 2479040"/>
                  <a:gd name="connsiteY0" fmla="*/ 966722 h 988965"/>
                  <a:gd name="connsiteX1" fmla="*/ 883920 w 2479040"/>
                  <a:gd name="connsiteY1" fmla="*/ 956562 h 988965"/>
                  <a:gd name="connsiteX2" fmla="*/ 1148080 w 2479040"/>
                  <a:gd name="connsiteY2" fmla="*/ 682242 h 988965"/>
                  <a:gd name="connsiteX3" fmla="*/ 1320800 w 2479040"/>
                  <a:gd name="connsiteY3" fmla="*/ 42162 h 988965"/>
                  <a:gd name="connsiteX4" fmla="*/ 1513840 w 2479040"/>
                  <a:gd name="connsiteY4" fmla="*/ 153922 h 988965"/>
                  <a:gd name="connsiteX5" fmla="*/ 1696720 w 2479040"/>
                  <a:gd name="connsiteY5" fmla="*/ 905762 h 988965"/>
                  <a:gd name="connsiteX6" fmla="*/ 2479040 w 2479040"/>
                  <a:gd name="connsiteY6" fmla="*/ 976882 h 98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9040" h="988965">
                    <a:moveTo>
                      <a:pt x="0" y="966722"/>
                    </a:moveTo>
                    <a:cubicBezTo>
                      <a:pt x="346287" y="985348"/>
                      <a:pt x="692574" y="1003975"/>
                      <a:pt x="883920" y="956562"/>
                    </a:cubicBezTo>
                    <a:cubicBezTo>
                      <a:pt x="1075266" y="909149"/>
                      <a:pt x="1075267" y="834642"/>
                      <a:pt x="1148080" y="682242"/>
                    </a:cubicBezTo>
                    <a:cubicBezTo>
                      <a:pt x="1220893" y="529842"/>
                      <a:pt x="1259840" y="130215"/>
                      <a:pt x="1320800" y="42162"/>
                    </a:cubicBezTo>
                    <a:cubicBezTo>
                      <a:pt x="1381760" y="-45891"/>
                      <a:pt x="1451187" y="9989"/>
                      <a:pt x="1513840" y="153922"/>
                    </a:cubicBezTo>
                    <a:cubicBezTo>
                      <a:pt x="1576493" y="297855"/>
                      <a:pt x="1535853" y="768602"/>
                      <a:pt x="1696720" y="905762"/>
                    </a:cubicBezTo>
                    <a:cubicBezTo>
                      <a:pt x="1857587" y="1042922"/>
                      <a:pt x="2346960" y="966722"/>
                      <a:pt x="2479040" y="97688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DE3FE845-329F-4439-AB3E-0DB80CB2D1CC}"/>
                  </a:ext>
                </a:extLst>
              </p:cNvPr>
              <p:cNvSpPr/>
              <p:nvPr/>
            </p:nvSpPr>
            <p:spPr>
              <a:xfrm>
                <a:off x="8407182" y="5355879"/>
                <a:ext cx="2134830" cy="1119412"/>
              </a:xfrm>
              <a:custGeom>
                <a:avLst/>
                <a:gdLst>
                  <a:gd name="connsiteX0" fmla="*/ 0 w 2479040"/>
                  <a:gd name="connsiteY0" fmla="*/ 966722 h 988965"/>
                  <a:gd name="connsiteX1" fmla="*/ 883920 w 2479040"/>
                  <a:gd name="connsiteY1" fmla="*/ 956562 h 988965"/>
                  <a:gd name="connsiteX2" fmla="*/ 1148080 w 2479040"/>
                  <a:gd name="connsiteY2" fmla="*/ 682242 h 988965"/>
                  <a:gd name="connsiteX3" fmla="*/ 1320800 w 2479040"/>
                  <a:gd name="connsiteY3" fmla="*/ 42162 h 988965"/>
                  <a:gd name="connsiteX4" fmla="*/ 1513840 w 2479040"/>
                  <a:gd name="connsiteY4" fmla="*/ 153922 h 988965"/>
                  <a:gd name="connsiteX5" fmla="*/ 1696720 w 2479040"/>
                  <a:gd name="connsiteY5" fmla="*/ 905762 h 988965"/>
                  <a:gd name="connsiteX6" fmla="*/ 2479040 w 2479040"/>
                  <a:gd name="connsiteY6" fmla="*/ 976882 h 98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9040" h="988965">
                    <a:moveTo>
                      <a:pt x="0" y="966722"/>
                    </a:moveTo>
                    <a:cubicBezTo>
                      <a:pt x="346287" y="985348"/>
                      <a:pt x="692574" y="1003975"/>
                      <a:pt x="883920" y="956562"/>
                    </a:cubicBezTo>
                    <a:cubicBezTo>
                      <a:pt x="1075266" y="909149"/>
                      <a:pt x="1075267" y="834642"/>
                      <a:pt x="1148080" y="682242"/>
                    </a:cubicBezTo>
                    <a:cubicBezTo>
                      <a:pt x="1220893" y="529842"/>
                      <a:pt x="1259840" y="130215"/>
                      <a:pt x="1320800" y="42162"/>
                    </a:cubicBezTo>
                    <a:cubicBezTo>
                      <a:pt x="1381760" y="-45891"/>
                      <a:pt x="1451187" y="9989"/>
                      <a:pt x="1513840" y="153922"/>
                    </a:cubicBezTo>
                    <a:cubicBezTo>
                      <a:pt x="1576493" y="297855"/>
                      <a:pt x="1535853" y="768602"/>
                      <a:pt x="1696720" y="905762"/>
                    </a:cubicBezTo>
                    <a:cubicBezTo>
                      <a:pt x="1857587" y="1042922"/>
                      <a:pt x="2346960" y="966722"/>
                      <a:pt x="2479040" y="97688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FE9BB03D-EC8C-4557-9E48-B18A749221CC}"/>
                  </a:ext>
                </a:extLst>
              </p:cNvPr>
              <p:cNvSpPr/>
              <p:nvPr/>
            </p:nvSpPr>
            <p:spPr>
              <a:xfrm>
                <a:off x="9970512" y="5657849"/>
                <a:ext cx="2134830" cy="817441"/>
              </a:xfrm>
              <a:custGeom>
                <a:avLst/>
                <a:gdLst>
                  <a:gd name="connsiteX0" fmla="*/ 0 w 2479040"/>
                  <a:gd name="connsiteY0" fmla="*/ 966722 h 988965"/>
                  <a:gd name="connsiteX1" fmla="*/ 883920 w 2479040"/>
                  <a:gd name="connsiteY1" fmla="*/ 956562 h 988965"/>
                  <a:gd name="connsiteX2" fmla="*/ 1148080 w 2479040"/>
                  <a:gd name="connsiteY2" fmla="*/ 682242 h 988965"/>
                  <a:gd name="connsiteX3" fmla="*/ 1320800 w 2479040"/>
                  <a:gd name="connsiteY3" fmla="*/ 42162 h 988965"/>
                  <a:gd name="connsiteX4" fmla="*/ 1513840 w 2479040"/>
                  <a:gd name="connsiteY4" fmla="*/ 153922 h 988965"/>
                  <a:gd name="connsiteX5" fmla="*/ 1696720 w 2479040"/>
                  <a:gd name="connsiteY5" fmla="*/ 905762 h 988965"/>
                  <a:gd name="connsiteX6" fmla="*/ 2479040 w 2479040"/>
                  <a:gd name="connsiteY6" fmla="*/ 976882 h 98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9040" h="988965">
                    <a:moveTo>
                      <a:pt x="0" y="966722"/>
                    </a:moveTo>
                    <a:cubicBezTo>
                      <a:pt x="346287" y="985348"/>
                      <a:pt x="692574" y="1003975"/>
                      <a:pt x="883920" y="956562"/>
                    </a:cubicBezTo>
                    <a:cubicBezTo>
                      <a:pt x="1075266" y="909149"/>
                      <a:pt x="1075267" y="834642"/>
                      <a:pt x="1148080" y="682242"/>
                    </a:cubicBezTo>
                    <a:cubicBezTo>
                      <a:pt x="1220893" y="529842"/>
                      <a:pt x="1259840" y="130215"/>
                      <a:pt x="1320800" y="42162"/>
                    </a:cubicBezTo>
                    <a:cubicBezTo>
                      <a:pt x="1381760" y="-45891"/>
                      <a:pt x="1451187" y="9989"/>
                      <a:pt x="1513840" y="153922"/>
                    </a:cubicBezTo>
                    <a:cubicBezTo>
                      <a:pt x="1576493" y="297855"/>
                      <a:pt x="1535853" y="768602"/>
                      <a:pt x="1696720" y="905762"/>
                    </a:cubicBezTo>
                    <a:cubicBezTo>
                      <a:pt x="1857587" y="1042922"/>
                      <a:pt x="2346960" y="966722"/>
                      <a:pt x="2479040" y="97688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8D86EB69-03B2-4AA3-AE9C-1A353AED80FA}"/>
                </a:ext>
              </a:extLst>
            </p:cNvPr>
            <p:cNvGrpSpPr/>
            <p:nvPr/>
          </p:nvGrpSpPr>
          <p:grpSpPr>
            <a:xfrm>
              <a:off x="12772525" y="4517413"/>
              <a:ext cx="3751378" cy="1765399"/>
              <a:chOff x="8447701" y="8298991"/>
              <a:chExt cx="3751378" cy="1765399"/>
            </a:xfrm>
          </p:grpSpPr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CFF613E8-AC40-4B79-AEC5-51607688B2FB}"/>
                  </a:ext>
                </a:extLst>
              </p:cNvPr>
              <p:cNvGrpSpPr/>
              <p:nvPr/>
            </p:nvGrpSpPr>
            <p:grpSpPr>
              <a:xfrm>
                <a:off x="8447701" y="8298991"/>
                <a:ext cx="1321102" cy="1747614"/>
                <a:chOff x="8482767" y="8298991"/>
                <a:chExt cx="1321102" cy="1747614"/>
              </a:xfrm>
            </p:grpSpPr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47D8AFEF-050B-4E65-A5BD-B4321CDE4A61}"/>
                    </a:ext>
                  </a:extLst>
                </p:cNvPr>
                <p:cNvSpPr/>
                <p:nvPr/>
              </p:nvSpPr>
              <p:spPr>
                <a:xfrm>
                  <a:off x="8482767" y="8298991"/>
                  <a:ext cx="793707" cy="1747614"/>
                </a:xfrm>
                <a:custGeom>
                  <a:avLst/>
                  <a:gdLst>
                    <a:gd name="connsiteX0" fmla="*/ 0 w 2479040"/>
                    <a:gd name="connsiteY0" fmla="*/ 966722 h 988965"/>
                    <a:gd name="connsiteX1" fmla="*/ 883920 w 2479040"/>
                    <a:gd name="connsiteY1" fmla="*/ 956562 h 988965"/>
                    <a:gd name="connsiteX2" fmla="*/ 1148080 w 2479040"/>
                    <a:gd name="connsiteY2" fmla="*/ 682242 h 988965"/>
                    <a:gd name="connsiteX3" fmla="*/ 1320800 w 2479040"/>
                    <a:gd name="connsiteY3" fmla="*/ 42162 h 988965"/>
                    <a:gd name="connsiteX4" fmla="*/ 1513840 w 2479040"/>
                    <a:gd name="connsiteY4" fmla="*/ 153922 h 988965"/>
                    <a:gd name="connsiteX5" fmla="*/ 1696720 w 2479040"/>
                    <a:gd name="connsiteY5" fmla="*/ 905762 h 988965"/>
                    <a:gd name="connsiteX6" fmla="*/ 2479040 w 2479040"/>
                    <a:gd name="connsiteY6" fmla="*/ 976882 h 98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79040" h="988965">
                      <a:moveTo>
                        <a:pt x="0" y="966722"/>
                      </a:moveTo>
                      <a:cubicBezTo>
                        <a:pt x="346287" y="985348"/>
                        <a:pt x="692574" y="1003975"/>
                        <a:pt x="883920" y="956562"/>
                      </a:cubicBezTo>
                      <a:cubicBezTo>
                        <a:pt x="1075266" y="909149"/>
                        <a:pt x="1075267" y="834642"/>
                        <a:pt x="1148080" y="682242"/>
                      </a:cubicBezTo>
                      <a:cubicBezTo>
                        <a:pt x="1220893" y="529842"/>
                        <a:pt x="1259840" y="130215"/>
                        <a:pt x="1320800" y="42162"/>
                      </a:cubicBezTo>
                      <a:cubicBezTo>
                        <a:pt x="1381760" y="-45891"/>
                        <a:pt x="1451187" y="9989"/>
                        <a:pt x="1513840" y="153922"/>
                      </a:cubicBezTo>
                      <a:cubicBezTo>
                        <a:pt x="1576493" y="297855"/>
                        <a:pt x="1535853" y="768602"/>
                        <a:pt x="1696720" y="905762"/>
                      </a:cubicBezTo>
                      <a:cubicBezTo>
                        <a:pt x="1857587" y="1042922"/>
                        <a:pt x="2346960" y="966722"/>
                        <a:pt x="2479040" y="97688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D5ABA3E0-A1F6-465E-A102-5F2EC9E187EF}"/>
                    </a:ext>
                  </a:extLst>
                </p:cNvPr>
                <p:cNvSpPr/>
                <p:nvPr/>
              </p:nvSpPr>
              <p:spPr>
                <a:xfrm>
                  <a:off x="9064546" y="9010648"/>
                  <a:ext cx="739323" cy="1035957"/>
                </a:xfrm>
                <a:custGeom>
                  <a:avLst/>
                  <a:gdLst>
                    <a:gd name="connsiteX0" fmla="*/ 0 w 2479040"/>
                    <a:gd name="connsiteY0" fmla="*/ 966722 h 988965"/>
                    <a:gd name="connsiteX1" fmla="*/ 883920 w 2479040"/>
                    <a:gd name="connsiteY1" fmla="*/ 956562 h 988965"/>
                    <a:gd name="connsiteX2" fmla="*/ 1148080 w 2479040"/>
                    <a:gd name="connsiteY2" fmla="*/ 682242 h 988965"/>
                    <a:gd name="connsiteX3" fmla="*/ 1320800 w 2479040"/>
                    <a:gd name="connsiteY3" fmla="*/ 42162 h 988965"/>
                    <a:gd name="connsiteX4" fmla="*/ 1513840 w 2479040"/>
                    <a:gd name="connsiteY4" fmla="*/ 153922 h 988965"/>
                    <a:gd name="connsiteX5" fmla="*/ 1696720 w 2479040"/>
                    <a:gd name="connsiteY5" fmla="*/ 905762 h 988965"/>
                    <a:gd name="connsiteX6" fmla="*/ 2479040 w 2479040"/>
                    <a:gd name="connsiteY6" fmla="*/ 976882 h 98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79040" h="988965">
                      <a:moveTo>
                        <a:pt x="0" y="966722"/>
                      </a:moveTo>
                      <a:cubicBezTo>
                        <a:pt x="346287" y="985348"/>
                        <a:pt x="692574" y="1003975"/>
                        <a:pt x="883920" y="956562"/>
                      </a:cubicBezTo>
                      <a:cubicBezTo>
                        <a:pt x="1075266" y="909149"/>
                        <a:pt x="1075267" y="834642"/>
                        <a:pt x="1148080" y="682242"/>
                      </a:cubicBezTo>
                      <a:cubicBezTo>
                        <a:pt x="1220893" y="529842"/>
                        <a:pt x="1259840" y="130215"/>
                        <a:pt x="1320800" y="42162"/>
                      </a:cubicBezTo>
                      <a:cubicBezTo>
                        <a:pt x="1381760" y="-45891"/>
                        <a:pt x="1451187" y="9989"/>
                        <a:pt x="1513840" y="153922"/>
                      </a:cubicBezTo>
                      <a:cubicBezTo>
                        <a:pt x="1576493" y="297855"/>
                        <a:pt x="1535853" y="768602"/>
                        <a:pt x="1696720" y="905762"/>
                      </a:cubicBezTo>
                      <a:cubicBezTo>
                        <a:pt x="1857587" y="1042922"/>
                        <a:pt x="2346960" y="966722"/>
                        <a:pt x="2479040" y="97688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8C25058E-5BFE-46AE-B27C-75531EC067AF}"/>
                  </a:ext>
                </a:extLst>
              </p:cNvPr>
              <p:cNvGrpSpPr/>
              <p:nvPr/>
            </p:nvGrpSpPr>
            <p:grpSpPr>
              <a:xfrm>
                <a:off x="10323390" y="8610600"/>
                <a:ext cx="1321102" cy="1453789"/>
                <a:chOff x="8482767" y="8298991"/>
                <a:chExt cx="1321102" cy="1747614"/>
              </a:xfrm>
            </p:grpSpPr>
            <p:sp>
              <p:nvSpPr>
                <p:cNvPr id="39" name="任意多边形: 形状 38">
                  <a:extLst>
                    <a:ext uri="{FF2B5EF4-FFF2-40B4-BE49-F238E27FC236}">
                      <a16:creationId xmlns:a16="http://schemas.microsoft.com/office/drawing/2014/main" id="{577978E7-EFD6-4C13-AA6B-9E1470B9F4C2}"/>
                    </a:ext>
                  </a:extLst>
                </p:cNvPr>
                <p:cNvSpPr/>
                <p:nvPr/>
              </p:nvSpPr>
              <p:spPr>
                <a:xfrm>
                  <a:off x="8482767" y="8298991"/>
                  <a:ext cx="793707" cy="1747614"/>
                </a:xfrm>
                <a:custGeom>
                  <a:avLst/>
                  <a:gdLst>
                    <a:gd name="connsiteX0" fmla="*/ 0 w 2479040"/>
                    <a:gd name="connsiteY0" fmla="*/ 966722 h 988965"/>
                    <a:gd name="connsiteX1" fmla="*/ 883920 w 2479040"/>
                    <a:gd name="connsiteY1" fmla="*/ 956562 h 988965"/>
                    <a:gd name="connsiteX2" fmla="*/ 1148080 w 2479040"/>
                    <a:gd name="connsiteY2" fmla="*/ 682242 h 988965"/>
                    <a:gd name="connsiteX3" fmla="*/ 1320800 w 2479040"/>
                    <a:gd name="connsiteY3" fmla="*/ 42162 h 988965"/>
                    <a:gd name="connsiteX4" fmla="*/ 1513840 w 2479040"/>
                    <a:gd name="connsiteY4" fmla="*/ 153922 h 988965"/>
                    <a:gd name="connsiteX5" fmla="*/ 1696720 w 2479040"/>
                    <a:gd name="connsiteY5" fmla="*/ 905762 h 988965"/>
                    <a:gd name="connsiteX6" fmla="*/ 2479040 w 2479040"/>
                    <a:gd name="connsiteY6" fmla="*/ 976882 h 98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79040" h="988965">
                      <a:moveTo>
                        <a:pt x="0" y="966722"/>
                      </a:moveTo>
                      <a:cubicBezTo>
                        <a:pt x="346287" y="985348"/>
                        <a:pt x="692574" y="1003975"/>
                        <a:pt x="883920" y="956562"/>
                      </a:cubicBezTo>
                      <a:cubicBezTo>
                        <a:pt x="1075266" y="909149"/>
                        <a:pt x="1075267" y="834642"/>
                        <a:pt x="1148080" y="682242"/>
                      </a:cubicBezTo>
                      <a:cubicBezTo>
                        <a:pt x="1220893" y="529842"/>
                        <a:pt x="1259840" y="130215"/>
                        <a:pt x="1320800" y="42162"/>
                      </a:cubicBezTo>
                      <a:cubicBezTo>
                        <a:pt x="1381760" y="-45891"/>
                        <a:pt x="1451187" y="9989"/>
                        <a:pt x="1513840" y="153922"/>
                      </a:cubicBezTo>
                      <a:cubicBezTo>
                        <a:pt x="1576493" y="297855"/>
                        <a:pt x="1535853" y="768602"/>
                        <a:pt x="1696720" y="905762"/>
                      </a:cubicBezTo>
                      <a:cubicBezTo>
                        <a:pt x="1857587" y="1042922"/>
                        <a:pt x="2346960" y="966722"/>
                        <a:pt x="2479040" y="97688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74A54810-20BA-43F1-A339-3DC509FDE514}"/>
                    </a:ext>
                  </a:extLst>
                </p:cNvPr>
                <p:cNvSpPr/>
                <p:nvPr/>
              </p:nvSpPr>
              <p:spPr>
                <a:xfrm>
                  <a:off x="9064546" y="9237898"/>
                  <a:ext cx="739323" cy="808706"/>
                </a:xfrm>
                <a:custGeom>
                  <a:avLst/>
                  <a:gdLst>
                    <a:gd name="connsiteX0" fmla="*/ 0 w 2479040"/>
                    <a:gd name="connsiteY0" fmla="*/ 966722 h 988965"/>
                    <a:gd name="connsiteX1" fmla="*/ 883920 w 2479040"/>
                    <a:gd name="connsiteY1" fmla="*/ 956562 h 988965"/>
                    <a:gd name="connsiteX2" fmla="*/ 1148080 w 2479040"/>
                    <a:gd name="connsiteY2" fmla="*/ 682242 h 988965"/>
                    <a:gd name="connsiteX3" fmla="*/ 1320800 w 2479040"/>
                    <a:gd name="connsiteY3" fmla="*/ 42162 h 988965"/>
                    <a:gd name="connsiteX4" fmla="*/ 1513840 w 2479040"/>
                    <a:gd name="connsiteY4" fmla="*/ 153922 h 988965"/>
                    <a:gd name="connsiteX5" fmla="*/ 1696720 w 2479040"/>
                    <a:gd name="connsiteY5" fmla="*/ 905762 h 988965"/>
                    <a:gd name="connsiteX6" fmla="*/ 2479040 w 2479040"/>
                    <a:gd name="connsiteY6" fmla="*/ 976882 h 98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79040" h="988965">
                      <a:moveTo>
                        <a:pt x="0" y="966722"/>
                      </a:moveTo>
                      <a:cubicBezTo>
                        <a:pt x="346287" y="985348"/>
                        <a:pt x="692574" y="1003975"/>
                        <a:pt x="883920" y="956562"/>
                      </a:cubicBezTo>
                      <a:cubicBezTo>
                        <a:pt x="1075266" y="909149"/>
                        <a:pt x="1075267" y="834642"/>
                        <a:pt x="1148080" y="682242"/>
                      </a:cubicBezTo>
                      <a:cubicBezTo>
                        <a:pt x="1220893" y="529842"/>
                        <a:pt x="1259840" y="130215"/>
                        <a:pt x="1320800" y="42162"/>
                      </a:cubicBezTo>
                      <a:cubicBezTo>
                        <a:pt x="1381760" y="-45891"/>
                        <a:pt x="1451187" y="9989"/>
                        <a:pt x="1513840" y="153922"/>
                      </a:cubicBezTo>
                      <a:cubicBezTo>
                        <a:pt x="1576493" y="297855"/>
                        <a:pt x="1535853" y="768602"/>
                        <a:pt x="1696720" y="905762"/>
                      </a:cubicBezTo>
                      <a:cubicBezTo>
                        <a:pt x="1857587" y="1042922"/>
                        <a:pt x="2346960" y="966722"/>
                        <a:pt x="2479040" y="97688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C7355351-8A2D-40B1-BFAB-CB0541084D1D}"/>
                  </a:ext>
                </a:extLst>
              </p:cNvPr>
              <p:cNvCxnSpPr/>
              <p:nvPr/>
            </p:nvCxnSpPr>
            <p:spPr>
              <a:xfrm>
                <a:off x="9768803" y="10027555"/>
                <a:ext cx="554587" cy="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9CC7ADA6-8365-4BCC-A182-CC0D184002FD}"/>
                  </a:ext>
                </a:extLst>
              </p:cNvPr>
              <p:cNvCxnSpPr/>
              <p:nvPr/>
            </p:nvCxnSpPr>
            <p:spPr>
              <a:xfrm>
                <a:off x="11644492" y="10064390"/>
                <a:ext cx="554587" cy="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05B45E3-5CB0-461F-95C7-041ED09C4699}"/>
                </a:ext>
              </a:extLst>
            </p:cNvPr>
            <p:cNvSpPr txBox="1"/>
            <p:nvPr/>
          </p:nvSpPr>
          <p:spPr>
            <a:xfrm>
              <a:off x="10166249" y="5656714"/>
              <a:ext cx="915633" cy="8002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4000" b="1" dirty="0">
                  <a:solidFill>
                    <a:srgbClr val="000000"/>
                  </a:solidFill>
                </a:rPr>
                <a:t>……</a:t>
              </a:r>
              <a:endParaRPr kumimoji="0" lang="zh-CN" alt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906A5CAB-1221-4066-9DE7-29D1DAEFB9F6}"/>
                </a:ext>
              </a:extLst>
            </p:cNvPr>
            <p:cNvSpPr txBox="1"/>
            <p:nvPr/>
          </p:nvSpPr>
          <p:spPr>
            <a:xfrm>
              <a:off x="16464483" y="5723486"/>
              <a:ext cx="915633" cy="8002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4000" b="1" dirty="0">
                  <a:solidFill>
                    <a:srgbClr val="000000"/>
                  </a:solidFill>
                </a:rPr>
                <a:t>……</a:t>
              </a:r>
              <a:endParaRPr kumimoji="0" lang="zh-CN" alt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A23193B-328D-4AD0-A0B5-EDE56A4C736E}"/>
                </a:ext>
              </a:extLst>
            </p:cNvPr>
            <p:cNvSpPr/>
            <p:nvPr/>
          </p:nvSpPr>
          <p:spPr>
            <a:xfrm>
              <a:off x="11119233" y="5210019"/>
              <a:ext cx="1915168" cy="1035957"/>
            </a:xfrm>
            <a:custGeom>
              <a:avLst/>
              <a:gdLst>
                <a:gd name="connsiteX0" fmla="*/ 0 w 2479040"/>
                <a:gd name="connsiteY0" fmla="*/ 966722 h 988965"/>
                <a:gd name="connsiteX1" fmla="*/ 883920 w 2479040"/>
                <a:gd name="connsiteY1" fmla="*/ 956562 h 988965"/>
                <a:gd name="connsiteX2" fmla="*/ 1148080 w 2479040"/>
                <a:gd name="connsiteY2" fmla="*/ 682242 h 988965"/>
                <a:gd name="connsiteX3" fmla="*/ 1320800 w 2479040"/>
                <a:gd name="connsiteY3" fmla="*/ 42162 h 988965"/>
                <a:gd name="connsiteX4" fmla="*/ 1513840 w 2479040"/>
                <a:gd name="connsiteY4" fmla="*/ 153922 h 988965"/>
                <a:gd name="connsiteX5" fmla="*/ 1696720 w 2479040"/>
                <a:gd name="connsiteY5" fmla="*/ 905762 h 988965"/>
                <a:gd name="connsiteX6" fmla="*/ 2479040 w 2479040"/>
                <a:gd name="connsiteY6" fmla="*/ 976882 h 98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9040" h="988965">
                  <a:moveTo>
                    <a:pt x="0" y="966722"/>
                  </a:moveTo>
                  <a:cubicBezTo>
                    <a:pt x="346287" y="985348"/>
                    <a:pt x="692574" y="1003975"/>
                    <a:pt x="883920" y="956562"/>
                  </a:cubicBezTo>
                  <a:cubicBezTo>
                    <a:pt x="1075266" y="909149"/>
                    <a:pt x="1075267" y="834642"/>
                    <a:pt x="1148080" y="682242"/>
                  </a:cubicBezTo>
                  <a:cubicBezTo>
                    <a:pt x="1220893" y="529842"/>
                    <a:pt x="1259840" y="130215"/>
                    <a:pt x="1320800" y="42162"/>
                  </a:cubicBezTo>
                  <a:cubicBezTo>
                    <a:pt x="1381760" y="-45891"/>
                    <a:pt x="1451187" y="9989"/>
                    <a:pt x="1513840" y="153922"/>
                  </a:cubicBezTo>
                  <a:cubicBezTo>
                    <a:pt x="1576493" y="297855"/>
                    <a:pt x="1535853" y="768602"/>
                    <a:pt x="1696720" y="905762"/>
                  </a:cubicBezTo>
                  <a:cubicBezTo>
                    <a:pt x="1857587" y="1042922"/>
                    <a:pt x="2346960" y="966722"/>
                    <a:pt x="2479040" y="97688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5ED5AF80-4587-4709-94FF-FFDF8C4F8580}"/>
                </a:ext>
              </a:extLst>
            </p:cNvPr>
            <p:cNvSpPr/>
            <p:nvPr/>
          </p:nvSpPr>
          <p:spPr>
            <a:xfrm>
              <a:off x="7734973" y="3893785"/>
              <a:ext cx="59137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US" altLang="zh-CN" sz="4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Single pulses sequence</a:t>
              </a:r>
              <a:endPara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45" name="左大括号 44">
              <a:extLst>
                <a:ext uri="{FF2B5EF4-FFF2-40B4-BE49-F238E27FC236}">
                  <a16:creationId xmlns:a16="http://schemas.microsoft.com/office/drawing/2014/main" id="{72C3D1E4-83CA-43F4-AE4B-315257283420}"/>
                </a:ext>
              </a:extLst>
            </p:cNvPr>
            <p:cNvSpPr/>
            <p:nvPr/>
          </p:nvSpPr>
          <p:spPr>
            <a:xfrm rot="16200000">
              <a:off x="8570335" y="3937067"/>
              <a:ext cx="1009650" cy="7394730"/>
            </a:xfrm>
            <a:prstGeom prst="leftBrac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2" name="左大括号 51">
              <a:extLst>
                <a:ext uri="{FF2B5EF4-FFF2-40B4-BE49-F238E27FC236}">
                  <a16:creationId xmlns:a16="http://schemas.microsoft.com/office/drawing/2014/main" id="{F23000EA-62A6-412A-809C-9E28053ED5CC}"/>
                </a:ext>
              </a:extLst>
            </p:cNvPr>
            <p:cNvSpPr/>
            <p:nvPr/>
          </p:nvSpPr>
          <p:spPr>
            <a:xfrm rot="16200000">
              <a:off x="14437314" y="5654226"/>
              <a:ext cx="1060857" cy="4011620"/>
            </a:xfrm>
            <a:prstGeom prst="leftBrace">
              <a:avLst/>
            </a:prstGeom>
            <a:noFill/>
            <a:ln w="38100" cap="flat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4245057-866B-433C-892B-E594BF1B23B6}"/>
              </a:ext>
            </a:extLst>
          </p:cNvPr>
          <p:cNvGrpSpPr/>
          <p:nvPr/>
        </p:nvGrpSpPr>
        <p:grpSpPr>
          <a:xfrm>
            <a:off x="13723965" y="8086265"/>
            <a:ext cx="2392335" cy="2228983"/>
            <a:chOff x="8447701" y="8298991"/>
            <a:chExt cx="1875689" cy="1747614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5131734C-C9A3-4986-8D26-46F282FA4D76}"/>
                </a:ext>
              </a:extLst>
            </p:cNvPr>
            <p:cNvGrpSpPr/>
            <p:nvPr/>
          </p:nvGrpSpPr>
          <p:grpSpPr>
            <a:xfrm>
              <a:off x="8447701" y="8298991"/>
              <a:ext cx="1321102" cy="1747614"/>
              <a:chOff x="8482767" y="8298991"/>
              <a:chExt cx="1321102" cy="1747614"/>
            </a:xfrm>
          </p:grpSpPr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01CD2512-44C4-415D-BDE1-E47D843F19D9}"/>
                  </a:ext>
                </a:extLst>
              </p:cNvPr>
              <p:cNvSpPr/>
              <p:nvPr/>
            </p:nvSpPr>
            <p:spPr>
              <a:xfrm>
                <a:off x="8482767" y="8298991"/>
                <a:ext cx="793707" cy="1747614"/>
              </a:xfrm>
              <a:custGeom>
                <a:avLst/>
                <a:gdLst>
                  <a:gd name="connsiteX0" fmla="*/ 0 w 2479040"/>
                  <a:gd name="connsiteY0" fmla="*/ 966722 h 988965"/>
                  <a:gd name="connsiteX1" fmla="*/ 883920 w 2479040"/>
                  <a:gd name="connsiteY1" fmla="*/ 956562 h 988965"/>
                  <a:gd name="connsiteX2" fmla="*/ 1148080 w 2479040"/>
                  <a:gd name="connsiteY2" fmla="*/ 682242 h 988965"/>
                  <a:gd name="connsiteX3" fmla="*/ 1320800 w 2479040"/>
                  <a:gd name="connsiteY3" fmla="*/ 42162 h 988965"/>
                  <a:gd name="connsiteX4" fmla="*/ 1513840 w 2479040"/>
                  <a:gd name="connsiteY4" fmla="*/ 153922 h 988965"/>
                  <a:gd name="connsiteX5" fmla="*/ 1696720 w 2479040"/>
                  <a:gd name="connsiteY5" fmla="*/ 905762 h 988965"/>
                  <a:gd name="connsiteX6" fmla="*/ 2479040 w 2479040"/>
                  <a:gd name="connsiteY6" fmla="*/ 976882 h 98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9040" h="988965">
                    <a:moveTo>
                      <a:pt x="0" y="966722"/>
                    </a:moveTo>
                    <a:cubicBezTo>
                      <a:pt x="346287" y="985348"/>
                      <a:pt x="692574" y="1003975"/>
                      <a:pt x="883920" y="956562"/>
                    </a:cubicBezTo>
                    <a:cubicBezTo>
                      <a:pt x="1075266" y="909149"/>
                      <a:pt x="1075267" y="834642"/>
                      <a:pt x="1148080" y="682242"/>
                    </a:cubicBezTo>
                    <a:cubicBezTo>
                      <a:pt x="1220893" y="529842"/>
                      <a:pt x="1259840" y="130215"/>
                      <a:pt x="1320800" y="42162"/>
                    </a:cubicBezTo>
                    <a:cubicBezTo>
                      <a:pt x="1381760" y="-45891"/>
                      <a:pt x="1451187" y="9989"/>
                      <a:pt x="1513840" y="153922"/>
                    </a:cubicBezTo>
                    <a:cubicBezTo>
                      <a:pt x="1576493" y="297855"/>
                      <a:pt x="1535853" y="768602"/>
                      <a:pt x="1696720" y="905762"/>
                    </a:cubicBezTo>
                    <a:cubicBezTo>
                      <a:pt x="1857587" y="1042922"/>
                      <a:pt x="2346960" y="966722"/>
                      <a:pt x="2479040" y="976882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B8493C82-4BB9-4102-A795-D6E3BE5B6C0B}"/>
                  </a:ext>
                </a:extLst>
              </p:cNvPr>
              <p:cNvSpPr/>
              <p:nvPr/>
            </p:nvSpPr>
            <p:spPr>
              <a:xfrm>
                <a:off x="9064546" y="9010648"/>
                <a:ext cx="739323" cy="1035957"/>
              </a:xfrm>
              <a:custGeom>
                <a:avLst/>
                <a:gdLst>
                  <a:gd name="connsiteX0" fmla="*/ 0 w 2479040"/>
                  <a:gd name="connsiteY0" fmla="*/ 966722 h 988965"/>
                  <a:gd name="connsiteX1" fmla="*/ 883920 w 2479040"/>
                  <a:gd name="connsiteY1" fmla="*/ 956562 h 988965"/>
                  <a:gd name="connsiteX2" fmla="*/ 1148080 w 2479040"/>
                  <a:gd name="connsiteY2" fmla="*/ 682242 h 988965"/>
                  <a:gd name="connsiteX3" fmla="*/ 1320800 w 2479040"/>
                  <a:gd name="connsiteY3" fmla="*/ 42162 h 988965"/>
                  <a:gd name="connsiteX4" fmla="*/ 1513840 w 2479040"/>
                  <a:gd name="connsiteY4" fmla="*/ 153922 h 988965"/>
                  <a:gd name="connsiteX5" fmla="*/ 1696720 w 2479040"/>
                  <a:gd name="connsiteY5" fmla="*/ 905762 h 988965"/>
                  <a:gd name="connsiteX6" fmla="*/ 2479040 w 2479040"/>
                  <a:gd name="connsiteY6" fmla="*/ 976882 h 98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9040" h="988965">
                    <a:moveTo>
                      <a:pt x="0" y="966722"/>
                    </a:moveTo>
                    <a:cubicBezTo>
                      <a:pt x="346287" y="985348"/>
                      <a:pt x="692574" y="1003975"/>
                      <a:pt x="883920" y="956562"/>
                    </a:cubicBezTo>
                    <a:cubicBezTo>
                      <a:pt x="1075266" y="909149"/>
                      <a:pt x="1075267" y="834642"/>
                      <a:pt x="1148080" y="682242"/>
                    </a:cubicBezTo>
                    <a:cubicBezTo>
                      <a:pt x="1220893" y="529842"/>
                      <a:pt x="1259840" y="130215"/>
                      <a:pt x="1320800" y="42162"/>
                    </a:cubicBezTo>
                    <a:cubicBezTo>
                      <a:pt x="1381760" y="-45891"/>
                      <a:pt x="1451187" y="9989"/>
                      <a:pt x="1513840" y="153922"/>
                    </a:cubicBezTo>
                    <a:cubicBezTo>
                      <a:pt x="1576493" y="297855"/>
                      <a:pt x="1535853" y="768602"/>
                      <a:pt x="1696720" y="905762"/>
                    </a:cubicBezTo>
                    <a:cubicBezTo>
                      <a:pt x="1857587" y="1042922"/>
                      <a:pt x="2346960" y="966722"/>
                      <a:pt x="2479040" y="976882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0950509C-5FAD-4424-88A0-E8F4B2B711DC}"/>
                </a:ext>
              </a:extLst>
            </p:cNvPr>
            <p:cNvCxnSpPr/>
            <p:nvPr/>
          </p:nvCxnSpPr>
          <p:spPr>
            <a:xfrm>
              <a:off x="9768803" y="10027555"/>
              <a:ext cx="554587" cy="0"/>
            </a:xfrm>
            <a:prstGeom prst="line">
              <a:avLst/>
            </a:prstGeom>
            <a:noFill/>
            <a:ln w="38100" cap="flat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9625FCA8-2D4D-4171-AB40-19ECA716BC47}"/>
              </a:ext>
            </a:extLst>
          </p:cNvPr>
          <p:cNvSpPr txBox="1"/>
          <p:nvPr/>
        </p:nvSpPr>
        <p:spPr>
          <a:xfrm>
            <a:off x="8461612" y="10333364"/>
            <a:ext cx="1955983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Mode 1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4A03AA4-7C7A-4D88-A692-9B3C8A37D42D}"/>
              </a:ext>
            </a:extLst>
          </p:cNvPr>
          <p:cNvSpPr txBox="1"/>
          <p:nvPr/>
        </p:nvSpPr>
        <p:spPr>
          <a:xfrm>
            <a:off x="13844524" y="10390043"/>
            <a:ext cx="1955983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Mode 2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4" name="直接箭头连接符 1023">
            <a:extLst>
              <a:ext uri="{FF2B5EF4-FFF2-40B4-BE49-F238E27FC236}">
                <a16:creationId xmlns:a16="http://schemas.microsoft.com/office/drawing/2014/main" id="{A7A1B766-80BE-4120-9711-5418C1959D3C}"/>
              </a:ext>
            </a:extLst>
          </p:cNvPr>
          <p:cNvCxnSpPr>
            <a:cxnSpLocks/>
          </p:cNvCxnSpPr>
          <p:nvPr/>
        </p:nvCxnSpPr>
        <p:spPr>
          <a:xfrm>
            <a:off x="11332649" y="10097496"/>
            <a:ext cx="1718701" cy="0"/>
          </a:xfrm>
          <a:prstGeom prst="straightConnector1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BBEE630C-309E-4713-8CF5-196CDEEDEDDB}"/>
              </a:ext>
            </a:extLst>
          </p:cNvPr>
          <p:cNvSpPr txBox="1"/>
          <p:nvPr/>
        </p:nvSpPr>
        <p:spPr>
          <a:xfrm>
            <a:off x="11062348" y="9282048"/>
            <a:ext cx="2308643" cy="153888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  Mode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dirty="0">
                <a:solidFill>
                  <a:srgbClr val="000000"/>
                </a:solidFill>
              </a:rPr>
              <a:t>Changing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B48DFD0-5A43-43BB-A0E0-86D3708D255B}"/>
              </a:ext>
            </a:extLst>
          </p:cNvPr>
          <p:cNvSpPr/>
          <p:nvPr/>
        </p:nvSpPr>
        <p:spPr>
          <a:xfrm>
            <a:off x="20046294" y="2627009"/>
            <a:ext cx="2661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psr.pku.edu.cn</a:t>
            </a:r>
            <a:endParaRPr lang="en-US" altLang="zh-CN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7736B4F-CDC7-41C7-AA7C-D4CC346B8899}"/>
              </a:ext>
            </a:extLst>
          </p:cNvPr>
          <p:cNvSpPr/>
          <p:nvPr/>
        </p:nvSpPr>
        <p:spPr>
          <a:xfrm>
            <a:off x="4176922" y="11508164"/>
            <a:ext cx="16079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don’t know why mode switches happen…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[may be related to magnetosphere activities (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Timokhin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2010)]</a:t>
            </a: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2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4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D2A400-CBD5-439D-AC2B-0EA184D57A22}"/>
              </a:ext>
            </a:extLst>
          </p:cNvPr>
          <p:cNvSpPr txBox="1"/>
          <p:nvPr/>
        </p:nvSpPr>
        <p:spPr>
          <a:xfrm>
            <a:off x="893044" y="765920"/>
            <a:ext cx="18156955" cy="9233295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Basic radiation facts on PSR J0946+0951 (B0943+10):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000000"/>
                </a:solidFill>
              </a:rPr>
              <a:t>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CN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·Mainly two stable modes: B (burst, with </a:t>
            </a:r>
            <a:r>
              <a:rPr kumimoji="0" lang="en-US" altLang="zh-CN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drifting </a:t>
            </a:r>
            <a:r>
              <a:rPr kumimoji="0" lang="en-US" altLang="zh-CN" sz="5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subpulses</a:t>
            </a:r>
            <a:r>
              <a:rPr kumimoji="0" lang="en-US" altLang="zh-CN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 and Q (quiet</a:t>
            </a:r>
            <a:r>
              <a:rPr lang="en-US" altLang="zh-CN" sz="5400" dirty="0">
                <a:solidFill>
                  <a:srgbClr val="000000"/>
                </a:solidFill>
              </a:rPr>
              <a:t>,</a:t>
            </a:r>
            <a:r>
              <a:rPr lang="zh-CN" altLang="en-US" sz="5400" dirty="0">
                <a:solidFill>
                  <a:srgbClr val="000000"/>
                </a:solidFill>
              </a:rPr>
              <a:t> </a:t>
            </a:r>
            <a:r>
              <a:rPr lang="en-US" altLang="zh-CN" sz="5400" dirty="0">
                <a:solidFill>
                  <a:srgbClr val="000000"/>
                </a:solidFill>
              </a:rPr>
              <a:t>disorganized</a:t>
            </a:r>
            <a:r>
              <a:rPr kumimoji="0" lang="en-US" altLang="zh-CN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78720A1-42F4-4E20-9B96-EBC68C60B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32" y="5903879"/>
            <a:ext cx="10873481" cy="52659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63501CB-37A4-4315-A848-571F294B4980}"/>
              </a:ext>
            </a:extLst>
          </p:cNvPr>
          <p:cNvSpPr txBox="1"/>
          <p:nvPr/>
        </p:nvSpPr>
        <p:spPr>
          <a:xfrm>
            <a:off x="5040638" y="11821260"/>
            <a:ext cx="4105609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Bilous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et al. 2018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1456039-43D8-4507-A4A8-552D29364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0450" y="3937302"/>
            <a:ext cx="7353300" cy="760256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73C143E-E29F-4AEA-8DAD-6B0749D671D2}"/>
              </a:ext>
            </a:extLst>
          </p:cNvPr>
          <p:cNvSpPr txBox="1"/>
          <p:nvPr/>
        </p:nvSpPr>
        <p:spPr>
          <a:xfrm>
            <a:off x="15930396" y="11861506"/>
            <a:ext cx="6239206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Deshpande &amp; Rankin 2001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7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5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D2A400-CBD5-439D-AC2B-0EA184D57A22}"/>
              </a:ext>
            </a:extLst>
          </p:cNvPr>
          <p:cNvSpPr txBox="1"/>
          <p:nvPr/>
        </p:nvSpPr>
        <p:spPr>
          <a:xfrm>
            <a:off x="893044" y="765920"/>
            <a:ext cx="22843256" cy="766363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Basic radiation facts on PSR J0946+0951 (B0943+10):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000000"/>
                </a:solidFill>
              </a:rPr>
              <a:t>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CN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Two fully polarized orthogonal modes yielded from “repolarization” technique: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9D68EB-5B76-47F8-BEBB-EBF33833DBEC}"/>
              </a:ext>
            </a:extLst>
          </p:cNvPr>
          <p:cNvSpPr txBox="1"/>
          <p:nvPr/>
        </p:nvSpPr>
        <p:spPr>
          <a:xfrm>
            <a:off x="8872276" y="12216052"/>
            <a:ext cx="6239206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Deshpande &amp; Rankin 2001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B9E18A-5612-4464-8D90-913F62DC8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917" y="3518457"/>
            <a:ext cx="20021924" cy="842589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231625C-FA10-412B-84AC-4954037CB8C7}"/>
              </a:ext>
            </a:extLst>
          </p:cNvPr>
          <p:cNvSpPr txBox="1"/>
          <p:nvPr/>
        </p:nvSpPr>
        <p:spPr>
          <a:xfrm>
            <a:off x="6210300" y="5753100"/>
            <a:ext cx="1377298" cy="923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PPM</a:t>
            </a:r>
            <a:endParaRPr kumimoji="0" lang="zh-CN" altLang="en-US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4E4C78-3C19-41DA-900F-730AE829F88D}"/>
              </a:ext>
            </a:extLst>
          </p:cNvPr>
          <p:cNvSpPr txBox="1"/>
          <p:nvPr/>
        </p:nvSpPr>
        <p:spPr>
          <a:xfrm>
            <a:off x="12877800" y="5753100"/>
            <a:ext cx="1377298" cy="923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8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SPM</a:t>
            </a:r>
            <a:endParaRPr kumimoji="0" lang="zh-CN" altLang="en-US" sz="4800" b="1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3B0D68-FA01-4593-8EB3-D665456DAD79}"/>
              </a:ext>
            </a:extLst>
          </p:cNvPr>
          <p:cNvSpPr txBox="1"/>
          <p:nvPr/>
        </p:nvSpPr>
        <p:spPr>
          <a:xfrm>
            <a:off x="19946963" y="6013966"/>
            <a:ext cx="3028391" cy="153888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Unpolarized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4400" b="1" dirty="0">
                <a:solidFill>
                  <a:srgbClr val="000000"/>
                </a:solidFill>
              </a:rPr>
              <a:t>(UP)</a:t>
            </a:r>
            <a:endParaRPr kumimoji="0" lang="zh-CN" alt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4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6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D2A400-CBD5-439D-AC2B-0EA184D57A22}"/>
              </a:ext>
            </a:extLst>
          </p:cNvPr>
          <p:cNvSpPr txBox="1"/>
          <p:nvPr/>
        </p:nvSpPr>
        <p:spPr>
          <a:xfrm>
            <a:off x="893044" y="765920"/>
            <a:ext cx="18156955" cy="766363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Basic radiation facts on PSR J0946+0951 (B0943+10):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000000"/>
                </a:solidFill>
              </a:rPr>
              <a:t>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CN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·X ray observation:</a:t>
            </a:r>
            <a:endParaRPr lang="en-US" altLang="zh-CN" sz="4800" dirty="0">
              <a:solidFill>
                <a:srgbClr val="000000"/>
              </a:solidFill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9D68EB-5B76-47F8-BEBB-EBF33833DBEC}"/>
              </a:ext>
            </a:extLst>
          </p:cNvPr>
          <p:cNvSpPr txBox="1"/>
          <p:nvPr/>
        </p:nvSpPr>
        <p:spPr>
          <a:xfrm>
            <a:off x="8720664" y="12371348"/>
            <a:ext cx="4801312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Hermsen</a:t>
            </a:r>
            <a:r>
              <a:rPr kumimoji="0" lang="en-US" altLang="zh-CN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et al. 2013</a:t>
            </a:r>
            <a:endParaRPr kumimoji="0" lang="zh-CN" alt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B4B2D48-1AB3-4971-89F2-FD4B6E929E65}"/>
              </a:ext>
            </a:extLst>
          </p:cNvPr>
          <p:cNvGrpSpPr/>
          <p:nvPr/>
        </p:nvGrpSpPr>
        <p:grpSpPr>
          <a:xfrm>
            <a:off x="6840472" y="2169514"/>
            <a:ext cx="8323328" cy="10374220"/>
            <a:chOff x="8682954" y="3168988"/>
            <a:chExt cx="7018092" cy="874737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8786098-B514-4C2F-A41B-0AA19F09D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954" y="3168988"/>
              <a:ext cx="7018092" cy="874737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CCB7390-53DA-4384-AEBC-E1E9929C7407}"/>
                </a:ext>
              </a:extLst>
            </p:cNvPr>
            <p:cNvSpPr txBox="1"/>
            <p:nvPr/>
          </p:nvSpPr>
          <p:spPr>
            <a:xfrm>
              <a:off x="14065658" y="6329871"/>
              <a:ext cx="502058" cy="738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600" b="1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Q</a:t>
              </a:r>
              <a:endParaRPr kumimoji="0" lang="zh-CN" altLang="en-US" sz="3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9F79A56-44F6-430E-9F3A-53CFEB9637B1}"/>
                </a:ext>
              </a:extLst>
            </p:cNvPr>
            <p:cNvSpPr txBox="1"/>
            <p:nvPr/>
          </p:nvSpPr>
          <p:spPr>
            <a:xfrm>
              <a:off x="11001321" y="6329871"/>
              <a:ext cx="442748" cy="738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b="1" dirty="0">
                  <a:solidFill>
                    <a:schemeClr val="accent1"/>
                  </a:solidFill>
                </a:rPr>
                <a:t>B</a:t>
              </a:r>
              <a:endParaRPr kumimoji="0" lang="zh-CN" altLang="en-US" sz="3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2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7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D2A400-CBD5-439D-AC2B-0EA184D57A22}"/>
              </a:ext>
            </a:extLst>
          </p:cNvPr>
          <p:cNvSpPr txBox="1"/>
          <p:nvPr/>
        </p:nvSpPr>
        <p:spPr>
          <a:xfrm>
            <a:off x="1368383" y="1620875"/>
            <a:ext cx="14573251" cy="6832638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FAST’s advantages on studying J0946+0951: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solidFill>
                  <a:srgbClr val="000000"/>
                </a:solidFill>
              </a:rPr>
              <a:t> </a:t>
            </a:r>
          </a:p>
          <a:p>
            <a:pPr marL="1028700" marR="0" indent="-10287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romanLcParenBoth"/>
              <a:tabLst/>
            </a:pPr>
            <a:r>
              <a:rPr lang="en-US" altLang="zh-CN" sz="4800" dirty="0">
                <a:solidFill>
                  <a:srgbClr val="000000"/>
                </a:solidFill>
              </a:rPr>
              <a:t>Study on higher frequencies (1-1.5GHz L band).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4800" dirty="0">
                <a:solidFill>
                  <a:srgbClr val="000000"/>
                </a:solidFill>
              </a:rPr>
              <a:t>(ii)  More polarization study (high sensitivity).</a:t>
            </a: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028700" marR="0" indent="-10287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</a:pPr>
            <a:endParaRPr kumimoji="0" lang="en-US" altLang="zh-C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028700" marR="0" indent="-10287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romanLcParenBoth" startAt="3"/>
              <a:tabLst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Single pulses study</a:t>
            </a:r>
            <a:r>
              <a:rPr lang="en-US" altLang="zh-CN" sz="4800" dirty="0">
                <a:solidFill>
                  <a:srgbClr val="000000"/>
                </a:solidFill>
              </a:rPr>
              <a:t>.</a:t>
            </a:r>
          </a:p>
          <a:p>
            <a:pPr marL="1028700" marR="0" indent="-10287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romanLcParenBoth" startAt="3"/>
              <a:tabLst/>
            </a:pPr>
            <a:endParaRPr lang="en-US" altLang="zh-CN" sz="4800" dirty="0">
              <a:solidFill>
                <a:srgbClr val="000000"/>
              </a:solidFill>
            </a:endParaRPr>
          </a:p>
          <a:p>
            <a:pPr marL="1028700" marR="0" indent="-10287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romanLcParenBoth" startAt="3"/>
              <a:tabLst/>
            </a:pPr>
            <a:r>
              <a:rPr kumimoji="0" lang="en-US" altLang="zh-C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……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9FA43A-6BE5-47E2-A32D-4475C84AB626}"/>
              </a:ext>
            </a:extLst>
          </p:cNvPr>
          <p:cNvSpPr txBox="1"/>
          <p:nvPr/>
        </p:nvSpPr>
        <p:spPr>
          <a:xfrm>
            <a:off x="17714045" y="10997083"/>
            <a:ext cx="4036680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Weisberg et al. 1999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D663B7-6FC8-4B28-8F68-1A7AB8E74326}"/>
              </a:ext>
            </a:extLst>
          </p:cNvPr>
          <p:cNvSpPr txBox="1"/>
          <p:nvPr/>
        </p:nvSpPr>
        <p:spPr>
          <a:xfrm>
            <a:off x="17714045" y="10400223"/>
            <a:ext cx="3826687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(Arecibo 1.418GHz)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64FDEB-9B7D-42C8-A2E6-AE5A60863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967" y="2718917"/>
            <a:ext cx="6683594" cy="739931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1D1F087-BD57-42B9-AB38-1AD69BF16AAE}"/>
              </a:ext>
            </a:extLst>
          </p:cNvPr>
          <p:cNvSpPr txBox="1"/>
          <p:nvPr/>
        </p:nvSpPr>
        <p:spPr>
          <a:xfrm>
            <a:off x="3540995" y="10307890"/>
            <a:ext cx="7186581" cy="923328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571500" marR="0" indent="-5715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</a:pPr>
            <a:r>
              <a:rPr lang="en-US" altLang="zh-CN" sz="4800" dirty="0">
                <a:solidFill>
                  <a:srgbClr val="000000"/>
                </a:solidFill>
              </a:rPr>
              <a:t>Modes and polarization…</a:t>
            </a:r>
          </a:p>
        </p:txBody>
      </p:sp>
    </p:spTree>
    <p:extLst>
      <p:ext uri="{BB962C8B-B14F-4D97-AF65-F5344CB8AC3E}">
        <p14:creationId xmlns:p14="http://schemas.microsoft.com/office/powerpoint/2010/main" val="377024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8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0D1A7B5-D499-4273-BFD8-5A8AFE1E96CA}"/>
              </a:ext>
            </a:extLst>
          </p:cNvPr>
          <p:cNvSpPr/>
          <p:nvPr/>
        </p:nvSpPr>
        <p:spPr>
          <a:xfrm>
            <a:off x="683449" y="2001044"/>
            <a:ext cx="197573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6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sessions     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PI: Shunshun Cao (20220902) and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Zhichen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Pan (20220517)</a:t>
            </a:r>
            <a:endParaRPr lang="en-US" altLang="zh-CN" sz="6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871D40-16BB-4BFB-9243-72A2426763F1}"/>
              </a:ext>
            </a:extLst>
          </p:cNvPr>
          <p:cNvSpPr/>
          <p:nvPr/>
        </p:nvSpPr>
        <p:spPr>
          <a:xfrm>
            <a:off x="683449" y="372804"/>
            <a:ext cx="64748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Observation</a:t>
            </a:r>
            <a:endParaRPr lang="en-US" altLang="zh-CN" sz="8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39191E3-1975-466D-8AB9-4489F9816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9" y="3321508"/>
            <a:ext cx="23026883" cy="279276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5863B31-B8CC-4275-89E0-12A26C52B1B9}"/>
              </a:ext>
            </a:extLst>
          </p:cNvPr>
          <p:cNvSpPr/>
          <p:nvPr/>
        </p:nvSpPr>
        <p:spPr>
          <a:xfrm>
            <a:off x="12729441" y="6044844"/>
            <a:ext cx="10980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https://fast.bao.ac.cn/observation_log/observed_source_search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AE568963-12FF-4B83-B970-180888AC6B4E}"/>
              </a:ext>
            </a:extLst>
          </p:cNvPr>
          <p:cNvSpPr/>
          <p:nvPr/>
        </p:nvSpPr>
        <p:spPr>
          <a:xfrm>
            <a:off x="683449" y="7361026"/>
            <a:ext cx="19774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processing: DSPSR, PSRCHIVE and TEMPO2 software packages.</a:t>
            </a:r>
            <a:endParaRPr lang="en-US" altLang="zh-C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A54CDD-44A5-41E7-ADDF-46FC94695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43" y="8568746"/>
            <a:ext cx="10365110" cy="36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t>9</a:t>
            </a:fld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0D1A7B5-D499-4273-BFD8-5A8AFE1E96CA}"/>
              </a:ext>
            </a:extLst>
          </p:cNvPr>
          <p:cNvSpPr/>
          <p:nvPr/>
        </p:nvSpPr>
        <p:spPr>
          <a:xfrm>
            <a:off x="683449" y="1470372"/>
            <a:ext cx="187137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marR="0" indent="-11430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romanLcParenBoth"/>
              <a:tabLst/>
            </a:pP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Profile evolution around mode switch in 50 min’s observation: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871D40-16BB-4BFB-9243-72A2426763F1}"/>
              </a:ext>
            </a:extLst>
          </p:cNvPr>
          <p:cNvSpPr/>
          <p:nvPr/>
        </p:nvSpPr>
        <p:spPr>
          <a:xfrm>
            <a:off x="683449" y="372804"/>
            <a:ext cx="45817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8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Results</a:t>
            </a:r>
            <a:endParaRPr lang="en-US" altLang="zh-CN" sz="8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38D4A62-FE0F-4327-A02F-B4D64DF90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50" y="2376924"/>
            <a:ext cx="10374148" cy="108761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EA1F68D-EC8B-4617-A440-9266CFA84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1207" y="2736796"/>
            <a:ext cx="8751093" cy="1015637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4FE089A-CB8C-4EBA-AAE8-CE8E0C0A33B8}"/>
              </a:ext>
            </a:extLst>
          </p:cNvPr>
          <p:cNvGrpSpPr/>
          <p:nvPr/>
        </p:nvGrpSpPr>
        <p:grpSpPr>
          <a:xfrm>
            <a:off x="15715176" y="6591300"/>
            <a:ext cx="5353050" cy="3559490"/>
            <a:chOff x="9886950" y="2781300"/>
            <a:chExt cx="5353050" cy="567690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5E52259-8D0D-4F7B-BEDF-233CD23F9886}"/>
                </a:ext>
              </a:extLst>
            </p:cNvPr>
            <p:cNvSpPr/>
            <p:nvPr/>
          </p:nvSpPr>
          <p:spPr>
            <a:xfrm>
              <a:off x="9886950" y="2781300"/>
              <a:ext cx="5353050" cy="4914900"/>
            </a:xfrm>
            <a:prstGeom prst="rect">
              <a:avLst/>
            </a:prstGeom>
            <a:noFill/>
            <a:ln w="57150" cap="flat">
              <a:solidFill>
                <a:srgbClr val="FF0000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A5F18A3-6E1C-488A-88DC-6EB0E85EA08D}"/>
                </a:ext>
              </a:extLst>
            </p:cNvPr>
            <p:cNvSpPr txBox="1"/>
            <p:nvPr/>
          </p:nvSpPr>
          <p:spPr>
            <a:xfrm>
              <a:off x="11167100" y="7719538"/>
              <a:ext cx="2792750" cy="738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6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Mode</a:t>
              </a:r>
              <a:r>
                <a:rPr lang="zh-CN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zh-CN" b="1" dirty="0">
                  <a:solidFill>
                    <a:srgbClr val="FF0000"/>
                  </a:solidFill>
                </a:rPr>
                <a:t>change</a:t>
              </a:r>
              <a:endParaRPr kumimoji="0" lang="en-US" altLang="zh-CN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8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5A741BC-5D2F-4784-8E17-11044AF1958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qCWk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qglp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qCWk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6oJa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6oJa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6oJa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oJaS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qglpIbMSa70UIAACGIAAAKQAAAHVuaXZlcnNhbC9za2luX2N1c3RvbWl6YXRpb25fc2V0dGluZ3MueG1stVrrbuJKEv6/T9FidaSz0ipczC0rhpWxm8QaYjjYSWZ2tbIa3AlWbDfHbpjhiB/7NPtg+yRb3baDTYDYmVk8icbVVV9V160vZBC/eKG2iTkLvD8I91hoUc698Dke/gmhwZL5LJpFNKY8rh8oj17osm9G+MQEDagxJ6FLIlcTo/Gwgcbyg/o9ta/34a09ardQr41buI903NFg7FrRrxUNxvRWUxvUjyAS3IguachPow7qhdG3AkYY04gboUu/D5Uid36oOIObiLge8MXDbls8+0zrXm+LB7WbnV4H71uqoihdpHX0pt7Y93rXPbWJcKPdaSj7Ub+ltBTU7HSa1919s9fqKPA2vu4CShtfd1G712639H0Lt0AaqepIb2n7nnLdbKqgDfevtf14POo1GqjZbCptfd/pKuNRAwG3Ahiq0hcOVHRlpHT36kht9hU01sajcXuPddzVOqjfwt1GY98ejZRG4+Dcw+zy7jpQS08nc+c7gCdDcHJU5Fb9RHINlpsoAmabBmufcIo891NtNscWNm3VNqZmLc1LmcMZV2ZOkZoQgRySgA41FnIARtPQ36Ffl2y9+8ugLkcyNmlOvh7ydGnIYsM5C6+WCdRVyKKA+LXhn5OUSSdURpJtaVRF7oks6UFdT37KiqW6II3huSS0ZMGahLsJe2ZXC7J8eY7YJnRLmbnarWnke+ELcDeuexq+qMj3Ym5wGhTsw33xlBdbQ5uKqTCvi8VTStInC+pnGhvyU0HuoPJ9jxyJbr3Y41JUbYrnkuiaPNNiAPqqeC7LhKClGLWeeN4X4vQ7B3ZFVH3rIrtPdjQqKkm65EUptt6sq+bTOmLPwtlFufcD/SrnM2g64bOwsCGeUkJigkJhqSilbpPz148Y09fjXjIIQAsEN99cUlLS50aONr2bqeZXZzK9mToj46YGfUtWJRJl+Wur2//e7HShc6VyJZGsO3UyKWIhCdZplMMy7fl04gAgnjgm/mLXhuJ3ZdHpvT0xTFwbpv+pDABLwUNtKH6XEb2fz2HdcKyJoWPHsBxzaku/TLCN9drwK9ugFdlSxBnaevQb4iuKoD17EUWx77lyQLRsL9zQEvr06Z1qmA6sVvbc0ORqNbRYFO3+KpHJhq8geVYkRq4Xk4VPXakWUkSOi/YC2uW2DME/vvKAkwXEC6/KaJ+rj4Z549jT6cRysKlnlNoQhy7SIyI0VQeaqxaeA0ZEYPn+mLgjs08iINX3K4PcGje3E/ixhSG33vPKhx/+AWtmGEIyo2EJQUgcPIess6zH6VwXPgSFiKA1ieNvLHILSZMPXQlsw9SmkJqancO3BUyGDYH3wiWkDl3yEnh32LLUG+yMpl8gx6E2pxWFpp+hJD9XFPqKLaghbJUQM9UH40bu30QZZgWS1eCSiHyHbRlZLkFOeHPrsU0MFOFhKBNZjfFVZU0W/u0eAmmokzPVngCDs+Xbs7elYErkwjJXQhe0IQ3rIrt+uzf+4YxVY4J1B9JNnz46tuySQmlAdihkHBF3S8IlRQu6JBuohB2MuZ4rx0TkpQm/b7w/EOFp//klbV2mjr/88gGTCg3vhGWwXwZlsE1Z8/e0C7elM/igISLXz1pRxgEfNsHSsKnOjenPCVHsBRs/6dI/I1CvxlUN1rt2/Li/yoft/2CMlbTgkQEdbeSxSkIYVmKx5MDi6VcSNMwxqJsl/RwavjiYVgIwpymGydAPwDyA5wqGPIBHq0E84pFl2LDZeqQLcfooISxrNYna6XiLM6JP4Vz+WqoL+sRgv+RTsk02MrB2yfCXiXJuq1RYWmzDnoDhJmA+J0kFqL4XiDNUOdj7O+zk7w2K83lkG9+V1e17L3JFAD9vAvp2H/YUsUBSfRJneZ0sSn//QUOSKc4TvbNqG4jXAi0dq1x9/lDELKzOtVtHU00NixOFqGe/vBxUh/DJxLaciToSCFAmAeHLFazCT+KcVx4rORHoeKwCXjp5i5Joufrvv/9THubInoSKUurfquJA8YuuiV/x/mkyTuN/lcCx1VFRVL6UFEwPVJlo+fOVbUCC/pQjC0mWpYAF4oqrlGoogTSMqm2r2u0dVIkli4JtItgLVgS5U+efofHJvX5teEeiF2icNmN+VSDpeZGbvLINhyPuhvteSCuK//BKJCZvGzNH1XV59oca9b3lS7L8unCASa/5kM+eq+Bpt6oJ3fkIkroer44pF7esa0FLSN4PDWF7cq17JRwuVHwCPZwX7mdCHjF/Jm623l7lAoO4iIM0Hj4RP4bYZK95lnjFvqXBy9jypGPWGRgxE7vFIY82Ke+Bdsw9F8Xj5nFTyjHjA/NhYdCS+eSgi/RjKU0byavfvIJX2hvL4ZyVDuVMPxCP+U36nb/hzxGP+S2xqIj79jdCxyN5yew6bkSiPD0XuwTnROiAh4ayS6U82VuRR1gwEdeycc6klFDkDJhLh3JttL2ApuUsaHmD62csHoSv25c7IbPYyWnH4muHwsAhfeuX83fAPe7T88kt5wElmI++fK9YAcnXB8fOSKiI79b0Uw0OImS5Ep0+rqEU41NNuDP5huac3DrrZ6Kd5SSlNZdFA9nPZTuvpDIUXbyaKpbU+mWhQf2Nnwb1SxEapLDnAxhuggWNMOSAB10ujVCRmGdfZVdhD3JHeiR3ZjQPwFeAHcIZKauEHKGQWHJblVVL8pIfh70l93y6pVmnyhFyzrk8/0EM1XE5uVU+oU88n94ppXIVpK3ukIvFFpijn5WSJ7K8kqORikXHySKWsz/RrbK152DjidUo69Ii3fMNmvGjqNdPqALec94f1PPLLPSoN9+yHtNAFPDO/qnB/wBQSwMEFAACAAgA6oJaSG7UU1AADQAAvxwAABcAAAB1bml2ZXJzYWwvdW5pdmVyc2FsLnBuZ+2YeVyS+fbHn8pW0/k5jWmmch2nvJXjVmpm6pRbNeOWmSuQmaOloia4Iert1miTS7cyZ8Jkrjaoqag5biw6jaMYKKiIGwIZgySIpoSoINyHu71+f9+//YMXz3k/3+0czjnfz4v7gf6+evtM9gEAoHfxgtdlANhRBgDb3+/ZBZL3MSOZ4Ne2tMu+5wECw3QeNHTizvmdA4CWUl1V9E7Q3ptyITwNAPR7tZ9t1OTaGwBgeuWi17krmTApN6D+C/kUdTbLrzufnJ94z/rO4VQri/C6/7M4531K99DOc58afxp6yesz50+3p/5Nx1LnMwOvL4j2h/Z4ZfhUjwYsCmRYFZ7B1XRjsitYaYZRH12gIVAom1ujZIVwRbRbJu4alYxthct5tfG+upRBVvDQ4IlmZn0sr9pedWb0FteqqB7qEcZ+kLaKqfYV3sIaXO60/x7Qfi4eaK1VrdBtOXtB69pj8ZsTqG8SnT8FDae6SvLK692QXyy3/fsNVztj8l6tDgD86ehxkBbevwSS61Xg8PwftvAW3sJbeAtv4S28hbfwFt7CW3gLb+Et/D/jUPXmUl4T+PQni/9hDe+g9ak4XCMsb1POTmO6dWS/u2919RO3j8NJNYRQaA+xEoUhycGZ2bIE9aJ8NTZoooe8QjuBRp3zi5QVrZPo3dbiDUjrg9USmmSiqSlXLcN1hK6mh0x0EDI63AHg1yF39ZqAky4asXipe4tLRFWyT5U3ZqUHdczbSHqaKNUr94xg8U1vpQTt+ILsdWE5Eyl4ap67Nsv2hWCQiyoPzTqzPg6HWR1MzpVh0wQulRl8jKK/XcNdys1gda6n183PpbYSh/qRGpXII9nEmcGXp0MzIF2FsYnYxTdWuJnOyoJnfCm50OqYryXwa+oY44fg/bTZiR41isRrfYbHKj4bS0KPuM6APtAjFlAUktzFi3K6R0IgMWC1GYLyRdJSd5oo5OH4uqGdUMnXqKfmb58pqW7H9N1IkuFUf1g5//bqt6SZg8LdHmuvp511bnWfacxKINoTFo0MbzkiVGeZnPlFS6OWIj8WmzgunMB09TNl0CcxkNnAcmm8DnA6ihKElovZq+urT5ASd8mcyxHUYfgf2BW0b2zGzzYPEJjL8s/JsJmJm5QLS/gfQx4ibdcSmGOq8902CeV0QUobV/RVPQVp+EgucyCL9e4SG8WibMtrM99aXqIiUXnGaMKJ0TnK93wlTzFtZzbO9R2NHTtThHP2C5WcXWRSv6dFpt7tbSnxAfJdL5ptG3NjVj5DcOO4Z2vwCAmCe6DK4ZT+gRnH7ScuzdmFUStpkTWIx8Kk0OWQGvpkE44K+31fjwHKMC7mmcPiJ4aJdEqJXInnpHMxX0B9NqMUrCRWcWcFkxTf8W5PQYxpMQBkPNpogCpM0d8T5TiUrOJZthQZhGv6rGy3ie0HUmrr9IFTS8fEVwaKKNGm8AxOcW3Urqub5P2tDnhIf2w6K/lBO0rxN8/yFgmSQ+BbEKkCeyR9F9Be72kRsJ725Guu0w/golVn9rdHajD3aTuKjda4nVMr3psN56v6dWmR9SRpN712waankMZFaSe6Cm3x80jOtfGhtJdiPh58glStfCXYmeuMqPU0mfALPheOi5W4f01NZVs0pA0wcXUNMqoFIVb9jbABDykofbqcRT2THDXePH+yDLtoWWATMzHvdQSY+ZGXIxtazZI/QXGiwbVpvFylNN11Qez6gCZslnR6IiVptdCqV3dSuT23agMPwR86WMMX0kzbnp8g9CcFd/TtoX7fToQe3/BdKx1oYBnAZWdRLmkNIQNDMuteRLvU/ZF19WK5Mqqc8+XxPI2S3yFK3sAOf3kYCFua5A/nksTtfQ1Y0ROzDb8N0B35dgw5DB6X9X7WTh8NnU7PiqqYHkdl3jxk4NIfMlCc2paRUuGRF8Tcw7Dn5nCKgQaZBBnczJbynsPBZIktCeQKiYn7OJ6oUipKXDrNV692tJVuokTliCng1+wClfJh9o7M+XURrse+GxY5KIChpW1s27x1OpsV4EGR36Yl5yk5h8uDPJiyJ8QGk9AaeioHybk+PtTqBy2PoK6TU80S3MSKiNINSrAgQclmytKtUV2oXIr/M1H4pfa+lAHRCe8jKUiuoCU4b4+HRiXT5P2B05DscOnE2B0AZcMaqsgh1qN699Rnw+DO2r84I21reDcIy4K217dLxWDRKlplvs3Sao55K6Iyqd+uAHqPl8PLFJAP38rZmaHXxojBnLBLMObEsALp9Tcvz/9nv9TJU9Y12ABX7qtt+TJenmZztQsJcSwaPmb4WJZleVw0XAeoPrICmAyIfVhvjsvXeZsSOBP/o2L7ONnxShiDtfiSc/SfOwZKnBmRRmUxOXGDwRJotEtV9iFmjBIxnX6fmIzk3DgQtNcUqsg0ddKLycmYnn+qB1RkGPBXI3od4vt5vRtdD2grVA/18oLKIMIxcV91iwKhP2DQzI1uIb1vf9OAjcNmGUsqvGIPcVK/6Zn5ThgWFK4oRmATPz/+l2qJeWkvPrpoyf9fThBFIxh24HJwarCP9Xhlm4mHb4B3ULj/SZuaw3MPTdDOVJG9L/LLT+5zQzr8vuWe5YwFSiImGsebVq0J2tTd32sw6jiIdo8DG8do0mM/L+EuCNitxaE9G+wps+tXRexOhPlb8uLy6UST/rXFX1hgTp5uQptzJ4jROW8GCysN7jpeSWSLjkkc5TkuqNy+kUSersv1X/wTeCbiD8P2uXCu048oWWKwJ3SphddWKam6DWNeljjCx3MmE4pxVL2qlZ6nvQSB/khjQM2dlsUGMCqloT1rfbZXmWdlg37meapl9qaCn+dU3HlXCvaH5pvGAhLLvyMReEu2qsyswthwffVklTQD/97CyhZqqs64w0+3Jg/6yIwmizzh5fyHxFIEdpCY1V4X3UBdM43fhPVOOgkUWd3+O2/qWQ6ImI/1Y5Qw5JVxTDXnKLaQdk/7k9fvNs98a20qKSEy2hImGPi6mwmVi6/yk8GCiWY1VyDcpdouxUALip2nRaOYseZj8U+Dwvuj6+nJedwjRXNulRL9vf+NuN14DI8V1useFI6OT6i9KfrBvECtD8b735nSFYj+PG+DhWu3mPp/+zAyd6ftl3UuK0//c69sppsiSgkWhYnTTj+jMsEw28Qnnj1spiaSF1oKXn0n5DEwKE6MtgT1ZCjCVeNeh+MilOlxkwTlWPuf5WlDJ8dJd3Ki0l18QE+rOOacQtrFTYHiTAPqUAlnBtQK9aFwDErOcF1KeUP+OPp1XIFLK2zzLxJzW+V781LJGGRgmQFzzuWu/xzpBAwrF1qZ72yJxwxPYt8RYJ5jp+jJ8Y0XXsp8E8eZkkFZyI1imW/Kz0SpvWRuCk+YuI0ei25GqSfpYQLqGWv2qTY/sUg4SxDcfunWnxWjNDeZ9OQaid1HkkqTvIQvuvNr3D27ivqJqZqPNR7P63DlAgh6oYVtWXp21Ee3o8fmRWe4InPKV5E580Jdy4a8Qczge/Zqi0Fu804TAvPhtmsvDWIHP5fEPUhaY1StkIYbmQu+HhsjU7BHLsYS6J3Yu2NZslNt2LUCD9Vs13ynKbHw3bdcQSyEK1g21vYgLEW9IZHKxMck7b3azkv58JuuNH2yrLZiBhQszn3X5z9/YV1DUi6SOPOdmyiDviEile7+3/uLlC2/pZzJfklMsgMFQIg8qWk+uumvtRWFNNdgo6CZBjR5oRp91twTTONrJFBqQT6u0+h4zi6wtwTLl6mQDu29dXvUTB2B+3uUz8BKWpl+HmXmP4fseHfx5dMRsBIn/TB4ArrEzZu7wSRm+Y9gk7unCJpuMIhqxwsKb7e8tV4IQufCJtkUDh8L1kTc0De0KbWp+lf8zGr4bkdtR/+O2wkAiKG0VelPkYpwZ2Zd18CEP9pXGMv9spsOK+pRCW3jbH8qH+kcoih4pOzlPiPOtdnV1fHI5Oe6f0asvv3rJ+2l5RhT5cNnxIUIH61DHgVqDY0DxXzXHLkU7scaQh8f1fh2MXhBWeF8ymTb73mrrbhGbWE7mbs6Jg2xoAc/eKDIavvKF2IH23etoMzs8N+UlZGQr48ttbj1Y5e1pyE/lrbOuq//8biVedV94311kpf+BAHqisXjG7OI9O1APr2W1+zW1zzTpuvv2JDwvGT5WxUvKLykjTpr/IhibHhfvk47s9DkX35ufSw44LnZwTCBzhEAqHnvQJnj93VDU2qaNO5VteRg8nL/4XorXM7KArx4UEw2mRjaAQApVgZloG7+HZQCAGAftBcAvlqgGcFzRkpAO9/vpVUTqFY1N323g4c/yn4c2r0+h03/AnyXeNktK1bOf83TCvbVILPw3vAr4x/YofC2A9qxDRup+52rXn3X1KPOlgvL4e0nQRmfElcPa0Co+M0Rm5DJXy+rPV2/OQ/OBi56+3sRzl+78w9QSwMEFAACAAgA6oJaSLE0Q2lKAAAAagAAABsAAAB1bml2ZXJzYWwvdW5pdmVyc2FsLnBuZy54bWyzsa/IzVEoSy0qzszPs1Uy1DNQsrfj5bIpKEoty0wtV6gAihnpGUCAkkIlKrc8M6Ukw1bJwtIYIZaRmpmeUWKrZGZuABfUBxoJAFBLAQIAABQAAgAIAOqCWkgVDq0oZAQAAAcRAAAdAAAAAAAAAAEAAAAAAAAAAAB1bml2ZXJzYWwvY29tbW9uX21lc3NhZ2VzLmxuZ1BLAQIAABQAAgAIAOqCWkgIfgsjKQMAAIYMAAAnAAAAAAAAAAEAAAAAAJ8EAAB1bml2ZXJzYWwvZmxhc2hfcHVibGlzaGluZ19zZXR0aW5ncy54bWxQSwECAAAUAAIACADqglpItfwJZLoCAABVCgAAIQAAAAAAAAABAAAAAAANCAAAdW5pdmVyc2FsL2ZsYXNoX3NraW5fc2V0dGluZ3MueG1sUEsBAgAAFAACAAgA6oJaSCqWD2f+AgAAlwsAACYAAAAAAAAAAQAAAAAABgsAAHVuaXZlcnNhbC9odG1sX3B1Ymxpc2hpbmdfc2V0dGluZ3MueG1sUEsBAgAAFAACAAgA6oJaSGhxUpGaAQAAHwYAAB8AAAAAAAAAAQAAAAAASA4AAHVuaXZlcnNhbC9odG1sX3NraW5fc2V0dGluZ3MuanNQSwECAAAUAAIACADqglpIPTwv0cEAAADlAQAAGgAAAAAAAAABAAAAAAAfEAAAdW5pdmVyc2FsL2kxOG5fcHJlc2V0cy54bWxQSwECAAAUAAIACADqglpIcvzRgWcAAABrAAAAHAAAAAAAAAABAAAAAAAYEQAAdW5pdmVyc2FsL2xvY2FsX3NldHRpbmdzLnhtbFBLAQIAABQAAgAIAESUV0cjtE77+wIAALAIAAAUAAAAAAAAAAEAAAAAALkRAAB1bml2ZXJzYWwvcGxheWVyLnhtbFBLAQIAABQAAgAIAOqCWkhsxJrvRQgAAIYgAAApAAAAAAAAAAEAAAAAAOYUAAB1bml2ZXJzYWwvc2tpbl9jdXN0b21pemF0aW9uX3NldHRpbmdzLnhtbFBLAQIAABQAAgAIAOqCWkhu1FNQAA0AAL8cAAAXAAAAAAAAAAAAAAAAAHIdAAB1bml2ZXJzYWwvdW5pdmVyc2FsLnBuZ1BLAQIAABQAAgAIAOqCWkixNENpSgAAAGoAAAAbAAAAAAAAAAEAAAAAAKcqAAB1bml2ZXJzYWwvdW5pdmVyc2FsLnBuZy54bWxQSwUGAAAAAAsACwBJAwAAKisAAAAA"/>
  <p:tag name="ISPRING_PRESENTATION_TITLE" val="Musso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Montserrat-Regular"/>
        <a:ea typeface="Montserrat-Regular"/>
        <a:cs typeface="Montserrat-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Montserrat-Regular"/>
        <a:ea typeface="Montserrat-Regular"/>
        <a:cs typeface="Montserrat-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自定义</PresentationFormat>
  <Paragraphs>198</Paragraphs>
  <Slides>25</Slides>
  <Notes>24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BIZ UDMincho Medium</vt:lpstr>
      <vt:lpstr>BIZ UDPMincho Medium</vt:lpstr>
      <vt:lpstr>Helvetica Neue</vt:lpstr>
      <vt:lpstr>HGSMinchoB</vt:lpstr>
      <vt:lpstr>Lora</vt:lpstr>
      <vt:lpstr>Montserrat-Regular</vt:lpstr>
      <vt:lpstr>TeXGyreTermesX-Regular-Identity-H</vt:lpstr>
      <vt:lpstr>宋体</vt:lpstr>
      <vt:lpstr>Arial</vt:lpstr>
      <vt:lpstr>Calibri</vt:lpstr>
      <vt:lpstr>Wingdings</vt:lpstr>
      <vt:lpstr>Default</vt:lpstr>
      <vt:lpstr>Equation</vt:lpstr>
      <vt:lpstr> 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/>
  <cp:keywords>www.tukuppt.com</cp:keywords>
  <cp:lastModifiedBy/>
  <cp:revision>1</cp:revision>
  <dcterms:modified xsi:type="dcterms:W3CDTF">2023-07-04T12:18:33Z</dcterms:modified>
</cp:coreProperties>
</file>