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522" r:id="rId2"/>
    <p:sldId id="497" r:id="rId3"/>
    <p:sldId id="557" r:id="rId4"/>
    <p:sldId id="555" r:id="rId5"/>
    <p:sldId id="554" r:id="rId6"/>
    <p:sldId id="551" r:id="rId7"/>
    <p:sldId id="513" r:id="rId8"/>
    <p:sldId id="524" r:id="rId9"/>
    <p:sldId id="541" r:id="rId10"/>
    <p:sldId id="542" r:id="rId11"/>
    <p:sldId id="543" r:id="rId12"/>
    <p:sldId id="523" r:id="rId13"/>
    <p:sldId id="527" r:id="rId14"/>
    <p:sldId id="517" r:id="rId15"/>
    <p:sldId id="520" r:id="rId16"/>
    <p:sldId id="528" r:id="rId17"/>
    <p:sldId id="544" r:id="rId18"/>
    <p:sldId id="559" r:id="rId19"/>
    <p:sldId id="530" r:id="rId20"/>
    <p:sldId id="505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宋体" panose="02010600030101010101" pitchFamily="2" charset="-122"/>
      </a:defRPr>
    </a:lvl9pPr>
  </p:defaultTextStyle>
  <p:extLst>
    <p:ext uri="{EFAFB233-063F-42B5-8137-9DF3F51BA10A}">
      <p15:sldGuideLst xmlns:p15="http://schemas.microsoft.com/office/powerpoint/2012/main">
        <p15:guide id="1" orient="horz" pos="2189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xinzhong er" initials="xe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022F8"/>
    <a:srgbClr val="6800FF"/>
    <a:srgbClr val="FFF3E2"/>
    <a:srgbClr val="C6C911"/>
    <a:srgbClr val="B6440A"/>
    <a:srgbClr val="0B7400"/>
    <a:srgbClr val="F803FE"/>
    <a:srgbClr val="022553"/>
    <a:srgbClr val="F5F5F5"/>
    <a:srgbClr val="0423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659"/>
    <p:restoredTop sz="89934" autoAdjust="0"/>
  </p:normalViewPr>
  <p:slideViewPr>
    <p:cSldViewPr>
      <p:cViewPr varScale="1">
        <p:scale>
          <a:sx n="93" d="100"/>
          <a:sy n="93" d="100"/>
        </p:scale>
        <p:origin x="1512" y="200"/>
      </p:cViewPr>
      <p:guideLst>
        <p:guide orient="horz" pos="2189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kumimoji="1" sz="1200"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kumimoji="1" sz="1200">
                <a:cs typeface="+mn-cs"/>
              </a:defRPr>
            </a:lvl1pPr>
          </a:lstStyle>
          <a:p>
            <a:pPr>
              <a:defRPr/>
            </a:pPr>
            <a:fld id="{A2421232-6F02-D348-87C0-936757E88F8D}" type="datetimeFigureOut">
              <a:rPr lang="zh-CN" altLang="en-US"/>
              <a:pPr>
                <a:defRPr/>
              </a:pPr>
              <a:t>23/7/5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二级</a:t>
            </a:r>
          </a:p>
          <a:p>
            <a:pPr lvl="2"/>
            <a:r>
              <a:rPr lang="zh-CN" altLang="en-US" noProof="0"/>
              <a:t>三级</a:t>
            </a:r>
          </a:p>
          <a:p>
            <a:pPr lvl="3"/>
            <a:r>
              <a:rPr lang="zh-CN" altLang="en-US" noProof="0"/>
              <a:t>四级</a:t>
            </a:r>
          </a:p>
          <a:p>
            <a:pPr lvl="4"/>
            <a:r>
              <a:rPr lang="zh-CN" altLang="en-US" noProof="0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kumimoji="1" sz="1200"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kumimoji="1" sz="1200">
                <a:cs typeface="+mn-cs"/>
              </a:defRPr>
            </a:lvl1pPr>
          </a:lstStyle>
          <a:p>
            <a:pPr>
              <a:defRPr/>
            </a:pPr>
            <a:fld id="{A974F9C3-A9EE-9C43-B4DD-ABDE44AC52E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83546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panose="02010600030101010101" pitchFamily="2" charset="-122"/>
        <a:cs typeface="宋体" panose="02010600030101010101" pitchFamily="2" charset="-122"/>
      </a:defRPr>
    </a:lvl1pPr>
    <a:lvl2pPr marL="4572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+mn-lt"/>
        <a:ea typeface="宋体" panose="02010600030101010101" pitchFamily="2" charset="-122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37618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61912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dirty="0"/>
              <a:t>（光学实测）</a:t>
            </a:r>
            <a:r>
              <a:rPr lang="zh-CN" altLang="en-US" sz="2000" b="0" dirty="0">
                <a:latin typeface="黑体" panose="02010609060101010101" pitchFamily="49" charset="-122"/>
                <a:ea typeface="黑体" panose="02010609060101010101" pitchFamily="49" charset="-122"/>
              </a:rPr>
              <a:t>，论文</a:t>
            </a:r>
            <a:r>
              <a:rPr lang="en-US" altLang="zh-CN" sz="2000" b="0" dirty="0"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000" b="0" dirty="0">
                <a:latin typeface="黑体" panose="02010609060101010101" pitchFamily="49" charset="-122"/>
                <a:ea typeface="黑体" panose="02010609060101010101" pitchFamily="49" charset="-122"/>
              </a:rPr>
              <a:t>基金</a:t>
            </a:r>
            <a:endParaRPr lang="en-US" altLang="zh-CN" sz="20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71281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4572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lang="zh-CN" altLang="en-US" sz="2000" dirty="0"/>
              <a:t>（光学实测）</a:t>
            </a:r>
            <a:r>
              <a:rPr lang="zh-CN" altLang="en-US" sz="2000" b="0" dirty="0">
                <a:latin typeface="黑体" panose="02010609060101010101" pitchFamily="49" charset="-122"/>
                <a:ea typeface="黑体" panose="02010609060101010101" pitchFamily="49" charset="-122"/>
              </a:rPr>
              <a:t>，论文</a:t>
            </a:r>
            <a:r>
              <a:rPr lang="en-US" altLang="zh-CN" sz="2000" b="0" dirty="0">
                <a:latin typeface="黑体" panose="02010609060101010101" pitchFamily="49" charset="-122"/>
                <a:ea typeface="黑体" panose="02010609060101010101" pitchFamily="49" charset="-122"/>
              </a:rPr>
              <a:t>&amp;</a:t>
            </a:r>
            <a:r>
              <a:rPr lang="zh-CN" altLang="en-US" sz="2000" b="0" dirty="0">
                <a:latin typeface="黑体" panose="02010609060101010101" pitchFamily="49" charset="-122"/>
                <a:ea typeface="黑体" panose="02010609060101010101" pitchFamily="49" charset="-122"/>
              </a:rPr>
              <a:t>基金</a:t>
            </a:r>
            <a:endParaRPr lang="en-US" altLang="zh-CN" sz="2000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620344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974F9C3-A9EE-9C43-B4DD-ABDE44AC52E6}" type="slidenum">
              <a:rPr lang="zh-CN" altLang="en-US" smtClean="0"/>
              <a:pPr>
                <a:defRPr/>
              </a:pPr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9782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11560" y="2564904"/>
            <a:ext cx="5715000" cy="1219200"/>
          </a:xfrm>
        </p:spPr>
        <p:txBody>
          <a:bodyPr/>
          <a:lstStyle>
            <a:lvl1pPr>
              <a:defRPr>
                <a:solidFill>
                  <a:srgbClr val="003366"/>
                </a:solidFill>
                <a:latin typeface="Calibri" panose="020F0502020204030204"/>
                <a:cs typeface="Helvetica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11560" y="4005064"/>
            <a:ext cx="5638800" cy="533400"/>
          </a:xfrm>
        </p:spPr>
        <p:txBody>
          <a:bodyPr/>
          <a:lstStyle>
            <a:lvl1pPr marL="0" indent="0">
              <a:buFontTx/>
              <a:buNone/>
              <a:defRPr sz="2000"/>
            </a:lvl1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9D4852-5F88-2F4C-926B-6FACB0C91EB1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A437CB-D4F0-E142-AAF6-EF74BD152F7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365707-9842-E341-96C3-C9B0A741276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4"/>
            <a:ext cx="2057400" cy="6126163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4"/>
            <a:ext cx="6019800" cy="6126163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7465CD-1298-BF48-8DC3-F6D54F46D606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altLang="zh-CN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080386C-357C-B94D-9AE2-755C75F9462B}" type="slidenum">
              <a:rPr lang="zh-CN" altLang="en-US" smtClean="0"/>
              <a:pPr>
                <a:defRPr/>
              </a:pPr>
              <a:t>‹#›</a:t>
            </a:fld>
            <a:endParaRPr lang="en-US" altLang="zh-CN"/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45C90AA-025B-4B5A-B8E9-7845A787E7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80"/>
            <a:ext cx="9144000" cy="858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5616" y="103678"/>
            <a:ext cx="8229600" cy="698500"/>
          </a:xfrm>
        </p:spPr>
        <p:txBody>
          <a:bodyPr/>
          <a:lstStyle>
            <a:lvl1pPr>
              <a:defRPr sz="3100">
                <a:latin typeface="+mn-lt"/>
                <a:cs typeface="Arial" panose="020B0604020202020204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457200" y="1159973"/>
            <a:ext cx="8229600" cy="5145088"/>
          </a:xfrm>
        </p:spPr>
        <p:txBody>
          <a:bodyPr/>
          <a:lstStyle>
            <a:lvl1pPr>
              <a:defRPr sz="2000">
                <a:latin typeface="+mn-lt"/>
                <a:ea typeface="宋体-简"/>
                <a:cs typeface="Arial" panose="020B0604020202020204"/>
              </a:defRPr>
            </a:lvl1pPr>
            <a:lvl2pPr>
              <a:defRPr sz="1900">
                <a:latin typeface="+mn-lt"/>
                <a:ea typeface="宋体-简"/>
                <a:cs typeface="Arial" panose="020B0604020202020204"/>
              </a:defRPr>
            </a:lvl2pPr>
            <a:lvl3pPr>
              <a:defRPr sz="1800">
                <a:latin typeface="+mn-lt"/>
                <a:ea typeface="宋体-简"/>
                <a:cs typeface="Arial" panose="020B0604020202020204"/>
              </a:defRPr>
            </a:lvl3pPr>
            <a:lvl4pPr>
              <a:defRPr sz="1700">
                <a:latin typeface="+mn-lt"/>
                <a:ea typeface="宋体-简"/>
                <a:cs typeface="Arial" panose="020B0604020202020204"/>
              </a:defRPr>
            </a:lvl4pPr>
            <a:lvl5pPr>
              <a:defRPr>
                <a:latin typeface="+mn-lt"/>
                <a:ea typeface="宋体-简"/>
                <a:cs typeface="Arial" panose="020B0604020202020204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r>
              <a:rPr lang="en-US" altLang="zh-CN" dirty="0" err="1"/>
              <a:t>aa</a:t>
            </a:r>
            <a:endParaRPr lang="zh-CN" altLang="en-US" dirty="0"/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9B4D1-8AD6-6C42-B22A-9A3B63E01338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  <p:cxnSp>
        <p:nvCxnSpPr>
          <p:cNvPr id="10" name="直线连接符 9"/>
          <p:cNvCxnSpPr>
            <a:cxnSpLocks/>
          </p:cNvCxnSpPr>
          <p:nvPr userDrawn="1"/>
        </p:nvCxnSpPr>
        <p:spPr>
          <a:xfrm>
            <a:off x="1115616" y="972907"/>
            <a:ext cx="7751712" cy="0"/>
          </a:xfrm>
          <a:prstGeom prst="line">
            <a:avLst/>
          </a:prstGeom>
          <a:ln>
            <a:solidFill>
              <a:srgbClr val="022553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11" name="Picture 6">
            <a:extLst>
              <a:ext uri="{FF2B5EF4-FFF2-40B4-BE49-F238E27FC236}">
                <a16:creationId xmlns="" xmlns:a16="http://schemas.microsoft.com/office/drawing/2014/main" id="{4568DDE4-2A3A-4770-86C6-9E7258DD4521}"/>
              </a:ext>
            </a:extLst>
          </p:cNvPr>
          <p:cNvPicPr/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71675"/>
            <a:ext cx="964169" cy="981061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6BE62-3565-694A-827E-85B77CA5F44E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219204"/>
            <a:ext cx="4038600" cy="4906963"/>
          </a:xfrm>
        </p:spPr>
        <p:txBody>
          <a:bodyPr/>
          <a:lstStyle>
            <a:lvl1pPr>
              <a:defRPr sz="2800">
                <a:ea typeface="宋体-简"/>
              </a:defRPr>
            </a:lvl1pPr>
            <a:lvl2pPr>
              <a:defRPr sz="2400">
                <a:ea typeface="宋体-简"/>
              </a:defRPr>
            </a:lvl2pPr>
            <a:lvl3pPr>
              <a:defRPr sz="2000">
                <a:ea typeface="宋体-简"/>
              </a:defRPr>
            </a:lvl3pPr>
            <a:lvl4pPr>
              <a:defRPr sz="1800">
                <a:ea typeface="宋体-简"/>
              </a:defRPr>
            </a:lvl4pPr>
            <a:lvl5pPr>
              <a:defRPr sz="1800">
                <a:ea typeface="宋体-简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219204"/>
            <a:ext cx="4038600" cy="4906963"/>
          </a:xfrm>
        </p:spPr>
        <p:txBody>
          <a:bodyPr/>
          <a:lstStyle>
            <a:lvl1pPr>
              <a:defRPr sz="2800">
                <a:ea typeface="宋体-简"/>
              </a:defRPr>
            </a:lvl1pPr>
            <a:lvl2pPr>
              <a:defRPr sz="2400">
                <a:ea typeface="宋体-简"/>
              </a:defRPr>
            </a:lvl2pPr>
            <a:lvl3pPr>
              <a:defRPr sz="2000">
                <a:ea typeface="宋体-简"/>
              </a:defRPr>
            </a:lvl3pPr>
            <a:lvl4pPr>
              <a:defRPr sz="1800">
                <a:ea typeface="宋体-简"/>
              </a:defRPr>
            </a:lvl4pPr>
            <a:lvl5pPr>
              <a:defRPr sz="1800">
                <a:ea typeface="宋体-简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A1BF72-C617-3D44-A617-4573C7177130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2929D1-ACE4-6949-8288-84EFCC24C203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4BE74-C506-E745-B207-4B100E31E43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D8624C-A3D2-A145-916D-D4D5F6787B19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FB4933-444B-B64C-B1FE-D8E5DECC4BBC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66675"/>
            <a:ext cx="8229600" cy="6985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zh-CN" dirty="0"/>
              <a:t>This</a:t>
            </a:r>
            <a:r>
              <a:rPr lang="zh-CN" altLang="en-US" dirty="0"/>
              <a:t> </a:t>
            </a:r>
            <a:r>
              <a:rPr lang="en-US" altLang="zh-CN" dirty="0"/>
              <a:t>is</a:t>
            </a:r>
            <a:r>
              <a:rPr lang="zh-CN" altLang="en-US" dirty="0"/>
              <a:t> </a:t>
            </a:r>
            <a:r>
              <a:rPr lang="en-US" altLang="zh-CN" dirty="0"/>
              <a:t>the</a:t>
            </a:r>
            <a:r>
              <a:rPr lang="zh-CN" altLang="en-US" dirty="0"/>
              <a:t> </a:t>
            </a:r>
            <a:r>
              <a:rPr lang="en-US" altLang="zh-CN" dirty="0"/>
              <a:t>title</a:t>
            </a:r>
            <a:endParaRPr lang="zh-CN" alt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81075"/>
            <a:ext cx="8229600" cy="514508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zh-CN" dirty="0"/>
              <a:t>First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endParaRPr lang="zh-CN" altLang="en-US" dirty="0"/>
          </a:p>
          <a:p>
            <a:pPr lvl="1"/>
            <a:r>
              <a:rPr lang="en-US" altLang="zh-CN" dirty="0"/>
              <a:t>Second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endParaRPr lang="zh-CN" altLang="en-US" dirty="0"/>
          </a:p>
          <a:p>
            <a:pPr lvl="2"/>
            <a:r>
              <a:rPr lang="en-US" altLang="zh-CN" dirty="0"/>
              <a:t>Third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endParaRPr lang="zh-CN" altLang="en-US" dirty="0"/>
          </a:p>
          <a:p>
            <a:pPr lvl="3"/>
            <a:r>
              <a:rPr lang="en-US" altLang="zh-CN" dirty="0"/>
              <a:t>Forth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endParaRPr lang="zh-CN" altLang="en-US" dirty="0"/>
          </a:p>
          <a:p>
            <a:pPr lvl="4"/>
            <a:r>
              <a:rPr lang="en-US" altLang="zh-CN" dirty="0"/>
              <a:t>Fifth</a:t>
            </a:r>
            <a:r>
              <a:rPr lang="zh-CN" altLang="en-US" dirty="0"/>
              <a:t> </a:t>
            </a:r>
            <a:r>
              <a:rPr lang="en-US" altLang="zh-CN" dirty="0"/>
              <a:t>number</a:t>
            </a:r>
            <a:endParaRPr lang="zh-CN" alt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>
              <a:defRPr sz="1400" dirty="0"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>
                <a:ea typeface="宋体" panose="02010600030101010101" pitchFamily="2" charset="-122"/>
                <a:cs typeface="+mn-cs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>
                <a:cs typeface="宋体" panose="02010600030101010101" pitchFamily="2" charset="-122"/>
              </a:defRPr>
            </a:lvl1pPr>
          </a:lstStyle>
          <a:p>
            <a:pPr>
              <a:defRPr/>
            </a:pPr>
            <a:fld id="{F080386C-357C-B94D-9AE2-755C75F9462B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2800" b="1">
          <a:solidFill>
            <a:srgbClr val="02326C"/>
          </a:solidFill>
          <a:latin typeface="Calibri" panose="020F0502020204030204"/>
          <a:ea typeface="宋体" panose="02010600030101010101" pitchFamily="2" charset="-122"/>
          <a:cs typeface="Calibri" panose="020F0502020204030204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2800">
          <a:solidFill>
            <a:schemeClr val="tx1"/>
          </a:solidFill>
          <a:latin typeface="Times New Roman" panose="02020603050405020304" charset="0"/>
          <a:ea typeface="宋体" panose="02010600030101010101" pitchFamily="2" charset="-122"/>
          <a:cs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anose="0202060305040502030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anose="0202060305040502030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anose="0202060305040502030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bg1"/>
          </a:solidFill>
          <a:latin typeface="Times New Roman" panose="0202060305040502030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2000" b="1" i="0">
          <a:solidFill>
            <a:srgbClr val="003366"/>
          </a:solidFill>
          <a:latin typeface="Calibri" panose="020F0502020204030204"/>
          <a:ea typeface="宋体" panose="02010600030101010101" pitchFamily="2" charset="-122"/>
          <a:cs typeface="Calibri" panose="020F0502020204030204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1900" b="1" i="0">
          <a:solidFill>
            <a:srgbClr val="003366"/>
          </a:solidFill>
          <a:latin typeface="Calibri" panose="020F0502020204030204"/>
          <a:ea typeface="Helvetica" charset="0"/>
          <a:cs typeface="Calibri" panose="020F0502020204030204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b="1" i="0">
          <a:solidFill>
            <a:srgbClr val="003366"/>
          </a:solidFill>
          <a:latin typeface="Calibri" panose="020F0502020204030204"/>
          <a:ea typeface="Helvetica" charset="0"/>
          <a:cs typeface="Calibri" panose="020F0502020204030204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1600" b="1" i="0">
          <a:solidFill>
            <a:srgbClr val="003366"/>
          </a:solidFill>
          <a:latin typeface="Calibri" panose="020F0502020204030204"/>
          <a:ea typeface="Helvetica" charset="0"/>
          <a:cs typeface="Calibri" panose="020F0502020204030204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1600" b="1" i="0">
          <a:solidFill>
            <a:srgbClr val="003366"/>
          </a:solidFill>
          <a:latin typeface="Calibri" panose="020F0502020204030204"/>
          <a:ea typeface="Helvetica" charset="0"/>
          <a:cs typeface="Calibri" panose="020F0502020204030204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366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366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366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rgbClr val="003366"/>
          </a:solidFill>
          <a:latin typeface="+mn-lt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png"/><Relationship Id="rId6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gif"/><Relationship Id="rId6" Type="http://schemas.openxmlformats.org/officeDocument/2006/relationships/image" Target="../media/image23.gif"/><Relationship Id="rId7" Type="http://schemas.openxmlformats.org/officeDocument/2006/relationships/image" Target="../media/image24.png"/><Relationship Id="rId8" Type="http://schemas.openxmlformats.org/officeDocument/2006/relationships/image" Target="../media/image25.jpe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slideLayout" Target="../slideLayouts/slideLayout3.xml"/><Relationship Id="rId3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1" Type="http://schemas.openxmlformats.org/officeDocument/2006/relationships/themeOverride" Target="../theme/themeOverride2.xml"/><Relationship Id="rId2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1.jpeg"/><Relationship Id="rId3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7">
            <a:extLst>
              <a:ext uri="{FF2B5EF4-FFF2-40B4-BE49-F238E27FC236}">
                <a16:creationId xmlns="" xmlns:a16="http://schemas.microsoft.com/office/drawing/2014/main" id="{AE80669B-631D-4477-AE21-168FBF420E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100" y="4429132"/>
            <a:ext cx="7143800" cy="193899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 eaLnBrk="0" hangingPunct="0">
              <a:lnSpc>
                <a:spcPts val="4800"/>
              </a:lnSpc>
              <a:defRPr/>
            </a:pPr>
            <a:r>
              <a:rPr kumimoji="1" lang="zh-CN" altLang="en-US" sz="4000" b="1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新魏" pitchFamily="2" charset="-122"/>
              </a:rPr>
              <a:t>张 </a:t>
            </a:r>
            <a:r>
              <a:rPr kumimoji="1" lang="zh-CN" altLang="en-US" sz="4000" b="1" dirty="0" smtClean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新魏" pitchFamily="2" charset="-122"/>
              </a:rPr>
              <a:t>力、常姗</a:t>
            </a:r>
            <a:endParaRPr kumimoji="1" lang="zh-CN" altLang="en-US" sz="4000" b="1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华文新魏" pitchFamily="2" charset="-122"/>
            </a:endParaRPr>
          </a:p>
          <a:p>
            <a:pPr algn="ctr" eaLnBrk="0" hangingPunct="0">
              <a:lnSpc>
                <a:spcPts val="4800"/>
              </a:lnSpc>
              <a:defRPr/>
            </a:pPr>
            <a:r>
              <a:rPr kumimoji="1" lang="zh-CN" altLang="en-US" sz="40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  <a:ea typeface="华文新魏" pitchFamily="2" charset="-122"/>
              </a:rPr>
              <a:t>云南大学</a:t>
            </a:r>
            <a:endParaRPr kumimoji="1" lang="en-US" altLang="zh-CN" sz="4000" dirty="0">
              <a:solidFill>
                <a:schemeClr val="tx2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  <a:ea typeface="华文新魏" pitchFamily="2" charset="-122"/>
            </a:endParaRPr>
          </a:p>
          <a:p>
            <a:pPr algn="ctr" eaLnBrk="0" hangingPunct="0">
              <a:lnSpc>
                <a:spcPts val="4800"/>
              </a:lnSpc>
              <a:defRPr/>
            </a:pPr>
            <a:r>
              <a:rPr kumimoji="1" lang="en-US" altLang="zh-CN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2023</a:t>
            </a:r>
            <a:r>
              <a:rPr kumimoji="1" lang="zh-CN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年</a:t>
            </a:r>
            <a:r>
              <a:rPr kumimoji="1" lang="en-US" altLang="zh-CN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7</a:t>
            </a:r>
            <a:r>
              <a:rPr kumimoji="1" lang="zh-CN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月</a:t>
            </a:r>
            <a:r>
              <a:rPr kumimoji="1" lang="en-US" altLang="zh-CN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6</a:t>
            </a:r>
            <a:r>
              <a:rPr kumimoji="1" lang="zh-CN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日</a:t>
            </a:r>
            <a:r>
              <a:rPr kumimoji="1" lang="en-US" altLang="zh-CN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·</a:t>
            </a:r>
            <a:r>
              <a:rPr kumimoji="1" lang="zh-CN" altLang="en-US" sz="3600" dirty="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华文新魏" panose="02010800040101010101" pitchFamily="2" charset="-122"/>
                <a:ea typeface="华文新魏" panose="02010800040101010101" pitchFamily="2" charset="-122"/>
              </a:rPr>
              <a:t>南阳</a:t>
            </a:r>
          </a:p>
        </p:txBody>
      </p:sp>
      <p:pic>
        <p:nvPicPr>
          <p:cNvPr id="18" name="Picture 6">
            <a:extLst>
              <a:ext uri="{FF2B5EF4-FFF2-40B4-BE49-F238E27FC236}">
                <a16:creationId xmlns="" xmlns:a16="http://schemas.microsoft.com/office/drawing/2014/main" id="{E90AE4E5-839C-4514-8B40-9CA2741D033A}"/>
              </a:ext>
            </a:extLst>
          </p:cNvPr>
          <p:cNvPicPr/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" y="387612"/>
            <a:ext cx="1440160" cy="1398314"/>
          </a:xfrm>
          <a:prstGeom prst="rect">
            <a:avLst/>
          </a:prstGeom>
          <a:ln>
            <a:noFill/>
          </a:ln>
        </p:spPr>
      </p:pic>
      <p:sp>
        <p:nvSpPr>
          <p:cNvPr id="19" name="Text Box 6">
            <a:extLst>
              <a:ext uri="{FF2B5EF4-FFF2-40B4-BE49-F238E27FC236}">
                <a16:creationId xmlns="" xmlns:a16="http://schemas.microsoft.com/office/drawing/2014/main" id="{AEAB120F-C7D4-453F-B8D5-9441B095F773}"/>
              </a:ext>
            </a:extLst>
          </p:cNvPr>
          <p:cNvSpPr txBox="1"/>
          <p:nvPr/>
        </p:nvSpPr>
        <p:spPr>
          <a:xfrm>
            <a:off x="285720" y="3214686"/>
            <a:ext cx="8429684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algn="ctr">
              <a:buClrTx/>
              <a:buFontTx/>
            </a:pPr>
            <a:r>
              <a:rPr lang="en-US" altLang="zh-CN" sz="4000" b="1" dirty="0" smtClean="0">
                <a:solidFill>
                  <a:srgbClr val="0505E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FPS 13</a:t>
            </a:r>
            <a:r>
              <a:rPr lang="zh-CN" altLang="en-US" sz="4000" b="1" dirty="0" smtClean="0">
                <a:solidFill>
                  <a:srgbClr val="0505E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介绍：云南大学</a:t>
            </a:r>
            <a:r>
              <a:rPr lang="zh-CN" altLang="zh-CN" sz="4000" b="1" dirty="0" smtClean="0">
                <a:solidFill>
                  <a:srgbClr val="0505E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天文</a:t>
            </a:r>
            <a:r>
              <a:rPr lang="zh-CN" altLang="en-US" sz="4000" b="1" dirty="0" smtClean="0">
                <a:solidFill>
                  <a:srgbClr val="0505E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学概况</a:t>
            </a:r>
            <a:endParaRPr lang="zh-CN" altLang="zh-CN" sz="4000" b="1" dirty="0">
              <a:solidFill>
                <a:srgbClr val="0505EB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  <p:pic>
        <p:nvPicPr>
          <p:cNvPr id="8" name="Picture 10" descr="图片">
            <a:extLst>
              <a:ext uri="{FF2B5EF4-FFF2-40B4-BE49-F238E27FC236}">
                <a16:creationId xmlns="" xmlns:a16="http://schemas.microsoft.com/office/drawing/2014/main" id="{788ECE0C-042F-432C-9AB6-1810266B5F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0" b="34091"/>
          <a:stretch/>
        </p:blipFill>
        <p:spPr bwMode="auto">
          <a:xfrm>
            <a:off x="0" y="0"/>
            <a:ext cx="914400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="" xmlns:a16="http://schemas.microsoft.com/office/drawing/2014/main" id="{BBC56C8D-C9DD-41FA-8B9C-6D57DBD6840B}"/>
              </a:ext>
            </a:extLst>
          </p:cNvPr>
          <p:cNvSpPr/>
          <p:nvPr/>
        </p:nvSpPr>
        <p:spPr>
          <a:xfrm>
            <a:off x="827757" y="999364"/>
            <a:ext cx="7581900" cy="1892826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◎与云台合作，</a:t>
            </a:r>
            <a:r>
              <a:rPr lang="zh-CN" altLang="en-US" sz="2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开启了云大天文学本科生培养</a:t>
            </a:r>
            <a:endParaRPr lang="zh-CN" altLang="en-US" sz="22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dirty="0" smtClean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    2012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年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10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月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11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日，云大和云台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联合成立“熊庆来天文菁英班”，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探索天文学拔尖人才培养模式。“第一届“天文菁英班”学生面向全校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2013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级本科生中选拔。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12" descr="L:\2015招生\菁英班签约仪式.JPG">
            <a:extLst>
              <a:ext uri="{FF2B5EF4-FFF2-40B4-BE49-F238E27FC236}">
                <a16:creationId xmlns="" xmlns:a16="http://schemas.microsoft.com/office/drawing/2014/main" id="{7478DEC3-184A-4B55-BA31-7D13F718A0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2942464"/>
            <a:ext cx="5708650" cy="38227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标题 3">
            <a:extLst>
              <a:ext uri="{FF2B5EF4-FFF2-40B4-BE49-F238E27FC236}">
                <a16:creationId xmlns="" xmlns:a16="http://schemas.microsoft.com/office/drawing/2014/main" id="{2453075C-EB91-4E8B-8E98-42555E148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84176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云南大学天文学发展</a:t>
            </a:r>
          </a:p>
        </p:txBody>
      </p:sp>
    </p:spTree>
    <p:extLst>
      <p:ext uri="{BB962C8B-B14F-4D97-AF65-F5344CB8AC3E}">
        <p14:creationId xmlns:p14="http://schemas.microsoft.com/office/powerpoint/2010/main" val="329313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="" xmlns:a16="http://schemas.microsoft.com/office/drawing/2014/main" id="{2F9721E1-104E-416D-B660-B45115489454}"/>
              </a:ext>
            </a:extLst>
          </p:cNvPr>
          <p:cNvSpPr/>
          <p:nvPr/>
        </p:nvSpPr>
        <p:spPr>
          <a:xfrm>
            <a:off x="1091627" y="1052736"/>
            <a:ext cx="7581900" cy="600075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◎</a:t>
            </a:r>
            <a:r>
              <a:rPr lang="en-US" altLang="zh-CN" sz="2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  <a:r>
              <a:rPr lang="zh-CN" altLang="en-US" sz="22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领导决策，高起点高标准成立天文系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①2013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年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12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月</a:t>
            </a:r>
            <a:r>
              <a:rPr lang="en-US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27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日成立</a:t>
            </a:r>
            <a:r>
              <a:rPr lang="zh-CN" altLang="zh-CN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天文系</a:t>
            </a:r>
            <a:r>
              <a:rPr lang="zh-CN" altLang="en-US" sz="2000" b="1" dirty="0">
                <a:latin typeface="仿宋" panose="02010609060101010101" pitchFamily="49" charset="-122"/>
                <a:ea typeface="宋体" panose="02010600030101010101" pitchFamily="2" charset="-122"/>
                <a:sym typeface="华文楷体" panose="02010600040101010101" pitchFamily="2" charset="-122"/>
              </a:rPr>
              <a:t>。</a:t>
            </a:r>
            <a:r>
              <a:rPr lang="zh-CN" altLang="en-US" dirty="0">
                <a:latin typeface="Candara" panose="020E0502030303020204" pitchFamily="34" charset="0"/>
                <a:ea typeface="宋体" panose="02010600030101010101" pitchFamily="2" charset="-122"/>
                <a:sym typeface="华文楷体" panose="02010600040101010101" pitchFamily="2" charset="-122"/>
              </a:rPr>
              <a:t>张力教授任创始系主任。云南大学成为我国继南京大学、北京师范大学、北京大学、中国科学技术大学、厦门大学之后第六所具有天文系的高校。</a:t>
            </a:r>
            <a:endParaRPr lang="zh-CN" altLang="en-US" dirty="0">
              <a:latin typeface="仿宋" panose="02010609060101010101" pitchFamily="49" charset="-122"/>
              <a:ea typeface="宋体" panose="02010600030101010101" pitchFamily="2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dirty="0">
              <a:solidFill>
                <a:srgbClr val="0070C0"/>
              </a:solidFill>
              <a:latin typeface="仿宋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dirty="0">
              <a:solidFill>
                <a:srgbClr val="0070C0"/>
              </a:solidFill>
              <a:latin typeface="仿宋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dirty="0">
              <a:solidFill>
                <a:srgbClr val="0070C0"/>
              </a:solidFill>
              <a:latin typeface="仿宋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dirty="0">
              <a:solidFill>
                <a:srgbClr val="0070C0"/>
              </a:solidFill>
              <a:latin typeface="仿宋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dirty="0">
              <a:solidFill>
                <a:srgbClr val="0070C0"/>
              </a:solidFill>
              <a:latin typeface="仿宋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dirty="0">
              <a:solidFill>
                <a:srgbClr val="0070C0"/>
              </a:solidFill>
              <a:latin typeface="仿宋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dirty="0">
              <a:solidFill>
                <a:srgbClr val="0070C0"/>
              </a:solidFill>
              <a:latin typeface="仿宋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dirty="0">
              <a:solidFill>
                <a:srgbClr val="0070C0"/>
              </a:solidFill>
              <a:latin typeface="仿宋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dirty="0">
              <a:solidFill>
                <a:srgbClr val="0070C0"/>
              </a:solidFill>
              <a:latin typeface="仿宋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Picture 3" descr="http://www.news.ynu.edu.cn/__local/5/98/A5/0EC317E2384C517C9454E1821E4_B2F7B823_4F85D.jpg?e=.jpg">
            <a:extLst>
              <a:ext uri="{FF2B5EF4-FFF2-40B4-BE49-F238E27FC236}">
                <a16:creationId xmlns="" xmlns:a16="http://schemas.microsoft.com/office/drawing/2014/main" id="{9A002CA6-1A7C-4FEE-887D-E9D0E235A7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780" y="3140968"/>
            <a:ext cx="4850507" cy="32223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6" name="标题 3">
            <a:extLst>
              <a:ext uri="{FF2B5EF4-FFF2-40B4-BE49-F238E27FC236}">
                <a16:creationId xmlns="" xmlns:a16="http://schemas.microsoft.com/office/drawing/2014/main" id="{72E17202-5ED8-46B0-8D23-47954FF3B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60648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云南大学天文学发展</a:t>
            </a:r>
          </a:p>
        </p:txBody>
      </p:sp>
    </p:spTree>
    <p:extLst>
      <p:ext uri="{BB962C8B-B14F-4D97-AF65-F5344CB8AC3E}">
        <p14:creationId xmlns:p14="http://schemas.microsoft.com/office/powerpoint/2010/main" val="230080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云南大学天文学发展</a:t>
            </a:r>
          </a:p>
        </p:txBody>
      </p:sp>
      <p:sp>
        <p:nvSpPr>
          <p:cNvPr id="9" name="文本框 1">
            <a:extLst>
              <a:ext uri="{FF2B5EF4-FFF2-40B4-BE49-F238E27FC236}">
                <a16:creationId xmlns="" xmlns:a16="http://schemas.microsoft.com/office/drawing/2014/main" id="{A78862CC-6325-42C2-9C02-58FE55653D8F}"/>
              </a:ext>
            </a:extLst>
          </p:cNvPr>
          <p:cNvSpPr txBox="1"/>
          <p:nvPr/>
        </p:nvSpPr>
        <p:spPr>
          <a:xfrm>
            <a:off x="827584" y="1071546"/>
            <a:ext cx="8064896" cy="5816977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49" charset="-122"/>
                <a:sym typeface="华文楷体" panose="02010600040101010101" pitchFamily="2" charset="-122"/>
              </a:rPr>
              <a:t>②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49" charset="-122"/>
                <a:sym typeface="华文楷体" panose="02010600040101010101" pitchFamily="2" charset="-122"/>
              </a:rPr>
              <a:t> </a:t>
            </a:r>
            <a:r>
              <a:rPr lang="zh-CN" altLang="en-US" sz="2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2015年9月，云南大学天文学本科专业正式招生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2017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年</a:t>
            </a: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6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月</a:t>
            </a: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26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日，云南大学天文学一流学科建设方案专家论证会获专家通过。</a:t>
            </a:r>
            <a:endParaRPr lang="zh-CN" altLang="en-US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2017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年</a:t>
            </a:r>
            <a:r>
              <a:rPr lang="en-US" altLang="zh-CN" sz="2000" b="1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9</a:t>
            </a:r>
            <a:r>
              <a:rPr lang="zh-CN" altLang="en-US" sz="2000" b="1" dirty="0"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月，云南大学中国西南天文研究所正式成立，刘晓为教授为天文研究所创始所长。</a:t>
            </a:r>
            <a:endParaRPr lang="zh-CN" altLang="en-US" sz="2000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49" charset="-122"/>
                <a:sym typeface="华文楷体" panose="02010600040101010101" pitchFamily="2" charset="-122"/>
              </a:rPr>
              <a:t>③</a:t>
            </a:r>
            <a:r>
              <a:rPr lang="en-US" altLang="zh-CN" sz="2000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49" charset="-122"/>
                <a:sym typeface="华文楷体" panose="02010600040101010101" pitchFamily="2" charset="-122"/>
              </a:rPr>
              <a:t> </a:t>
            </a:r>
            <a:r>
              <a:rPr lang="zh-CN" altLang="en-US" sz="2000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49" charset="-122"/>
                <a:sym typeface="华文楷体" panose="02010600040101010101" pitchFamily="2" charset="-122"/>
              </a:rPr>
              <a:t>形成了本硕博人才培养体系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2018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年</a:t>
            </a:r>
            <a:r>
              <a:rPr lang="zh-CN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，天文学一级学科硕士授权获批</a:t>
            </a:r>
          </a:p>
          <a:p>
            <a:pPr eaLnBrk="0" hangingPunct="0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2021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年，天文学一级学科博士授权获批</a:t>
            </a:r>
            <a:endParaRPr lang="en-US" altLang="zh-CN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2022</a:t>
            </a:r>
            <a:r>
              <a:rPr lang="zh-CN" altLang="en-US" sz="20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年，获得国家级天文学一流本科专业建设</a:t>
            </a:r>
            <a:r>
              <a:rPr lang="zh-CN" altLang="en-US" sz="20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点</a:t>
            </a:r>
            <a:endParaRPr lang="en-US" altLang="zh-CN" sz="2000" b="1" dirty="0" smtClean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eaLnBrk="0" hangingPunct="0">
              <a:lnSpc>
                <a:spcPct val="150000"/>
              </a:lnSpc>
            </a:pPr>
            <a:endParaRPr lang="en-US" altLang="zh-CN" sz="20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sym typeface="华文楷体" panose="02010600040101010101" pitchFamily="2" charset="-122"/>
            </a:endParaRPr>
          </a:p>
          <a:p>
            <a:pPr algn="ctr" eaLnBrk="0" hangingPunct="0">
              <a:lnSpc>
                <a:spcPct val="150000"/>
              </a:lnSpc>
            </a:pPr>
            <a:r>
              <a:rPr lang="zh-CN" altLang="en-US" sz="2400" b="1" dirty="0" smtClean="0">
                <a:latin typeface="Candara" panose="020E0502030303020204" pitchFamily="34" charset="0"/>
                <a:ea typeface="宋体" panose="02010600030101010101" pitchFamily="2" charset="-122"/>
              </a:rPr>
              <a:t>天文</a:t>
            </a:r>
            <a:r>
              <a:rPr lang="zh-CN" altLang="en-US" sz="2400" b="1" dirty="0">
                <a:latin typeface="Candara" panose="020E0502030303020204" pitchFamily="34" charset="0"/>
                <a:ea typeface="宋体" panose="02010600030101010101" pitchFamily="2" charset="-122"/>
              </a:rPr>
              <a:t>学科是云南大学</a:t>
            </a:r>
            <a:r>
              <a:rPr lang="en-US" altLang="zh-CN" sz="2400" b="1" dirty="0">
                <a:latin typeface="Candara" panose="020E0502030303020204" pitchFamily="34" charset="0"/>
                <a:ea typeface="宋体" panose="02010600030101010101" pitchFamily="2" charset="-122"/>
              </a:rPr>
              <a:t>I</a:t>
            </a:r>
            <a:r>
              <a:rPr lang="zh-CN" altLang="en-US" sz="2400" b="1" dirty="0">
                <a:latin typeface="Candara" panose="020E0502030303020204" pitchFamily="34" charset="0"/>
                <a:ea typeface="宋体" panose="02010600030101010101" pitchFamily="2" charset="-122"/>
              </a:rPr>
              <a:t>期和</a:t>
            </a:r>
            <a:r>
              <a:rPr lang="en-US" altLang="zh-CN" sz="2400" b="1" dirty="0">
                <a:latin typeface="Candara" panose="020E0502030303020204" pitchFamily="34" charset="0"/>
                <a:ea typeface="宋体" panose="02010600030101010101" pitchFamily="2" charset="-122"/>
              </a:rPr>
              <a:t>II</a:t>
            </a:r>
            <a:r>
              <a:rPr lang="zh-CN" altLang="en-US" sz="2400" b="1" dirty="0">
                <a:latin typeface="Candara" panose="020E0502030303020204" pitchFamily="34" charset="0"/>
                <a:ea typeface="宋体" panose="02010600030101010101" pitchFamily="2" charset="-122"/>
              </a:rPr>
              <a:t>期双一流建设重点</a:t>
            </a:r>
            <a:r>
              <a:rPr lang="zh-CN" altLang="en-US" sz="2400" b="1" dirty="0" smtClean="0">
                <a:latin typeface="Candara" panose="020E0502030303020204" pitchFamily="34" charset="0"/>
                <a:ea typeface="宋体" panose="02010600030101010101" pitchFamily="2" charset="-122"/>
              </a:rPr>
              <a:t>学科，形成</a:t>
            </a:r>
            <a:r>
              <a:rPr lang="zh-CN" altLang="en-US" sz="2400" b="1" dirty="0">
                <a:latin typeface="Candara" panose="020E0502030303020204" pitchFamily="34" charset="0"/>
                <a:ea typeface="宋体" panose="02010600030101010101" pitchFamily="2" charset="-122"/>
              </a:rPr>
              <a:t>一系、一所、一基地的人才培养体系。</a:t>
            </a:r>
          </a:p>
        </p:txBody>
      </p:sp>
    </p:spTree>
    <p:extLst>
      <p:ext uri="{BB962C8B-B14F-4D97-AF65-F5344CB8AC3E}">
        <p14:creationId xmlns:p14="http://schemas.microsoft.com/office/powerpoint/2010/main" val="17418719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5C1B0C8D-1635-4963-B5E0-6AF2B646A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师资队伍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BB7EF289-023B-46AB-8413-A89D567B7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374656"/>
            <a:ext cx="7560840" cy="5376597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endParaRPr lang="en-US" altLang="zh-CN" sz="2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 marL="0" indent="-60958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天文学一流学科现有专职教学科研人员</a:t>
            </a:r>
            <a:r>
              <a:rPr lang="en-US" altLang="zh-CN" sz="2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41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人，其中教授（研究员）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10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人，副教授（副研究员）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23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人，讲师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8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人。</a:t>
            </a:r>
            <a:endParaRPr lang="en-US" altLang="zh-CN" sz="2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 marL="0" indent="0">
              <a:spcBef>
                <a:spcPts val="0"/>
              </a:spcBef>
              <a:buNone/>
            </a:pPr>
            <a:endParaRPr lang="en-US" altLang="zh-CN" sz="2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 marL="0" indent="-60958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博士研究生学历教师占比</a:t>
            </a:r>
            <a:r>
              <a:rPr lang="zh-CN" altLang="en-US" sz="2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 </a:t>
            </a:r>
            <a:r>
              <a:rPr lang="en-US" altLang="zh-CN" sz="2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100%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，副高级以上职称教师占比 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80%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；有出国留学经历教师大于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60%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；外籍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5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人，整体年轻化。</a:t>
            </a:r>
            <a:endParaRPr lang="en-US" altLang="zh-CN" sz="2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 marL="0" indent="-609585">
              <a:spcBef>
                <a:spcPts val="0"/>
              </a:spcBef>
              <a:buFont typeface="Wingdings" panose="05000000000000000000" pitchFamily="2" charset="2"/>
              <a:buChar char="ü"/>
            </a:pPr>
            <a:endParaRPr lang="en-US" altLang="zh-CN" sz="22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 marL="0" indent="-609585">
              <a:spcBef>
                <a:spcPts val="0"/>
              </a:spcBef>
              <a:buFont typeface="Wingdings" panose="05000000000000000000" pitchFamily="2" charset="2"/>
              <a:buChar char="ü"/>
            </a:pP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专职教学科研人员中</a:t>
            </a:r>
            <a:r>
              <a:rPr lang="zh-CN" altLang="en-US" sz="2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长江学者</a:t>
            </a:r>
            <a:r>
              <a:rPr lang="en-US" altLang="zh-CN" sz="2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1</a:t>
            </a:r>
            <a:r>
              <a:rPr lang="zh-CN" altLang="en-US" sz="2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人，国家杰青</a:t>
            </a:r>
            <a:r>
              <a:rPr lang="en-US" altLang="zh-CN" sz="2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2</a:t>
            </a:r>
            <a:r>
              <a:rPr lang="zh-CN" altLang="en-US" sz="22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，国家青年特聘专家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1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人，云南省科技领军人才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2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人、云岭教学名师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1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人、云岭高端外国专家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1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人、引进高端科技人才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1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人、省部级各类青年人才项目</a:t>
            </a:r>
            <a:r>
              <a:rPr lang="en-US" altLang="zh-CN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10</a:t>
            </a:r>
            <a:r>
              <a:rPr lang="zh-CN" altLang="en-US" sz="22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余人次。获云南省高层次创新创业团队项目支持。</a:t>
            </a:r>
          </a:p>
        </p:txBody>
      </p:sp>
    </p:spTree>
    <p:extLst>
      <p:ext uri="{BB962C8B-B14F-4D97-AF65-F5344CB8AC3E}">
        <p14:creationId xmlns:p14="http://schemas.microsoft.com/office/powerpoint/2010/main" val="661317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研究领域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71472" y="1142984"/>
            <a:ext cx="5786478" cy="2880320"/>
          </a:xfrm>
        </p:spPr>
        <p:txBody>
          <a:bodyPr/>
          <a:lstStyle/>
          <a:p>
            <a:pPr marL="0" indent="0">
              <a:buNone/>
            </a:pP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◎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高能天体物理与宇宙线</a:t>
            </a:r>
            <a:endParaRPr lang="en-US" altLang="zh-CN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◎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致密天体和多信使暂现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现象</a:t>
            </a:r>
            <a:endParaRPr lang="en-US" altLang="zh-CN" sz="2400" dirty="0" smtClean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   </a:t>
            </a:r>
            <a:r>
              <a:rPr lang="zh-CN" altLang="en-US" sz="2400" dirty="0" smtClean="0">
                <a:solidFill>
                  <a:srgbClr val="FF0000"/>
                </a:solidFill>
                <a:latin typeface="华文行楷" pitchFamily="2" charset="-122"/>
                <a:ea typeface="华文行楷" pitchFamily="2" charset="-122"/>
              </a:rPr>
              <a:t>张力教授团队在脉冲星高能物理过程方面取得了系列成果！</a:t>
            </a:r>
            <a:endParaRPr lang="en-US" altLang="zh-CN" sz="2400" dirty="0" smtClean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  <a:p>
            <a:pPr marL="0" indent="0">
              <a:buNone/>
            </a:pPr>
            <a:endParaRPr lang="en-US" altLang="zh-CN" sz="800" dirty="0">
              <a:solidFill>
                <a:srgbClr val="FF0000"/>
              </a:solidFill>
              <a:latin typeface="华文行楷" pitchFamily="2" charset="-122"/>
              <a:ea typeface="华文行楷" pitchFamily="2" charset="-122"/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◎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银河系与近场宇宙</a:t>
            </a:r>
            <a:endParaRPr lang="en-US" altLang="zh-CN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◎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星系宇宙学</a:t>
            </a:r>
            <a:endParaRPr lang="en-US" altLang="zh-CN" sz="2400" dirty="0">
              <a:solidFill>
                <a:schemeClr val="tx1"/>
              </a:solidFill>
              <a:latin typeface="仿宋" panose="02010609060101010101" pitchFamily="49" charset="-122"/>
              <a:ea typeface="仿宋" panose="02010609060101010101" pitchFamily="49" charset="-122"/>
            </a:endParaRPr>
          </a:p>
          <a:p>
            <a:pPr marL="0" indent="0">
              <a:buNone/>
            </a:pP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◎</a:t>
            </a:r>
            <a:r>
              <a:rPr lang="en-US" altLang="zh-CN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 </a:t>
            </a:r>
            <a:r>
              <a:rPr lang="zh-CN" altLang="en-US" sz="2400" dirty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银河系磁场与</a:t>
            </a:r>
            <a:r>
              <a:rPr lang="zh-CN" altLang="en-US" sz="2400" dirty="0" smtClean="0">
                <a:solidFill>
                  <a:schemeClr val="tx1"/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星际介质</a:t>
            </a:r>
            <a:endParaRPr lang="zh-CN" altLang="en-US" sz="24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055" y="2996952"/>
            <a:ext cx="2592288" cy="145686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2055" y="4836727"/>
            <a:ext cx="2600780" cy="1456866"/>
          </a:xfrm>
          <a:prstGeom prst="rect">
            <a:avLst/>
          </a:prstGeom>
        </p:spPr>
      </p:pic>
      <p:pic>
        <p:nvPicPr>
          <p:cNvPr id="7" name="Picture 3" descr="C:\work\yn\mephisto\grb.jpg">
            <a:extLst>
              <a:ext uri="{FF2B5EF4-FFF2-40B4-BE49-F238E27FC236}">
                <a16:creationId xmlns="" xmlns:a16="http://schemas.microsoft.com/office/drawing/2014/main" id="{77A21785-0FFE-4DFD-B093-F31399ADBF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055" y="1187665"/>
            <a:ext cx="2592288" cy="1543556"/>
          </a:xfrm>
          <a:prstGeom prst="rect">
            <a:avLst/>
          </a:prstGeom>
          <a:noFill/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180AFAD-1E47-488F-8EC9-EBC1D77437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" b="12857"/>
          <a:stretch/>
        </p:blipFill>
        <p:spPr>
          <a:xfrm>
            <a:off x="379036" y="4619899"/>
            <a:ext cx="2320756" cy="176142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64E06EB6-83EB-4E10-ADF5-46EF0D22D0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4674743"/>
            <a:ext cx="2664296" cy="170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9824" y="205503"/>
            <a:ext cx="8229600" cy="698500"/>
          </a:xfrm>
        </p:spPr>
        <p:txBody>
          <a:bodyPr/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科研平台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66574" y="948208"/>
            <a:ext cx="9181528" cy="5145088"/>
          </a:xfrm>
        </p:spPr>
        <p:txBody>
          <a:bodyPr/>
          <a:lstStyle/>
          <a:p>
            <a:pPr marL="457200" lvl="1" indent="0">
              <a:buNone/>
            </a:pPr>
            <a:r>
              <a:rPr lang="zh-CN" altLang="en-US" sz="2400" dirty="0" smtClean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丽江高美古观测站：</a:t>
            </a:r>
            <a:endParaRPr lang="en-US" altLang="zh-CN" sz="2400" dirty="0" smtClean="0">
              <a:solidFill>
                <a:srgbClr val="000000"/>
              </a:solidFill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  <a:p>
            <a:pPr marL="457200" lvl="1" indent="0">
              <a:buNone/>
            </a:pPr>
            <a:r>
              <a:rPr lang="en-US" altLang="zh-CN" sz="2400" dirty="0" smtClean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    1.6</a:t>
            </a:r>
            <a:r>
              <a:rPr lang="zh-CN" altLang="en-US" sz="2400" dirty="0" smtClean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米多</a:t>
            </a:r>
            <a:r>
              <a:rPr lang="zh-CN" altLang="en-US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通道测光巡天望远镜 </a:t>
            </a:r>
            <a:r>
              <a:rPr lang="zh-CN" altLang="zh-CN" sz="2400" dirty="0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M</a:t>
            </a:r>
            <a:r>
              <a:rPr lang="en-US" altLang="zh-CN" sz="2400" dirty="0" err="1">
                <a:solidFill>
                  <a:srgbClr val="000000"/>
                </a:solidFill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ephisto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en-US" altLang="zh-CN" sz="2400" dirty="0" smtClean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457200" lvl="1" indent="0">
              <a:buNone/>
            </a:pPr>
            <a:r>
              <a:rPr lang="en-US" altLang="zh-CN" sz="2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50cm </a:t>
            </a:r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望远镜阵</a:t>
            </a:r>
            <a:endParaRPr lang="en-US" altLang="zh-CN" sz="240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grpSp>
        <p:nvGrpSpPr>
          <p:cNvPr id="4" name="组合 8"/>
          <p:cNvGrpSpPr/>
          <p:nvPr/>
        </p:nvGrpSpPr>
        <p:grpSpPr>
          <a:xfrm>
            <a:off x="1396" y="4857759"/>
            <a:ext cx="9142604" cy="1987333"/>
            <a:chOff x="0" y="2202347"/>
            <a:chExt cx="9142604" cy="2453306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601" b="9619"/>
            <a:stretch>
              <a:fillRect/>
            </a:stretch>
          </p:blipFill>
          <p:spPr>
            <a:xfrm>
              <a:off x="0" y="2202347"/>
              <a:ext cx="9142604" cy="245330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613314" y="2202347"/>
              <a:ext cx="989765" cy="79200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6141" y="2238347"/>
              <a:ext cx="904574" cy="720000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202347"/>
              <a:ext cx="792000" cy="792000"/>
            </a:xfrm>
            <a:prstGeom prst="rect">
              <a:avLst/>
            </a:prstGeom>
          </p:spPr>
        </p:pic>
        <p:sp>
          <p:nvSpPr>
            <p:cNvPr id="9" name="标题 1"/>
            <p:cNvSpPr txBox="1"/>
            <p:nvPr/>
          </p:nvSpPr>
          <p:spPr>
            <a:xfrm>
              <a:off x="3303554" y="2286464"/>
              <a:ext cx="5665305" cy="684218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spcAft>
                  <a:spcPts val="600"/>
                </a:spcAft>
              </a:pPr>
              <a:r>
                <a:rPr lang="zh-CN" altLang="en-US" sz="2000" b="1" dirty="0">
                  <a:solidFill>
                    <a:srgbClr val="FFC000"/>
                  </a:solidFill>
                  <a:latin typeface="Heiti SC Medium" pitchFamily="2" charset="-128"/>
                  <a:ea typeface="Heiti SC Medium" pitchFamily="2" charset="-128"/>
                  <a:cs typeface="Arial" panose="020B0604020202020204" pitchFamily="34" charset="0"/>
                </a:rPr>
                <a:t>云南大学多通道测光巡天望远镜</a:t>
              </a:r>
              <a:endParaRPr lang="en-US" altLang="zh-CN" sz="2000" b="1" dirty="0">
                <a:solidFill>
                  <a:srgbClr val="FFC000"/>
                </a:solidFill>
                <a:latin typeface="Heiti SC Medium" pitchFamily="2" charset="-128"/>
                <a:ea typeface="Heiti SC Medium" pitchFamily="2" charset="-128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2000" b="1" dirty="0">
                  <a:solidFill>
                    <a:srgbClr val="C0000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M</a:t>
              </a:r>
              <a:r>
                <a:rPr lang="en-US" altLang="zh-CN" sz="2000" b="1" dirty="0">
                  <a:solidFill>
                    <a:schemeClr val="bg1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ulti-chann</a:t>
              </a:r>
              <a:r>
                <a:rPr lang="en-US" altLang="zh-CN" sz="2000" b="1" dirty="0">
                  <a:solidFill>
                    <a:srgbClr val="FF000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e</a:t>
              </a:r>
              <a:r>
                <a:rPr lang="en-US" altLang="zh-CN" sz="2000" b="1" dirty="0">
                  <a:solidFill>
                    <a:schemeClr val="bg1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l</a:t>
              </a:r>
              <a:r>
                <a:rPr lang="en-US" altLang="zh-CN" sz="2000" b="1" dirty="0"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 </a:t>
              </a:r>
              <a:r>
                <a:rPr lang="en-US" altLang="zh-CN" sz="2000" b="1" dirty="0">
                  <a:solidFill>
                    <a:srgbClr val="FFC00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P</a:t>
              </a:r>
              <a:r>
                <a:rPr lang="en-US" altLang="zh-CN" sz="2000" b="1" dirty="0">
                  <a:solidFill>
                    <a:srgbClr val="FFFF0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h</a:t>
              </a:r>
              <a:r>
                <a:rPr lang="en-US" altLang="zh-CN" sz="2000" b="1" dirty="0">
                  <a:solidFill>
                    <a:schemeClr val="bg1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otometr</a:t>
              </a:r>
              <a:r>
                <a:rPr lang="en-US" altLang="zh-CN" sz="2000" b="1" dirty="0">
                  <a:solidFill>
                    <a:srgbClr val="92D05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i</a:t>
              </a:r>
              <a:r>
                <a:rPr lang="en-US" altLang="zh-CN" sz="2000" b="1" dirty="0">
                  <a:solidFill>
                    <a:schemeClr val="bg1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c</a:t>
              </a:r>
              <a:r>
                <a:rPr lang="en-US" altLang="zh-CN" sz="2000" b="1" dirty="0"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 </a:t>
              </a:r>
              <a:r>
                <a:rPr lang="en-US" altLang="zh-CN" sz="2000" b="1" dirty="0">
                  <a:solidFill>
                    <a:srgbClr val="00B05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S</a:t>
              </a:r>
              <a:r>
                <a:rPr lang="en-US" altLang="zh-CN" sz="2000" b="1" dirty="0">
                  <a:solidFill>
                    <a:schemeClr val="bg1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urvey</a:t>
              </a:r>
              <a:r>
                <a:rPr lang="en-US" altLang="zh-CN" sz="2000" b="1" dirty="0"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 </a:t>
              </a:r>
              <a:r>
                <a:rPr lang="en-US" altLang="zh-CN" sz="2000" b="1" dirty="0">
                  <a:solidFill>
                    <a:srgbClr val="00B0F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T</a:t>
              </a:r>
              <a:r>
                <a:rPr lang="en-US" altLang="zh-CN" sz="2000" b="1" dirty="0">
                  <a:solidFill>
                    <a:schemeClr val="bg1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elesc</a:t>
              </a:r>
              <a:r>
                <a:rPr lang="en-US" altLang="zh-CN" sz="200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o</a:t>
              </a:r>
              <a:r>
                <a:rPr lang="en-US" altLang="zh-CN" sz="2000" b="1" dirty="0">
                  <a:solidFill>
                    <a:schemeClr val="bg1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pe</a:t>
              </a:r>
              <a:endParaRPr lang="zh-CN" altLang="en-US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charset="0"/>
                <a:ea typeface="Heiti SC Medium" pitchFamily="2" charset="-128"/>
                <a:cs typeface="Arial Narrow" panose="020B0606020202030204" pitchFamily="34" charset="0"/>
              </a:endParaRPr>
            </a:p>
          </p:txBody>
        </p:sp>
        <p:pic>
          <p:nvPicPr>
            <p:cNvPr id="10" name="图片 9" descr="Mephisto焦平面.png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3953" y="2229439"/>
              <a:ext cx="372569" cy="360000"/>
            </a:xfrm>
            <a:prstGeom prst="rect">
              <a:avLst/>
            </a:prstGeom>
          </p:spPr>
        </p:pic>
        <p:sp>
          <p:nvSpPr>
            <p:cNvPr id="11" name="标题 1"/>
            <p:cNvSpPr txBox="1"/>
            <p:nvPr/>
          </p:nvSpPr>
          <p:spPr>
            <a:xfrm>
              <a:off x="2087637" y="2731160"/>
              <a:ext cx="1005145" cy="228015"/>
            </a:xfrm>
            <a:prstGeom prst="rect">
              <a:avLst/>
            </a:prstGeom>
            <a:noFill/>
          </p:spPr>
          <p:txBody>
            <a:bodyPr vert="horz" lIns="91440" tIns="45720" rIns="91440" bIns="45720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/>
              <a:r>
                <a:rPr lang="en-US" altLang="zh-CN" sz="1050" b="1" dirty="0">
                  <a:solidFill>
                    <a:srgbClr val="C0000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M</a:t>
              </a:r>
              <a:r>
                <a:rPr lang="en-US" altLang="zh-CN" sz="1050" b="1" dirty="0">
                  <a:solidFill>
                    <a:srgbClr val="FF000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E</a:t>
              </a:r>
              <a:r>
                <a:rPr lang="en-US" altLang="zh-CN" sz="1050" b="1" dirty="0">
                  <a:solidFill>
                    <a:srgbClr val="FFC00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P</a:t>
              </a:r>
              <a:r>
                <a:rPr lang="en-US" altLang="zh-CN" sz="1050" b="1" dirty="0">
                  <a:solidFill>
                    <a:srgbClr val="FFFF0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H</a:t>
              </a:r>
              <a:r>
                <a:rPr lang="en-US" altLang="zh-CN" sz="1050" b="1" dirty="0">
                  <a:solidFill>
                    <a:srgbClr val="92D05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I</a:t>
              </a:r>
              <a:r>
                <a:rPr lang="en-US" altLang="zh-CN" sz="1050" b="1" dirty="0">
                  <a:solidFill>
                    <a:srgbClr val="00B05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S</a:t>
              </a:r>
              <a:r>
                <a:rPr lang="en-US" altLang="zh-CN" sz="1050" b="1" dirty="0">
                  <a:solidFill>
                    <a:srgbClr val="00B0F0"/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T</a:t>
              </a:r>
              <a:r>
                <a:rPr lang="en-US" altLang="zh-CN" sz="1050" b="1" dirty="0">
                  <a:solidFill>
                    <a:schemeClr val="accent6">
                      <a:lumMod val="20000"/>
                      <a:lumOff val="80000"/>
                    </a:schemeClr>
                  </a:solidFill>
                  <a:latin typeface="Helvetica" charset="0"/>
                  <a:ea typeface="Heiti SC Medium" pitchFamily="2" charset="-128"/>
                  <a:cs typeface="Arial Narrow" panose="020B0606020202030204" pitchFamily="34" charset="0"/>
                </a:rPr>
                <a:t>O</a:t>
              </a:r>
              <a:endParaRPr lang="zh-CN" altLang="en-US" sz="105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Helvetica" charset="0"/>
                <a:ea typeface="Heiti SC Medium" pitchFamily="2" charset="-128"/>
                <a:cs typeface="Arial Narrow" panose="020B0606020202030204" pitchFamily="34" charset="0"/>
              </a:endParaRPr>
            </a:p>
          </p:txBody>
        </p:sp>
        <p:cxnSp>
          <p:nvCxnSpPr>
            <p:cNvPr id="12" name="直线连接符 9"/>
            <p:cNvCxnSpPr/>
            <p:nvPr/>
          </p:nvCxnSpPr>
          <p:spPr>
            <a:xfrm>
              <a:off x="1736824" y="2922179"/>
              <a:ext cx="1230112" cy="0"/>
            </a:xfrm>
            <a:prstGeom prst="line">
              <a:avLst/>
            </a:prstGeom>
            <a:ln w="15875"/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7410" name="Picture 2" descr="http://www.swifar.ynu.edu.cn/__local/B/D7/38/AC7BDF5F5A03BCCD2096367B03C_E9FEA429_3FD3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1406" y="2276872"/>
            <a:ext cx="6151574" cy="2568282"/>
          </a:xfrm>
          <a:prstGeom prst="rect">
            <a:avLst/>
          </a:prstGeom>
          <a:noFill/>
        </p:spPr>
      </p:pic>
      <p:sp>
        <p:nvSpPr>
          <p:cNvPr id="17" name="矩形 16"/>
          <p:cNvSpPr/>
          <p:nvPr/>
        </p:nvSpPr>
        <p:spPr>
          <a:xfrm>
            <a:off x="6500826" y="2420888"/>
            <a:ext cx="235745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/>
              <a:t>近邻星系</a:t>
            </a:r>
            <a:r>
              <a:rPr lang="en-US" altLang="zh-CN" sz="2400" dirty="0" smtClean="0"/>
              <a:t>M101 </a:t>
            </a:r>
            <a:r>
              <a:rPr lang="en-US" altLang="zh-CN" sz="2400" dirty="0" err="1" smtClean="0"/>
              <a:t>uvr</a:t>
            </a:r>
            <a:r>
              <a:rPr lang="zh-CN" altLang="en-US" sz="2400" dirty="0" smtClean="0"/>
              <a:t>三波段真彩色合成图：</a:t>
            </a:r>
            <a:r>
              <a:rPr lang="en-US" sz="2400" dirty="0" smtClean="0"/>
              <a:t>SN 2023ixf</a:t>
            </a:r>
            <a:r>
              <a:rPr lang="zh-CN" altLang="en-US" sz="2400" dirty="0" smtClean="0"/>
              <a:t>超新星爆发</a:t>
            </a:r>
            <a:endParaRPr lang="zh-CN" alt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1948FEFA-C009-4960-9F27-30567C3A2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058" y="224759"/>
            <a:ext cx="8229600" cy="698500"/>
          </a:xfrm>
        </p:spPr>
        <p:txBody>
          <a:bodyPr/>
          <a:lstStyle/>
          <a:p>
            <a:r>
              <a:rPr lang="zh-CN" altLang="en-US" sz="3200" dirty="0" smtClean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云南大学天文台：呈贡校区云山</a:t>
            </a:r>
            <a:endParaRPr lang="zh-CN" altLang="en-US" sz="32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11" name="TextBox 7">
            <a:extLst>
              <a:ext uri="{FF2B5EF4-FFF2-40B4-BE49-F238E27FC236}">
                <a16:creationId xmlns="" xmlns:a16="http://schemas.microsoft.com/office/drawing/2014/main" id="{7E5B17B0-8FD6-4F23-BB31-BCBC9E48C9EE}"/>
              </a:ext>
            </a:extLst>
          </p:cNvPr>
          <p:cNvSpPr txBox="1"/>
          <p:nvPr/>
        </p:nvSpPr>
        <p:spPr>
          <a:xfrm>
            <a:off x="179512" y="4437742"/>
            <a:ext cx="3744416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云大天文台以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</a:t>
            </a:r>
            <a:r>
              <a:rPr lang="zh-CN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米光学望远镜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、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12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米口径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射电望远镜、太阳历</a:t>
            </a:r>
            <a:r>
              <a:rPr lang="zh-CN" altLang="en-US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广场、科普展厅和天象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厅，是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集教学、科研和科普为一体的重要平台</a:t>
            </a:r>
            <a:r>
              <a:rPr lang="zh-CN" altLang="en-US" sz="2800" b="1" dirty="0" smtClean="0">
                <a:latin typeface="华文楷体" panose="02010600040101010101" pitchFamily="2" charset="-122"/>
                <a:ea typeface="华文楷体" panose="02010600040101010101" pitchFamily="2" charset="-122"/>
                <a:cs typeface="Times New Roman" panose="02020603050405020304" pitchFamily="18" charset="0"/>
              </a:rPr>
              <a:t>。</a:t>
            </a:r>
            <a:endParaRPr lang="zh-CN" altLang="en-US" sz="28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146" name="Picture 2" descr="图片">
            <a:extLst>
              <a:ext uri="{FF2B5EF4-FFF2-40B4-BE49-F238E27FC236}">
                <a16:creationId xmlns="" xmlns:a16="http://schemas.microsoft.com/office/drawing/2014/main" id="{9F4EAC41-8AED-4F0E-85B3-57515D0B2B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802" y="1052736"/>
            <a:ext cx="4932056" cy="3000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 descr="微信图片_20191230171220.jpg">
            <a:extLst>
              <a:ext uri="{FF2B5EF4-FFF2-40B4-BE49-F238E27FC236}">
                <a16:creationId xmlns="" xmlns:a16="http://schemas.microsoft.com/office/drawing/2014/main" id="{4CEC83B7-61E6-4188-9F63-A363B55FBD82}"/>
              </a:ext>
            </a:extLst>
          </p:cNvPr>
          <p:cNvPicPr/>
          <p:nvPr/>
        </p:nvPicPr>
        <p:blipFill rotWithShape="1">
          <a:blip r:embed="rId4" cstate="print"/>
          <a:srcRect l="7464" t="12616" r="4349" b="20138"/>
          <a:stretch/>
        </p:blipFill>
        <p:spPr>
          <a:xfrm rot="5400000">
            <a:off x="5528150" y="1858164"/>
            <a:ext cx="4514758" cy="26449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23928" y="4446302"/>
            <a:ext cx="3438810" cy="2242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48590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45F6A101-2A29-4873-9D31-CD30E8BACA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86629"/>
            <a:ext cx="3413101" cy="281406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86277F8-9184-4CA9-8CD4-472D742AE0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896065"/>
            <a:ext cx="4861774" cy="288461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B7DA26E6-993E-44C8-928B-70B7D8DD25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7928" y="4005064"/>
            <a:ext cx="5868144" cy="2700433"/>
          </a:xfrm>
          <a:prstGeom prst="rect">
            <a:avLst/>
          </a:prstGeom>
        </p:spPr>
      </p:pic>
      <p:sp>
        <p:nvSpPr>
          <p:cNvPr id="10" name="标题 1">
            <a:extLst>
              <a:ext uri="{FF2B5EF4-FFF2-40B4-BE49-F238E27FC236}">
                <a16:creationId xmlns="" xmlns:a16="http://schemas.microsoft.com/office/drawing/2014/main" id="{F0E6F984-64EE-4F4E-8AEA-8FA57BA36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6058" y="224759"/>
            <a:ext cx="8229600" cy="698500"/>
          </a:xfrm>
        </p:spPr>
        <p:txBody>
          <a:bodyPr/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云南大学天文台</a:t>
            </a:r>
          </a:p>
        </p:txBody>
      </p:sp>
    </p:spTree>
    <p:extLst>
      <p:ext uri="{BB962C8B-B14F-4D97-AF65-F5344CB8AC3E}">
        <p14:creationId xmlns:p14="http://schemas.microsoft.com/office/powerpoint/2010/main" val="1313867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-224825" y="1301808"/>
            <a:ext cx="5466908" cy="1911837"/>
          </a:xfrm>
        </p:spPr>
        <p:txBody>
          <a:bodyPr/>
          <a:lstStyle/>
          <a:p>
            <a:pPr>
              <a:buNone/>
            </a:pPr>
            <a:r>
              <a:rPr lang="zh-CN" altLang="en-US" sz="2400" smtClean="0">
                <a:solidFill>
                  <a:schemeClr val="tx1"/>
                </a:solidFill>
                <a:latin typeface="STKaiti" charset="-122"/>
                <a:ea typeface="STKaiti" charset="-122"/>
                <a:cs typeface="STKaiti" charset="-122"/>
              </a:rPr>
              <a:t>         云南</a:t>
            </a:r>
            <a:r>
              <a:rPr lang="zh-CN" altLang="en-US" sz="2400" dirty="0" smtClean="0">
                <a:solidFill>
                  <a:schemeClr val="tx1"/>
                </a:solidFill>
                <a:latin typeface="STKaiti" charset="-122"/>
                <a:ea typeface="STKaiti" charset="-122"/>
                <a:cs typeface="STKaiti" charset="-122"/>
              </a:rPr>
              <a:t>大学作为</a:t>
            </a:r>
            <a:r>
              <a:rPr lang="en-US" altLang="zh-CN" sz="2400" dirty="0" smtClean="0">
                <a:solidFill>
                  <a:schemeClr val="tx1"/>
                </a:solidFill>
                <a:latin typeface="STKaiti" charset="-122"/>
                <a:ea typeface="STKaiti" charset="-122"/>
                <a:cs typeface="STKaiti" charset="-122"/>
              </a:rPr>
              <a:t>LHAASO</a:t>
            </a:r>
            <a:r>
              <a:rPr lang="zh-CN" altLang="en-US" sz="2400" dirty="0" smtClean="0">
                <a:solidFill>
                  <a:schemeClr val="tx1"/>
                </a:solidFill>
                <a:latin typeface="STKaiti" charset="-122"/>
                <a:ea typeface="STKaiti" charset="-122"/>
                <a:cs typeface="STKaiti" charset="-122"/>
              </a:rPr>
              <a:t>主要建设单位之一，完成了三大阵列之一的广角切伦科夫望远镜（</a:t>
            </a:r>
            <a:r>
              <a:rPr lang="en-US" sz="2400" dirty="0" smtClean="0">
                <a:solidFill>
                  <a:schemeClr val="tx1"/>
                </a:solidFill>
                <a:latin typeface="STKaiti" charset="-122"/>
                <a:ea typeface="STKaiti" charset="-122"/>
                <a:cs typeface="STKaiti" charset="-122"/>
              </a:rPr>
              <a:t>WFCTA</a:t>
            </a:r>
            <a:r>
              <a:rPr lang="zh-CN" altLang="en-US" sz="2400" dirty="0" smtClean="0">
                <a:solidFill>
                  <a:schemeClr val="tx1"/>
                </a:solidFill>
                <a:latin typeface="STKaiti" charset="-122"/>
                <a:ea typeface="STKaiti" charset="-122"/>
                <a:cs typeface="STKaiti" charset="-122"/>
              </a:rPr>
              <a:t>）阵列核心部件硅光电倍增管成像探头</a:t>
            </a:r>
            <a:r>
              <a:rPr lang="en-US" sz="2400" dirty="0" smtClean="0">
                <a:solidFill>
                  <a:schemeClr val="tx1"/>
                </a:solidFill>
                <a:latin typeface="STKaiti" charset="-122"/>
                <a:ea typeface="STKaiti" charset="-122"/>
                <a:cs typeface="STKaiti" charset="-122"/>
              </a:rPr>
              <a:t>(</a:t>
            </a:r>
            <a:r>
              <a:rPr lang="zh-CN" altLang="en-US" sz="2400" dirty="0" smtClean="0">
                <a:solidFill>
                  <a:schemeClr val="tx1"/>
                </a:solidFill>
                <a:latin typeface="STKaiti" charset="-122"/>
                <a:ea typeface="STKaiti" charset="-122"/>
                <a:cs typeface="STKaiti" charset="-122"/>
              </a:rPr>
              <a:t>相机</a:t>
            </a:r>
            <a:r>
              <a:rPr lang="en-US" sz="2400" dirty="0" smtClean="0">
                <a:solidFill>
                  <a:schemeClr val="tx1"/>
                </a:solidFill>
                <a:latin typeface="STKaiti" charset="-122"/>
                <a:ea typeface="STKaiti" charset="-122"/>
                <a:cs typeface="STKaiti" charset="-122"/>
              </a:rPr>
              <a:t>)</a:t>
            </a:r>
            <a:r>
              <a:rPr lang="zh-CN" altLang="en-US" sz="2400" dirty="0" smtClean="0">
                <a:solidFill>
                  <a:schemeClr val="tx1"/>
                </a:solidFill>
                <a:latin typeface="STKaiti" charset="-122"/>
                <a:ea typeface="STKaiti" charset="-122"/>
                <a:cs typeface="STKaiti" charset="-122"/>
              </a:rPr>
              <a:t>的研制和生产。</a:t>
            </a:r>
            <a:endParaRPr lang="zh-CN" altLang="en-US" sz="2400" dirty="0">
              <a:solidFill>
                <a:schemeClr val="tx1"/>
              </a:solidFill>
              <a:latin typeface="STKaiti" charset="-122"/>
              <a:ea typeface="STKaiti" charset="-122"/>
              <a:cs typeface="STKaiti" charset="-122"/>
            </a:endParaRPr>
          </a:p>
        </p:txBody>
      </p:sp>
      <p:sp>
        <p:nvSpPr>
          <p:cNvPr id="4" name="标题 1">
            <a:extLst>
              <a:ext uri="{FF2B5EF4-FFF2-40B4-BE49-F238E27FC236}">
                <a16:creationId xmlns="" xmlns:a16="http://schemas.microsoft.com/office/drawing/2014/main" id="{0BE591A0-A0D6-499A-8FF7-49F3137159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3200" dirty="0" smtClean="0">
                <a:latin typeface="华文楷体" panose="02010600040101010101" charset="-122"/>
                <a:ea typeface="华文楷体" panose="02010600040101010101" charset="-122"/>
                <a:cs typeface="楷体" panose="02010609060101010101" charset="-122"/>
              </a:rPr>
              <a:t>光电倍增管检测测试平台</a:t>
            </a:r>
            <a:endParaRPr lang="zh-CN" altLang="en-US" sz="3200" dirty="0">
              <a:latin typeface="华文楷体" panose="02010600040101010101" charset="-122"/>
              <a:ea typeface="华文楷体" panose="02010600040101010101" charset="-122"/>
              <a:cs typeface="楷体" panose="02010609060101010101" charset="-122"/>
            </a:endParaRPr>
          </a:p>
        </p:txBody>
      </p:sp>
      <p:pic>
        <p:nvPicPr>
          <p:cNvPr id="5" name="图片 4" descr="柜台上放着广告&#10;&#10;低可信度描述已自动生成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94" y="1000108"/>
            <a:ext cx="3429024" cy="2247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图片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500438"/>
            <a:ext cx="5257800" cy="321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图片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8" y="3357562"/>
            <a:ext cx="3063878" cy="33718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">
            <a:extLst>
              <a:ext uri="{FF2B5EF4-FFF2-40B4-BE49-F238E27FC236}">
                <a16:creationId xmlns="" xmlns:a16="http://schemas.microsoft.com/office/drawing/2014/main" id="{B562C276-52FA-4C59-A3B0-3A16124C2F3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14" r="22947"/>
          <a:stretch/>
        </p:blipFill>
        <p:spPr>
          <a:xfrm rot="5400000">
            <a:off x="1402323" y="2098083"/>
            <a:ext cx="3068960" cy="415915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="" xmlns:a16="http://schemas.microsoft.com/office/drawing/2014/main" id="{0BE591A0-A0D6-499A-8FF7-49F313715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616" y="116632"/>
            <a:ext cx="6144683" cy="754095"/>
          </a:xfrm>
        </p:spPr>
        <p:txBody>
          <a:bodyPr/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楷体" panose="02010609060101010101" charset="-122"/>
              </a:rPr>
              <a:t>高性能计算平台与天文数据中心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="" xmlns:a16="http://schemas.microsoft.com/office/drawing/2014/main" id="{7F5B3E52-3712-4166-AC95-6DA07BF8CBB5}"/>
              </a:ext>
            </a:extLst>
          </p:cNvPr>
          <p:cNvSpPr txBox="1"/>
          <p:nvPr/>
        </p:nvSpPr>
        <p:spPr>
          <a:xfrm>
            <a:off x="428596" y="1500174"/>
            <a:ext cx="85449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建成高性能计算平台与天文数据处理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中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心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zh-CN" altLang="en-US" sz="2400" b="1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云南大学呈贡校区、丽江高美古观测站）</a:t>
            </a:r>
            <a:endParaRPr lang="zh-CN" altLang="en-US" sz="2400" b="1" dirty="0">
              <a:solidFill>
                <a:srgbClr val="FF0000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="" xmlns:a16="http://schemas.microsoft.com/office/drawing/2014/main" id="{0EFF9CBF-CD8B-4394-AC79-030469FE28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066" y="2714620"/>
            <a:ext cx="4000529" cy="300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4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386044" cy="698500"/>
          </a:xfrm>
        </p:spPr>
        <p:txBody>
          <a:bodyPr/>
          <a:lstStyle/>
          <a:p>
            <a:pPr algn="ctr"/>
            <a:r>
              <a:rPr lang="en-US" altLang="zh-CN" sz="6000" dirty="0" smtClean="0">
                <a:solidFill>
                  <a:srgbClr val="0505E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   </a:t>
            </a:r>
            <a:r>
              <a:rPr lang="zh-CN" altLang="en-US" sz="6000" dirty="0" smtClean="0">
                <a:solidFill>
                  <a:srgbClr val="0505EB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提     纲</a:t>
            </a:r>
            <a:endParaRPr lang="zh-CN" altLang="en-US" sz="6000" dirty="0">
              <a:latin typeface="华文楷体" panose="02010600040101010101" charset="-122"/>
              <a:ea typeface="华文楷体" panose="02010600040101010101" charset="-122"/>
              <a:cs typeface="华文楷体" panose="0201060004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914400" y="2643182"/>
            <a:ext cx="8229600" cy="2373984"/>
          </a:xfrm>
        </p:spPr>
        <p:txBody>
          <a:bodyPr/>
          <a:lstStyle/>
          <a:p>
            <a:pPr>
              <a:buNone/>
            </a:pPr>
            <a:r>
              <a:rPr lang="zh-CN" altLang="en-US" sz="4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昆明优势</a:t>
            </a:r>
            <a:endParaRPr lang="en-US" altLang="zh-CN" sz="4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>
              <a:buNone/>
            </a:pPr>
            <a:r>
              <a:rPr lang="zh-CN" altLang="en-US" sz="48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云南大学天文学概况</a:t>
            </a:r>
            <a:endParaRPr lang="en-US" altLang="zh-CN" sz="48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8229600" cy="698500"/>
          </a:xfrm>
        </p:spPr>
        <p:txBody>
          <a:bodyPr/>
          <a:lstStyle/>
          <a:p>
            <a:r>
              <a:rPr lang="zh-CN" altLang="en-US" sz="3200" dirty="0" smtClean="0">
                <a:latin typeface="华文楷体" panose="02010600040101010101" charset="-122"/>
                <a:ea typeface="华文楷体" panose="02010600040101010101" charset="-122"/>
              </a:rPr>
              <a:t>小结</a:t>
            </a:r>
            <a:endParaRPr lang="zh-CN" altLang="en-US" sz="3200" dirty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>
          <a:xfrm>
            <a:off x="539552" y="1697388"/>
            <a:ext cx="8208912" cy="2660306"/>
          </a:xfrm>
        </p:spPr>
        <p:txBody>
          <a:bodyPr/>
          <a:lstStyle/>
          <a:p>
            <a:pPr>
              <a:buFont typeface="Wingdings" panose="05000000000000000000" charset="0"/>
              <a:buChar char="Ø"/>
            </a:pPr>
            <a:r>
              <a:rPr lang="zh-CN" altLang="en-US" sz="28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云南大学天文学正处于快速发展之中，在师资队伍建设、科学研究、平台建设、人才培养和社会服务等方面均取得了进展。</a:t>
            </a:r>
            <a:endParaRPr lang="en-US" altLang="zh-CN" sz="2800" dirty="0" smtClean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  <a:p>
            <a:pPr>
              <a:buFont typeface="Wingdings" panose="05000000000000000000" charset="0"/>
              <a:buChar char="Ø"/>
            </a:pPr>
            <a:r>
              <a:rPr lang="zh-CN" altLang="en-US" sz="28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天文学的进一步发展需要您的支持，希望</a:t>
            </a:r>
            <a:r>
              <a:rPr lang="en-US" altLang="zh-CN" sz="28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FPS 13</a:t>
            </a:r>
            <a:r>
              <a:rPr lang="zh-CN" altLang="en-US" sz="2800" dirty="0" smtClean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会议在昆明召开，共同促进中国脉冲星事业的发展！</a:t>
            </a:r>
            <a:endParaRPr kumimoji="1" lang="en-US" altLang="zh-CN" sz="2800" dirty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="" xmlns:a16="http://schemas.microsoft.com/office/drawing/2014/main" id="{1CADC305-77A0-4B1F-9627-D09B05571FE2}"/>
              </a:ext>
            </a:extLst>
          </p:cNvPr>
          <p:cNvSpPr txBox="1"/>
          <p:nvPr/>
        </p:nvSpPr>
        <p:spPr>
          <a:xfrm>
            <a:off x="1043608" y="4362583"/>
            <a:ext cx="67687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诚邀您共聚彩云之南</a:t>
            </a:r>
            <a:endParaRPr lang="en-US" altLang="zh-CN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ctr"/>
            <a:r>
              <a:rPr lang="zh-CN" altLang="en-US" sz="36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在云山之巅，仰望星空！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643042" y="357166"/>
            <a:ext cx="6476054" cy="48036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785786" y="5643578"/>
            <a:ext cx="79296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 dirty="0" smtClean="0">
                <a:solidFill>
                  <a:srgbClr val="FF0000"/>
                </a:solidFill>
              </a:rPr>
              <a:t>昆明是一个四季如春鸟语花香的地方！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85918" y="4286256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bg1"/>
                </a:solidFill>
                <a:latin typeface="华文行楷" pitchFamily="2" charset="-122"/>
                <a:ea typeface="华文行楷" pitchFamily="2" charset="-122"/>
              </a:rPr>
              <a:t>云南大学校园内盛开的樱花</a:t>
            </a:r>
            <a:endParaRPr lang="zh-CN" altLang="en-US" sz="2800" b="1" dirty="0">
              <a:solidFill>
                <a:schemeClr val="bg1"/>
              </a:solidFill>
              <a:latin typeface="华文行楷" pitchFamily="2" charset="-122"/>
              <a:ea typeface="华文行楷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1589"/>
          <a:stretch>
            <a:fillRect/>
          </a:stretch>
        </p:blipFill>
        <p:spPr bwMode="auto">
          <a:xfrm>
            <a:off x="1369882" y="142852"/>
            <a:ext cx="2987804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b="19354"/>
          <a:stretch>
            <a:fillRect/>
          </a:stretch>
        </p:blipFill>
        <p:spPr bwMode="auto">
          <a:xfrm>
            <a:off x="4541884" y="142852"/>
            <a:ext cx="2902788" cy="507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TextBox 5"/>
          <p:cNvSpPr txBox="1"/>
          <p:nvPr/>
        </p:nvSpPr>
        <p:spPr>
          <a:xfrm>
            <a:off x="714348" y="5357826"/>
            <a:ext cx="7929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/>
              <a:t>气候具有得天独厚的优势：</a:t>
            </a:r>
            <a:endParaRPr lang="en-US" altLang="zh-CN" sz="2800" b="1" dirty="0" smtClean="0"/>
          </a:p>
          <a:p>
            <a:r>
              <a:rPr lang="zh-CN" altLang="en-US" sz="2800" b="1" dirty="0" smtClean="0"/>
              <a:t>           同时期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南阳</a:t>
            </a:r>
            <a:r>
              <a:rPr lang="zh-CN" altLang="en-US" sz="2800" b="1" dirty="0" smtClean="0"/>
              <a:t>和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昆明</a:t>
            </a:r>
            <a:r>
              <a:rPr lang="zh-CN" altLang="en-US" sz="2800" b="1" dirty="0" smtClean="0"/>
              <a:t>温度相比：</a:t>
            </a:r>
            <a:r>
              <a:rPr lang="en-US" altLang="zh-CN" sz="2800" b="1" dirty="0" smtClean="0"/>
              <a:t>34°</a:t>
            </a:r>
            <a:r>
              <a:rPr lang="zh-CN" altLang="en-US" sz="2800" b="1" dirty="0" smtClean="0"/>
              <a:t>：</a:t>
            </a:r>
            <a:r>
              <a:rPr lang="en-US" altLang="zh-CN" sz="2800" b="1" dirty="0" smtClean="0"/>
              <a:t>28°</a:t>
            </a:r>
            <a:endParaRPr lang="zh-CN" altLang="en-US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59973"/>
            <a:ext cx="8472518" cy="3769225"/>
          </a:xfrm>
        </p:spPr>
        <p:txBody>
          <a:bodyPr/>
          <a:lstStyle/>
          <a:p>
            <a:pPr>
              <a:buNone/>
            </a:pPr>
            <a:r>
              <a:rPr lang="zh-CN" altLang="en-US" sz="4000" dirty="0" smtClean="0"/>
              <a:t>昆明交通便利，高铁通往：</a:t>
            </a:r>
            <a:endParaRPr lang="en-US" altLang="zh-CN" sz="4000" dirty="0" smtClean="0"/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zh-CN" altLang="en-US" sz="4000" dirty="0" smtClean="0"/>
              <a:t>   </a:t>
            </a:r>
            <a:r>
              <a:rPr lang="zh-CN" altLang="en-US" sz="3200" dirty="0" smtClean="0"/>
              <a:t>大理、丽江、保山、</a:t>
            </a:r>
            <a:endParaRPr lang="en-US" altLang="zh-CN" sz="3200" dirty="0" smtClean="0"/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zh-CN" altLang="en-US" sz="3200" dirty="0" smtClean="0"/>
              <a:t>    玉溪、普洱、西双版纳、磨憨（琅勃拉邦、万象）</a:t>
            </a:r>
            <a:endParaRPr lang="en-US" altLang="zh-CN" sz="3200" dirty="0" smtClean="0"/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zh-CN" altLang="en-US" sz="3200" dirty="0" smtClean="0"/>
              <a:t>     弥勒、普者黑</a:t>
            </a:r>
            <a:endParaRPr lang="en-US" altLang="zh-CN" sz="3200" dirty="0" smtClean="0"/>
          </a:p>
          <a:p>
            <a:pPr>
              <a:buClr>
                <a:srgbClr val="FF0000"/>
              </a:buClr>
              <a:buFont typeface="Wingdings" pitchFamily="2" charset="2"/>
              <a:buChar char="Ø"/>
            </a:pPr>
            <a:r>
              <a:rPr lang="en-US" altLang="zh-CN" sz="3200" dirty="0" smtClean="0"/>
              <a:t>    </a:t>
            </a:r>
            <a:r>
              <a:rPr lang="zh-CN" altLang="en-US" sz="3200" dirty="0" smtClean="0"/>
              <a:t>曲靖、宣威</a:t>
            </a:r>
            <a:endParaRPr lang="zh-CN" alt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500034" y="5286388"/>
            <a:ext cx="8358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 smtClean="0">
                <a:solidFill>
                  <a:srgbClr val="FF0000"/>
                </a:solidFill>
              </a:rPr>
              <a:t>繁忙工作之余，放松的好地方！</a:t>
            </a:r>
            <a:endParaRPr lang="zh-CN" alt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>
                <a:solidFill>
                  <a:srgbClr val="FF0000"/>
                </a:solidFill>
              </a:rPr>
              <a:t>FPS 13</a:t>
            </a:r>
            <a:r>
              <a:rPr lang="zh-CN" altLang="en-US" sz="3200" dirty="0" smtClean="0">
                <a:solidFill>
                  <a:srgbClr val="FF0000"/>
                </a:solidFill>
              </a:rPr>
              <a:t>到昆明，因为有云大天文！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1357298"/>
            <a:ext cx="7889133" cy="5145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8229600" cy="698500"/>
          </a:xfrm>
        </p:spPr>
        <p:txBody>
          <a:bodyPr/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云南大学</a:t>
            </a:r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楷体" panose="02010609060101010101" charset="-122"/>
              </a:rPr>
              <a:t>天文</a:t>
            </a:r>
            <a:r>
              <a:rPr lang="zh-CN" altLang="en-US" sz="3200" dirty="0" smtClean="0">
                <a:latin typeface="华文楷体" panose="02010600040101010101" charset="-122"/>
                <a:ea typeface="华文楷体" panose="02010600040101010101" charset="-122"/>
                <a:cs typeface="楷体" panose="02010609060101010101" charset="-122"/>
              </a:rPr>
              <a:t>学科</a:t>
            </a:r>
            <a:endParaRPr lang="zh-CN" altLang="en-US" sz="3200" dirty="0">
              <a:latin typeface="华文楷体" panose="02010600040101010101" charset="-122"/>
              <a:ea typeface="华文楷体" panose="02010600040101010101" charset="-122"/>
              <a:cs typeface="楷体" panose="02010609060101010101" charset="-122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83568" y="1268760"/>
            <a:ext cx="8229600" cy="5145088"/>
          </a:xfrm>
        </p:spPr>
        <p:txBody>
          <a:bodyPr/>
          <a:lstStyle/>
          <a:p>
            <a:pPr marL="0" inden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u"/>
            </a:pP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云南大学是全国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42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所双一流大学</a:t>
            </a:r>
            <a:r>
              <a:rPr lang="zh-CN" altLang="en-US" sz="2400" dirty="0" smtClean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之一</a:t>
            </a:r>
            <a:endParaRPr lang="en-US" altLang="zh-CN" sz="2400" dirty="0" smtClean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u"/>
            </a:pP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天文学科是云南大学重点建设的双一流学科：</a:t>
            </a:r>
            <a:endParaRPr lang="en-US" altLang="zh-CN" sz="24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     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一期建设</a:t>
            </a:r>
            <a:r>
              <a:rPr lang="en-US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5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个学科（群）之一、二期建设</a:t>
            </a:r>
            <a:r>
              <a:rPr lang="en-US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6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个学科之一</a:t>
            </a:r>
            <a:endParaRPr lang="en-US" altLang="zh-CN" sz="24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Font typeface="Wingdings" pitchFamily="2" charset="2"/>
              <a:buChar char="u"/>
            </a:pP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</a:rPr>
              <a:t>天文</a:t>
            </a:r>
            <a:r>
              <a:rPr lang="zh-CN" altLang="en-US" sz="24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</a:rPr>
              <a:t>学科</a:t>
            </a:r>
            <a:r>
              <a:rPr lang="zh-CN" altLang="en-US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</a:rPr>
              <a:t>：</a:t>
            </a:r>
            <a:endParaRPr lang="en-US" altLang="zh-CN" sz="2400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charset="-122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US" altLang="zh-CN" sz="2400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charset="-122"/>
              </a:rPr>
              <a:t>   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具有天文学本科（</a:t>
            </a:r>
            <a:r>
              <a:rPr lang="en-US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2015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年）、一级学科硕士学位授权（</a:t>
            </a:r>
            <a:r>
              <a:rPr lang="en-US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2019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年）、博士学位授权（</a:t>
            </a:r>
            <a:r>
              <a:rPr lang="en-US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2021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年）</a:t>
            </a:r>
            <a:endParaRPr lang="en-US" altLang="zh-CN" sz="2400" dirty="0" smtClean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 marL="0" indent="0">
              <a:lnSpc>
                <a:spcPct val="150000"/>
              </a:lnSpc>
              <a:buClr>
                <a:srgbClr val="FF0000"/>
              </a:buClr>
              <a:buNone/>
            </a:pPr>
            <a:r>
              <a:rPr lang="en-US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    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具有一系（天文系）、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一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所（中国西南天文研究所）、</a:t>
            </a:r>
            <a:r>
              <a:rPr lang="zh-CN" altLang="en-US" sz="2400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一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基地（云南大学</a:t>
            </a:r>
            <a:r>
              <a:rPr lang="en-US" altLang="zh-CN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-</a:t>
            </a:r>
            <a:r>
              <a:rPr lang="zh-CN" altLang="en-US" sz="2400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云南天文台育人与创新联合基地）</a:t>
            </a:r>
            <a:endParaRPr lang="zh-CN" altLang="en-US" sz="24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  <a:p>
            <a:pPr marL="0" indent="0">
              <a:buClr>
                <a:srgbClr val="FF0000"/>
              </a:buClr>
              <a:buFont typeface="Wingdings" pitchFamily="2" charset="2"/>
              <a:buChar char="u"/>
            </a:pPr>
            <a:endParaRPr lang="en-US" altLang="zh-CN" sz="2400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">
            <a:extLst>
              <a:ext uri="{FF2B5EF4-FFF2-40B4-BE49-F238E27FC236}">
                <a16:creationId xmlns="" xmlns:a16="http://schemas.microsoft.com/office/drawing/2014/main" id="{A6DDEE07-B7EA-4F17-8858-030F54E117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84176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云南大学天文学历史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="" xmlns:a16="http://schemas.microsoft.com/office/drawing/2014/main" id="{38DA0A35-550A-456C-8B18-DBE189C512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5522" y="1402352"/>
            <a:ext cx="8592955" cy="2112235"/>
          </a:xfrm>
        </p:spPr>
        <p:txBody>
          <a:bodyPr/>
          <a:lstStyle/>
          <a:p>
            <a:pPr marL="0" indent="0">
              <a:buNone/>
            </a:pPr>
            <a:r>
              <a:rPr lang="zh-CN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云南大学天文学科的发展可追溯至抗日战争前后，国立中央研究院天文所和云南大学共同建设和管理“凤凰山天文台”</a:t>
            </a:r>
            <a:r>
              <a:rPr lang="zh-CN" altLang="en-US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。直至</a:t>
            </a:r>
            <a:r>
              <a:rPr lang="en-US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1972</a:t>
            </a:r>
            <a:r>
              <a:rPr lang="zh-CN" altLang="zh-CN" sz="2400" dirty="0">
                <a:solidFill>
                  <a:srgbClr val="0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华文楷体" panose="02010600040101010101" charset="-122"/>
              </a:rPr>
              <a:t>年，中国科学院决定昆明天文工作站脱离紫金山天文台管辖，扩建为云南天文台，直隶中国科学院。</a:t>
            </a:r>
            <a:endParaRPr lang="zh-CN" altLang="en-US" sz="2400" dirty="0">
              <a:solidFill>
                <a:srgbClr val="000000"/>
              </a:solidFill>
              <a:latin typeface="楷体" panose="02010609060101010101" pitchFamily="49" charset="-122"/>
              <a:ea typeface="楷体" panose="02010609060101010101" pitchFamily="49" charset="-122"/>
              <a:cs typeface="华文楷体" panose="02010600040101010101" charset="-122"/>
            </a:endParaRPr>
          </a:p>
        </p:txBody>
      </p:sp>
      <p:pic>
        <p:nvPicPr>
          <p:cNvPr id="1026" name="图片 23" descr="L:\博物馆建设\云南大学校史简明读本图片·第一部分照片\图1-16合设昆明凤凰山天文台办法.jpg">
            <a:extLst>
              <a:ext uri="{FF2B5EF4-FFF2-40B4-BE49-F238E27FC236}">
                <a16:creationId xmlns="" xmlns:a16="http://schemas.microsoft.com/office/drawing/2014/main" id="{90208583-F8D2-407A-A0BC-6E32C0B433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04642"/>
            <a:ext cx="4675717" cy="3378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图片 20">
            <a:extLst>
              <a:ext uri="{FF2B5EF4-FFF2-40B4-BE49-F238E27FC236}">
                <a16:creationId xmlns="" xmlns:a16="http://schemas.microsoft.com/office/drawing/2014/main" id="{2FB25A68-A25F-4B0C-B41B-D32E3A86F1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451824"/>
            <a:ext cx="4558953" cy="3406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58046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2">
            <a:extLst>
              <a:ext uri="{FF2B5EF4-FFF2-40B4-BE49-F238E27FC236}">
                <a16:creationId xmlns="" xmlns:a16="http://schemas.microsoft.com/office/drawing/2014/main" id="{4F2B8101-91B2-40C8-89BF-B17F533A92A2}"/>
              </a:ext>
            </a:extLst>
          </p:cNvPr>
          <p:cNvSpPr/>
          <p:nvPr/>
        </p:nvSpPr>
        <p:spPr>
          <a:xfrm>
            <a:off x="570865" y="1340768"/>
            <a:ext cx="4001135" cy="4338320"/>
          </a:xfrm>
          <a:prstGeom prst="rect">
            <a:avLst/>
          </a:prstGeom>
          <a:noFill/>
          <a:ln w="9525">
            <a:noFill/>
          </a:ln>
        </p:spPr>
        <p:txBody>
          <a:bodyPr wrap="square" anchor="t" anchorCtr="0">
            <a:spAutoFit/>
          </a:bodyPr>
          <a:lstStyle/>
          <a:p>
            <a:pPr eaLnBrk="0" hangingPunct="0">
              <a:lnSpc>
                <a:spcPct val="150000"/>
              </a:lnSpc>
            </a:pPr>
            <a:r>
              <a:rPr lang="zh-CN" altLang="en-US" sz="22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◎以物理学为</a:t>
            </a:r>
            <a:r>
              <a:rPr lang="zh-CN" altLang="en-US" sz="2200" b="1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依托发展</a:t>
            </a:r>
            <a:endParaRPr lang="en-US" altLang="zh-CN" sz="22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①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成立云南天体物理中心（</a:t>
            </a:r>
            <a:r>
              <a:rPr lang="en-US" altLang="zh-CN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1998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华文楷体" panose="02010600040101010101" pitchFamily="2" charset="-122"/>
              </a:rPr>
              <a:t>）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latin typeface="仿宋" panose="02010609060101010101" pitchFamily="49" charset="-122"/>
                <a:ea typeface="宋体" panose="02010600030101010101" pitchFamily="2" charset="-122"/>
                <a:sym typeface="华文楷体" panose="02010600040101010101" pitchFamily="2" charset="-122"/>
              </a:rPr>
              <a:t>云南大学特聘教授，中国科学院云南天文台谢光中研究员任第一任主任，香港大学物理系主任郑广生教授任名誉主任。</a:t>
            </a:r>
          </a:p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②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理论物理二级学科博士点（</a:t>
            </a:r>
            <a:r>
              <a:rPr lang="en-US" altLang="zh-CN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2000</a:t>
            </a:r>
            <a:r>
              <a:rPr lang="zh-CN" altLang="en-US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endParaRPr lang="en-US" altLang="zh-CN" b="1" dirty="0">
              <a:solidFill>
                <a:srgbClr val="0070C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en-US" altLang="zh-CN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4</a:t>
            </a:r>
            <a:r>
              <a:rPr lang="zh-CN" altLang="en-US" b="1" dirty="0">
                <a:latin typeface="仿宋" panose="02010609060101010101" pitchFamily="49" charset="-122"/>
                <a:ea typeface="宋体" panose="02010600030101010101" pitchFamily="2" charset="-122"/>
                <a:sym typeface="华文楷体" panose="02010600040101010101" pitchFamily="2" charset="-122"/>
              </a:rPr>
              <a:t>个方向中2个与天文有关</a:t>
            </a:r>
            <a:endParaRPr lang="zh-CN" altLang="en-US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③物理学一级学科博士点（</a:t>
            </a:r>
            <a:r>
              <a:rPr lang="en-US" altLang="zh-CN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2010</a:t>
            </a:r>
            <a:r>
              <a:rPr lang="zh-CN" altLang="en-US" b="1" dirty="0">
                <a:solidFill>
                  <a:srgbClr val="0070C0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）：</a:t>
            </a:r>
            <a:endParaRPr lang="zh-CN" altLang="en-US" b="1" dirty="0">
              <a:solidFill>
                <a:srgbClr val="FF0000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  <a:p>
            <a:pPr eaLnBrk="0" hangingPunct="0">
              <a:lnSpc>
                <a:spcPct val="150000"/>
              </a:lnSpc>
            </a:pPr>
            <a:r>
              <a:rPr lang="zh-CN" altLang="en-US" b="1" dirty="0" smtClean="0">
                <a:latin typeface="仿宋" panose="02010609060101010101" pitchFamily="49" charset="-122"/>
                <a:ea typeface="宋体" panose="02010600030101010101" pitchFamily="2" charset="-122"/>
                <a:sym typeface="华文楷体" panose="02010600040101010101" pitchFamily="2" charset="-122"/>
              </a:rPr>
              <a:t>    4</a:t>
            </a:r>
            <a:r>
              <a:rPr lang="zh-CN" altLang="en-US" b="1" dirty="0">
                <a:latin typeface="仿宋" panose="02010609060101010101" pitchFamily="49" charset="-122"/>
                <a:ea typeface="宋体" panose="02010600030101010101" pitchFamily="2" charset="-122"/>
                <a:sym typeface="华文楷体" panose="02010600040101010101" pitchFamily="2" charset="-122"/>
              </a:rPr>
              <a:t>个方向中1个与天文学有关</a:t>
            </a:r>
            <a:endParaRPr lang="zh-CN" altLang="en-US" b="1" dirty="0">
              <a:latin typeface="仿宋" panose="02010609060101010101" pitchFamily="49" charset="-122"/>
              <a:ea typeface="宋体" panose="02010600030101010101" pitchFamily="2" charset="-122"/>
            </a:endParaRPr>
          </a:p>
        </p:txBody>
      </p:sp>
      <p:pic>
        <p:nvPicPr>
          <p:cNvPr id="5" name="图片 28" descr="L:\博物馆建设\厦门合照.jpg">
            <a:extLst>
              <a:ext uri="{FF2B5EF4-FFF2-40B4-BE49-F238E27FC236}">
                <a16:creationId xmlns="" xmlns:a16="http://schemas.microsoft.com/office/drawing/2014/main" id="{2965C2B4-0CF1-4963-BDB6-14AAB94C6F3A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7900" y="1123950"/>
            <a:ext cx="3863975" cy="28956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27" descr="L:\博物馆建设\云南天体物理中心_副本.jpg">
            <a:extLst>
              <a:ext uri="{FF2B5EF4-FFF2-40B4-BE49-F238E27FC236}">
                <a16:creationId xmlns="" xmlns:a16="http://schemas.microsoft.com/office/drawing/2014/main" id="{1A63FFA4-DA90-4BB4-9958-05B97A489F8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19700" y="4125913"/>
            <a:ext cx="2959100" cy="23288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标题 3">
            <a:extLst>
              <a:ext uri="{FF2B5EF4-FFF2-40B4-BE49-F238E27FC236}">
                <a16:creationId xmlns="" xmlns:a16="http://schemas.microsoft.com/office/drawing/2014/main" id="{7E5FCF76-A319-48BE-A293-DDC69D619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7624" y="284176"/>
            <a:ext cx="387798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dirty="0">
                <a:latin typeface="华文楷体" panose="02010600040101010101" charset="-122"/>
                <a:ea typeface="华文楷体" panose="02010600040101010101" charset="-122"/>
                <a:cs typeface="华文楷体" panose="02010600040101010101" charset="-122"/>
              </a:rPr>
              <a:t>云南大学天文学发展</a:t>
            </a:r>
          </a:p>
        </p:txBody>
      </p:sp>
    </p:spTree>
    <p:extLst>
      <p:ext uri="{BB962C8B-B14F-4D97-AF65-F5344CB8AC3E}">
        <p14:creationId xmlns:p14="http://schemas.microsoft.com/office/powerpoint/2010/main" val="2237465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levated_challenge">
  <a:themeElements>
    <a:clrScheme name="elevated_challeng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elevated_challeng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elevated_challeng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vated_challeng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vated_challeng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vated_challeng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vated_challeng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levated_challeng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levated_challeng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办公室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elevated_challeng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elevated_challeng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3.xml><?xml version="1.0" encoding="utf-8"?>
<a:themeOverride xmlns:a="http://schemas.openxmlformats.org/drawingml/2006/main">
  <a:clrScheme name="elevated_challenge 1">
    <a:dk1>
      <a:srgbClr val="000000"/>
    </a:dk1>
    <a:lt1>
      <a:srgbClr val="FFFFFF"/>
    </a:lt1>
    <a:dk2>
      <a:srgbClr val="000000"/>
    </a:dk2>
    <a:lt2>
      <a:srgbClr val="808080"/>
    </a:lt2>
    <a:accent1>
      <a:srgbClr val="BBE0E3"/>
    </a:accent1>
    <a:accent2>
      <a:srgbClr val="333399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6180</TotalTime>
  <Words>1070</Words>
  <Application>Microsoft Macintosh PowerPoint</Application>
  <PresentationFormat>全屏显示(4:3)</PresentationFormat>
  <Paragraphs>101</Paragraphs>
  <Slides>20</Slides>
  <Notes>5</Notes>
  <HiddenSlides>0</HiddenSlides>
  <MMClips>0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8" baseType="lpstr">
      <vt:lpstr>Arial Narrow</vt:lpstr>
      <vt:lpstr>Calibri</vt:lpstr>
      <vt:lpstr>Candara</vt:lpstr>
      <vt:lpstr>Heiti SC Medium</vt:lpstr>
      <vt:lpstr>Helvetica</vt:lpstr>
      <vt:lpstr>STKaiti</vt:lpstr>
      <vt:lpstr>Times New Roman</vt:lpstr>
      <vt:lpstr>Wingdings</vt:lpstr>
      <vt:lpstr>仿宋</vt:lpstr>
      <vt:lpstr>黑体</vt:lpstr>
      <vt:lpstr>华文行楷</vt:lpstr>
      <vt:lpstr>华文楷体</vt:lpstr>
      <vt:lpstr>华文新魏</vt:lpstr>
      <vt:lpstr>楷体</vt:lpstr>
      <vt:lpstr>宋体</vt:lpstr>
      <vt:lpstr>宋体-简</vt:lpstr>
      <vt:lpstr>Arial</vt:lpstr>
      <vt:lpstr>elevated_challenge</vt:lpstr>
      <vt:lpstr>PowerPoint 演示文稿</vt:lpstr>
      <vt:lpstr>   提     纲</vt:lpstr>
      <vt:lpstr>PowerPoint 演示文稿</vt:lpstr>
      <vt:lpstr>PowerPoint 演示文稿</vt:lpstr>
      <vt:lpstr>PowerPoint 演示文稿</vt:lpstr>
      <vt:lpstr>FPS 13到昆明，因为有云大天文！</vt:lpstr>
      <vt:lpstr>云南大学天文学科</vt:lpstr>
      <vt:lpstr>云南大学天文学历史</vt:lpstr>
      <vt:lpstr>云南大学天文学发展</vt:lpstr>
      <vt:lpstr>云南大学天文学发展</vt:lpstr>
      <vt:lpstr>云南大学天文学发展</vt:lpstr>
      <vt:lpstr>云南大学天文学发展</vt:lpstr>
      <vt:lpstr>师资队伍</vt:lpstr>
      <vt:lpstr>研究领域</vt:lpstr>
      <vt:lpstr>科研平台</vt:lpstr>
      <vt:lpstr>云南大学天文台：呈贡校区云山</vt:lpstr>
      <vt:lpstr>云南大学天文台</vt:lpstr>
      <vt:lpstr>光电倍增管检测测试平台</vt:lpstr>
      <vt:lpstr>高性能计算平台与天文数据中心</vt:lpstr>
      <vt:lpstr>小结</vt:lpstr>
    </vt:vector>
  </TitlesOfParts>
  <Company>WWW.YlmF.CoM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研究生招生</dc:title>
  <dc:creator>swifar</dc:creator>
  <cp:lastModifiedBy>蓝 精灵</cp:lastModifiedBy>
  <cp:revision>2719</cp:revision>
  <cp:lastPrinted>2018-08-12T01:52:00Z</cp:lastPrinted>
  <dcterms:created xsi:type="dcterms:W3CDTF">2010-01-11T06:05:00Z</dcterms:created>
  <dcterms:modified xsi:type="dcterms:W3CDTF">2023-07-06T01:02:47Z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2052-11.1.0.10938</vt:lpwstr>
  </property>
  <property fmtid="{D5CDD505-2E9C-101B-9397-08002B2CF9AE}" pid="3" name="ICV">
    <vt:lpwstr>CF4733CA395B48249122344FC3529DB3</vt:lpwstr>
  </property>
</Properties>
</file>