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5" r:id="rId3"/>
    <p:sldId id="306" r:id="rId4"/>
    <p:sldId id="292" r:id="rId5"/>
    <p:sldId id="313" r:id="rId6"/>
    <p:sldId id="296" r:id="rId7"/>
    <p:sldId id="308" r:id="rId8"/>
    <p:sldId id="309" r:id="rId9"/>
    <p:sldId id="310" r:id="rId10"/>
    <p:sldId id="311" r:id="rId11"/>
    <p:sldId id="312" r:id="rId12"/>
    <p:sldId id="304" r:id="rId13"/>
    <p:sldId id="274" r:id="rId14"/>
    <p:sldId id="314" r:id="rId15"/>
    <p:sldId id="31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5597"/>
    <a:srgbClr val="E3D1E0"/>
    <a:srgbClr val="FF5050"/>
    <a:srgbClr val="4B87BF"/>
    <a:srgbClr val="E0D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5732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E394-E2DB-4BD5-A19C-CAB483AF658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261C-46C4-4063-8AE1-AEB03DCCC2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01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35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1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32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2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8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9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6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3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3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3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261C-46C4-4063-8AE1-AEB03DCCC2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9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8C08A-E96B-4483-9703-EF94754E2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B907AD-0801-49B5-A57F-C85512FFD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07BFF0-61B5-4F6A-A980-62380D33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358CDD-FFEE-4945-9703-CC63DDB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00B49-7F79-4194-ADF1-DE92D6D4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3E152-A6B8-4B4C-AFE1-C0C7A527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00A7E1-2379-4C9C-95AC-7608FCDD8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BF8E8-079B-4792-B1EC-22E92EEF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528E3-A353-4EB6-8A86-F00194CB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177B6-AA34-4D89-B2D0-AF98894E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2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5F76DF-D8A8-4214-9765-2023ECCC1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24C218-9C8B-4636-A86D-83520CD3F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A6302-B2EF-4C0D-A82B-FE9388F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458BDF-A05F-4742-B58F-E6D28F48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F0CB-EC1D-4684-BC50-892719B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4D957-3273-418F-8C26-1B39C764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EC23C6-8D88-4B04-ADA6-EDE6513F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3A9423-B167-4C11-BC1E-8BE99354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C9AD-E762-4C71-9FEB-854F0791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CF8030-64B4-4639-A9C2-C21B64ED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33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7207D-FD6F-477C-9A9F-69F53D20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686B96-623A-4C50-A0F8-2C052DE0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885C9-8717-40C6-84C8-98A17A04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263E2-DF49-42D7-82F4-EB9054F4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185CB-3B50-432D-A599-8DF6D2DC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8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C24BD-118C-432A-B218-A37BBE91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8436F-11D0-41D4-A0A2-A11CFB3E0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A6D157-2F51-49B8-BC59-27C41859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586D7C-C8B9-487B-A1EC-63EB4A16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EACAD-55C7-4856-9F4B-FE2D8F68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327167-5487-43FA-9151-B8F847F8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26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21465-EA62-4A70-8CF8-9BF27B01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191C88-E1B2-4561-80F1-0482A371F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4D9FC1-A98F-4D46-896B-8906D53CF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BCECE7-6315-43EF-800F-3920023E0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04953A-9ED6-4C03-B3D4-1C813EFAA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22E730-E7D9-43A6-B342-970CBCBD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77A361-A199-4EBD-81DF-735DFEB6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834CEF-E1C4-437A-B924-8B147F89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6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C3A7E-B7F8-4C16-8E10-C67EC882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7E426D-19F1-481B-B0D7-A90F194B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5414D6-5124-49EB-9F4C-F82BAF8B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B159CB-1262-4F4E-A5C3-8F05A5B4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B48571-ADC2-45E8-96AF-60014635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760D6F-3F44-4C86-B32C-C575B58C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707046-3932-4215-AAAC-6DC86475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8FBC3-4DE7-49CB-9931-F8546C67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F99A4-09D4-4B18-B236-F30AC1A1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4648D4-3032-4E09-884F-BAF8E18A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F54461-C189-4BA1-A614-78173920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EB310-FEE3-4BB0-9F94-FB347AB2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CFE7B-15D5-498B-9FDB-88AD6E12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DD583-5147-415B-9EDA-E45D3CDD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5A2738-F78E-4125-9D83-01BA0667C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C89FFD-6E28-4312-A59B-3D11EADDC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8DC7D5-ADDF-475E-BF73-86392613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8A53E0-717F-4055-B7ED-0D50532B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5CD1DD-8F39-45F0-80B7-DD036DC0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1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C35B07-8334-4051-9C5B-FD8F7E44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2ADCB9-ADFA-4AEC-9A3A-F6EC1CA1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2ADAF-CA75-466E-A969-8E23CF43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02B5-4034-44C2-A323-C86B9BCED31F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3E91F8-35A5-47F8-A18A-C04E6C285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B4932-E615-4F11-A7DF-E5D5A285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3322-C0C9-4902-9875-70E52B0B3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8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9764" y="1176046"/>
            <a:ext cx="10832471" cy="27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Periodic Nulling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long-period pulsar:</a:t>
            </a:r>
          </a:p>
          <a:p>
            <a:pPr algn="ctr">
              <a:lnSpc>
                <a:spcPct val="200000"/>
              </a:lnSpc>
            </a:pP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pulse study of</a:t>
            </a:r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PSR J1909+0122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4220" y="5135801"/>
            <a:ext cx="6298123" cy="146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400" b="1" dirty="0"/>
              <a:t>Reporter: Chen Yutong (</a:t>
            </a:r>
            <a:r>
              <a:rPr lang="zh-CN" altLang="en-US" sz="2400" b="1" dirty="0"/>
              <a:t>陈语桐</a:t>
            </a:r>
            <a:r>
              <a:rPr lang="en-US" altLang="zh-CN" sz="2400" b="1" dirty="0"/>
              <a:t>, NAOC)</a:t>
            </a:r>
          </a:p>
          <a:p>
            <a:pPr algn="r">
              <a:lnSpc>
                <a:spcPct val="200000"/>
              </a:lnSpc>
            </a:pPr>
            <a:r>
              <a:rPr lang="en-US" altLang="zh-CN" sz="2400" b="1" dirty="0"/>
              <a:t>2023.07.04  Nanyang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951922-0F1C-8745-7686-62BE66A2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12" y="-43362"/>
            <a:ext cx="4098587" cy="7962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8C315B-C92F-C04E-C747-532EECE8C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477"/>
            <a:ext cx="2824617" cy="20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F7688E2-26F3-FB91-0D66-2B9D3510E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5" y="970287"/>
            <a:ext cx="8742089" cy="49174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nulling behavior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DD42356-7798-4A7D-5EBD-CCD67197EF47}"/>
              </a:ext>
            </a:extLst>
          </p:cNvPr>
          <p:cNvSpPr txBox="1"/>
          <p:nvPr/>
        </p:nvSpPr>
        <p:spPr>
          <a:xfrm>
            <a:off x="3113445" y="5787746"/>
            <a:ext cx="5965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Time evolution of nulling FFT spectra</a:t>
            </a:r>
          </a:p>
        </p:txBody>
      </p:sp>
    </p:spTree>
    <p:extLst>
      <p:ext uri="{BB962C8B-B14F-4D97-AF65-F5344CB8AC3E}">
        <p14:creationId xmlns:p14="http://schemas.microsoft.com/office/powerpoint/2010/main" val="268231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B7A18B9-1C80-2601-09F6-83D7024A4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67" y="569031"/>
            <a:ext cx="6024969" cy="6024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01DCAA-EDC6-EA53-65DA-A5E3E8FE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8" y="2903531"/>
            <a:ext cx="4723410" cy="35472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9280A1-BBE4-D173-B120-C765221132C9}"/>
              </a:ext>
            </a:extLst>
          </p:cNvPr>
          <p:cNvSpPr txBox="1"/>
          <p:nvPr/>
        </p:nvSpPr>
        <p:spPr>
          <a:xfrm>
            <a:off x="5722367" y="6086168"/>
            <a:ext cx="6725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PSR J1909+0122 compared to 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other periodic-nulling pulsars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961371-6E62-FC14-5C1B-01497293F719}"/>
              </a:ext>
            </a:extLst>
          </p:cNvPr>
          <p:cNvSpPr txBox="1"/>
          <p:nvPr/>
        </p:nvSpPr>
        <p:spPr>
          <a:xfrm>
            <a:off x="444664" y="1022747"/>
            <a:ext cx="4577155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Periodicity in Pulsars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FD34D8-BC2F-69D2-C493-62519AB50BA2}"/>
              </a:ext>
            </a:extLst>
          </p:cNvPr>
          <p:cNvSpPr txBox="1"/>
          <p:nvPr/>
        </p:nvSpPr>
        <p:spPr>
          <a:xfrm>
            <a:off x="460834" y="1638300"/>
            <a:ext cx="5635166" cy="11541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common properties of the periodic-nulling pulsars? And what about other periodic modulations?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ED0E5D-AC4F-AC68-DDF5-F97FF95021B4}"/>
              </a:ext>
            </a:extLst>
          </p:cNvPr>
          <p:cNvSpPr txBox="1"/>
          <p:nvPr/>
        </p:nvSpPr>
        <p:spPr>
          <a:xfrm>
            <a:off x="1137426" y="6409334"/>
            <a:ext cx="436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Basu</a:t>
            </a:r>
            <a:r>
              <a:rPr lang="en-US" altLang="zh-CN" dirty="0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et al. 2020a)</a:t>
            </a:r>
          </a:p>
        </p:txBody>
      </p:sp>
    </p:spTree>
    <p:extLst>
      <p:ext uri="{BB962C8B-B14F-4D97-AF65-F5344CB8AC3E}">
        <p14:creationId xmlns:p14="http://schemas.microsoft.com/office/powerpoint/2010/main" val="203942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4C8A60-2125-3547-3831-5D369187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7" y="1558495"/>
            <a:ext cx="8133751" cy="50183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8" y="407194"/>
            <a:ext cx="8382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A0CAD27A-1D36-1E1E-8CCC-94D97E6DBCFE}"/>
              </a:ext>
            </a:extLst>
          </p:cNvPr>
          <p:cNvSpPr txBox="1"/>
          <p:nvPr/>
        </p:nvSpPr>
        <p:spPr>
          <a:xfrm>
            <a:off x="505747" y="987505"/>
            <a:ext cx="813375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Properties and evolution of long-period pulsars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B7BECF-37BF-3E7C-7F27-98873704A512}"/>
              </a:ext>
            </a:extLst>
          </p:cNvPr>
          <p:cNvSpPr txBox="1"/>
          <p:nvPr/>
        </p:nvSpPr>
        <p:spPr>
          <a:xfrm>
            <a:off x="8435788" y="1930955"/>
            <a:ext cx="3756212" cy="39395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Long-period pulsars </a:t>
            </a:r>
          </a:p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cross the death line</a:t>
            </a:r>
          </a:p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(Timed CRAFTS pulsars </a:t>
            </a:r>
          </a:p>
          <a:p>
            <a:r>
              <a:rPr lang="en-US" altLang="zh-C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lacking single pulse study)</a:t>
            </a:r>
          </a:p>
          <a:p>
            <a:endParaRPr lang="en-US" altLang="zh-CN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Evolutionary path of </a:t>
            </a:r>
          </a:p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long-period pulsars</a:t>
            </a:r>
          </a:p>
          <a:p>
            <a:r>
              <a:rPr lang="en-US" altLang="zh-C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(nulling pulsars and </a:t>
            </a:r>
          </a:p>
          <a:p>
            <a:r>
              <a:rPr lang="en-US" altLang="zh-C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RRATs)</a:t>
            </a:r>
          </a:p>
        </p:txBody>
      </p:sp>
    </p:spTree>
    <p:extLst>
      <p:ext uri="{BB962C8B-B14F-4D97-AF65-F5344CB8AC3E}">
        <p14:creationId xmlns:p14="http://schemas.microsoft.com/office/powerpoint/2010/main" val="256416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02555B7-7887-40A9-BB29-5BC5FC69A4BC}"/>
              </a:ext>
            </a:extLst>
          </p:cNvPr>
          <p:cNvSpPr txBox="1"/>
          <p:nvPr/>
        </p:nvSpPr>
        <p:spPr>
          <a:xfrm>
            <a:off x="2052636" y="1729109"/>
            <a:ext cx="8086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94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A7EDAD0-3E4E-44C6-25FA-36AE7878C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00" y="448666"/>
            <a:ext cx="5418844" cy="574292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043665FD-018C-AA63-A428-478C5A1B3998}"/>
              </a:ext>
            </a:extLst>
          </p:cNvPr>
          <p:cNvSpPr txBox="1"/>
          <p:nvPr/>
        </p:nvSpPr>
        <p:spPr>
          <a:xfrm>
            <a:off x="505748" y="407194"/>
            <a:ext cx="8382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3ABE01-A25B-3B68-03B4-AF3446DF146D}"/>
              </a:ext>
            </a:extLst>
          </p:cNvPr>
          <p:cNvSpPr txBox="1"/>
          <p:nvPr/>
        </p:nvSpPr>
        <p:spPr>
          <a:xfrm>
            <a:off x="3081373" y="6233058"/>
            <a:ext cx="436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Philippov</a:t>
            </a:r>
            <a:r>
              <a:rPr lang="en-US" altLang="zh-CN" dirty="0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&amp; Kramer 2022)</a:t>
            </a:r>
          </a:p>
        </p:txBody>
      </p:sp>
    </p:spTree>
    <p:extLst>
      <p:ext uri="{BB962C8B-B14F-4D97-AF65-F5344CB8AC3E}">
        <p14:creationId xmlns:p14="http://schemas.microsoft.com/office/powerpoint/2010/main" val="368243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043665FD-018C-AA63-A428-478C5A1B3998}"/>
              </a:ext>
            </a:extLst>
          </p:cNvPr>
          <p:cNvSpPr txBox="1"/>
          <p:nvPr/>
        </p:nvSpPr>
        <p:spPr>
          <a:xfrm>
            <a:off x="505748" y="407194"/>
            <a:ext cx="8382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11462A-320A-A0E5-6928-FFE1CE305F09}"/>
              </a:ext>
            </a:extLst>
          </p:cNvPr>
          <p:cNvSpPr txBox="1"/>
          <p:nvPr/>
        </p:nvSpPr>
        <p:spPr>
          <a:xfrm>
            <a:off x="505746" y="1162219"/>
            <a:ext cx="72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Models for nulling phenomena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Konar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et al., 2019)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2DDDF1-06E1-D703-F00A-7D48D6A4F3ED}"/>
              </a:ext>
            </a:extLst>
          </p:cNvPr>
          <p:cNvSpPr txBox="1"/>
          <p:nvPr/>
        </p:nvSpPr>
        <p:spPr>
          <a:xfrm>
            <a:off x="2788284" y="1849951"/>
            <a:ext cx="2246308" cy="400110"/>
          </a:xfrm>
          <a:prstGeom prst="rect">
            <a:avLst/>
          </a:prstGeom>
          <a:noFill/>
          <a:ln w="12700"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Intrinsic Causes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8D16E1-F332-A5D2-57AA-1E303DBA8A54}"/>
              </a:ext>
            </a:extLst>
          </p:cNvPr>
          <p:cNvSpPr txBox="1"/>
          <p:nvPr/>
        </p:nvSpPr>
        <p:spPr>
          <a:xfrm>
            <a:off x="287538" y="2409511"/>
            <a:ext cx="629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·The loss of coherence conditions</a:t>
            </a:r>
          </a:p>
          <a:p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Filippenko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&amp; Radhakrishnan 1982)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08ABAA-7C03-F506-A04D-7C974C5E1C7C}"/>
              </a:ext>
            </a:extLst>
          </p:cNvPr>
          <p:cNvSpPr txBox="1"/>
          <p:nvPr/>
        </p:nvSpPr>
        <p:spPr>
          <a:xfrm>
            <a:off x="287538" y="3010723"/>
            <a:ext cx="696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fr-FR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complete cessation of primary particle production</a:t>
            </a:r>
          </a:p>
          <a:p>
            <a:r>
              <a:rPr lang="fr-FR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(Kramer et al. 2006b; Gajjar et al. 2014)</a:t>
            </a:r>
            <a:endParaRPr lang="en-US" altLang="zh-CN" sz="1600" dirty="0">
              <a:solidFill>
                <a:schemeClr val="accent1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355DF7-F9CF-79A3-222F-D8E64B801C95}"/>
              </a:ext>
            </a:extLst>
          </p:cNvPr>
          <p:cNvSpPr txBox="1"/>
          <p:nvPr/>
        </p:nvSpPr>
        <p:spPr>
          <a:xfrm>
            <a:off x="287537" y="3641590"/>
            <a:ext cx="6520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·Changes in the current flow conditions in the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magnetosphere 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Timokhin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2010)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3D00DC-A1F0-DE23-0F12-776818552878}"/>
              </a:ext>
            </a:extLst>
          </p:cNvPr>
          <p:cNvSpPr txBox="1"/>
          <p:nvPr/>
        </p:nvSpPr>
        <p:spPr>
          <a:xfrm>
            <a:off x="287537" y="4349476"/>
            <a:ext cx="7247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·A transition to a much weaker emission mode(or an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extreme case of mode changing) 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Esamdin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et al. 2005; Wang, </a:t>
            </a:r>
          </a:p>
          <a:p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Manchester, &amp; Johnston 2007; 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Timokhin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2010; Young et al. 2014)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D674D1-AAD4-3D8A-2D63-85BDA3B25F69}"/>
              </a:ext>
            </a:extLst>
          </p:cNvPr>
          <p:cNvSpPr txBox="1"/>
          <p:nvPr/>
        </p:nvSpPr>
        <p:spPr>
          <a:xfrm>
            <a:off x="287538" y="5303583"/>
            <a:ext cx="713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·Time-dependent variations in an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emission‘carousel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model’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(Deshpande &amp; Rankin 2001; Rankin &amp; Wright 2007)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95C6EC-0215-F7D6-3316-8E102DA2BE2B}"/>
              </a:ext>
            </a:extLst>
          </p:cNvPr>
          <p:cNvSpPr txBox="1"/>
          <p:nvPr/>
        </p:nvSpPr>
        <p:spPr>
          <a:xfrm>
            <a:off x="287537" y="6221265"/>
            <a:ext cx="136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A78A279-4A65-6BF8-B013-22515501A840}"/>
              </a:ext>
            </a:extLst>
          </p:cNvPr>
          <p:cNvSpPr txBox="1"/>
          <p:nvPr/>
        </p:nvSpPr>
        <p:spPr>
          <a:xfrm>
            <a:off x="8281582" y="1849951"/>
            <a:ext cx="2670407" cy="400110"/>
          </a:xfrm>
          <a:prstGeom prst="rect">
            <a:avLst/>
          </a:prstGeom>
          <a:noFill/>
          <a:ln w="12700"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Geometrical Effects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439610-8BDF-685F-423C-A403712D4968}"/>
              </a:ext>
            </a:extLst>
          </p:cNvPr>
          <p:cNvSpPr txBox="1"/>
          <p:nvPr/>
        </p:nvSpPr>
        <p:spPr>
          <a:xfrm>
            <a:off x="7419109" y="2409511"/>
            <a:ext cx="4395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·The line-of-sight passing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between emitting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subbeams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giving rise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to‘pseudo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-nulls’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Herfindal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&amp; Rankin 2007; 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Herfindal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&amp; </a:t>
            </a:r>
          </a:p>
          <a:p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Rankin 2009; Rankin &amp; Wright 2008)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B50A2C-0998-FD3D-3C9C-056560EE57A4}"/>
              </a:ext>
            </a:extLst>
          </p:cNvPr>
          <p:cNvSpPr txBox="1"/>
          <p:nvPr/>
        </p:nvSpPr>
        <p:spPr>
          <a:xfrm>
            <a:off x="7419109" y="4103254"/>
            <a:ext cx="4395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·Occurrence of various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unfavourable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changes in the 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emission geometry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Dyks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Zhang, &amp; Gil 2005; Zhang, Gil, </a:t>
            </a:r>
          </a:p>
          <a:p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&amp; 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Dyks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200179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375685"/>
            <a:ext cx="924785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 nulling and periodic nulling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556A9DE-23D3-0D8A-C761-A44AED3A4172}"/>
              </a:ext>
            </a:extLst>
          </p:cNvPr>
          <p:cNvSpPr txBox="1"/>
          <p:nvPr/>
        </p:nvSpPr>
        <p:spPr>
          <a:xfrm>
            <a:off x="505747" y="1116063"/>
            <a:ext cx="527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Nulling: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first reported in </a:t>
            </a:r>
            <a:r>
              <a:rPr lang="sv-SE" altLang="zh-CN" sz="2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Backer(1970)</a:t>
            </a:r>
            <a:endParaRPr lang="en-US" altLang="zh-CN" sz="2400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E435F4-BA47-6924-7C96-5E1A21E9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44" y="1868320"/>
            <a:ext cx="5867400" cy="2800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7D643B-63F9-6C1B-1363-2BFD9380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7" y="1944327"/>
            <a:ext cx="4689708" cy="49121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E84790C-5899-DDA1-30D8-9E715A6E9181}"/>
              </a:ext>
            </a:extLst>
          </p:cNvPr>
          <p:cNvSpPr txBox="1"/>
          <p:nvPr/>
        </p:nvSpPr>
        <p:spPr>
          <a:xfrm>
            <a:off x="5818853" y="4700200"/>
            <a:ext cx="55695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Fluctuation power spectrum of the spacings of null pulses in twenty sequences of 256 pulses from 1929+10 smoothed over two frequency components. 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(Backer 1970)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4709C6C-DD71-0FEB-7B1A-CB8E29848383}"/>
              </a:ext>
            </a:extLst>
          </p:cNvPr>
          <p:cNvCxnSpPr>
            <a:cxnSpLocks/>
          </p:cNvCxnSpPr>
          <p:nvPr/>
        </p:nvCxnSpPr>
        <p:spPr>
          <a:xfrm>
            <a:off x="7220370" y="1804050"/>
            <a:ext cx="0" cy="280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8D2B658-2A7B-4E2B-E169-B9293038E423}"/>
              </a:ext>
            </a:extLst>
          </p:cNvPr>
          <p:cNvSpPr txBox="1"/>
          <p:nvPr/>
        </p:nvSpPr>
        <p:spPr>
          <a:xfrm>
            <a:off x="6022190" y="1272216"/>
            <a:ext cx="239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Quasi-periodicity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4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FECBB2E-FDF7-855E-DF4A-2EE4EB12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6" y="2264548"/>
            <a:ext cx="4731169" cy="43628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375685"/>
            <a:ext cx="924785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 nulling and periodic nulling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3F720A28-9D75-7585-FB55-4650326FA578}"/>
              </a:ext>
            </a:extLst>
          </p:cNvPr>
          <p:cNvSpPr txBox="1"/>
          <p:nvPr/>
        </p:nvSpPr>
        <p:spPr>
          <a:xfrm>
            <a:off x="505747" y="1064219"/>
            <a:ext cx="6690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Periodic nulling: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first reported in </a:t>
            </a:r>
            <a:r>
              <a:rPr lang="sv-SE" altLang="zh-CN" sz="2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Herfindal &amp; Rankin</a:t>
            </a:r>
            <a:r>
              <a:rPr lang="zh-CN" altLang="en-US" sz="2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sv-SE" altLang="zh-CN" sz="2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2007)</a:t>
            </a:r>
          </a:p>
          <a:p>
            <a:r>
              <a:rPr lang="sv-SE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for PSR B1133+16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6020BD-F483-25E2-FD65-5AAFFB82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07" y="2374067"/>
            <a:ext cx="4731167" cy="4270611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C1DD827-9CF2-9FBF-CC0E-D0369A52AEB5}"/>
              </a:ext>
            </a:extLst>
          </p:cNvPr>
          <p:cNvCxnSpPr>
            <a:cxnSpLocks/>
          </p:cNvCxnSpPr>
          <p:nvPr/>
        </p:nvCxnSpPr>
        <p:spPr>
          <a:xfrm>
            <a:off x="5496545" y="4088524"/>
            <a:ext cx="1093441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AF04D34-B6C8-4472-CA68-EA9C6680BC27}"/>
              </a:ext>
            </a:extLst>
          </p:cNvPr>
          <p:cNvSpPr txBox="1"/>
          <p:nvPr/>
        </p:nvSpPr>
        <p:spPr>
          <a:xfrm>
            <a:off x="5549094" y="3688414"/>
            <a:ext cx="98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‘clean’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0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7521DB-E516-ABDB-7D60-5366D6D74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51" y="1099967"/>
            <a:ext cx="4630559" cy="49288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8" y="407194"/>
            <a:ext cx="8382216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discovery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4CB20A4-0247-81F0-7386-2515E8B077E1}"/>
              </a:ext>
            </a:extLst>
          </p:cNvPr>
          <p:cNvSpPr txBox="1"/>
          <p:nvPr/>
        </p:nvSpPr>
        <p:spPr>
          <a:xfrm>
            <a:off x="7363858" y="6102325"/>
            <a:ext cx="4249943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Pulse stack of PSR J1909+0122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D73DD6-3085-AB6E-98D0-5260FB95FF84}"/>
              </a:ext>
            </a:extLst>
          </p:cNvPr>
          <p:cNvSpPr txBox="1"/>
          <p:nvPr/>
        </p:nvSpPr>
        <p:spPr>
          <a:xfrm>
            <a:off x="505748" y="3096432"/>
            <a:ext cx="580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·P = 1257.38(1)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ms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DM (Dispersion Measure)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186.2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193270-B451-744B-1D80-E2DD4832AEFF}"/>
              </a:ext>
            </a:extLst>
          </p:cNvPr>
          <p:cNvSpPr txBox="1"/>
          <p:nvPr/>
        </p:nvSpPr>
        <p:spPr>
          <a:xfrm>
            <a:off x="505747" y="1884958"/>
            <a:ext cx="634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·First discovered by CRAFTS drift-scan 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pulsar survey in 2020.2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A28988-2802-FE66-3183-7C41EF2376D8}"/>
              </a:ext>
            </a:extLst>
          </p:cNvPr>
          <p:cNvSpPr txBox="1"/>
          <p:nvPr/>
        </p:nvSpPr>
        <p:spPr>
          <a:xfrm>
            <a:off x="505747" y="4307906"/>
            <a:ext cx="615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·Long period,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Double components,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Nulling: NF (Nulling Fraction)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63%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3096C1-05CC-1F97-812F-3547B0D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18" y="0"/>
            <a:ext cx="3350993" cy="11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8" y="407194"/>
            <a:ext cx="8382216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timing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9161CC86-DB03-98CD-6558-ADC19AE30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848"/>
            <a:ext cx="8393561" cy="34973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C2EC6F7-3D57-30C9-BA99-3F95F0EB47DC}"/>
              </a:ext>
            </a:extLst>
          </p:cNvPr>
          <p:cNvSpPr txBox="1"/>
          <p:nvPr/>
        </p:nvSpPr>
        <p:spPr>
          <a:xfrm>
            <a:off x="1146167" y="1343138"/>
            <a:ext cx="6101226" cy="79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Timing residuals of PSR J1909+0122</a:t>
            </a:r>
          </a:p>
          <a:p>
            <a:pPr algn="ctr">
              <a:lnSpc>
                <a:spcPct val="110000"/>
              </a:lnSpc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Observations from 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2021-08-18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 to 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2022-02-28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0874A5-E522-A3EF-ED9F-3DA46F79A6B3}"/>
              </a:ext>
            </a:extLst>
          </p:cNvPr>
          <p:cNvSpPr txBox="1"/>
          <p:nvPr/>
        </p:nvSpPr>
        <p:spPr>
          <a:xfrm>
            <a:off x="3806507" y="5410992"/>
            <a:ext cx="26275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&amp; 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319CE8-21A9-41D1-B9BD-A6463C9BF819}"/>
              </a:ext>
            </a:extLst>
          </p:cNvPr>
          <p:cNvSpPr txBox="1"/>
          <p:nvPr/>
        </p:nvSpPr>
        <p:spPr>
          <a:xfrm>
            <a:off x="1131656" y="5410992"/>
            <a:ext cx="263281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normal”timing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8EC774-2107-F287-1972-42C9A812E524}"/>
              </a:ext>
            </a:extLst>
          </p:cNvPr>
          <p:cNvSpPr txBox="1"/>
          <p:nvPr/>
        </p:nvSpPr>
        <p:spPr>
          <a:xfrm>
            <a:off x="4125710" y="5410992"/>
            <a:ext cx="369714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single-component timing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C7EC89-4BC4-7679-7194-24A03169A71D}"/>
              </a:ext>
            </a:extLst>
          </p:cNvPr>
          <p:cNvSpPr txBox="1"/>
          <p:nvPr/>
        </p:nvSpPr>
        <p:spPr>
          <a:xfrm>
            <a:off x="8299031" y="2610010"/>
            <a:ext cx="3570302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 difference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between the two methods</a:t>
            </a: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Agree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with results in 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millisecond pulsars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(Feng et al. 2021)</a:t>
            </a:r>
          </a:p>
        </p:txBody>
      </p:sp>
    </p:spTree>
    <p:extLst>
      <p:ext uri="{BB962C8B-B14F-4D97-AF65-F5344CB8AC3E}">
        <p14:creationId xmlns:p14="http://schemas.microsoft.com/office/powerpoint/2010/main" val="65395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pulse energy distribution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701C515-32C6-6654-9303-47D10B789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0" y="2057150"/>
            <a:ext cx="5181600" cy="38862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64891C-5FD1-060E-88C8-17343E677C41}"/>
              </a:ext>
            </a:extLst>
          </p:cNvPr>
          <p:cNvSpPr txBox="1"/>
          <p:nvPr/>
        </p:nvSpPr>
        <p:spPr>
          <a:xfrm>
            <a:off x="7932360" y="5914775"/>
            <a:ext cx="200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Not the same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C51DFED-51BA-B274-A83E-F8747EF57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55" y="2085725"/>
            <a:ext cx="5181600" cy="38290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C81F557-A53C-35FF-F927-D2021C35066C}"/>
              </a:ext>
            </a:extLst>
          </p:cNvPr>
          <p:cNvSpPr txBox="1"/>
          <p:nvPr/>
        </p:nvSpPr>
        <p:spPr>
          <a:xfrm>
            <a:off x="923404" y="1585856"/>
            <a:ext cx="4540102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Energy distribution of 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pulses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44C5A4-C759-698A-469C-8D9EAEEBAC00}"/>
              </a:ext>
            </a:extLst>
          </p:cNvPr>
          <p:cNvSpPr txBox="1"/>
          <p:nvPr/>
        </p:nvSpPr>
        <p:spPr>
          <a:xfrm>
            <a:off x="6289283" y="1612476"/>
            <a:ext cx="4871800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Energy distribution of </a:t>
            </a:r>
            <a:r>
              <a:rPr lang="en-US" altLang="zh-CN" sz="22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389165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nulling behavior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CA33CFB-4A2A-E08C-656F-2A05FB80F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1" y="1503954"/>
            <a:ext cx="5663815" cy="38500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2A85488-47ED-4A64-BA5D-927FBB9D274A}"/>
              </a:ext>
            </a:extLst>
          </p:cNvPr>
          <p:cNvSpPr txBox="1"/>
          <p:nvPr/>
        </p:nvSpPr>
        <p:spPr>
          <a:xfrm>
            <a:off x="505747" y="5452583"/>
            <a:ext cx="5464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Transition patterns of PSR J1909+0122 are both </a:t>
            </a:r>
            <a:r>
              <a:rPr lang="en-US" altLang="zh-CN" sz="2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abrupt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 and </a:t>
            </a:r>
            <a:r>
              <a:rPr lang="en-US" altLang="zh-CN" sz="2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gradual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0FEE46-756D-0169-108F-F5A832364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62" y="1159749"/>
            <a:ext cx="5676900" cy="422784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5D024A4-A8F3-0B16-EA73-B3A0AC3A3284}"/>
              </a:ext>
            </a:extLst>
          </p:cNvPr>
          <p:cNvSpPr txBox="1"/>
          <p:nvPr/>
        </p:nvSpPr>
        <p:spPr>
          <a:xfrm>
            <a:off x="6382355" y="5452582"/>
            <a:ext cx="5464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Average, FAP and LAP profiles</a:t>
            </a:r>
            <a:endParaRPr lang="en-US" altLang="zh-CN" sz="2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9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nulling behavior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9CA4F8FB-C492-2393-7F07-3862C838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1" y="1539270"/>
            <a:ext cx="6973544" cy="38671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1E352EA-2FD6-849D-369D-CC5486271132}"/>
              </a:ext>
            </a:extLst>
          </p:cNvPr>
          <p:cNvSpPr txBox="1"/>
          <p:nvPr/>
        </p:nvSpPr>
        <p:spPr>
          <a:xfrm>
            <a:off x="1379429" y="5494105"/>
            <a:ext cx="5464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Burst and null length distribution</a:t>
            </a:r>
            <a:endParaRPr lang="en-US" altLang="zh-CN" sz="2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7746CF3-9C0F-CC83-355B-3ED7BD014BC8}"/>
              </a:ext>
            </a:extLst>
          </p:cNvPr>
          <p:cNvSpPr txBox="1"/>
          <p:nvPr/>
        </p:nvSpPr>
        <p:spPr>
          <a:xfrm>
            <a:off x="7901098" y="2341198"/>
            <a:ext cx="5464107" cy="255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Short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 bursts/nulls appears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most frequently,</a:t>
            </a:r>
          </a:p>
          <a:p>
            <a:pPr>
              <a:lnSpc>
                <a:spcPct val="150000"/>
              </a:lnSpc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while they have their own concentrated areas</a:t>
            </a:r>
          </a:p>
        </p:txBody>
      </p:sp>
    </p:spTree>
    <p:extLst>
      <p:ext uri="{BB962C8B-B14F-4D97-AF65-F5344CB8AC3E}">
        <p14:creationId xmlns:p14="http://schemas.microsoft.com/office/powerpoint/2010/main" val="49811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927E1F-C336-0BE6-E879-6673201F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7" y="782312"/>
            <a:ext cx="5544911" cy="55449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0B7E6C-C8C5-4F3C-9FF3-F08577AB9D46}"/>
              </a:ext>
            </a:extLst>
          </p:cNvPr>
          <p:cNvSpPr txBox="1"/>
          <p:nvPr/>
        </p:nvSpPr>
        <p:spPr>
          <a:xfrm>
            <a:off x="505747" y="407194"/>
            <a:ext cx="10393477" cy="6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E3D1E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PSR J1909+0122: nulling behavior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7402C3F-26FF-4A05-8C9B-F9664E851251}"/>
              </a:ext>
            </a:extLst>
          </p:cNvPr>
          <p:cNvCxnSpPr/>
          <p:nvPr/>
        </p:nvCxnSpPr>
        <p:spPr>
          <a:xfrm>
            <a:off x="505748" y="448666"/>
            <a:ext cx="241500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BB1AB1-D743-46C4-B7C9-B8D908E1DBEE}"/>
              </a:ext>
            </a:extLst>
          </p:cNvPr>
          <p:cNvCxnSpPr>
            <a:cxnSpLocks/>
          </p:cNvCxnSpPr>
          <p:nvPr/>
        </p:nvCxnSpPr>
        <p:spPr>
          <a:xfrm>
            <a:off x="505748" y="448666"/>
            <a:ext cx="0" cy="666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CE79794E-DC63-D535-9A8B-E8971BE53779}"/>
              </a:ext>
            </a:extLst>
          </p:cNvPr>
          <p:cNvSpPr txBox="1"/>
          <p:nvPr/>
        </p:nvSpPr>
        <p:spPr>
          <a:xfrm>
            <a:off x="188698" y="6111779"/>
            <a:ext cx="5464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LRFS of PSR J1909+0122</a:t>
            </a:r>
            <a:endParaRPr lang="en-US" altLang="zh-CN" sz="2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0FF3C8-F64F-2A00-DAF2-5A3170AA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00" y="1304828"/>
            <a:ext cx="5563054" cy="40640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900581-1595-23EF-5668-C62DB5B7BD84}"/>
              </a:ext>
            </a:extLst>
          </p:cNvPr>
          <p:cNvSpPr txBox="1"/>
          <p:nvPr/>
        </p:nvSpPr>
        <p:spPr>
          <a:xfrm>
            <a:off x="5926730" y="5561752"/>
            <a:ext cx="5965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Fourier spectrum of binary pulse sequence</a:t>
            </a:r>
            <a:endParaRPr lang="en-US" altLang="zh-CN" sz="2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69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575</Words>
  <Application>Microsoft Office PowerPoint</Application>
  <PresentationFormat>宽屏</PresentationFormat>
  <Paragraphs>113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黑体</vt:lpstr>
      <vt:lpstr>Arial</vt:lpstr>
      <vt:lpstr>Segoe UI Black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Will</dc:creator>
  <cp:lastModifiedBy>Will Chen</cp:lastModifiedBy>
  <cp:revision>69</cp:revision>
  <dcterms:created xsi:type="dcterms:W3CDTF">2020-12-21T07:19:27Z</dcterms:created>
  <dcterms:modified xsi:type="dcterms:W3CDTF">2023-07-04T05:26:24Z</dcterms:modified>
</cp:coreProperties>
</file>