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722" r:id="rId6"/>
    <p:sldMasterId id="2147483735" r:id="rId7"/>
  </p:sldMasterIdLst>
  <p:notesMasterIdLst>
    <p:notesMasterId r:id="rId23"/>
  </p:notesMasterIdLst>
  <p:sldIdLst>
    <p:sldId id="312" r:id="rId8"/>
    <p:sldId id="257" r:id="rId9"/>
    <p:sldId id="258" r:id="rId10"/>
    <p:sldId id="259" r:id="rId11"/>
    <p:sldId id="313" r:id="rId12"/>
    <p:sldId id="260" r:id="rId13"/>
    <p:sldId id="262" r:id="rId14"/>
    <p:sldId id="265" r:id="rId15"/>
    <p:sldId id="263" r:id="rId16"/>
    <p:sldId id="264" r:id="rId17"/>
    <p:sldId id="314" r:id="rId18"/>
    <p:sldId id="318" r:id="rId19"/>
    <p:sldId id="320" r:id="rId20"/>
    <p:sldId id="321" r:id="rId21"/>
    <p:sldId id="32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3C303F3-F5A6-4E02-B2CE-9442709B8C22}">
          <p14:sldIdLst>
            <p14:sldId id="312"/>
            <p14:sldId id="257"/>
            <p14:sldId id="258"/>
            <p14:sldId id="259"/>
            <p14:sldId id="313"/>
            <p14:sldId id="260"/>
            <p14:sldId id="262"/>
            <p14:sldId id="265"/>
            <p14:sldId id="263"/>
            <p14:sldId id="264"/>
            <p14:sldId id="314"/>
            <p14:sldId id="318"/>
            <p14:sldId id="320"/>
            <p14:sldId id="321"/>
            <p14:sldId id="322"/>
          </p14:sldIdLst>
        </p14:section>
        <p14:section name="备注" id="{693040FE-26C9-7A45-895A-F1EDD0A4261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3BD"/>
    <a:srgbClr val="0102F7"/>
    <a:srgbClr val="548235"/>
    <a:srgbClr val="147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8"/>
    <p:restoredTop sz="94376" autoAdjust="0"/>
  </p:normalViewPr>
  <p:slideViewPr>
    <p:cSldViewPr snapToGrid="0">
      <p:cViewPr varScale="1">
        <p:scale>
          <a:sx n="120" d="100"/>
          <a:sy n="120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97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5121D-B143-418A-AF78-7A32A1129D2D}" type="datetimeFigureOut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FE42-17A4-4819-8C08-95ECA58BF6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0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FE42-17A4-4819-8C08-95ECA58BF6D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8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FE42-17A4-4819-8C08-95ECA58BF6D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34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FE42-17A4-4819-8C08-95ECA58BF6D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49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FE42-17A4-4819-8C08-95ECA58BF6D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8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46E4E-9991-4082-B615-5A982F0E3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B0A9BA-C67C-48BF-B192-17E174016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248CC-7E8F-4B33-89D1-507112C9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40DC-78F0-4B57-9390-EF9F0DCC6355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82D50A-AAC8-4190-8269-E40E30D8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D4C15B-125A-403F-870F-91D602E2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65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B3977-E487-417A-8D14-F3D831AE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FC1E3D-73DD-4C44-B420-DA1EB0A41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2A3A90-C916-4DB8-B906-2DF10EFD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4E9-5101-40BD-B0A4-CD2E48FF0671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D7B3CD-BEBA-4AB1-A575-E7B71AF5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8068A7-A8BB-444F-9465-A77DDDED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891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64715D6-1E7E-4946-943B-BDEA94A21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4C9AC6-3233-470A-BAF6-0AC48A12D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EF6A04-1562-4E5D-BE11-ADFED733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1DCD-D085-4821-840C-2DF531D1943F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C19F3-1965-4EB9-BCE0-1E807D39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0F51F-D322-4D5A-A94E-1A030B09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35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16CFD5-55A2-491F-8AC9-72C369DAA814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597BDB-C194-6F4E-8639-1B954A600FDB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38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81"/>
            <a:ext cx="10515600" cy="9494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954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8F4B8E-1CA4-4E66-BAA8-319581BDB63F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 dirty="0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28060" y="6415604"/>
            <a:ext cx="2743200" cy="365125"/>
          </a:xfrm>
        </p:spPr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4609E8B-06FF-44E4-BEC6-F6A6400D354F}"/>
              </a:ext>
            </a:extLst>
          </p:cNvPr>
          <p:cNvGrpSpPr/>
          <p:nvPr/>
        </p:nvGrpSpPr>
        <p:grpSpPr>
          <a:xfrm>
            <a:off x="815013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381994F-A438-4D46-8263-69D6B3AF790C}"/>
                </a:ext>
              </a:extLst>
            </p:cNvPr>
            <p:cNvCxnSpPr/>
            <p:nvPr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3E5843D-2590-423C-BBAF-1B5266A5E5F1}"/>
                </a:ext>
              </a:extLst>
            </p:cNvPr>
            <p:cNvCxnSpPr/>
            <p:nvPr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横版组合——透明.png">
            <a:extLst>
              <a:ext uri="{FF2B5EF4-FFF2-40B4-BE49-F238E27FC236}">
                <a16:creationId xmlns:a16="http://schemas.microsoft.com/office/drawing/2014/main" id="{B698DB2E-047A-4E4A-920E-4F9F7C03CE57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74883" y="6452897"/>
            <a:ext cx="179267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0E797F-5D4F-48C6-9E06-807702578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1"/>
          <a:stretch/>
        </p:blipFill>
        <p:spPr>
          <a:xfrm>
            <a:off x="0" y="6200026"/>
            <a:ext cx="838200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4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A59B3B-9338-482C-B633-F3F6C78A5D2C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66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864-9F1D-48EA-8F5E-64A505B6039B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46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E228D8-06CD-4C19-BE9F-625F754D6BCC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3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09DC77-18F8-4072-BACF-C599DA74585B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721F5A-A6F2-4C4E-BFC8-8F7E8C0B0E84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C2B7FED-F7DC-4BEC-98D2-681CB205B37B}"/>
              </a:ext>
            </a:extLst>
          </p:cNvPr>
          <p:cNvGrpSpPr/>
          <p:nvPr/>
        </p:nvGrpSpPr>
        <p:grpSpPr>
          <a:xfrm>
            <a:off x="815013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660139D-B88A-40E0-8C8C-4071EE2424B0}"/>
                </a:ext>
              </a:extLst>
            </p:cNvPr>
            <p:cNvCxnSpPr/>
            <p:nvPr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8C358E0-841F-4842-A588-CBF4640A6FF0}"/>
                </a:ext>
              </a:extLst>
            </p:cNvPr>
            <p:cNvCxnSpPr/>
            <p:nvPr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>
            <a:extLst>
              <a:ext uri="{FF2B5EF4-FFF2-40B4-BE49-F238E27FC236}">
                <a16:creationId xmlns:a16="http://schemas.microsoft.com/office/drawing/2014/main" id="{DD8906E2-678C-48B7-BB5A-57E3B646C78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4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92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58A104-E325-4433-B131-9C76C1D6018D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0C70D4-B8A7-1C47-A003-56128FA9BF31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pic>
        <p:nvPicPr>
          <p:cNvPr id="5" name="图片 4" descr="横版组合——透明.png">
            <a:extLst>
              <a:ext uri="{FF2B5EF4-FFF2-40B4-BE49-F238E27FC236}">
                <a16:creationId xmlns:a16="http://schemas.microsoft.com/office/drawing/2014/main" id="{C5ACBDC8-1E70-4784-A1C1-AA8A25680BD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4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106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5A18C3-7FCD-4E1A-A851-F41531CDC15F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39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2BED1-C692-4490-ACFB-65E173A9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43251A-EB01-4948-A1F4-1EE4E3A28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26841D-CF5F-47D4-B859-AEEA3CAA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67A7-C27E-45DD-A020-8B61023BBA06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F9F132-AE62-46B8-95E6-8D15CBDE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E1D4DF-F0F8-495D-8A58-9FAE5473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061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1FE1AC-D5CA-4D32-95C2-5C95D10B0CFB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66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D4F80B-2E26-4F8D-B08B-D2F2EE839449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13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BDB03-57FC-40CE-B589-5DBBC2248A75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0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7" y="2108206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E05BE-D5E2-4A3A-B72F-86EBC8C7CD02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0E2911-4B38-3847-BB6A-657490750D80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0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46E4E-9991-4082-B615-5A982F0E3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B0A9BA-C67C-48BF-B192-17E174016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248CC-7E8F-4B33-89D1-507112C9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7D2-137F-4DAF-9722-7682645AB19C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82D50A-AAC8-4190-8269-E40E30D8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D4C15B-125A-403F-870F-91D602E2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206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2BED1-C692-4490-ACFB-65E173A9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43251A-EB01-4948-A1F4-1EE4E3A28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26841D-CF5F-47D4-B859-AEEA3CAA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AA47-F3E2-40C2-93AB-A2D72D349580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F9F132-AE62-46B8-95E6-8D15CBDE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E1D4DF-F0F8-495D-8A58-9FAE5473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410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D1510-6C8B-469C-AE92-7BA98907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36B1D5-8491-4082-82AE-FCD2784A4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5AD28B-AF28-4DEF-A0B6-6AB78D53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80A0-2722-4C63-93F1-BECD625FEC2F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C772FC-2D34-4F8F-9241-2D1FB600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1905DD-96E5-4913-A42D-F95D1357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748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C4B5D-40A3-4C72-A994-C812F33C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1E3077-3295-471E-B47A-C410349B6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BB813A-69A8-42C8-904D-A2F741DA7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EF526A-7E63-49BB-9B0F-32BCE77E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63E2-422E-44E2-97E3-E0AD94BC020E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A4C88-554D-4FFD-87C3-44F46396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B4AB70-CDEC-4C4C-AF20-D984F2F6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037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5E7918-356B-4EAF-B94E-56644885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E10EBF-6CDA-4311-A91F-780750F3E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E03D7E-C2D3-4687-BD6D-DB4AD49D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3AEBB1-9AF6-4579-B488-A586D12B6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894190-7981-412F-B24A-9E28A4FF9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F05096-CB18-4E82-A575-416A8B58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0354-AA8E-4D59-805C-6AAD9B5F18DB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0583DCB-CB1C-496A-A82C-D9FA2927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A10667-2F24-4341-B36B-1F48527D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057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58C9A-7F87-448C-8D37-6B6856F5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9474E4-C665-41CE-A21E-C5D3D8AC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CF42-E89E-4A37-918B-2A64A212A60E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8784E8-B7D3-407B-B4CF-3F5E4876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313639-8018-4056-BD6D-9F02EF99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848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D1510-6C8B-469C-AE92-7BA98907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36B1D5-8491-4082-82AE-FCD2784A4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5AD28B-AF28-4DEF-A0B6-6AB78D53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702-A531-4925-81C3-F989825CC60F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C772FC-2D34-4F8F-9241-2D1FB600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1905DD-96E5-4913-A42D-F95D1357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30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6FFD82-8894-47BB-B73F-4BC60896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EFA1-7AA8-4745-A402-4E43C50AC435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FD897E-DE33-47F4-A947-F6E72DAF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14C47D-8FA0-4EB0-8E6F-689D211B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81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2D6F7-04D9-4272-A60B-00FA793A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A97070-8CB2-4809-AEDE-ED72022A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DA4B9C-901A-4A4E-90A3-AD7F6647A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88DEC9-7A69-420D-92A4-EE12D520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3BD-F24C-4547-A4E7-483DF5571A0A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F14A20-24DF-4793-B980-7BF7CA13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F8397-E55C-4493-86DC-4A9F3A3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506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E3037-D7E8-40A9-BB92-27C55D6A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BE2C8B3-C61D-472E-8DB9-304A5A31F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F8C4D9-0C14-4608-A420-CE7A284B3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EDD911-CDAB-4636-915A-6D79EACD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C8C-5733-42C1-8354-362B9E9F645A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8F0A29-6F4F-4186-966F-05AE878A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D427C4-45BC-48B4-BE5E-500D8F21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80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B3977-E487-417A-8D14-F3D831AE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FC1E3D-73DD-4C44-B420-DA1EB0A41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2A3A90-C916-4DB8-B906-2DF10EFD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EDD-5AFB-44D7-8600-F7E6BE623E79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D7B3CD-BEBA-4AB1-A575-E7B71AF5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8068A7-A8BB-444F-9465-A77DDDED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036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64715D6-1E7E-4946-943B-BDEA94A21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4C9AC6-3233-470A-BAF6-0AC48A12D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EF6A04-1562-4E5D-BE11-ADFED733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D754-5369-4649-A09B-4A7D38CB526B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C19F3-1965-4EB9-BCE0-1E807D39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0F51F-D322-4D5A-A94E-1A030B09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80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7F4DC1-03C9-4422-8001-37509DEA7CE9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597BDB-C194-6F4E-8639-1B954A600FDB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05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8221"/>
            <a:ext cx="10068100" cy="9064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119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5E0B28-5E29-419E-8791-B9773F9CDDEA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16BBF24-AABB-41A2-ADA1-E373C222D96D}"/>
              </a:ext>
            </a:extLst>
          </p:cNvPr>
          <p:cNvGrpSpPr/>
          <p:nvPr/>
        </p:nvGrpSpPr>
        <p:grpSpPr>
          <a:xfrm>
            <a:off x="815011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6652E7D-FE82-4B5B-85E0-9EC4A2725438}"/>
                </a:ext>
              </a:extLst>
            </p:cNvPr>
            <p:cNvCxnSpPr/>
            <p:nvPr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A51F1A6-C46D-4BDC-A0AF-5658D8676414}"/>
                </a:ext>
              </a:extLst>
            </p:cNvPr>
            <p:cNvCxnSpPr/>
            <p:nvPr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横版组合——透明.png">
            <a:extLst>
              <a:ext uri="{FF2B5EF4-FFF2-40B4-BE49-F238E27FC236}">
                <a16:creationId xmlns:a16="http://schemas.microsoft.com/office/drawing/2014/main" id="{B93F6C67-C6F5-4A63-ACC2-0B1CBC6A51B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24424" y="6249874"/>
            <a:ext cx="3086577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420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28D7C0-CC43-4C5D-A11C-0A00512666B0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16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2FEB-8805-4AB1-95E6-48A705376BC3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48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9F80B1-8F68-4EF3-A740-3C19CD18E150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49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C4B5D-40A3-4C72-A994-C812F33C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1E3077-3295-471E-B47A-C410349B6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BB813A-69A8-42C8-904D-A2F741DA7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EF526A-7E63-49BB-9B0F-32BCE77E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9A3B-530F-4BB0-8437-9FAA348FEA98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A4C88-554D-4FFD-87C3-44F46396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B4AB70-CDEC-4C4C-AF20-D984F2F6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472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76A1D0-6E88-402C-A741-CDF66C67898F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721F5A-A6F2-4C4E-BFC8-8F7E8C0B0E84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7840D7E-518B-4C76-BC29-C3ABF4DD49F3}"/>
              </a:ext>
            </a:extLst>
          </p:cNvPr>
          <p:cNvGrpSpPr/>
          <p:nvPr/>
        </p:nvGrpSpPr>
        <p:grpSpPr>
          <a:xfrm>
            <a:off x="815011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2A00DB7-8EB0-4BB1-BB06-835C6184AF1A}"/>
                </a:ext>
              </a:extLst>
            </p:cNvPr>
            <p:cNvCxnSpPr/>
            <p:nvPr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59B8D2C-A658-4447-A87B-C6480C72BA98}"/>
                </a:ext>
              </a:extLst>
            </p:cNvPr>
            <p:cNvCxnSpPr/>
            <p:nvPr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>
            <a:extLst>
              <a:ext uri="{FF2B5EF4-FFF2-40B4-BE49-F238E27FC236}">
                <a16:creationId xmlns:a16="http://schemas.microsoft.com/office/drawing/2014/main" id="{1E946166-2DF9-4161-BCE3-272728A24FF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2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45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8F1968-2C9C-4F67-B5D0-E10DFCD7474E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0C70D4-B8A7-1C47-A003-56128FA9BF31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pic>
        <p:nvPicPr>
          <p:cNvPr id="5" name="图片 4" descr="横版组合——透明.png">
            <a:extLst>
              <a:ext uri="{FF2B5EF4-FFF2-40B4-BE49-F238E27FC236}">
                <a16:creationId xmlns:a16="http://schemas.microsoft.com/office/drawing/2014/main" id="{FACDDC61-FBBB-4B87-874A-20BB1C0B0ED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2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8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6B285A-FF5C-4B32-B55E-3293319D72EC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0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F6E1D0-FE47-4D37-8FD9-DE5D08DB8A63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4817F9-DB86-496E-A0A0-8749531EEA0B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1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911FD0-3FB0-4F8D-A683-A0BC048549B5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88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7" y="2108204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339BD5-CD0D-4D0A-8B38-D97CEAE14512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0E2911-4B38-3847-BB6A-657490750D80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75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46E4E-9991-4082-B615-5A982F0E3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B0A9BA-C67C-48BF-B192-17E174016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248CC-7E8F-4B33-89D1-507112C9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9E0B-5587-4FF0-9133-7FBC365C0ADC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82D50A-AAC8-4190-8269-E40E30D8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D4C15B-125A-403F-870F-91D602E2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532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2BED1-C692-4490-ACFB-65E173A9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43251A-EB01-4948-A1F4-1EE4E3A28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26841D-CF5F-47D4-B859-AEEA3CAA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6254-8119-4652-ADCB-07BE2033A8DD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F9F132-AE62-46B8-95E6-8D15CBDE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E1D4DF-F0F8-495D-8A58-9FAE5473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60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D1510-6C8B-469C-AE92-7BA98907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36B1D5-8491-4082-82AE-FCD2784A4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5AD28B-AF28-4DEF-A0B6-6AB78D53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F6CB-13B7-4C17-8FF2-50A25F50C4FD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C772FC-2D34-4F8F-9241-2D1FB600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1905DD-96E5-4913-A42D-F95D1357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915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5E7918-356B-4EAF-B94E-56644885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E10EBF-6CDA-4311-A91F-780750F3E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E03D7E-C2D3-4687-BD6D-DB4AD49D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3AEBB1-9AF6-4579-B488-A586D12B6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894190-7981-412F-B24A-9E28A4FF9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F05096-CB18-4E82-A575-416A8B58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F37F-D32F-478D-ACA3-9E0727BB5FA9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0583DCB-CB1C-496A-A82C-D9FA2927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A10667-2F24-4341-B36B-1F48527D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789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C4B5D-40A3-4C72-A994-C812F33C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1E3077-3295-471E-B47A-C410349B6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BB813A-69A8-42C8-904D-A2F741DA7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EF526A-7E63-49BB-9B0F-32BCE77E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B2CB-C866-403D-B581-DCC30C347539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A4C88-554D-4FFD-87C3-44F46396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B4AB70-CDEC-4C4C-AF20-D984F2F6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14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5E7918-356B-4EAF-B94E-56644885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E10EBF-6CDA-4311-A91F-780750F3E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E03D7E-C2D3-4687-BD6D-DB4AD49D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3AEBB1-9AF6-4579-B488-A586D12B6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894190-7981-412F-B24A-9E28A4FF9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F05096-CB18-4E82-A575-416A8B58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A96E-BC58-4FB5-8BAA-0B18403B95E8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0583DCB-CB1C-496A-A82C-D9FA2927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A10667-2F24-4341-B36B-1F48527D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27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58C9A-7F87-448C-8D37-6B6856F5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9474E4-C665-41CE-A21E-C5D3D8AC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A68D-4B0C-4F0C-A6D6-72353878EF6A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8784E8-B7D3-407B-B4CF-3F5E4876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313639-8018-4056-BD6D-9F02EF99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879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6FFD82-8894-47BB-B73F-4BC60896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77FA-BF5E-4505-8873-92342D521761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FD897E-DE33-47F4-A947-F6E72DAF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14C47D-8FA0-4EB0-8E6F-689D211B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07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2D6F7-04D9-4272-A60B-00FA793A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A97070-8CB2-4809-AEDE-ED72022A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DA4B9C-901A-4A4E-90A3-AD7F6647A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88DEC9-7A69-420D-92A4-EE12D520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ACF0-F4C4-4073-8C60-1B7B46A2C256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F14A20-24DF-4793-B980-7BF7CA13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F8397-E55C-4493-86DC-4A9F3A3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01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E3037-D7E8-40A9-BB92-27C55D6A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BE2C8B3-C61D-472E-8DB9-304A5A31F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F8C4D9-0C14-4608-A420-CE7A284B3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EDD911-CDAB-4636-915A-6D79EACD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29CB-F0D8-4662-A5F1-B9BC7273CCB5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8F0A29-6F4F-4186-966F-05AE878A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D427C4-45BC-48B4-BE5E-500D8F21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432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B3977-E487-417A-8D14-F3D831AE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FC1E3D-73DD-4C44-B420-DA1EB0A41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2A3A90-C916-4DB8-B906-2DF10EFD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7A66-E35E-4BA1-9678-CE427EDE2318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D7B3CD-BEBA-4AB1-A575-E7B71AF5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8068A7-A8BB-444F-9465-A77DDDED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64715D6-1E7E-4946-943B-BDEA94A21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4C9AC6-3233-470A-BAF6-0AC48A12D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EF6A04-1562-4E5D-BE11-ADFED733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9C9-383C-4C83-9E00-A1F2751B5DB3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C19F3-1965-4EB9-BCE0-1E807D39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0F51F-D322-4D5A-A94E-1A030B09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56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C4C4E9-AE29-4B69-8AA5-0223A36CEF46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597BDB-C194-6F4E-8639-1B954A600FDB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92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81"/>
            <a:ext cx="10515600" cy="9494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954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BD8ADA-2184-422F-805E-D14F68A9668D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4609E8B-06FF-44E4-BEC6-F6A6400D354F}"/>
              </a:ext>
            </a:extLst>
          </p:cNvPr>
          <p:cNvGrpSpPr/>
          <p:nvPr/>
        </p:nvGrpSpPr>
        <p:grpSpPr>
          <a:xfrm>
            <a:off x="815013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381994F-A438-4D46-8263-69D6B3AF790C}"/>
                </a:ext>
              </a:extLst>
            </p:cNvPr>
            <p:cNvCxnSpPr/>
            <p:nvPr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3E5843D-2590-423C-BBAF-1B5266A5E5F1}"/>
                </a:ext>
              </a:extLst>
            </p:cNvPr>
            <p:cNvCxnSpPr/>
            <p:nvPr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横版组合——透明.png">
            <a:extLst>
              <a:ext uri="{FF2B5EF4-FFF2-40B4-BE49-F238E27FC236}">
                <a16:creationId xmlns:a16="http://schemas.microsoft.com/office/drawing/2014/main" id="{B698DB2E-047A-4E4A-920E-4F9F7C03CE57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50086" y="6452897"/>
            <a:ext cx="191747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0E797F-5D4F-48C6-9E06-807702578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1"/>
          <a:stretch/>
        </p:blipFill>
        <p:spPr>
          <a:xfrm>
            <a:off x="0" y="6200026"/>
            <a:ext cx="838200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44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58C9A-7F87-448C-8D37-6B6856F5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9474E4-C665-41CE-A21E-C5D3D8AC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00EC-AF95-4BD8-8F82-55966306C3F1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8784E8-B7D3-407B-B4CF-3F5E4876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313639-8018-4056-BD6D-9F02EF99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25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6C3EBF-1015-4621-8B39-DC150F2B1302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70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ADDB-8817-4DE2-9AF8-ACF3F8E046EC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984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9E933E-69BF-4158-8B03-F0A8CD3BE650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9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B9BCAB-AE39-4166-B5E1-9B48E81DEE7F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721F5A-A6F2-4C4E-BFC8-8F7E8C0B0E84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C2B7FED-F7DC-4BEC-98D2-681CB205B37B}"/>
              </a:ext>
            </a:extLst>
          </p:cNvPr>
          <p:cNvGrpSpPr/>
          <p:nvPr/>
        </p:nvGrpSpPr>
        <p:grpSpPr>
          <a:xfrm>
            <a:off x="815013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660139D-B88A-40E0-8C8C-4071EE2424B0}"/>
                </a:ext>
              </a:extLst>
            </p:cNvPr>
            <p:cNvCxnSpPr/>
            <p:nvPr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8C358E0-841F-4842-A588-CBF4640A6FF0}"/>
                </a:ext>
              </a:extLst>
            </p:cNvPr>
            <p:cNvCxnSpPr/>
            <p:nvPr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>
            <a:extLst>
              <a:ext uri="{FF2B5EF4-FFF2-40B4-BE49-F238E27FC236}">
                <a16:creationId xmlns:a16="http://schemas.microsoft.com/office/drawing/2014/main" id="{DD8906E2-678C-48B7-BB5A-57E3B646C78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4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566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B9FE43-F0C2-4438-B0E5-FB0822D84F13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0C70D4-B8A7-1C47-A003-56128FA9BF31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pic>
        <p:nvPicPr>
          <p:cNvPr id="5" name="图片 4" descr="横版组合——透明.png">
            <a:extLst>
              <a:ext uri="{FF2B5EF4-FFF2-40B4-BE49-F238E27FC236}">
                <a16:creationId xmlns:a16="http://schemas.microsoft.com/office/drawing/2014/main" id="{C5ACBDC8-1E70-4784-A1C1-AA8A25680BD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4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93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F5397F-D994-4EBC-A5DB-262B61A6271D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11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CCEAF2-B659-4BCC-88DC-FBF4440D723B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56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81685A-C88B-4628-B163-98F03F1D85B4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6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C47F4E-110C-48A5-84A6-914A5B665B92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42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7" y="2108206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BEE657-62F8-4439-9722-3CD2A5616F86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0E2911-4B38-3847-BB6A-657490750D80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00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6FFD82-8894-47BB-B73F-4BC60896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DC00-151D-4FD8-AE96-4F30AB0214C1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FD897E-DE33-47F4-A947-F6E72DAF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14C47D-8FA0-4EB0-8E6F-689D211B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14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E27E37-2C62-485C-8416-539B1F79881E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597BDB-C194-6F4E-8639-1B954A600FDB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90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81"/>
            <a:ext cx="10515600" cy="9494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954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78D0F2-D80C-4BE0-B0FA-AEAA6D24B265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4609E8B-06FF-44E4-BEC6-F6A6400D354F}"/>
              </a:ext>
            </a:extLst>
          </p:cNvPr>
          <p:cNvGrpSpPr/>
          <p:nvPr/>
        </p:nvGrpSpPr>
        <p:grpSpPr>
          <a:xfrm>
            <a:off x="815013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381994F-A438-4D46-8263-69D6B3AF790C}"/>
                </a:ext>
              </a:extLst>
            </p:cNvPr>
            <p:cNvCxnSpPr/>
            <p:nvPr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3E5843D-2590-423C-BBAF-1B5266A5E5F1}"/>
                </a:ext>
              </a:extLst>
            </p:cNvPr>
            <p:cNvCxnSpPr/>
            <p:nvPr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横版组合——透明.png">
            <a:extLst>
              <a:ext uri="{FF2B5EF4-FFF2-40B4-BE49-F238E27FC236}">
                <a16:creationId xmlns:a16="http://schemas.microsoft.com/office/drawing/2014/main" id="{B698DB2E-047A-4E4A-920E-4F9F7C03CE57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50086" y="6452897"/>
            <a:ext cx="191747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0E797F-5D4F-48C6-9E06-807702578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1"/>
          <a:stretch/>
        </p:blipFill>
        <p:spPr>
          <a:xfrm>
            <a:off x="0" y="6200026"/>
            <a:ext cx="838200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2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591E72-EC25-41B3-BE6A-77BBF192BF71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0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51D4-D318-47CE-8AB8-EBD6C4012446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30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133557-C9A6-4A88-B885-D21F0CCE8469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13C0BE-A766-4823-87CE-A3A608B336FA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721F5A-A6F2-4C4E-BFC8-8F7E8C0B0E84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C2B7FED-F7DC-4BEC-98D2-681CB205B37B}"/>
              </a:ext>
            </a:extLst>
          </p:cNvPr>
          <p:cNvGrpSpPr/>
          <p:nvPr/>
        </p:nvGrpSpPr>
        <p:grpSpPr>
          <a:xfrm>
            <a:off x="815013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660139D-B88A-40E0-8C8C-4071EE2424B0}"/>
                </a:ext>
              </a:extLst>
            </p:cNvPr>
            <p:cNvCxnSpPr/>
            <p:nvPr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8C358E0-841F-4842-A588-CBF4640A6FF0}"/>
                </a:ext>
              </a:extLst>
            </p:cNvPr>
            <p:cNvCxnSpPr/>
            <p:nvPr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>
            <a:extLst>
              <a:ext uri="{FF2B5EF4-FFF2-40B4-BE49-F238E27FC236}">
                <a16:creationId xmlns:a16="http://schemas.microsoft.com/office/drawing/2014/main" id="{DD8906E2-678C-48B7-BB5A-57E3B646C78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4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457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344562-6694-4E0A-A1E1-77C6DA55BFE2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0C70D4-B8A7-1C47-A003-56128FA9BF31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pic>
        <p:nvPicPr>
          <p:cNvPr id="5" name="图片 4" descr="横版组合——透明.png">
            <a:extLst>
              <a:ext uri="{FF2B5EF4-FFF2-40B4-BE49-F238E27FC236}">
                <a16:creationId xmlns:a16="http://schemas.microsoft.com/office/drawing/2014/main" id="{C5ACBDC8-1E70-4784-A1C1-AA8A25680BD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10604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68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EC4855-A42B-4A17-BDB5-21AFF93A0A75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28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90D594-EA6A-44BC-9C65-2A12CE2B1D76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4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C22F47-AFC2-4C4A-B5F4-9E0439BDA812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9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2D6F7-04D9-4272-A60B-00FA793A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A97070-8CB2-4809-AEDE-ED72022A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DA4B9C-901A-4A4E-90A3-AD7F6647A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88DEC9-7A69-420D-92A4-EE12D520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1E0C-CB52-4368-83AE-4508C460A7E7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F14A20-24DF-4793-B980-7BF7CA13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F8397-E55C-4493-86DC-4A9F3A3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151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59F49C-3615-40B9-987A-F5C3D5A82499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37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7" y="2108206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CF816D-18B4-4E2D-8C6B-77FBCB74069D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0E2911-4B38-3847-BB6A-657490750D80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3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E3037-D7E8-40A9-BB92-27C55D6A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BE2C8B3-C61D-472E-8DB9-304A5A31F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F8C4D9-0C14-4608-A420-CE7A284B3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EDD911-CDAB-4636-915A-6D79EACD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C88E-AC84-4488-B2D3-3751F7D0D460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8F0A29-6F4F-4186-966F-05AE878A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D427C4-45BC-48B4-BE5E-500D8F21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053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169F2C-2575-4587-A512-A08EC423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5D7931-E4DD-485D-BC31-5109E357A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89B27D-4E67-4E7F-B324-90972AA07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E739-4A27-4A03-921C-A0B922BCF0E4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E67919-9B08-4920-B1DC-1FD1FEDAA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64BD57-F5CA-4DA3-8CE0-8E94A7445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91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C862-1EA6-4DC5-BF3D-9E1387C95C2C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1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D6E9-A492-494C-9DAD-A61EAAD4C0AA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6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169F2C-2575-4587-A512-A08EC423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5D7931-E4DD-485D-BC31-5109E357A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89B27D-4E67-4E7F-B324-90972AA07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A64B8-8F4D-4D94-85B2-FE0C913DBC79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E67919-9B08-4920-B1DC-1FD1FEDAA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64BD57-F5CA-4DA3-8CE0-8E94A7445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20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06F0EB-463E-4AA9-94B2-DDB8064E0D8C}" type="datetime1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2023/7/1</a:t>
            </a:fld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prstClr val="black">
                    <a:tint val="75000"/>
                  </a:prstClr>
                </a:solidFill>
                <a:ea typeface="华文中宋" charset="0"/>
              </a:rPr>
              <a:t>1</a:t>
            </a:r>
            <a:endParaRPr lang="zh-CN" altLang="en-US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093995-55F8-9440-9010-524D68AC1856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169F2C-2575-4587-A512-A08EC423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5D7931-E4DD-485D-BC31-5109E357A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89B27D-4E67-4E7F-B324-90972AA07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A972F-EFE2-4E89-81BB-76B5BE703E86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E67919-9B08-4920-B1DC-1FD1FEDAA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64BD57-F5CA-4DA3-8CE0-8E94A7445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8E5F-4158-4F74-8328-530D8E4CAF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0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E46E5-8DC3-47BD-87A3-7B41E31835ED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D6E9-A492-494C-9DAD-A61EAAD4C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1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532D-B0A5-4415-97FF-5F3F7F14FB8F}" type="datetime1">
              <a:rPr lang="zh-CN" altLang="en-US" smtClean="0"/>
              <a:t>2023/7/1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D6E9-A492-494C-9DAD-A61EAAD4C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538-3873/ac9ad8" TargetMode="External"/><Relationship Id="rId2" Type="http://schemas.openxmlformats.org/officeDocument/2006/relationships/hyperlink" Target="https://doi.org/10.1093/mnras/stab2498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hyperlink" Target="http://snrcat.physics.umanitoba.ca/SNRtable.php" TargetMode="External"/><Relationship Id="rId4" Type="http://schemas.openxmlformats.org/officeDocument/2006/relationships/hyperlink" Target="https://www.atnf.csiro.au/research/pulsar/psrca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6BF7C-B4E6-4BEF-8853-0BA48EB4C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79" y="427242"/>
            <a:ext cx="11860642" cy="366153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</a:t>
            </a:r>
            <a:r>
              <a: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Origins</a:t>
            </a:r>
            <a:r>
              <a: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Normal Radio Pulsars </a:t>
            </a:r>
            <a:r>
              <a:rPr lang="en-US" altLang="zh-C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b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Some Implications from Statistical Results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03D1D2-7AE3-4957-8E2C-813CE940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47005"/>
            <a:ext cx="12192000" cy="162092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Speaker: </a:t>
            </a:r>
            <a:r>
              <a:rPr lang="zh-CN" altLang="en-US" dirty="0"/>
              <a:t>崔翔翰</a:t>
            </a:r>
            <a:r>
              <a:rPr lang="en-US" altLang="zh-CN" dirty="0"/>
              <a:t>  cuixianghan@nao.cas.cn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Cooperators: </a:t>
            </a:r>
            <a:r>
              <a:rPr lang="zh-CN" altLang="en-US" dirty="0"/>
              <a:t>张承民、李菂、张见微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2023.07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631876-D9EB-098C-AC78-2481494E8D50}"/>
              </a:ext>
            </a:extLst>
          </p:cNvPr>
          <p:cNvSpPr txBox="1"/>
          <p:nvPr/>
        </p:nvSpPr>
        <p:spPr>
          <a:xfrm>
            <a:off x="2552327" y="5977516"/>
            <a:ext cx="7087346" cy="80701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rgbClr val="141413"/>
                </a:solidFill>
                <a:effectLst/>
              </a:rPr>
              <a:t>Cui et al., 2021, </a:t>
            </a:r>
            <a:r>
              <a:rPr lang="en-US" altLang="zh-CN" sz="2000" i="1" dirty="0">
                <a:solidFill>
                  <a:srgbClr val="141413"/>
                </a:solidFill>
                <a:effectLst/>
              </a:rPr>
              <a:t>MNRAS</a:t>
            </a:r>
            <a:r>
              <a:rPr lang="en-US" altLang="zh-CN" sz="2000" dirty="0">
                <a:solidFill>
                  <a:srgbClr val="141413"/>
                </a:solidFill>
              </a:rPr>
              <a:t>, </a:t>
            </a:r>
            <a:r>
              <a:rPr lang="en-US" altLang="zh-CN" sz="2000" dirty="0">
                <a:solidFill>
                  <a:srgbClr val="141413"/>
                </a:solidFill>
                <a:effectLst/>
                <a:latin typeface="Times"/>
                <a:hlinkClick r:id="rId2"/>
              </a:rPr>
              <a:t>https://doi.org/10.1093/mnras/stab2498</a:t>
            </a:r>
            <a:endParaRPr lang="en-US" altLang="zh-CN" sz="2000" dirty="0">
              <a:solidFill>
                <a:srgbClr val="141413"/>
              </a:solidFill>
              <a:effectLst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rgbClr val="141413"/>
                </a:solidFill>
                <a:effectLst/>
              </a:rPr>
              <a:t>Zhang et al., 2022, </a:t>
            </a:r>
            <a:r>
              <a:rPr lang="en-US" altLang="zh-CN" sz="2000" i="1" dirty="0">
                <a:solidFill>
                  <a:srgbClr val="141413"/>
                </a:solidFill>
                <a:effectLst/>
              </a:rPr>
              <a:t>PASP</a:t>
            </a:r>
            <a:r>
              <a:rPr lang="en-US" altLang="zh-CN" sz="2000" dirty="0">
                <a:solidFill>
                  <a:srgbClr val="141413"/>
                </a:solidFill>
                <a:effectLst/>
              </a:rPr>
              <a:t>, 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Times"/>
                <a:hlinkClick r:id="rId3"/>
              </a:rPr>
              <a:t>https: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//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Times"/>
                <a:hlinkClick r:id="rId3"/>
              </a:rPr>
              <a:t>doi.org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/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Times"/>
                <a:hlinkClick r:id="rId3"/>
              </a:rPr>
              <a:t>10.1088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/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Times"/>
                <a:hlinkClick r:id="rId3"/>
              </a:rPr>
              <a:t>1538-3873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/</a:t>
            </a:r>
            <a:r>
              <a:rPr lang="en-US" altLang="zh-CN" sz="2000" dirty="0">
                <a:solidFill>
                  <a:srgbClr val="0000FF"/>
                </a:solidFill>
                <a:effectLst/>
                <a:latin typeface="Times"/>
                <a:hlinkClick r:id="rId3"/>
              </a:rPr>
              <a:t>ac9ad8</a:t>
            </a:r>
            <a:endParaRPr lang="en-US" altLang="zh-CN" sz="2000" dirty="0">
              <a:solidFill>
                <a:srgbClr val="141413"/>
              </a:solidFill>
              <a:latin typeface="Times"/>
            </a:endParaRPr>
          </a:p>
        </p:txBody>
      </p:sp>
      <p:pic>
        <p:nvPicPr>
          <p:cNvPr id="6" name="图片 5" descr="横版组合——透明.png">
            <a:extLst>
              <a:ext uri="{FF2B5EF4-FFF2-40B4-BE49-F238E27FC236}">
                <a16:creationId xmlns:a16="http://schemas.microsoft.com/office/drawing/2014/main" id="{9481E86A-005A-ADCD-9B59-FED1C29C09BF}"/>
              </a:ext>
            </a:extLst>
          </p:cNvPr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336217" y="6445748"/>
            <a:ext cx="1792673" cy="3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0DF320-8E72-CE70-CC36-2DEC5FE7D4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1"/>
          <a:stretch/>
        </p:blipFill>
        <p:spPr>
          <a:xfrm>
            <a:off x="29980" y="6207704"/>
            <a:ext cx="838200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86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6072B-F5E1-438A-B8A9-F5258876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681"/>
            <a:ext cx="10768781" cy="949492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3. Implications – high/low-energy supernovae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368FBA-16C8-46FA-8BAB-79A07FF09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" y="2566380"/>
            <a:ext cx="5704719" cy="349551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6F6A0CD-7ADD-416E-BCA1-ECE2954D21B9}"/>
              </a:ext>
            </a:extLst>
          </p:cNvPr>
          <p:cNvGrpSpPr/>
          <p:nvPr/>
        </p:nvGrpSpPr>
        <p:grpSpPr>
          <a:xfrm>
            <a:off x="6292345" y="1514775"/>
            <a:ext cx="5756724" cy="4966091"/>
            <a:chOff x="6429505" y="2201235"/>
            <a:chExt cx="5756724" cy="4301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962EFA7-FAAB-46F1-8478-42794EA30A1E}"/>
                    </a:ext>
                  </a:extLst>
                </p:cNvPr>
                <p:cNvSpPr txBox="1"/>
                <p:nvPr/>
              </p:nvSpPr>
              <p:spPr>
                <a:xfrm>
                  <a:off x="7511961" y="2251650"/>
                  <a:ext cx="4674268" cy="42507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5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r>
                        <a:rPr lang="en-US" altLang="zh-CN" sz="2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2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sSub>
                        <m:sSubPr>
                          <m:ctrlPr>
                            <a:rPr lang="en-US" altLang="zh-CN" sz="2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US" altLang="zh-CN" sz="2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600" b="1" dirty="0">
                      <a:solidFill>
                        <a:schemeClr val="accent2"/>
                      </a:solidFill>
                    </a:rPr>
                    <a:t>low-mass stars</a:t>
                  </a:r>
                </a:p>
                <a:p>
                  <a:pPr>
                    <a:lnSpc>
                      <a:spcPct val="125000"/>
                    </a:lnSpc>
                  </a:pPr>
                  <a14:m>
                    <m:oMath xmlns:m="http://schemas.openxmlformats.org/officeDocument/2006/math">
                      <m:r>
                        <a:rPr lang="zh-CN" altLang="en-US" sz="26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low-energy supernovae</a:t>
                  </a:r>
                </a:p>
                <a:p>
                  <a:pPr>
                    <a:lnSpc>
                      <a:spcPct val="125000"/>
                    </a:lnSpc>
                  </a:pPr>
                  <a14:m>
                    <m:oMath xmlns:m="http://schemas.openxmlformats.org/officeDocument/2006/math">
                      <m:r>
                        <a:rPr lang="zh-CN" altLang="en-US" sz="26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altLang="zh-CN" sz="2600" dirty="0"/>
                    <a:t> short lifetime</a:t>
                  </a:r>
                  <a14:m>
                    <m:oMath xmlns:m="http://schemas.openxmlformats.org/officeDocument/2006/math">
                      <m:r>
                        <a:rPr lang="en-US" altLang="zh-CN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~10 </m:t>
                      </m:r>
                      <m:r>
                        <a:rPr lang="en-US" altLang="zh-CN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𝑘𝑦𝑟</m:t>
                      </m:r>
                    </m:oMath>
                  </a14:m>
                  <a:endParaRPr lang="en-US" altLang="zh-CN" sz="2600" dirty="0"/>
                </a:p>
                <a:p>
                  <a:pPr>
                    <a:lnSpc>
                      <a:spcPct val="125000"/>
                    </a:lnSpc>
                  </a:pPr>
                  <a14:m>
                    <m:oMath xmlns:m="http://schemas.openxmlformats.org/officeDocument/2006/math">
                      <m:r>
                        <a:rPr lang="zh-CN" altLang="en-US" sz="2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altLang="zh-CN" sz="2600" b="1" dirty="0">
                      <a:solidFill>
                        <a:schemeClr val="accent1"/>
                      </a:solidFill>
                    </a:rPr>
                    <a:t> non SNR-PSR</a:t>
                  </a:r>
                </a:p>
                <a:p>
                  <a:pPr>
                    <a:lnSpc>
                      <a:spcPct val="125000"/>
                    </a:lnSpc>
                    <a:spcBef>
                      <a:spcPts val="2400"/>
                    </a:spcBef>
                  </a:pPr>
                  <a14:m>
                    <m:oMath xmlns:m="http://schemas.openxmlformats.org/officeDocument/2006/math">
                      <m:r>
                        <a:rPr lang="en-US" altLang="zh-CN" sz="2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altLang="zh-CN" sz="2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sSub>
                        <m:sSubPr>
                          <m:ctrlPr>
                            <a:rPr lang="en-US" altLang="zh-CN" sz="2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US" altLang="zh-CN" sz="2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600" b="1" dirty="0">
                      <a:solidFill>
                        <a:schemeClr val="accent2"/>
                      </a:solidFill>
                    </a:rPr>
                    <a:t>high-mass stars</a:t>
                  </a:r>
                </a:p>
                <a:p>
                  <a:pPr>
                    <a:lnSpc>
                      <a:spcPct val="125000"/>
                    </a:lnSpc>
                  </a:pPr>
                  <a14:m>
                    <m:oMath xmlns:m="http://schemas.openxmlformats.org/officeDocument/2006/math">
                      <m:r>
                        <a:rPr lang="zh-CN" altLang="en-US" sz="26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altLang="zh-CN" sz="2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high-energy supernovae</a:t>
                  </a:r>
                </a:p>
                <a:p>
                  <a:pPr>
                    <a:lnSpc>
                      <a:spcPct val="125000"/>
                    </a:lnSpc>
                  </a:pPr>
                  <a14:m>
                    <m:oMath xmlns:m="http://schemas.openxmlformats.org/officeDocument/2006/math">
                      <m:r>
                        <a:rPr lang="zh-CN" altLang="en-US" sz="26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altLang="zh-CN" sz="2600" dirty="0"/>
                    <a:t> long lifetime </a:t>
                  </a:r>
                  <a14:m>
                    <m:oMath xmlns:m="http://schemas.openxmlformats.org/officeDocument/2006/math">
                      <m:r>
                        <a:rPr lang="en-US" altLang="zh-CN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~10 </m:t>
                      </m:r>
                      <m:r>
                        <a:rPr lang="en-US" altLang="zh-CN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𝑘𝑦𝑟</m:t>
                      </m:r>
                    </m:oMath>
                  </a14:m>
                  <a:endParaRPr lang="en-US" altLang="zh-CN" sz="2600" dirty="0"/>
                </a:p>
                <a:p>
                  <a:pPr>
                    <a:lnSpc>
                      <a:spcPct val="125000"/>
                    </a:lnSpc>
                  </a:pPr>
                  <a14:m>
                    <m:oMath xmlns:m="http://schemas.openxmlformats.org/officeDocument/2006/math">
                      <m:r>
                        <a:rPr lang="zh-CN" altLang="en-US" sz="2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altLang="zh-CN" sz="2600" b="1" dirty="0">
                      <a:solidFill>
                        <a:schemeClr val="accent1"/>
                      </a:solidFill>
                    </a:rPr>
                    <a:t> SNR-PSR</a:t>
                  </a:r>
                </a:p>
                <a:p>
                  <a:pPr>
                    <a:lnSpc>
                      <a:spcPct val="125000"/>
                    </a:lnSpc>
                  </a:pPr>
                  <a:endParaRPr lang="en-US" altLang="zh-CN" sz="26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962EFA7-FAAB-46F1-8478-42794EA30A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61" y="2251650"/>
                  <a:ext cx="4674268" cy="42507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268751E7-6141-450E-86E7-8C5CDAB64C4F}"/>
                </a:ext>
              </a:extLst>
            </p:cNvPr>
            <p:cNvCxnSpPr/>
            <p:nvPr/>
          </p:nvCxnSpPr>
          <p:spPr>
            <a:xfrm>
              <a:off x="6429505" y="4279925"/>
              <a:ext cx="497633" cy="0"/>
            </a:xfrm>
            <a:prstGeom prst="straightConnector1">
              <a:avLst/>
            </a:prstGeom>
            <a:ln w="50800" cap="rnd">
              <a:solidFill>
                <a:srgbClr val="FF0000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5800E0E5-CBFC-4629-B693-F1EC845C1F3A}"/>
                </a:ext>
              </a:extLst>
            </p:cNvPr>
            <p:cNvSpPr/>
            <p:nvPr/>
          </p:nvSpPr>
          <p:spPr>
            <a:xfrm>
              <a:off x="7112841" y="2201235"/>
              <a:ext cx="4887685" cy="3938321"/>
            </a:xfrm>
            <a:prstGeom prst="roundRect">
              <a:avLst/>
            </a:prstGeom>
            <a:noFill/>
            <a:ln w="2540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3FD06C2-029C-4CE6-8EF3-B874079CC28B}"/>
              </a:ext>
            </a:extLst>
          </p:cNvPr>
          <p:cNvGrpSpPr/>
          <p:nvPr/>
        </p:nvGrpSpPr>
        <p:grpSpPr>
          <a:xfrm>
            <a:off x="3938529" y="5502855"/>
            <a:ext cx="2115772" cy="794265"/>
            <a:chOff x="4075689" y="5710803"/>
            <a:chExt cx="2115772" cy="794265"/>
          </a:xfrm>
        </p:grpSpPr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2A299682-FA12-42DB-91EF-531D039B9B72}"/>
                </a:ext>
              </a:extLst>
            </p:cNvPr>
            <p:cNvCxnSpPr>
              <a:cxnSpLocks/>
            </p:cNvCxnSpPr>
            <p:nvPr/>
          </p:nvCxnSpPr>
          <p:spPr>
            <a:xfrm>
              <a:off x="4534394" y="5710803"/>
              <a:ext cx="0" cy="426139"/>
            </a:xfrm>
            <a:prstGeom prst="straightConnector1">
              <a:avLst/>
            </a:prstGeom>
            <a:ln w="34925" cap="rnd">
              <a:solidFill>
                <a:srgbClr val="FF0000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77D72C0-935B-477F-AC37-CEE350906563}"/>
                </a:ext>
              </a:extLst>
            </p:cNvPr>
            <p:cNvSpPr/>
            <p:nvPr/>
          </p:nvSpPr>
          <p:spPr>
            <a:xfrm>
              <a:off x="4075689" y="6135736"/>
              <a:ext cx="2115772" cy="369332"/>
            </a:xfrm>
            <a:prstGeom prst="rect">
              <a:avLst/>
            </a:prstGeom>
            <a:ln w="12700">
              <a:solidFill>
                <a:schemeClr val="accent6"/>
              </a:solidFill>
              <a:prstDash val="sysDash"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CMR9"/>
                </a:rPr>
                <a:t>Iron core collapse </a:t>
              </a:r>
              <a:r>
                <a:rPr lang="en-US" altLang="zh-CN" baseline="30000" dirty="0"/>
                <a:t>[3]</a:t>
              </a:r>
              <a:r>
                <a:rPr lang="zh-CN" altLang="en-US" dirty="0"/>
                <a:t>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B7FE5A0-E7AB-41E6-83DF-E4362761287D}"/>
              </a:ext>
            </a:extLst>
          </p:cNvPr>
          <p:cNvGrpSpPr/>
          <p:nvPr/>
        </p:nvGrpSpPr>
        <p:grpSpPr>
          <a:xfrm>
            <a:off x="838200" y="5502855"/>
            <a:ext cx="2215607" cy="794265"/>
            <a:chOff x="1000385" y="5710803"/>
            <a:chExt cx="1793934" cy="794265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86E51C2E-4C5D-44EC-A5E0-5103162D3F58}"/>
                </a:ext>
              </a:extLst>
            </p:cNvPr>
            <p:cNvCxnSpPr>
              <a:cxnSpLocks/>
            </p:cNvCxnSpPr>
            <p:nvPr/>
          </p:nvCxnSpPr>
          <p:spPr>
            <a:xfrm>
              <a:off x="1792190" y="5710803"/>
              <a:ext cx="0" cy="426139"/>
            </a:xfrm>
            <a:prstGeom prst="straightConnector1">
              <a:avLst/>
            </a:prstGeom>
            <a:ln w="34925" cap="rnd">
              <a:solidFill>
                <a:srgbClr val="FF0000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B69CF3-B88E-45A1-B05D-8355D4E60FF9}"/>
                </a:ext>
              </a:extLst>
            </p:cNvPr>
            <p:cNvSpPr/>
            <p:nvPr/>
          </p:nvSpPr>
          <p:spPr>
            <a:xfrm>
              <a:off x="1000385" y="6135736"/>
              <a:ext cx="1793934" cy="369332"/>
            </a:xfrm>
            <a:prstGeom prst="rect">
              <a:avLst/>
            </a:prstGeom>
            <a:ln w="12700">
              <a:solidFill>
                <a:schemeClr val="accent6"/>
              </a:solidFill>
              <a:prstDash val="sysDash"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CMR9"/>
                </a:rPr>
                <a:t>Electron capture </a:t>
              </a:r>
              <a:r>
                <a:rPr lang="en-US" altLang="zh-CN" baseline="30000" dirty="0"/>
                <a:t>[1,2]</a:t>
              </a:r>
              <a:r>
                <a:rPr lang="zh-CN" altLang="en-US" baseline="30000" dirty="0"/>
                <a:t> </a:t>
              </a:r>
              <a:r>
                <a:rPr lang="en-US" altLang="zh-CN" dirty="0">
                  <a:latin typeface="CMR9"/>
                </a:rPr>
                <a:t>?</a:t>
              </a:r>
            </a:p>
          </p:txBody>
        </p:sp>
      </p:grpSp>
      <p:sp>
        <p:nvSpPr>
          <p:cNvPr id="24" name="灯片编号占位符 23">
            <a:extLst>
              <a:ext uri="{FF2B5EF4-FFF2-40B4-BE49-F238E27FC236}">
                <a16:creationId xmlns:a16="http://schemas.microsoft.com/office/drawing/2014/main" id="{B0391F77-4540-45C5-8CD1-AC3160B4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8060" y="6253376"/>
            <a:ext cx="2743200" cy="365125"/>
          </a:xfrm>
        </p:spPr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C882EB9-B25E-4895-A284-428CAEC45CE7}"/>
              </a:ext>
            </a:extLst>
          </p:cNvPr>
          <p:cNvSpPr txBox="1"/>
          <p:nvPr/>
        </p:nvSpPr>
        <p:spPr>
          <a:xfrm>
            <a:off x="838200" y="6571499"/>
            <a:ext cx="728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ea"/>
              </a:rPr>
              <a:t>Credit: [1] </a:t>
            </a:r>
            <a:r>
              <a:rPr lang="da-DK" altLang="zh-CN" sz="1400" dirty="0">
                <a:latin typeface="+mn-ea"/>
              </a:rPr>
              <a:t>Miyaji et al. 1980; [2] Nomoto 1984; [3] Heger et al. 2003</a:t>
            </a:r>
            <a:endParaRPr lang="zh-CN" altLang="en-US" sz="1400" dirty="0">
              <a:latin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A4E3507-3B42-BC10-BAD0-7FA2562D5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99" y="1239579"/>
            <a:ext cx="4387309" cy="773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EE3F74-E27B-EC71-2A09-4CC2AA0F3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404" y="2153475"/>
            <a:ext cx="2023297" cy="3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32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052AE1-811B-A393-6FD5-B250CCB86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675" y="1300014"/>
                <a:ext cx="6484388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600" dirty="0"/>
                  <a:t>All normal radio pulsar: </a:t>
                </a:r>
                <a14:m>
                  <m:oMath xmlns:m="http://schemas.openxmlformats.org/officeDocument/2006/math">
                    <m:r>
                      <a:rPr lang="en-US" altLang="zh-CN" sz="2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1" lang="en-US" altLang="zh-CN" sz="2600" dirty="0"/>
                  <a:t>2000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600" dirty="0"/>
                  <a:t>Divided by characteristic age: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2600" dirty="0"/>
                  <a:t>Young (24), middle age (739), old (1207)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2600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Characteristic age is not the real age!</a:t>
                </a:r>
              </a:p>
              <a:p>
                <a:pPr>
                  <a:lnSpc>
                    <a:spcPct val="250000"/>
                  </a:lnSpc>
                </a:pPr>
                <a:r>
                  <a:rPr lang="en-US" altLang="zh-CN" sz="2600" dirty="0"/>
                  <a:t>Different distributions of characteristic 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600" dirty="0"/>
                  <a:t>Multiple origins</a:t>
                </a:r>
                <a:endParaRPr kumimoji="1" lang="en-US" altLang="zh-CN" sz="2600" dirty="0"/>
              </a:p>
              <a:p>
                <a:pPr>
                  <a:lnSpc>
                    <a:spcPct val="100000"/>
                  </a:lnSpc>
                </a:pPr>
                <a:endParaRPr kumimoji="1" lang="en-US" altLang="zh-CN" sz="26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052AE1-811B-A393-6FD5-B250CCB86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675" y="1300014"/>
                <a:ext cx="6484388" cy="4351338"/>
              </a:xfrm>
              <a:blipFill>
                <a:blip r:embed="rId3"/>
                <a:stretch>
                  <a:fillRect l="-1761" b="-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E9E9C6-E26E-C44C-9B60-F416DD98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F37AEC-A30C-DA8E-EF85-13B9FED63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798" y="1300014"/>
            <a:ext cx="4634885" cy="493136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F165E5FC-3495-1B15-D07A-BE422D6F9A96}"/>
              </a:ext>
            </a:extLst>
          </p:cNvPr>
          <p:cNvSpPr txBox="1">
            <a:spLocks/>
          </p:cNvSpPr>
          <p:nvPr/>
        </p:nvSpPr>
        <p:spPr>
          <a:xfrm>
            <a:off x="838200" y="58992"/>
            <a:ext cx="10515600" cy="949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3. Implications – for middle age and old samples?</a:t>
            </a:r>
            <a:endParaRPr lang="zh-CN" altLang="en-US" sz="4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8892A0-C254-A98C-16D9-1E775748A56B}"/>
              </a:ext>
            </a:extLst>
          </p:cNvPr>
          <p:cNvSpPr txBox="1"/>
          <p:nvPr/>
        </p:nvSpPr>
        <p:spPr>
          <a:xfrm>
            <a:off x="7483119" y="6390234"/>
            <a:ext cx="2590582" cy="333553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rgbClr val="141413"/>
                </a:solidFill>
              </a:rPr>
              <a:t>Zhang</a:t>
            </a:r>
            <a:r>
              <a:rPr lang="en-US" altLang="zh-CN" sz="1400" dirty="0">
                <a:solidFill>
                  <a:srgbClr val="141413"/>
                </a:solidFill>
                <a:effectLst/>
              </a:rPr>
              <a:t> et al., 2022, PASP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9C505E0-3F52-3E0D-2985-1286B2726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141" y="1300015"/>
            <a:ext cx="5349847" cy="49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5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FF5A973-D3EF-35C5-9B5D-37A52728B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70" b="1295"/>
          <a:stretch/>
        </p:blipFill>
        <p:spPr>
          <a:xfrm>
            <a:off x="-1" y="10477"/>
            <a:ext cx="12185665" cy="6854437"/>
          </a:xfrm>
          <a:prstGeom prst="rect">
            <a:avLst/>
          </a:prstGeo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2948CAB-55F9-5154-3DC5-1984A75F3F64}"/>
              </a:ext>
            </a:extLst>
          </p:cNvPr>
          <p:cNvSpPr/>
          <p:nvPr/>
        </p:nvSpPr>
        <p:spPr>
          <a:xfrm>
            <a:off x="-2" y="0"/>
            <a:ext cx="12185666" cy="6858000"/>
          </a:xfrm>
          <a:prstGeom prst="rect">
            <a:avLst/>
          </a:prstGeom>
          <a:solidFill>
            <a:schemeClr val="lt1">
              <a:alpha val="59781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zh-CN" altLang="en-US" sz="7200" b="1" spc="5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1979AF0-1A11-4287-AD8B-1A44816E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4. Conclusions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6AFCF-DE7F-4AD8-AF66-A878630EF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380"/>
            <a:ext cx="10729688" cy="49152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1973BD"/>
                </a:solidFill>
              </a:rPr>
              <a:t>Focus on young</a:t>
            </a:r>
            <a:r>
              <a:rPr lang="zh-CN" altLang="en-US" b="1" dirty="0">
                <a:solidFill>
                  <a:srgbClr val="1973BD"/>
                </a:solidFill>
              </a:rPr>
              <a:t> </a:t>
            </a:r>
            <a:r>
              <a:rPr lang="en-US" altLang="zh-CN" b="1" dirty="0">
                <a:solidFill>
                  <a:srgbClr val="1973BD"/>
                </a:solidFill>
              </a:rPr>
              <a:t>normal radio pulsars</a:t>
            </a:r>
          </a:p>
          <a:p>
            <a:pPr>
              <a:lnSpc>
                <a:spcPct val="100000"/>
              </a:lnSpc>
            </a:pPr>
            <a:r>
              <a:rPr lang="en-US" altLang="zh-CN" sz="2600" dirty="0"/>
              <a:t>P, Pdot, B, Edot have different distributions for SNR-PSR and non SNR-PSR</a:t>
            </a:r>
          </a:p>
          <a:p>
            <a:pPr>
              <a:lnSpc>
                <a:spcPct val="100000"/>
              </a:lnSpc>
            </a:pPr>
            <a:r>
              <a:rPr lang="en-US" altLang="zh-CN" sz="2600" dirty="0"/>
              <a:t>10 </a:t>
            </a:r>
            <a:r>
              <a:rPr lang="en-US" altLang="zh-CN" sz="2600" dirty="0" err="1"/>
              <a:t>kyr</a:t>
            </a:r>
            <a:r>
              <a:rPr lang="en-US" altLang="zh-CN" sz="2600" dirty="0"/>
              <a:t> may be the dividing point between the lifetime of the two types of SNR</a:t>
            </a:r>
          </a:p>
          <a:p>
            <a:pPr>
              <a:lnSpc>
                <a:spcPct val="100000"/>
              </a:lnSpc>
            </a:pPr>
            <a:r>
              <a:rPr lang="en-US" altLang="zh-CN" sz="2600" dirty="0"/>
              <a:t>12 𝑴</a:t>
            </a:r>
            <a:r>
              <a:rPr lang="en-US" altLang="zh-CN" sz="2600" baseline="-25000" dirty="0"/>
              <a:t>⊙</a:t>
            </a:r>
            <a:r>
              <a:rPr lang="en-US" altLang="zh-CN" sz="2600" dirty="0"/>
              <a:t> perhaps the separation mass of the two types of pulsar progenitors</a:t>
            </a:r>
          </a:p>
          <a:p>
            <a:pPr marL="0" indent="0">
              <a:lnSpc>
                <a:spcPct val="150000"/>
              </a:lnSpc>
              <a:spcBef>
                <a:spcPts val="2200"/>
              </a:spcBef>
              <a:buNone/>
            </a:pPr>
            <a:r>
              <a:rPr lang="en-US" altLang="zh-CN" b="1" dirty="0">
                <a:solidFill>
                  <a:srgbClr val="1973BD"/>
                </a:solidFill>
              </a:rPr>
              <a:t>All normal radio pulsars</a:t>
            </a:r>
          </a:p>
          <a:p>
            <a:pPr>
              <a:lnSpc>
                <a:spcPct val="100000"/>
              </a:lnSpc>
            </a:pPr>
            <a:r>
              <a:rPr lang="en-US" altLang="zh-CN" sz="2600" dirty="0"/>
              <a:t>Different</a:t>
            </a:r>
            <a:r>
              <a:rPr lang="zh-CN" altLang="en-US" sz="2600" dirty="0"/>
              <a:t> </a:t>
            </a:r>
            <a:r>
              <a:rPr lang="en-US" altLang="zh-CN" sz="2600" dirty="0"/>
              <a:t>evolution</a:t>
            </a:r>
            <a:r>
              <a:rPr lang="zh-CN" altLang="en-US" sz="2600" dirty="0"/>
              <a:t> </a:t>
            </a:r>
            <a:r>
              <a:rPr lang="en-US" altLang="zh-CN" sz="2600" dirty="0"/>
              <a:t>trends support multiple origins</a:t>
            </a:r>
            <a:endParaRPr lang="en-US" altLang="zh-CN" sz="2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6D3E82-0A9C-4BB7-9CAD-9B701314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49FF75-237D-B1D6-7633-CC35B5979DEE}"/>
              </a:ext>
            </a:extLst>
          </p:cNvPr>
          <p:cNvSpPr/>
          <p:nvPr/>
        </p:nvSpPr>
        <p:spPr>
          <a:xfrm>
            <a:off x="6334" y="0"/>
            <a:ext cx="12185666" cy="6858000"/>
          </a:xfrm>
          <a:prstGeom prst="rect">
            <a:avLst/>
          </a:prstGeom>
          <a:solidFill>
            <a:schemeClr val="lt1">
              <a:alpha val="6515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zh-CN" altLang="en-US" sz="7200" b="1" spc="500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5C8C42C-1451-4B7A-4144-2D404ADD28C0}"/>
              </a:ext>
            </a:extLst>
          </p:cNvPr>
          <p:cNvSpPr txBox="1">
            <a:spLocks/>
          </p:cNvSpPr>
          <p:nvPr/>
        </p:nvSpPr>
        <p:spPr>
          <a:xfrm>
            <a:off x="6095008" y="5117666"/>
            <a:ext cx="5566313" cy="158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5400" b="1" i="1" spc="5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 you for your Listening</a:t>
            </a:r>
            <a:endParaRPr lang="zh-CN" altLang="en-US" sz="5400" b="1" i="1" spc="5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36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EA88F-7BA6-CBED-C567-C48357E7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96"/>
            <a:ext cx="10515600" cy="949492"/>
          </a:xfrm>
        </p:spPr>
        <p:txBody>
          <a:bodyPr>
            <a:normAutofit/>
          </a:bodyPr>
          <a:lstStyle/>
          <a:p>
            <a:r>
              <a:rPr kumimoji="1" lang="en-US" altLang="zh-CN" sz="4000" dirty="0"/>
              <a:t>Supplement</a:t>
            </a:r>
            <a:r>
              <a:rPr kumimoji="1" lang="zh-CN" altLang="en-US" sz="4000" dirty="0"/>
              <a:t> 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7060B0-60ED-29B9-634D-18E24038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01492E-1D06-5BDF-6FDA-7EE8067D1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" r="1083"/>
          <a:stretch/>
        </p:blipFill>
        <p:spPr>
          <a:xfrm>
            <a:off x="5553635" y="1273896"/>
            <a:ext cx="6638365" cy="23728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D0E2C2-657D-0BF0-97F8-8CC1BCCE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16" y="4470289"/>
            <a:ext cx="11495567" cy="20615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3822926-0E2E-4614-89F6-F7EAC89C2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49" y="1321339"/>
            <a:ext cx="5454458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21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B6B121-BED9-52D4-9560-817199F2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46F404-94CD-4829-88F3-8ACF0CA1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1" y="1775694"/>
            <a:ext cx="5903259" cy="38317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91AB4F2-2094-86E1-5FE1-6C7977A6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60" y="1856726"/>
            <a:ext cx="5727999" cy="3826539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14254E0-DE32-22AB-EC41-B0D905235A89}"/>
              </a:ext>
            </a:extLst>
          </p:cNvPr>
          <p:cNvSpPr txBox="1">
            <a:spLocks/>
          </p:cNvSpPr>
          <p:nvPr/>
        </p:nvSpPr>
        <p:spPr>
          <a:xfrm>
            <a:off x="838200" y="174896"/>
            <a:ext cx="10515600" cy="949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/>
              <a:t>Supplement</a:t>
            </a:r>
            <a:r>
              <a:rPr kumimoji="1" lang="zh-CN" altLang="en-US" sz="4000"/>
              <a:t>  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8232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B6B121-BED9-52D4-9560-817199F2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14254E0-DE32-22AB-EC41-B0D905235A89}"/>
              </a:ext>
            </a:extLst>
          </p:cNvPr>
          <p:cNvSpPr txBox="1">
            <a:spLocks/>
          </p:cNvSpPr>
          <p:nvPr/>
        </p:nvSpPr>
        <p:spPr>
          <a:xfrm>
            <a:off x="838200" y="174896"/>
            <a:ext cx="10515600" cy="949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4000" dirty="0"/>
              <a:t>Supplement</a:t>
            </a:r>
            <a:r>
              <a:rPr kumimoji="1" lang="zh-CN" altLang="en-US" sz="4000" dirty="0"/>
              <a:t> 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E02C77F-1973-A665-32D2-21058E346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2" y="1380889"/>
            <a:ext cx="7205922" cy="44471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6E966A-A91A-4FC5-6E63-8A5B2442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03" y="1532965"/>
            <a:ext cx="4860000" cy="21747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4A6D17-AAAC-7860-CA41-014BC3E21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103" y="4033136"/>
            <a:ext cx="4860000" cy="12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5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DC7CB1-7B3B-4CF6-A3F5-E09EFDC8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DAAE60-9DA4-42D2-BE99-064C79E82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sz="3600" dirty="0"/>
              <a:t>Analysis </a:t>
            </a:r>
          </a:p>
          <a:p>
            <a:pPr>
              <a:lnSpc>
                <a:spcPct val="150000"/>
              </a:lnSpc>
            </a:pPr>
            <a:r>
              <a:rPr lang="en-US" altLang="zh-CN" sz="3600" dirty="0"/>
              <a:t>Implications</a:t>
            </a:r>
          </a:p>
          <a:p>
            <a:pPr>
              <a:lnSpc>
                <a:spcPct val="150000"/>
              </a:lnSpc>
            </a:pPr>
            <a:r>
              <a:rPr lang="en-US" altLang="zh-CN" sz="3600" dirty="0"/>
              <a:t>Conclusions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4822FB1-DE0D-40D5-BD37-51010310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 b="1" dirty="0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1A9504-95A3-0DE0-A3E4-1A2EDF97C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63" y="2841685"/>
            <a:ext cx="2773558" cy="16905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BF1DF3-67B5-8496-F70A-78623F5F4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085" y="1085911"/>
            <a:ext cx="3625715" cy="169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8EC325A-F2A2-FC89-A1AB-FBD3BB7D0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51" y="4595979"/>
            <a:ext cx="3490982" cy="18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6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45D39-55F7-4732-9BB0-051017FE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1. Background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B323F-5C72-4E8D-BC70-7DFACA4855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5852"/>
                <a:ext cx="10837507" cy="486345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In Milky Way galaxy: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3500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pulsars</m:t>
                    </m:r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~100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SNR</m:t>
                    </m:r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pulsars</m:t>
                    </m:r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,~400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SNRs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Lifetime of SNRs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𝑦𝑟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young pulsars </a:t>
                </a:r>
                <a:r>
                  <a:rPr lang="en-US" altLang="zh-CN" baseline="30000" dirty="0">
                    <a:latin typeface="+mj-lt"/>
                  </a:rPr>
                  <a:t>[1]</a:t>
                </a:r>
                <a:r>
                  <a:rPr lang="zh-CN" altLang="en-US" dirty="0">
                    <a:latin typeface="+mj-lt"/>
                  </a:rPr>
                  <a:t> </a:t>
                </a:r>
                <a:endParaRPr lang="en-US" altLang="zh-CN" dirty="0">
                  <a:latin typeface="+mj-lt"/>
                </a:endParaRPr>
              </a:p>
              <a:p>
                <a:pPr>
                  <a:lnSpc>
                    <a:spcPct val="150000"/>
                  </a:lnSpc>
                  <a:spcBef>
                    <a:spcPts val="2200"/>
                  </a:spcBef>
                  <a:buFont typeface="系统字体常规体"/>
                  <a:buChar char="🤔"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accent2"/>
                    </a:solidFill>
                  </a:rPr>
                  <a:t>Two questions </a:t>
                </a: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 pulsar-SNR relation: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dirty="0"/>
                  <a:t>Where is the pulsar in SNR?</a:t>
                </a:r>
              </a:p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dirty="0"/>
                  <a:t>Where is the SNR of young radio pulsars?</a:t>
                </a:r>
              </a:p>
              <a:p>
                <a:pPr marL="514350" indent="-514350">
                  <a:buFont typeface="+mj-ea"/>
                  <a:buAutoNum type="circleNumDbPlain"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B323F-5C72-4E8D-BC70-7DFACA4855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5852"/>
                <a:ext cx="10837507" cy="4863454"/>
              </a:xfrm>
              <a:blipFill>
                <a:blip r:embed="rId2"/>
                <a:stretch>
                  <a:fillRect l="-1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D97A398-296A-4856-8C23-102DA9142870}"/>
              </a:ext>
            </a:extLst>
          </p:cNvPr>
          <p:cNvSpPr txBox="1"/>
          <p:nvPr/>
        </p:nvSpPr>
        <p:spPr>
          <a:xfrm>
            <a:off x="838200" y="6419091"/>
            <a:ext cx="728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ea"/>
              </a:rPr>
              <a:t>Credit: </a:t>
            </a:r>
            <a:r>
              <a:rPr lang="da-DK" altLang="zh-CN" sz="1400" dirty="0">
                <a:latin typeface="+mn-ea"/>
              </a:rPr>
              <a:t>[</a:t>
            </a:r>
            <a:r>
              <a:rPr lang="en-US" altLang="zh-CN" sz="1400" dirty="0">
                <a:latin typeface="+mn-ea"/>
              </a:rPr>
              <a:t>1</a:t>
            </a:r>
            <a:r>
              <a:rPr lang="da-DK" altLang="zh-CN" sz="1400" dirty="0">
                <a:latin typeface="+mn-ea"/>
              </a:rPr>
              <a:t>] Gaensler &amp; Johnston 1995</a:t>
            </a:r>
            <a:endParaRPr lang="zh-CN" altLang="en-US" sz="1400" dirty="0">
              <a:latin typeface="+mn-ea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14FDF8-1176-4874-94B3-912FEE86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476775-8A0E-7953-965F-F1C327914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972" y="1314958"/>
            <a:ext cx="3574142" cy="19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32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45D39-55F7-4732-9BB0-051017FE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1. Background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B323F-5C72-4E8D-BC70-7DFACA4855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6562"/>
                <a:ext cx="10837507" cy="486345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</a:rPr>
                  <a:t>Answers for questions:</a:t>
                </a:r>
              </a:p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dirty="0"/>
                  <a:t>Low luminosity of young radio pulsar </a:t>
                </a:r>
                <a:r>
                  <a:rPr lang="en-US" altLang="zh-CN" baseline="30000" dirty="0">
                    <a:latin typeface="+mj-lt"/>
                  </a:rPr>
                  <a:t>[1]</a:t>
                </a:r>
                <a:r>
                  <a:rPr lang="en-US" altLang="zh-CN" dirty="0"/>
                  <a:t>, or NS not pulsar </a:t>
                </a:r>
                <a:r>
                  <a:rPr lang="en-US" altLang="zh-CN" baseline="30000" dirty="0">
                    <a:latin typeface="+mj-lt"/>
                  </a:rPr>
                  <a:t>[2,3]</a:t>
                </a:r>
                <a:endParaRPr lang="en-US" altLang="zh-CN" dirty="0">
                  <a:latin typeface="+mj-lt"/>
                </a:endParaRPr>
              </a:p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dirty="0"/>
                  <a:t>High kick velocity </a:t>
                </a:r>
                <a:r>
                  <a:rPr lang="en-US" altLang="zh-CN" baseline="30000" dirty="0">
                    <a:latin typeface="+mj-lt"/>
                  </a:rPr>
                  <a:t>[4]</a:t>
                </a:r>
              </a:p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dirty="0"/>
                  <a:t>Non-isotropic pulsar wind nebulae (</a:t>
                </a:r>
                <a:r>
                  <a:rPr lang="en-US" altLang="zh-CN" dirty="0" err="1"/>
                  <a:t>PWNe</a:t>
                </a:r>
                <a:r>
                  <a:rPr lang="en-US" altLang="zh-CN" dirty="0"/>
                  <a:t>),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~50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PWNe</a:t>
                </a:r>
                <a:r>
                  <a:rPr lang="en-US" altLang="zh-CN" dirty="0"/>
                  <a:t> </a:t>
                </a:r>
                <a:r>
                  <a:rPr lang="en-US" altLang="zh-CN" baseline="30000" dirty="0"/>
                  <a:t>[5]</a:t>
                </a:r>
                <a:r>
                  <a:rPr lang="en-US" altLang="zh-CN" dirty="0"/>
                  <a:t> </a:t>
                </a:r>
                <a:endParaRPr lang="en-US" altLang="zh-CN" dirty="0">
                  <a:latin typeface="+mj-lt"/>
                </a:endParaRPr>
              </a:p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dirty="0"/>
                  <a:t>Beaming fraction </a:t>
                </a:r>
                <a:r>
                  <a:rPr lang="en-US" altLang="zh-CN" baseline="30000" dirty="0">
                    <a:latin typeface="+mj-lt"/>
                  </a:rPr>
                  <a:t>[3,6]</a:t>
                </a:r>
                <a:r>
                  <a:rPr lang="en-US" altLang="zh-CN" dirty="0">
                    <a:latin typeface="+mj-lt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Q1</a:t>
                </a:r>
                <a:r>
                  <a:rPr lang="zh-CN" altLang="en-US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√</a:t>
                </a:r>
                <a:r>
                  <a:rPr lang="en-US" altLang="zh-CN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   </a:t>
                </a:r>
                <a:r>
                  <a:rPr lang="en-US" altLang="zh-CN" sz="3200" b="1" dirty="0">
                    <a:solidFill>
                      <a:srgbClr val="FF0000"/>
                    </a:solidFill>
                  </a:rPr>
                  <a:t>Q2?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(Where is the SNR of young radio pulsars?)</a:t>
                </a:r>
                <a:endParaRPr lang="en-US" altLang="zh-C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CB323F-5C72-4E8D-BC70-7DFACA4855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6562"/>
                <a:ext cx="10837507" cy="4863454"/>
              </a:xfrm>
              <a:blipFill>
                <a:blip r:embed="rId2"/>
                <a:stretch>
                  <a:fillRect l="-1522" t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A7BA51A-5D68-457F-BF6B-94DAE2E3908E}"/>
              </a:ext>
            </a:extLst>
          </p:cNvPr>
          <p:cNvSpPr txBox="1"/>
          <p:nvPr/>
        </p:nvSpPr>
        <p:spPr>
          <a:xfrm>
            <a:off x="838200" y="6211405"/>
            <a:ext cx="930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ea"/>
              </a:rPr>
              <a:t>Credit: [1]</a:t>
            </a:r>
            <a:r>
              <a:rPr lang="da-DK" altLang="zh-CN" sz="1400" dirty="0">
                <a:latin typeface="+mn-ea"/>
              </a:rPr>
              <a:t>Stollman 1987; [2]Radhakrishnan &amp; Srinivasan 1980; [3]Lorimer et al. 1993; [4] Frail, Goss, &amp; Whiteoak 1994;</a:t>
            </a:r>
          </a:p>
          <a:p>
            <a:r>
              <a:rPr lang="da-DK" altLang="zh-CN" sz="1400" dirty="0">
                <a:latin typeface="+mn-ea"/>
              </a:rPr>
              <a:t>[5] Gaensler &amp; Slane 2006; [6]Taylor &amp; Manchester 1977 </a:t>
            </a:r>
            <a:endParaRPr lang="zh-CN" altLang="en-US" sz="1400" dirty="0">
              <a:latin typeface="+mn-ea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795846-21D3-4DB7-AC82-21253F5F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 b="1" dirty="0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16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1581326-21D4-4451-87CD-8D5DA75B9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6623" r="9183" b="4619"/>
          <a:stretch/>
        </p:blipFill>
        <p:spPr>
          <a:xfrm>
            <a:off x="1709619" y="1174368"/>
            <a:ext cx="8717148" cy="5241236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B9DC3774-8077-4354-BD84-56EC34432BC7}"/>
              </a:ext>
            </a:extLst>
          </p:cNvPr>
          <p:cNvGrpSpPr/>
          <p:nvPr/>
        </p:nvGrpSpPr>
        <p:grpSpPr>
          <a:xfrm>
            <a:off x="7165871" y="1227330"/>
            <a:ext cx="490797" cy="4806105"/>
            <a:chOff x="10046970" y="1417320"/>
            <a:chExt cx="297570" cy="2737915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81135E4-A0AE-4100-A30D-53A22191C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4539" y="1417320"/>
              <a:ext cx="0" cy="2737915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60B20F15-E612-4357-A95A-820BEA76A9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6970" y="1566089"/>
              <a:ext cx="297570" cy="0"/>
            </a:xfrm>
            <a:prstGeom prst="straightConnector1">
              <a:avLst/>
            </a:prstGeom>
            <a:ln w="44450" cap="rnd">
              <a:solidFill>
                <a:srgbClr val="FF0000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EBC0A57-62C4-4012-BCDA-A95BF847A1F4}"/>
              </a:ext>
            </a:extLst>
          </p:cNvPr>
          <p:cNvGrpSpPr/>
          <p:nvPr/>
        </p:nvGrpSpPr>
        <p:grpSpPr>
          <a:xfrm>
            <a:off x="2022397" y="2399965"/>
            <a:ext cx="8374510" cy="2810088"/>
            <a:chOff x="6928485" y="2085340"/>
            <a:chExt cx="5077460" cy="1600835"/>
          </a:xfrm>
        </p:grpSpPr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E88FCE98-1E99-4BD5-9750-CDCF18AE74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69721" y="3314880"/>
              <a:ext cx="84519" cy="258900"/>
            </a:xfrm>
            <a:prstGeom prst="straightConnector1">
              <a:avLst/>
            </a:prstGeom>
            <a:ln w="44450" cap="rnd">
              <a:solidFill>
                <a:schemeClr val="accent5">
                  <a:lumMod val="75000"/>
                </a:schemeClr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4814A83-6B7C-41D5-A2AA-EC5D44A03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8485" y="2085340"/>
              <a:ext cx="5077460" cy="1600835"/>
            </a:xfrm>
            <a:prstGeom prst="line">
              <a:avLst/>
            </a:prstGeom>
            <a:ln w="44450"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B059A99-EE88-449B-806E-31770F012AF9}"/>
              </a:ext>
            </a:extLst>
          </p:cNvPr>
          <p:cNvGrpSpPr/>
          <p:nvPr/>
        </p:nvGrpSpPr>
        <p:grpSpPr>
          <a:xfrm>
            <a:off x="2022394" y="2220698"/>
            <a:ext cx="8374517" cy="1535882"/>
            <a:chOff x="6928483" y="1983215"/>
            <a:chExt cx="5077464" cy="874952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2C6A96D-32ED-447D-A5F0-885A48106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485" y="1983215"/>
              <a:ext cx="5077462" cy="2"/>
            </a:xfrm>
            <a:prstGeom prst="line">
              <a:avLst/>
            </a:prstGeom>
            <a:ln w="444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23046D5-F10F-496C-B498-D5B98DD8AE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483" y="2858165"/>
              <a:ext cx="5077462" cy="2"/>
            </a:xfrm>
            <a:prstGeom prst="line">
              <a:avLst/>
            </a:prstGeom>
            <a:ln w="444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3EBA7FD9-051D-4144-8B81-752E74FAD0EA}"/>
                </a:ext>
              </a:extLst>
            </p:cNvPr>
            <p:cNvCxnSpPr>
              <a:cxnSpLocks/>
            </p:cNvCxnSpPr>
            <p:nvPr/>
          </p:nvCxnSpPr>
          <p:spPr>
            <a:xfrm>
              <a:off x="8081400" y="1992105"/>
              <a:ext cx="0" cy="249445"/>
            </a:xfrm>
            <a:prstGeom prst="straightConnector1">
              <a:avLst/>
            </a:prstGeom>
            <a:ln w="44450" cap="rnd">
              <a:solidFill>
                <a:srgbClr val="548235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18F27AC7-A848-4FE8-A5D6-12E5708EB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6780" y="2582007"/>
              <a:ext cx="0" cy="267761"/>
            </a:xfrm>
            <a:prstGeom prst="straightConnector1">
              <a:avLst/>
            </a:prstGeom>
            <a:ln w="44450" cap="rnd">
              <a:solidFill>
                <a:srgbClr val="548235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23AF5BD-FE5B-4841-8667-E136C72F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2. Analysis – data selection</a:t>
            </a:r>
            <a:endParaRPr lang="zh-CN" altLang="en-US" sz="4000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6CCED634-9E29-4F88-87FC-D10C11A5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3EBE93-8232-7558-82E5-F117DACD39B0}"/>
                  </a:ext>
                </a:extLst>
              </p:cNvPr>
              <p:cNvSpPr txBox="1"/>
              <p:nvPr/>
            </p:nvSpPr>
            <p:spPr>
              <a:xfrm>
                <a:off x="3900233" y="1497072"/>
                <a:ext cx="3967394" cy="464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800" dirty="0"/>
                  <a:t>Spin period (P) </a:t>
                </a:r>
                <a14:m>
                  <m:oMath xmlns:m="http://schemas.openxmlformats.org/officeDocument/2006/math">
                    <m:r>
                      <a:rPr lang="zh-CN" altLang="en-US" sz="18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age, P &lt; 500 </a:t>
                </a:r>
                <a:r>
                  <a:rPr lang="en-US" altLang="zh-CN" sz="1800" dirty="0" err="1"/>
                  <a:t>ms</a:t>
                </a:r>
                <a:endParaRPr lang="en-US" altLang="zh-CN" sz="1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3EBE93-8232-7558-82E5-F117DACD3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233" y="1497072"/>
                <a:ext cx="3967394" cy="464166"/>
              </a:xfrm>
              <a:prstGeom prst="rect">
                <a:avLst/>
              </a:prstGeom>
              <a:blipFill>
                <a:blip r:embed="rId4"/>
                <a:stretch>
                  <a:fillRect l="-958"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0E12CDAE-18D9-216D-9381-95750672E865}"/>
              </a:ext>
            </a:extLst>
          </p:cNvPr>
          <p:cNvSpPr txBox="1"/>
          <p:nvPr/>
        </p:nvSpPr>
        <p:spPr>
          <a:xfrm>
            <a:off x="2267198" y="3942457"/>
            <a:ext cx="246611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 startAt="3"/>
            </a:pPr>
            <a:r>
              <a:rPr lang="en-US" altLang="zh-CN" sz="1800" dirty="0"/>
              <a:t>Above spin-up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C30EFCA-C724-512F-DD24-D8160FB86971}"/>
                  </a:ext>
                </a:extLst>
              </p:cNvPr>
              <p:cNvSpPr txBox="1"/>
              <p:nvPr/>
            </p:nvSpPr>
            <p:spPr>
              <a:xfrm>
                <a:off x="3073279" y="2609302"/>
                <a:ext cx="2810651" cy="463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 startAt="2"/>
                </a:pPr>
                <a:r>
                  <a:rPr lang="en-US" altLang="zh-CN" sz="1800" dirty="0"/>
                  <a:t>B-field: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C30EFCA-C724-512F-DD24-D8160FB86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79" y="2609302"/>
                <a:ext cx="2810651" cy="463140"/>
              </a:xfrm>
              <a:prstGeom prst="rect">
                <a:avLst/>
              </a:prstGeom>
              <a:blipFill>
                <a:blip r:embed="rId5"/>
                <a:stretch>
                  <a:fillRect l="-897" b="-2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4B0372BF-417D-2948-886D-A72AAB4D5360}"/>
              </a:ext>
            </a:extLst>
          </p:cNvPr>
          <p:cNvSpPr txBox="1"/>
          <p:nvPr/>
        </p:nvSpPr>
        <p:spPr>
          <a:xfrm>
            <a:off x="7621147" y="4143878"/>
            <a:ext cx="286123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 startAt="4"/>
            </a:pPr>
            <a:r>
              <a:rPr lang="en-US" altLang="zh-CN" sz="1800" dirty="0"/>
              <a:t>Exclude special pulsars</a:t>
            </a:r>
          </a:p>
        </p:txBody>
      </p:sp>
    </p:spTree>
    <p:extLst>
      <p:ext uri="{BB962C8B-B14F-4D97-AF65-F5344CB8AC3E}">
        <p14:creationId xmlns:p14="http://schemas.microsoft.com/office/powerpoint/2010/main" val="2389952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AF5BD-FE5B-4841-8667-E136C72F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2. Analysis – data selection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911C228-ADA8-401F-BE95-332C8E626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9961" y="1091599"/>
                <a:ext cx="10515600" cy="542116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chemeClr val="accent1"/>
                    </a:solidFill>
                  </a:rPr>
                  <a:t>Young pulsar</a:t>
                </a:r>
              </a:p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dirty="0"/>
                  <a:t>Spin period (P)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age, P &lt; 500 </a:t>
                </a:r>
                <a:r>
                  <a:rPr lang="en-US" altLang="zh-CN" dirty="0" err="1"/>
                  <a:t>ms</a:t>
                </a: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chemeClr val="accent1"/>
                    </a:solidFill>
                  </a:rPr>
                  <a:t>Normal radio pulsar</a:t>
                </a:r>
              </a:p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 startAt="2"/>
                </a:pPr>
                <a:r>
                  <a:rPr lang="en-US" altLang="zh-CN" dirty="0"/>
                  <a:t>B-field: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dirty="0"/>
              </a:p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 startAt="2"/>
                </a:pPr>
                <a:r>
                  <a:rPr lang="en-US" altLang="zh-CN" dirty="0"/>
                  <a:t>Above spin-up line</a:t>
                </a:r>
              </a:p>
              <a:p>
                <a:pPr marL="514350" indent="-514350">
                  <a:lnSpc>
                    <a:spcPct val="150000"/>
                  </a:lnSpc>
                  <a:buFont typeface="+mj-ea"/>
                  <a:buAutoNum type="circleNumDbPlain" startAt="2"/>
                </a:pPr>
                <a:r>
                  <a:rPr lang="en-US" altLang="zh-CN" dirty="0"/>
                  <a:t>Exclude special pulsars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911C228-ADA8-401F-BE95-332C8E626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9961" y="1091599"/>
                <a:ext cx="10515600" cy="5421168"/>
              </a:xfrm>
              <a:blipFill>
                <a:blip r:embed="rId3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2465A826-6531-4E3A-9EB2-DE09C1670283}"/>
              </a:ext>
            </a:extLst>
          </p:cNvPr>
          <p:cNvGrpSpPr/>
          <p:nvPr/>
        </p:nvGrpSpPr>
        <p:grpSpPr>
          <a:xfrm>
            <a:off x="5564109" y="4533976"/>
            <a:ext cx="6459940" cy="1613666"/>
            <a:chOff x="5732060" y="4630384"/>
            <a:chExt cx="6459940" cy="1613666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01971F2-7D6F-46CE-A56D-309F5F0088DE}"/>
                </a:ext>
              </a:extLst>
            </p:cNvPr>
            <p:cNvSpPr txBox="1"/>
            <p:nvPr/>
          </p:nvSpPr>
          <p:spPr>
            <a:xfrm>
              <a:off x="5828521" y="5187819"/>
              <a:ext cx="63634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1"/>
                  </a:solidFill>
                </a:rPr>
                <a:t>Pulsars with SNR (</a:t>
              </a:r>
              <a:r>
                <a:rPr lang="en-US" altLang="zh-CN" sz="2800" b="1" dirty="0">
                  <a:solidFill>
                    <a:schemeClr val="accent2"/>
                  </a:solidFill>
                </a:rPr>
                <a:t>SNR-PSRs</a:t>
              </a:r>
              <a:r>
                <a:rPr lang="en-US" altLang="zh-CN" sz="2800" b="1" dirty="0">
                  <a:solidFill>
                    <a:schemeClr val="accent1"/>
                  </a:solidFill>
                </a:rPr>
                <a:t>): </a:t>
              </a:r>
              <a:r>
                <a:rPr lang="en-US" altLang="zh-CN" sz="2800" b="1" dirty="0">
                  <a:solidFill>
                    <a:schemeClr val="accent2"/>
                  </a:solidFill>
                </a:rPr>
                <a:t>52</a:t>
              </a:r>
            </a:p>
            <a:p>
              <a:r>
                <a:rPr lang="en-US" altLang="zh-CN" sz="2800" b="1" dirty="0">
                  <a:solidFill>
                    <a:schemeClr val="accent1"/>
                  </a:solidFill>
                </a:rPr>
                <a:t>Pulsars without SNR (</a:t>
              </a:r>
              <a:r>
                <a:rPr lang="en-US" altLang="zh-CN" sz="2800" b="1" dirty="0">
                  <a:solidFill>
                    <a:schemeClr val="accent2"/>
                  </a:solidFill>
                </a:rPr>
                <a:t>non SNR-PSRs</a:t>
              </a:r>
              <a:r>
                <a:rPr lang="en-US" altLang="zh-CN" sz="2800" b="1" dirty="0">
                  <a:solidFill>
                    <a:schemeClr val="accent1"/>
                  </a:solidFill>
                </a:rPr>
                <a:t>): </a:t>
              </a:r>
              <a:r>
                <a:rPr lang="en-US" altLang="zh-CN" sz="2800" b="1" dirty="0">
                  <a:solidFill>
                    <a:schemeClr val="accent2"/>
                  </a:solidFill>
                </a:rPr>
                <a:t>630</a:t>
              </a: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0707E4C9-032C-4B82-9FC3-440D8EDECB92}"/>
                </a:ext>
              </a:extLst>
            </p:cNvPr>
            <p:cNvCxnSpPr>
              <a:cxnSpLocks/>
            </p:cNvCxnSpPr>
            <p:nvPr/>
          </p:nvCxnSpPr>
          <p:spPr>
            <a:xfrm>
              <a:off x="9023773" y="4630384"/>
              <a:ext cx="0" cy="411066"/>
            </a:xfrm>
            <a:prstGeom prst="straightConnector1">
              <a:avLst/>
            </a:prstGeom>
            <a:ln w="50800" cap="rnd">
              <a:solidFill>
                <a:srgbClr val="FF0000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8C75D863-06AC-4C03-8E2F-FDC4FCC9F588}"/>
                </a:ext>
              </a:extLst>
            </p:cNvPr>
            <p:cNvSpPr/>
            <p:nvPr/>
          </p:nvSpPr>
          <p:spPr>
            <a:xfrm>
              <a:off x="5732060" y="5085694"/>
              <a:ext cx="6459940" cy="1158356"/>
            </a:xfrm>
            <a:prstGeom prst="roundRect">
              <a:avLst/>
            </a:prstGeom>
            <a:noFill/>
            <a:ln w="2540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693BAA17-CE07-4504-923B-504CE60BE8D7}"/>
              </a:ext>
            </a:extLst>
          </p:cNvPr>
          <p:cNvSpPr txBox="1"/>
          <p:nvPr/>
        </p:nvSpPr>
        <p:spPr>
          <a:xfrm>
            <a:off x="838200" y="6273225"/>
            <a:ext cx="52935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ea"/>
              </a:rPr>
              <a:t>Credit:</a:t>
            </a:r>
            <a:r>
              <a:rPr lang="zh-CN" altLang="en-US" sz="1400" dirty="0">
                <a:latin typeface="+mn-ea"/>
              </a:rPr>
              <a:t> </a:t>
            </a:r>
            <a:r>
              <a:rPr lang="en-US" altLang="zh-CN" sz="1400" dirty="0">
                <a:latin typeface="+mn-ea"/>
                <a:hlinkClick r:id="rId4"/>
              </a:rPr>
              <a:t>https://www.atnf.csiro.au/research/pulsar/psrcat/</a:t>
            </a:r>
            <a:endParaRPr lang="en-US" altLang="zh-CN" sz="1400" dirty="0">
              <a:latin typeface="+mn-ea"/>
            </a:endParaRPr>
          </a:p>
          <a:p>
            <a:r>
              <a:rPr lang="en-US" altLang="zh-CN" sz="1400" dirty="0">
                <a:latin typeface="+mn-ea"/>
                <a:hlinkClick r:id="rId5"/>
              </a:rPr>
              <a:t>http://snrcat.physics.umanitoba.ca/SNRtable.php</a:t>
            </a:r>
            <a:endParaRPr lang="en-US" altLang="zh-CN" sz="14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6CCED634-9E29-4F88-87FC-D10C11A5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1581326-21D4-4451-87CD-8D5DA75B9B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6623" r="9183" b="4619"/>
          <a:stretch/>
        </p:blipFill>
        <p:spPr>
          <a:xfrm>
            <a:off x="6738848" y="1387149"/>
            <a:ext cx="5285201" cy="2985798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B9DC3774-8077-4354-BD84-56EC34432BC7}"/>
              </a:ext>
            </a:extLst>
          </p:cNvPr>
          <p:cNvGrpSpPr/>
          <p:nvPr/>
        </p:nvGrpSpPr>
        <p:grpSpPr>
          <a:xfrm>
            <a:off x="10046970" y="1417320"/>
            <a:ext cx="297570" cy="2737915"/>
            <a:chOff x="10046970" y="1417320"/>
            <a:chExt cx="297570" cy="2737915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81135E4-A0AE-4100-A30D-53A22191C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4539" y="1417320"/>
              <a:ext cx="0" cy="2737915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60B20F15-E612-4357-A95A-820BEA76A9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6970" y="1566089"/>
              <a:ext cx="297570" cy="0"/>
            </a:xfrm>
            <a:prstGeom prst="straightConnector1">
              <a:avLst/>
            </a:prstGeom>
            <a:ln w="44450" cap="rnd">
              <a:solidFill>
                <a:srgbClr val="FF0000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EBC0A57-62C4-4012-BCDA-A95BF847A1F4}"/>
              </a:ext>
            </a:extLst>
          </p:cNvPr>
          <p:cNvGrpSpPr/>
          <p:nvPr/>
        </p:nvGrpSpPr>
        <p:grpSpPr>
          <a:xfrm>
            <a:off x="6928485" y="2085340"/>
            <a:ext cx="5077460" cy="1600835"/>
            <a:chOff x="6928485" y="2085340"/>
            <a:chExt cx="5077460" cy="1600835"/>
          </a:xfrm>
        </p:grpSpPr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E88FCE98-1E99-4BD5-9750-CDCF18AE74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69721" y="3314880"/>
              <a:ext cx="84519" cy="258900"/>
            </a:xfrm>
            <a:prstGeom prst="straightConnector1">
              <a:avLst/>
            </a:prstGeom>
            <a:ln w="44450" cap="rnd">
              <a:solidFill>
                <a:schemeClr val="accent5">
                  <a:lumMod val="75000"/>
                </a:schemeClr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4814A83-6B7C-41D5-A2AA-EC5D44A03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8485" y="2085340"/>
              <a:ext cx="5077460" cy="1600835"/>
            </a:xfrm>
            <a:prstGeom prst="line">
              <a:avLst/>
            </a:prstGeom>
            <a:ln w="44450"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B059A99-EE88-449B-806E-31770F012AF9}"/>
              </a:ext>
            </a:extLst>
          </p:cNvPr>
          <p:cNvGrpSpPr/>
          <p:nvPr/>
        </p:nvGrpSpPr>
        <p:grpSpPr>
          <a:xfrm>
            <a:off x="6928483" y="1983215"/>
            <a:ext cx="5077464" cy="862808"/>
            <a:chOff x="6928483" y="1983215"/>
            <a:chExt cx="5077464" cy="862808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2C6A96D-32ED-447D-A5F0-885A48106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485" y="1983215"/>
              <a:ext cx="5077462" cy="2"/>
            </a:xfrm>
            <a:prstGeom prst="line">
              <a:avLst/>
            </a:prstGeom>
            <a:ln w="444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23046D5-F10F-496C-B498-D5B98DD8AE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483" y="2846021"/>
              <a:ext cx="5077462" cy="2"/>
            </a:xfrm>
            <a:prstGeom prst="line">
              <a:avLst/>
            </a:prstGeom>
            <a:ln w="444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3EBA7FD9-051D-4144-8B81-752E74FAD0EA}"/>
                </a:ext>
              </a:extLst>
            </p:cNvPr>
            <p:cNvCxnSpPr>
              <a:cxnSpLocks/>
            </p:cNvCxnSpPr>
            <p:nvPr/>
          </p:nvCxnSpPr>
          <p:spPr>
            <a:xfrm>
              <a:off x="8081400" y="1992105"/>
              <a:ext cx="0" cy="249445"/>
            </a:xfrm>
            <a:prstGeom prst="straightConnector1">
              <a:avLst/>
            </a:prstGeom>
            <a:ln w="44450" cap="rnd">
              <a:solidFill>
                <a:srgbClr val="548235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18F27AC7-A848-4FE8-A5D6-12E5708EB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6780" y="2548764"/>
              <a:ext cx="0" cy="267761"/>
            </a:xfrm>
            <a:prstGeom prst="straightConnector1">
              <a:avLst/>
            </a:prstGeom>
            <a:ln w="44450" cap="rnd">
              <a:solidFill>
                <a:srgbClr val="548235"/>
              </a:solidFill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21DCC5C-3D34-8458-5DD0-0113323E2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85" y="1127692"/>
            <a:ext cx="5638364" cy="343665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8BCB99A-7837-E67E-52B3-6752E743E54E}"/>
              </a:ext>
            </a:extLst>
          </p:cNvPr>
          <p:cNvSpPr txBox="1"/>
          <p:nvPr/>
        </p:nvSpPr>
        <p:spPr>
          <a:xfrm>
            <a:off x="7483119" y="6390234"/>
            <a:ext cx="2590582" cy="333553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rgbClr val="141413"/>
                </a:solidFill>
                <a:effectLst/>
              </a:rPr>
              <a:t>Cui et al., 2021, MNRAS</a:t>
            </a:r>
          </a:p>
        </p:txBody>
      </p:sp>
    </p:spTree>
    <p:extLst>
      <p:ext uri="{BB962C8B-B14F-4D97-AF65-F5344CB8AC3E}">
        <p14:creationId xmlns:p14="http://schemas.microsoft.com/office/powerpoint/2010/main" val="4260134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B3807-6FD3-4014-8D6D-EED274A2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2. Analysis – CDF</a:t>
            </a:r>
            <a:r>
              <a:rPr lang="zh-CN" altLang="en-US" sz="4000" dirty="0"/>
              <a:t> </a:t>
            </a:r>
            <a:r>
              <a:rPr lang="en-US" altLang="zh-CN" sz="4000" dirty="0"/>
              <a:t>and statistical tests</a:t>
            </a:r>
            <a:endParaRPr lang="zh-CN" altLang="en-US" sz="40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575CCB8-A776-C5AA-1B82-D78E7DC0E6A1}"/>
              </a:ext>
            </a:extLst>
          </p:cNvPr>
          <p:cNvGrpSpPr/>
          <p:nvPr/>
        </p:nvGrpSpPr>
        <p:grpSpPr>
          <a:xfrm>
            <a:off x="1017639" y="1183270"/>
            <a:ext cx="9576002" cy="5597459"/>
            <a:chOff x="1122317" y="1803417"/>
            <a:chExt cx="8847798" cy="505458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2F99F5C-0FD1-4B12-8B0C-2323D74BB485}"/>
                </a:ext>
              </a:extLst>
            </p:cNvPr>
            <p:cNvGrpSpPr/>
            <p:nvPr/>
          </p:nvGrpSpPr>
          <p:grpSpPr>
            <a:xfrm>
              <a:off x="1122317" y="1803417"/>
              <a:ext cx="8563682" cy="5054583"/>
              <a:chOff x="1381447" y="1747736"/>
              <a:chExt cx="8563682" cy="5054583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6C78315C-195F-4722-9BD5-C6D80FF43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447" y="1747736"/>
                <a:ext cx="4120455" cy="2520000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1D494B7B-8925-46F5-BED1-AE02A3B4E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4673" y="1762319"/>
                <a:ext cx="4120456" cy="2520000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69E252C2-1E94-448C-91A4-7276C9A6F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0101" y="4282319"/>
                <a:ext cx="4081801" cy="2520000"/>
              </a:xfrm>
              <a:prstGeom prst="rect">
                <a:avLst/>
              </a:prstGeom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7198096-57D9-4540-8B1B-9496B9A7C96F}"/>
                </a:ext>
              </a:extLst>
            </p:cNvPr>
            <p:cNvGrpSpPr/>
            <p:nvPr/>
          </p:nvGrpSpPr>
          <p:grpSpPr>
            <a:xfrm>
              <a:off x="5769899" y="4323417"/>
              <a:ext cx="4200216" cy="2340000"/>
              <a:chOff x="5769899" y="4323417"/>
              <a:chExt cx="4200216" cy="2340000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11F6D202-713F-46BB-8719-BD02189CD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9899" y="4323417"/>
                <a:ext cx="4200216" cy="2340000"/>
              </a:xfrm>
              <a:prstGeom prst="rect">
                <a:avLst/>
              </a:prstGeom>
            </p:spPr>
          </p:pic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BB1EE08C-0A55-4A34-95DB-77BD850860B9}"/>
                  </a:ext>
                </a:extLst>
              </p:cNvPr>
              <p:cNvSpPr/>
              <p:nvPr/>
            </p:nvSpPr>
            <p:spPr>
              <a:xfrm>
                <a:off x="5919363" y="4785098"/>
                <a:ext cx="3766635" cy="552735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3D0515D3-AA07-4B71-87FA-095D41E1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3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351802FD-8F6B-4E44-A5FF-8DC020368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2" y="2032140"/>
            <a:ext cx="4853719" cy="29736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4B3807-6FD3-4014-8D6D-EED274A2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81"/>
            <a:ext cx="11137490" cy="949492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2. Analysis – two distributions? </a:t>
            </a:r>
            <a:endParaRPr lang="zh-CN" altLang="en-US" sz="40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1A358A5-8EF0-4A48-88C4-5F4913768CFF}"/>
              </a:ext>
            </a:extLst>
          </p:cNvPr>
          <p:cNvGrpSpPr/>
          <p:nvPr/>
        </p:nvGrpSpPr>
        <p:grpSpPr>
          <a:xfrm>
            <a:off x="838200" y="1984437"/>
            <a:ext cx="10718373" cy="3636000"/>
            <a:chOff x="838200" y="1920198"/>
            <a:chExt cx="10718373" cy="363600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0AB18D4A-AB88-4EF5-B424-5E60290CF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589" y="1920198"/>
              <a:ext cx="5940984" cy="3636000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719D0DC-8414-4F21-80B7-376B958004E0}"/>
                </a:ext>
              </a:extLst>
            </p:cNvPr>
            <p:cNvGrpSpPr/>
            <p:nvPr/>
          </p:nvGrpSpPr>
          <p:grpSpPr>
            <a:xfrm>
              <a:off x="838200" y="1967901"/>
              <a:ext cx="5364572" cy="3116875"/>
              <a:chOff x="906574" y="1990253"/>
              <a:chExt cx="5364572" cy="3116875"/>
            </a:xfrm>
          </p:grpSpPr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BF8391B2-C7DC-4E10-9281-4816C022C0E1}"/>
                  </a:ext>
                </a:extLst>
              </p:cNvPr>
              <p:cNvSpPr/>
              <p:nvPr/>
            </p:nvSpPr>
            <p:spPr>
              <a:xfrm>
                <a:off x="906574" y="1990253"/>
                <a:ext cx="4852782" cy="2902468"/>
              </a:xfrm>
              <a:custGeom>
                <a:avLst/>
                <a:gdLst>
                  <a:gd name="connsiteX0" fmla="*/ 654959 w 4852782"/>
                  <a:gd name="connsiteY0" fmla="*/ 2015364 h 2902468"/>
                  <a:gd name="connsiteX1" fmla="*/ 567384 w 4852782"/>
                  <a:gd name="connsiteY1" fmla="*/ 2102939 h 2902468"/>
                  <a:gd name="connsiteX2" fmla="*/ 567384 w 4852782"/>
                  <a:gd name="connsiteY2" fmla="*/ 2453228 h 2902468"/>
                  <a:gd name="connsiteX3" fmla="*/ 654959 w 4852782"/>
                  <a:gd name="connsiteY3" fmla="*/ 2540803 h 2902468"/>
                  <a:gd name="connsiteX4" fmla="*/ 1312323 w 4852782"/>
                  <a:gd name="connsiteY4" fmla="*/ 2540803 h 2902468"/>
                  <a:gd name="connsiteX5" fmla="*/ 1399898 w 4852782"/>
                  <a:gd name="connsiteY5" fmla="*/ 2453228 h 2902468"/>
                  <a:gd name="connsiteX6" fmla="*/ 1399898 w 4852782"/>
                  <a:gd name="connsiteY6" fmla="*/ 2102939 h 2902468"/>
                  <a:gd name="connsiteX7" fmla="*/ 1312323 w 4852782"/>
                  <a:gd name="connsiteY7" fmla="*/ 2015364 h 2902468"/>
                  <a:gd name="connsiteX8" fmla="*/ 0 w 4852782"/>
                  <a:gd name="connsiteY8" fmla="*/ 0 h 2902468"/>
                  <a:gd name="connsiteX9" fmla="*/ 4852782 w 4852782"/>
                  <a:gd name="connsiteY9" fmla="*/ 0 h 2902468"/>
                  <a:gd name="connsiteX10" fmla="*/ 4852782 w 4852782"/>
                  <a:gd name="connsiteY10" fmla="*/ 2902468 h 2902468"/>
                  <a:gd name="connsiteX11" fmla="*/ 0 w 4852782"/>
                  <a:gd name="connsiteY11" fmla="*/ 2902468 h 290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52782" h="2902468">
                    <a:moveTo>
                      <a:pt x="654959" y="2015364"/>
                    </a:moveTo>
                    <a:cubicBezTo>
                      <a:pt x="606593" y="2015364"/>
                      <a:pt x="567384" y="2054573"/>
                      <a:pt x="567384" y="2102939"/>
                    </a:cubicBezTo>
                    <a:lnTo>
                      <a:pt x="567384" y="2453228"/>
                    </a:lnTo>
                    <a:cubicBezTo>
                      <a:pt x="567384" y="2501594"/>
                      <a:pt x="606593" y="2540803"/>
                      <a:pt x="654959" y="2540803"/>
                    </a:cubicBezTo>
                    <a:lnTo>
                      <a:pt x="1312323" y="2540803"/>
                    </a:lnTo>
                    <a:cubicBezTo>
                      <a:pt x="1360689" y="2540803"/>
                      <a:pt x="1399898" y="2501594"/>
                      <a:pt x="1399898" y="2453228"/>
                    </a:cubicBezTo>
                    <a:lnTo>
                      <a:pt x="1399898" y="2102939"/>
                    </a:lnTo>
                    <a:cubicBezTo>
                      <a:pt x="1399898" y="2054573"/>
                      <a:pt x="1360689" y="2015364"/>
                      <a:pt x="1312323" y="2015364"/>
                    </a:cubicBezTo>
                    <a:close/>
                    <a:moveTo>
                      <a:pt x="0" y="0"/>
                    </a:moveTo>
                    <a:lnTo>
                      <a:pt x="4852782" y="0"/>
                    </a:lnTo>
                    <a:lnTo>
                      <a:pt x="4852782" y="2902468"/>
                    </a:lnTo>
                    <a:lnTo>
                      <a:pt x="0" y="2902468"/>
                    </a:lnTo>
                    <a:close/>
                  </a:path>
                </a:pathLst>
              </a:custGeom>
              <a:solidFill>
                <a:schemeClr val="bg1">
                  <a:alpha val="80184"/>
                </a:schemeClr>
              </a:solidFill>
              <a:ln w="254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638A733D-F33B-49B0-B254-88B3CE5630AE}"/>
                  </a:ext>
                </a:extLst>
              </p:cNvPr>
              <p:cNvGrpSpPr/>
              <p:nvPr/>
            </p:nvGrpSpPr>
            <p:grpSpPr>
              <a:xfrm>
                <a:off x="1473958" y="2038350"/>
                <a:ext cx="4797188" cy="3068778"/>
                <a:chOff x="1473958" y="2038350"/>
                <a:chExt cx="4797188" cy="3068778"/>
              </a:xfrm>
            </p:grpSpPr>
            <p:sp>
              <p:nvSpPr>
                <p:cNvPr id="11" name="矩形: 圆角 10">
                  <a:extLst>
                    <a:ext uri="{FF2B5EF4-FFF2-40B4-BE49-F238E27FC236}">
                      <a16:creationId xmlns:a16="http://schemas.microsoft.com/office/drawing/2014/main" id="{278BCC6D-CA3E-4B2D-9770-6D0E9CD7EE8B}"/>
                    </a:ext>
                  </a:extLst>
                </p:cNvPr>
                <p:cNvSpPr/>
                <p:nvPr/>
              </p:nvSpPr>
              <p:spPr>
                <a:xfrm>
                  <a:off x="1473958" y="4005618"/>
                  <a:ext cx="832514" cy="525439"/>
                </a:xfrm>
                <a:prstGeom prst="roundRect">
                  <a:avLst/>
                </a:prstGeom>
                <a:noFill/>
                <a:ln w="25400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5A32C30C-A146-49A3-A5AD-DB0F281E2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06472" y="2038350"/>
                  <a:ext cx="3964674" cy="2021860"/>
                </a:xfrm>
                <a:prstGeom prst="line">
                  <a:avLst/>
                </a:prstGeom>
                <a:ln w="28575" cap="rnd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22680B44-9750-4BE8-A5BE-54EB1DBE87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06472" y="4473054"/>
                  <a:ext cx="3964674" cy="634074"/>
                </a:xfrm>
                <a:prstGeom prst="line">
                  <a:avLst/>
                </a:prstGeom>
                <a:ln w="28575" cap="rnd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98894DA-222B-4406-AECA-FCC7778E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CN" b="1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38843CD-6678-4A62-879A-FA1FD0CEFDDF}"/>
              </a:ext>
            </a:extLst>
          </p:cNvPr>
          <p:cNvGrpSpPr/>
          <p:nvPr/>
        </p:nvGrpSpPr>
        <p:grpSpPr>
          <a:xfrm>
            <a:off x="9951721" y="2063766"/>
            <a:ext cx="716279" cy="3068778"/>
            <a:chOff x="9951721" y="2063766"/>
            <a:chExt cx="716279" cy="3068778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89F4F209-1F3D-4024-AF4F-9957CE9ADFBC}"/>
                </a:ext>
              </a:extLst>
            </p:cNvPr>
            <p:cNvCxnSpPr>
              <a:cxnSpLocks/>
            </p:cNvCxnSpPr>
            <p:nvPr/>
          </p:nvCxnSpPr>
          <p:spPr>
            <a:xfrm>
              <a:off x="9951721" y="4085626"/>
              <a:ext cx="690879" cy="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69978B1E-B528-4165-A5BB-95B4A2683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1721" y="3619659"/>
              <a:ext cx="716279" cy="332614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8E5866C-AD37-4E2B-AFEC-5F5AB14E5ABE}"/>
                </a:ext>
              </a:extLst>
            </p:cNvPr>
            <p:cNvCxnSpPr/>
            <p:nvPr/>
          </p:nvCxnSpPr>
          <p:spPr>
            <a:xfrm flipV="1">
              <a:off x="9951721" y="2063766"/>
              <a:ext cx="0" cy="3068778"/>
            </a:xfrm>
            <a:prstGeom prst="line">
              <a:avLst/>
            </a:prstGeom>
            <a:ln w="22225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84CE2CC-6A71-4C7A-B1E0-ABE73BD9D339}"/>
              </a:ext>
            </a:extLst>
          </p:cNvPr>
          <p:cNvGrpSpPr/>
          <p:nvPr/>
        </p:nvGrpSpPr>
        <p:grpSpPr>
          <a:xfrm>
            <a:off x="9390808" y="2063766"/>
            <a:ext cx="729405" cy="3068778"/>
            <a:chOff x="9951721" y="2063766"/>
            <a:chExt cx="729405" cy="3068778"/>
          </a:xfrm>
        </p:grpSpPr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7C500E95-A9F1-45D8-8D42-0F3214BA5B92}"/>
                </a:ext>
              </a:extLst>
            </p:cNvPr>
            <p:cNvCxnSpPr>
              <a:cxnSpLocks/>
            </p:cNvCxnSpPr>
            <p:nvPr/>
          </p:nvCxnSpPr>
          <p:spPr>
            <a:xfrm>
              <a:off x="9951721" y="4122474"/>
              <a:ext cx="690879" cy="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DA0F6CD3-75D0-4FFA-A9AA-9332F012C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4847" y="3425286"/>
              <a:ext cx="716279" cy="332614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CD270307-3D48-48D8-A711-9ED516D674E0}"/>
                </a:ext>
              </a:extLst>
            </p:cNvPr>
            <p:cNvCxnSpPr/>
            <p:nvPr/>
          </p:nvCxnSpPr>
          <p:spPr>
            <a:xfrm flipV="1">
              <a:off x="9951721" y="2063766"/>
              <a:ext cx="0" cy="3068778"/>
            </a:xfrm>
            <a:prstGeom prst="line">
              <a:avLst/>
            </a:prstGeom>
            <a:ln w="22225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: 圆角 10">
            <a:extLst>
              <a:ext uri="{FF2B5EF4-FFF2-40B4-BE49-F238E27FC236}">
                <a16:creationId xmlns:a16="http://schemas.microsoft.com/office/drawing/2014/main" id="{A093431F-C8D5-7FF7-3F01-970DD002A8FB}"/>
              </a:ext>
            </a:extLst>
          </p:cNvPr>
          <p:cNvSpPr/>
          <p:nvPr/>
        </p:nvSpPr>
        <p:spPr>
          <a:xfrm>
            <a:off x="10022909" y="2344620"/>
            <a:ext cx="785129" cy="395571"/>
          </a:xfrm>
          <a:prstGeom prst="round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n=3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矩形: 圆角 10">
            <a:extLst>
              <a:ext uri="{FF2B5EF4-FFF2-40B4-BE49-F238E27FC236}">
                <a16:creationId xmlns:a16="http://schemas.microsoft.com/office/drawing/2014/main" id="{2F831E12-FE84-E5D5-69F2-DB7E38064DBA}"/>
              </a:ext>
            </a:extLst>
          </p:cNvPr>
          <p:cNvSpPr/>
          <p:nvPr/>
        </p:nvSpPr>
        <p:spPr>
          <a:xfrm>
            <a:off x="8526165" y="3029715"/>
            <a:ext cx="806581" cy="395571"/>
          </a:xfrm>
          <a:prstGeom prst="round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n=2.7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BAD84B-5348-54EA-78C4-EBFA2F07747D}"/>
              </a:ext>
            </a:extLst>
          </p:cNvPr>
          <p:cNvSpPr txBox="1"/>
          <p:nvPr/>
        </p:nvSpPr>
        <p:spPr>
          <a:xfrm>
            <a:off x="1814286" y="1799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3466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0CDB50C-82BB-3441-9DAE-87501B942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7" y="1081256"/>
            <a:ext cx="10213522" cy="539240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4B3807-6FD3-4014-8D6D-EED274A2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3. Implications</a:t>
            </a:r>
            <a:r>
              <a:rPr lang="zh-CN" altLang="en-US" sz="4000" dirty="0"/>
              <a:t> </a:t>
            </a:r>
            <a:r>
              <a:rPr lang="en-US" altLang="zh-CN" sz="4000" dirty="0"/>
              <a:t>–</a:t>
            </a:r>
            <a:r>
              <a:rPr lang="zh-CN" altLang="en-US" sz="4000" dirty="0"/>
              <a:t> </a:t>
            </a:r>
            <a:r>
              <a:rPr lang="en-US" altLang="zh-CN" sz="4000" dirty="0"/>
              <a:t>two production ways </a:t>
            </a:r>
            <a:endParaRPr lang="zh-CN" altLang="en-US" sz="4000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0ADB74B-DA59-44DC-8928-672EF874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DB0674-9F2F-9048-8F8C-240B2AE1FAC2}" type="slidenum">
              <a:rPr lang="zh-CN" altLang="en-US" b="1" smtClean="0">
                <a:solidFill>
                  <a:prstClr val="black">
                    <a:tint val="75000"/>
                  </a:prstClr>
                </a:solidFill>
                <a:ea typeface="华文中宋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 b="1" dirty="0">
              <a:solidFill>
                <a:prstClr val="black">
                  <a:tint val="75000"/>
                </a:prstClr>
              </a:solidFill>
              <a:ea typeface="华文中宋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DA7543B-BBCD-4757-A76D-F8F3B3A27FE0}"/>
              </a:ext>
            </a:extLst>
          </p:cNvPr>
          <p:cNvSpPr/>
          <p:nvPr/>
        </p:nvSpPr>
        <p:spPr>
          <a:xfrm>
            <a:off x="1737333" y="1242239"/>
            <a:ext cx="1571922" cy="1384847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B129719-360F-157A-0C0A-C2A2BE80D62A}"/>
              </a:ext>
            </a:extLst>
          </p:cNvPr>
          <p:cNvSpPr/>
          <p:nvPr/>
        </p:nvSpPr>
        <p:spPr>
          <a:xfrm>
            <a:off x="836227" y="1119297"/>
            <a:ext cx="11103429" cy="52582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E8DA420-3645-4D7A-BDA2-77ABD36D7E2B}"/>
              </a:ext>
            </a:extLst>
          </p:cNvPr>
          <p:cNvGrpSpPr/>
          <p:nvPr/>
        </p:nvGrpSpPr>
        <p:grpSpPr>
          <a:xfrm>
            <a:off x="1637506" y="2029108"/>
            <a:ext cx="8916988" cy="2799783"/>
            <a:chOff x="2385060" y="1478695"/>
            <a:chExt cx="7772400" cy="229967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25F0DC4-7FCA-6345-C9CD-95F335703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1043"/>
            <a:stretch/>
          </p:blipFill>
          <p:spPr>
            <a:xfrm>
              <a:off x="2385060" y="1478695"/>
              <a:ext cx="7772400" cy="2299676"/>
            </a:xfrm>
            <a:prstGeom prst="rect">
              <a:avLst/>
            </a:prstGeom>
          </p:spPr>
        </p:pic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335137A4-973C-A482-1D29-5BC832D9377C}"/>
                </a:ext>
              </a:extLst>
            </p:cNvPr>
            <p:cNvCxnSpPr/>
            <p:nvPr/>
          </p:nvCxnSpPr>
          <p:spPr>
            <a:xfrm>
              <a:off x="5211718" y="2525486"/>
              <a:ext cx="4669971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A72B90DB-D977-8869-8165-F443E2A26832}"/>
                </a:ext>
              </a:extLst>
            </p:cNvPr>
            <p:cNvCxnSpPr/>
            <p:nvPr/>
          </p:nvCxnSpPr>
          <p:spPr>
            <a:xfrm>
              <a:off x="5211718" y="3298988"/>
              <a:ext cx="4669971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6543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NA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OC" id="{3B9EF133-128A-456E-8319-765DFE68EE33}" vid="{E522693A-87EF-4211-92A9-80B8BDE5E0E8}"/>
    </a:ext>
  </a:extLst>
</a:theme>
</file>

<file path=ppt/theme/theme2.xml><?xml version="1.0" encoding="utf-8"?>
<a:theme xmlns:a="http://schemas.openxmlformats.org/drawingml/2006/main" name="A000120140530A99PPBG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CAS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1" id="{83E29F99-763F-41CE-AE3E-00652F636E02}" vid="{B098A839-D24C-4DC7-A52E-372D92342FF5}"/>
    </a:ext>
  </a:extLst>
</a:theme>
</file>

<file path=ppt/theme/theme4.xml><?xml version="1.0" encoding="utf-8"?>
<a:theme xmlns:a="http://schemas.openxmlformats.org/drawingml/2006/main" name="1_A000120140530A99PPBG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762C625A-2D08-4C3F-A13F-1230EE4FE96A}" vid="{24DA5C18-2B1A-407F-838A-C8D1C55E5D30}"/>
    </a:ext>
  </a:extLst>
</a:theme>
</file>

<file path=ppt/theme/theme6.xml><?xml version="1.0" encoding="utf-8"?>
<a:theme xmlns:a="http://schemas.openxmlformats.org/drawingml/2006/main" name="2_A000120140530A99PPBG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A000120140530A99PPBG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NAOC</Template>
  <TotalTime>23076</TotalTime>
  <Words>631</Words>
  <Application>Microsoft Macintosh PowerPoint</Application>
  <PresentationFormat>宽屏</PresentationFormat>
  <Paragraphs>99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等线</vt:lpstr>
      <vt:lpstr>等线 Light</vt:lpstr>
      <vt:lpstr>黑体</vt:lpstr>
      <vt:lpstr>系统字体常规体</vt:lpstr>
      <vt:lpstr>CMR9</vt:lpstr>
      <vt:lpstr>Times</vt:lpstr>
      <vt:lpstr>Arial</vt:lpstr>
      <vt:lpstr>Calibri</vt:lpstr>
      <vt:lpstr>Calibri Light</vt:lpstr>
      <vt:lpstr>Cambria Math</vt:lpstr>
      <vt:lpstr>Helvetica</vt:lpstr>
      <vt:lpstr>NAOC</vt:lpstr>
      <vt:lpstr>A000120140530A99PPBG</vt:lpstr>
      <vt:lpstr>UCAS1</vt:lpstr>
      <vt:lpstr>1_A000120140530A99PPBG</vt:lpstr>
      <vt:lpstr>主题2</vt:lpstr>
      <vt:lpstr>2_A000120140530A99PPBG</vt:lpstr>
      <vt:lpstr>3_A000120140530A99PPBG</vt:lpstr>
      <vt:lpstr>Multiple Origins of Normal Radio Pulsars ? Some Implications from Statistical Results</vt:lpstr>
      <vt:lpstr>Outline </vt:lpstr>
      <vt:lpstr>1. Background</vt:lpstr>
      <vt:lpstr>1. Background</vt:lpstr>
      <vt:lpstr>2. Analysis – data selection</vt:lpstr>
      <vt:lpstr>2. Analysis – data selection</vt:lpstr>
      <vt:lpstr>2. Analysis – CDF and statistical tests</vt:lpstr>
      <vt:lpstr>2. Analysis – two distributions? </vt:lpstr>
      <vt:lpstr>3. Implications – two production ways </vt:lpstr>
      <vt:lpstr>3. Implications – high/low-energy supernovae</vt:lpstr>
      <vt:lpstr>PowerPoint 演示文稿</vt:lpstr>
      <vt:lpstr>4. Conclusions</vt:lpstr>
      <vt:lpstr>Supplement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Dance with “Rejection” ——Reply to Referee</dc:title>
  <dc:creator>Xianghan Cui</dc:creator>
  <cp:lastModifiedBy>c454</cp:lastModifiedBy>
  <cp:revision>134</cp:revision>
  <dcterms:created xsi:type="dcterms:W3CDTF">2021-01-10T02:53:02Z</dcterms:created>
  <dcterms:modified xsi:type="dcterms:W3CDTF">2023-07-04T05:28:07Z</dcterms:modified>
</cp:coreProperties>
</file>