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6" r:id="rId4"/>
    <p:sldId id="275" r:id="rId5"/>
    <p:sldId id="279" r:id="rId6"/>
    <p:sldId id="278" r:id="rId7"/>
    <p:sldId id="273" r:id="rId8"/>
    <p:sldId id="276" r:id="rId9"/>
    <p:sldId id="260" r:id="rId10"/>
    <p:sldId id="280" r:id="rId11"/>
    <p:sldId id="268" r:id="rId12"/>
    <p:sldId id="269" r:id="rId13"/>
    <p:sldId id="263"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4EA2"/>
    <a:srgbClr val="CC99FF"/>
    <a:srgbClr val="CCE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283" autoAdjust="0"/>
  </p:normalViewPr>
  <p:slideViewPr>
    <p:cSldViewPr snapToGrid="0">
      <p:cViewPr varScale="1">
        <p:scale>
          <a:sx n="84" d="100"/>
          <a:sy n="84" d="100"/>
        </p:scale>
        <p:origin x="5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74EEEB-F1E4-4263-84C4-5701104C49BD}" type="datetimeFigureOut">
              <a:rPr lang="zh-CN" altLang="en-US" smtClean="0"/>
              <a:t>2023/7/5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6DA292-E793-41E0-8991-6EBB646D32F6}" type="slidenum">
              <a:rPr lang="zh-CN" altLang="en-US" smtClean="0"/>
              <a:t>‹#›</a:t>
            </a:fld>
            <a:endParaRPr lang="zh-CN" altLang="en-US"/>
          </a:p>
        </p:txBody>
      </p:sp>
    </p:spTree>
    <p:extLst>
      <p:ext uri="{BB962C8B-B14F-4D97-AF65-F5344CB8AC3E}">
        <p14:creationId xmlns:p14="http://schemas.microsoft.com/office/powerpoint/2010/main" val="3051966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人们需要利用射电望远镜准确测量脉冲信号的到达时间。脉冲星辐射束每 扫过地球上的射电望远镜一次，射电望远镜理应就能收到一个脉冲信号，最后人们应 该得到一系列的周期性的脉冲信号。但是，脉冲星辐射的脉冲信号在传播过程中会受 到星际介质的影响，即星际介质会导致脉冲信号色散，从而会影响不同频率的脉冲信 号的到达时间，所以首先需要利用相干消色散或者非相干消色散的方式消除色散恢复 更准确的脉冲信号。并且实际上，脉冲星发出的单个脉冲是很微弱的，再由于仪器 自身存在系统噪声，除了强源，人们一般很难记录下单个脉冲信号。所以需要将信号 进行周期性的“折叠” </a:t>
            </a:r>
            <a:r>
              <a:rPr lang="en-US" altLang="zh-CN" dirty="0"/>
              <a:t>,</a:t>
            </a:r>
            <a:r>
              <a:rPr lang="zh-CN" altLang="en-US" dirty="0"/>
              <a:t>以便得到高信噪比的脉冲信号。</a:t>
            </a:r>
            <a:endParaRPr lang="en-US" altLang="zh-CN" dirty="0"/>
          </a:p>
        </p:txBody>
      </p:sp>
      <p:sp>
        <p:nvSpPr>
          <p:cNvPr id="4" name="灯片编号占位符 3"/>
          <p:cNvSpPr>
            <a:spLocks noGrp="1"/>
          </p:cNvSpPr>
          <p:nvPr>
            <p:ph type="sldNum" sz="quarter" idx="5"/>
          </p:nvPr>
        </p:nvSpPr>
        <p:spPr/>
        <p:txBody>
          <a:bodyPr/>
          <a:lstStyle/>
          <a:p>
            <a:fld id="{3A6DA292-E793-41E0-8991-6EBB646D32F6}" type="slidenum">
              <a:rPr lang="zh-CN" altLang="en-US" smtClean="0"/>
              <a:t>3</a:t>
            </a:fld>
            <a:endParaRPr lang="zh-CN" altLang="en-US"/>
          </a:p>
        </p:txBody>
      </p:sp>
    </p:spTree>
    <p:extLst>
      <p:ext uri="{BB962C8B-B14F-4D97-AF65-F5344CB8AC3E}">
        <p14:creationId xmlns:p14="http://schemas.microsoft.com/office/powerpoint/2010/main" val="163618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利用在地面上的射电望远镜精确测量脉冲星的脉冲信号的到达时间</a:t>
            </a:r>
            <a:r>
              <a:rPr lang="en-US" altLang="zh-CN" dirty="0"/>
              <a:t>(TOA)</a:t>
            </a:r>
            <a:r>
              <a:rPr lang="zh-CN" altLang="en-US" dirty="0"/>
              <a:t>，然后再将到达时间与一个适合的时间模型进行拟合，从而得到一个相位关联的解。</a:t>
            </a:r>
            <a:endParaRPr lang="en-US" altLang="zh-CN" dirty="0"/>
          </a:p>
          <a:p>
            <a:r>
              <a:rPr lang="zh-CN" altLang="en-US" dirty="0"/>
              <a:t>对于时间模型，是需要考虑从脉冲信号由脉冲星上发出到我们地球上望远镜接收到这个信号的过程中所有对信号产生传播影响的物理的效应。</a:t>
            </a:r>
            <a:endParaRPr lang="en-US" altLang="zh-CN" dirty="0"/>
          </a:p>
          <a:p>
            <a:r>
              <a:rPr lang="zh-CN" altLang="en-US" dirty="0"/>
              <a:t>我们通过将脉冲到达时间与时间模型进行拟合，会到的拟合后的计时残差，这里可以简单的将计时残差理解为实际的脉冲星到达时间和计时模型理论预测的脉冲达到时间的差值</a:t>
            </a:r>
            <a:endParaRPr lang="en-US" altLang="zh-CN" dirty="0"/>
          </a:p>
          <a:p>
            <a:r>
              <a:rPr lang="zh-CN" altLang="en-US" dirty="0"/>
              <a:t>准确的参数以及正确的计时模型 残差在</a:t>
            </a:r>
            <a:r>
              <a:rPr lang="en-US" altLang="zh-CN" dirty="0"/>
              <a:t>0</a:t>
            </a:r>
            <a:r>
              <a:rPr lang="zh-CN" altLang="en-US" dirty="0"/>
              <a:t>附近呈现高斯分布，错误的参数或不完整的计时模型 残差上就会呈现具体的系统结构</a:t>
            </a:r>
          </a:p>
        </p:txBody>
      </p:sp>
      <p:sp>
        <p:nvSpPr>
          <p:cNvPr id="4" name="灯片编号占位符 3"/>
          <p:cNvSpPr>
            <a:spLocks noGrp="1"/>
          </p:cNvSpPr>
          <p:nvPr>
            <p:ph type="sldNum" sz="quarter" idx="5"/>
          </p:nvPr>
        </p:nvSpPr>
        <p:spPr/>
        <p:txBody>
          <a:bodyPr/>
          <a:lstStyle/>
          <a:p>
            <a:fld id="{3A6DA292-E793-41E0-8991-6EBB646D32F6}" type="slidenum">
              <a:rPr lang="zh-CN" altLang="en-US" smtClean="0"/>
              <a:t>4</a:t>
            </a:fld>
            <a:endParaRPr lang="zh-CN" altLang="en-US"/>
          </a:p>
        </p:txBody>
      </p:sp>
    </p:spTree>
    <p:extLst>
      <p:ext uri="{BB962C8B-B14F-4D97-AF65-F5344CB8AC3E}">
        <p14:creationId xmlns:p14="http://schemas.microsoft.com/office/powerpoint/2010/main" val="1193203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利用在地面上的射电望远镜精确测量脉冲星的脉冲信号的到达时间</a:t>
            </a:r>
            <a:r>
              <a:rPr lang="en-US" altLang="zh-CN" dirty="0"/>
              <a:t>(TOA)</a:t>
            </a:r>
            <a:r>
              <a:rPr lang="zh-CN" altLang="en-US" dirty="0"/>
              <a:t>，然后再将到达时间与一个适合的时间模型进行拟合，从而得到一个相位关联的解。</a:t>
            </a:r>
            <a:endParaRPr lang="en-US" altLang="zh-CN" dirty="0"/>
          </a:p>
          <a:p>
            <a:r>
              <a:rPr lang="zh-CN" altLang="en-US" dirty="0"/>
              <a:t>对于时间模型，是需要考虑从脉冲信号由脉冲星上发出到我们地球上望远镜接收到这个信号的过程中所有对信号产生传播影响的物理的效应。</a:t>
            </a:r>
            <a:endParaRPr lang="en-US" altLang="zh-CN" dirty="0"/>
          </a:p>
          <a:p>
            <a:r>
              <a:rPr lang="zh-CN" altLang="en-US" dirty="0"/>
              <a:t>我们通过将脉冲到达时间与时间模型进行拟合，会到的拟合后的计时残差，这里可以简单的将计时残差理解为实际的脉冲星到达时间和计时模型理论预测的脉冲达到时间的差值</a:t>
            </a:r>
            <a:endParaRPr lang="en-US" altLang="zh-CN" dirty="0"/>
          </a:p>
          <a:p>
            <a:r>
              <a:rPr lang="zh-CN" altLang="en-US" dirty="0"/>
              <a:t>准确的参数以及正确的计时模型 残差在</a:t>
            </a:r>
            <a:r>
              <a:rPr lang="en-US" altLang="zh-CN" dirty="0"/>
              <a:t>0</a:t>
            </a:r>
            <a:r>
              <a:rPr lang="zh-CN" altLang="en-US" dirty="0"/>
              <a:t>附近呈现高斯分布，错误的参数或不完整的计时模型 残差上就会呈现具体的系统结构</a:t>
            </a:r>
          </a:p>
        </p:txBody>
      </p:sp>
      <p:sp>
        <p:nvSpPr>
          <p:cNvPr id="4" name="灯片编号占位符 3"/>
          <p:cNvSpPr>
            <a:spLocks noGrp="1"/>
          </p:cNvSpPr>
          <p:nvPr>
            <p:ph type="sldNum" sz="quarter" idx="5"/>
          </p:nvPr>
        </p:nvSpPr>
        <p:spPr/>
        <p:txBody>
          <a:bodyPr/>
          <a:lstStyle/>
          <a:p>
            <a:fld id="{3A6DA292-E793-41E0-8991-6EBB646D32F6}" type="slidenum">
              <a:rPr lang="zh-CN" altLang="en-US" smtClean="0"/>
              <a:t>5</a:t>
            </a:fld>
            <a:endParaRPr lang="zh-CN" altLang="en-US"/>
          </a:p>
        </p:txBody>
      </p:sp>
    </p:spTree>
    <p:extLst>
      <p:ext uri="{BB962C8B-B14F-4D97-AF65-F5344CB8AC3E}">
        <p14:creationId xmlns:p14="http://schemas.microsoft.com/office/powerpoint/2010/main" val="3306178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A6DA292-E793-41E0-8991-6EBB646D32F6}" type="slidenum">
              <a:rPr lang="zh-CN" altLang="en-US" smtClean="0"/>
              <a:t>6</a:t>
            </a:fld>
            <a:endParaRPr lang="zh-CN" altLang="en-US"/>
          </a:p>
        </p:txBody>
      </p:sp>
    </p:spTree>
    <p:extLst>
      <p:ext uri="{BB962C8B-B14F-4D97-AF65-F5344CB8AC3E}">
        <p14:creationId xmlns:p14="http://schemas.microsoft.com/office/powerpoint/2010/main" val="1170091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但是我们目前对于测时中位置的精确求解主要是通过增加观测时间和观测次数，或者使用</a:t>
            </a:r>
            <a:r>
              <a:rPr lang="en-US" altLang="zh-CN" dirty="0"/>
              <a:t>VLBI</a:t>
            </a:r>
            <a:r>
              <a:rPr lang="zh-CN" altLang="en-US" dirty="0"/>
              <a:t>对脉冲星位置进行精确观测，但是由于观测资源的限制（比如很难申请到</a:t>
            </a:r>
            <a:r>
              <a:rPr lang="en-US" altLang="zh-CN" dirty="0"/>
              <a:t>VLBI</a:t>
            </a:r>
            <a:r>
              <a:rPr lang="zh-CN" altLang="en-US" dirty="0"/>
              <a:t>的观测，对于</a:t>
            </a:r>
            <a:r>
              <a:rPr lang="en-US" altLang="zh-CN" dirty="0"/>
              <a:t>FAST</a:t>
            </a:r>
            <a:r>
              <a:rPr lang="zh-CN" altLang="en-US" dirty="0"/>
              <a:t>观测时间的申请也很有限的情况下），我们希望能通过模拟计算的方法来补全观测方面的不足，以期通过有限的观测时间和观测次数来得到一个初步的位置解。</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3A6DA292-E793-41E0-8991-6EBB646D32F6}" type="slidenum">
              <a:rPr lang="zh-CN" altLang="en-US" smtClean="0"/>
              <a:t>9</a:t>
            </a:fld>
            <a:endParaRPr lang="zh-CN" altLang="en-US"/>
          </a:p>
        </p:txBody>
      </p:sp>
    </p:spTree>
    <p:extLst>
      <p:ext uri="{BB962C8B-B14F-4D97-AF65-F5344CB8AC3E}">
        <p14:creationId xmlns:p14="http://schemas.microsoft.com/office/powerpoint/2010/main" val="200796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但是我们目前对于测时中位置的精确求解主要是通过增加观测时间和观测次数，或者使用</a:t>
            </a:r>
            <a:r>
              <a:rPr lang="en-US" altLang="zh-CN" dirty="0"/>
              <a:t>VLBI</a:t>
            </a:r>
            <a:r>
              <a:rPr lang="zh-CN" altLang="en-US" dirty="0"/>
              <a:t>对脉冲星位置进行精确观测，但是由于观测资源的限制（比如很难申请到</a:t>
            </a:r>
            <a:r>
              <a:rPr lang="en-US" altLang="zh-CN" dirty="0"/>
              <a:t>VLBI</a:t>
            </a:r>
            <a:r>
              <a:rPr lang="zh-CN" altLang="en-US" dirty="0"/>
              <a:t>的观测，对于</a:t>
            </a:r>
            <a:r>
              <a:rPr lang="en-US" altLang="zh-CN" dirty="0"/>
              <a:t>FAST</a:t>
            </a:r>
            <a:r>
              <a:rPr lang="zh-CN" altLang="en-US" dirty="0"/>
              <a:t>观测时间的申请也很有限的情况下），我们希望能通过模拟计算的方法来补全观测方面的不足，以期通过有限的观测时间和观测次数来得到一个初步的位置解。</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3A6DA292-E793-41E0-8991-6EBB646D32F6}" type="slidenum">
              <a:rPr lang="zh-CN" altLang="en-US" smtClean="0"/>
              <a:t>10</a:t>
            </a:fld>
            <a:endParaRPr lang="zh-CN" altLang="en-US"/>
          </a:p>
        </p:txBody>
      </p:sp>
    </p:spTree>
    <p:extLst>
      <p:ext uri="{BB962C8B-B14F-4D97-AF65-F5344CB8AC3E}">
        <p14:creationId xmlns:p14="http://schemas.microsoft.com/office/powerpoint/2010/main" val="248562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CE0FFD-02CF-FA2B-2403-ED0AAD05175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3AFE92E-CF08-5B42-6935-6A40C4F2E5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32B5D88-2D5D-96C7-5159-F0336C5E58CA}"/>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5" name="页脚占位符 4">
            <a:extLst>
              <a:ext uri="{FF2B5EF4-FFF2-40B4-BE49-F238E27FC236}">
                <a16:creationId xmlns:a16="http://schemas.microsoft.com/office/drawing/2014/main" id="{C7786574-1E75-15B1-27FE-10942D27D5E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2A61B2C-84AE-51C3-0436-37F9BD39C23A}"/>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3443613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B0D1B0-68BC-7394-E11B-FBF29A031CB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D655851-5927-87CC-8B26-9D98635E25B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A5E72DC-6CAB-1BC1-4471-3E4F727AA113}"/>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5" name="页脚占位符 4">
            <a:extLst>
              <a:ext uri="{FF2B5EF4-FFF2-40B4-BE49-F238E27FC236}">
                <a16:creationId xmlns:a16="http://schemas.microsoft.com/office/drawing/2014/main" id="{C661F7E1-4C86-9D84-E682-72D02FE3D8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AF3C6C6-BFE3-366C-3147-1491F43079C4}"/>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229325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3575C2A-ED69-D2B1-FF19-4473BA66BD1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8603F67A-E184-760B-36EC-DF71A2878D9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9BDE9C7-EE23-1EB3-6E21-D6784751C3B8}"/>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5" name="页脚占位符 4">
            <a:extLst>
              <a:ext uri="{FF2B5EF4-FFF2-40B4-BE49-F238E27FC236}">
                <a16:creationId xmlns:a16="http://schemas.microsoft.com/office/drawing/2014/main" id="{05220C71-B4A2-F66C-9788-232E6CB0A09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74694DB-130E-B6AF-87C7-C07AB15FBEB0}"/>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1780001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9046D9-6312-A716-168A-1C7C37B0B3C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D6657D-2176-6B36-CC43-2482D4EA152D}"/>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0869EB7-7C9F-8DD3-CD00-C5CA932E2A1C}"/>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5" name="页脚占位符 4">
            <a:extLst>
              <a:ext uri="{FF2B5EF4-FFF2-40B4-BE49-F238E27FC236}">
                <a16:creationId xmlns:a16="http://schemas.microsoft.com/office/drawing/2014/main" id="{601F77B3-F397-93EE-DE5B-8999CD3429F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1B26DD-59B7-023B-39EE-D07E3943799E}"/>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113470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81BCDE-BE7F-2042-A3E0-E4B2B8841FE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1E7FF66-CD63-488D-37C9-BC946CBB83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259E0DA-80B4-E3E6-F1FF-47B6EDD863EA}"/>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5" name="页脚占位符 4">
            <a:extLst>
              <a:ext uri="{FF2B5EF4-FFF2-40B4-BE49-F238E27FC236}">
                <a16:creationId xmlns:a16="http://schemas.microsoft.com/office/drawing/2014/main" id="{1A05A06A-C141-F6FF-EFD2-24BA77FE4FF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9D1C16-1334-644B-77BA-EB4D79013712}"/>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556062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4E89BE-33FB-E586-D2E2-38CE85D0281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1DCC727-5797-C41C-BCF9-46E536B94A27}"/>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E24D88D8-D849-4DBB-7BBD-EC0B33C081A6}"/>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03C8B4-6530-2E91-B75B-D8460F00FAA5}"/>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6" name="页脚占位符 5">
            <a:extLst>
              <a:ext uri="{FF2B5EF4-FFF2-40B4-BE49-F238E27FC236}">
                <a16:creationId xmlns:a16="http://schemas.microsoft.com/office/drawing/2014/main" id="{C510C998-C30B-14A7-1EF7-828BCE534A0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267052F-F0D4-D070-8C7B-86F656606824}"/>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2612462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782450-6FFB-060D-47EB-6A3D66DDF33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EBBE648-69E6-7A84-C1E4-72AF158319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1A21617-52B1-8069-9FAE-400C0FDE524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4C40929-6F9F-D0F7-818B-996F34EC30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8A92AE5-E05F-EFB5-09A2-CCD14E2B0FD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2D1D4BF-3498-EBAF-24CF-1610FE33FD9E}"/>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8" name="页脚占位符 7">
            <a:extLst>
              <a:ext uri="{FF2B5EF4-FFF2-40B4-BE49-F238E27FC236}">
                <a16:creationId xmlns:a16="http://schemas.microsoft.com/office/drawing/2014/main" id="{797D8CB3-952A-3CF4-39AE-8552C9B65AC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5D309DB-9E90-E2D9-F6F9-92C43A9A1005}"/>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1463795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BD21C7-EA23-0F7E-FF8F-527418617C1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3CC5E5D-E364-7E31-2B13-1AF82EDBC031}"/>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4" name="页脚占位符 3">
            <a:extLst>
              <a:ext uri="{FF2B5EF4-FFF2-40B4-BE49-F238E27FC236}">
                <a16:creationId xmlns:a16="http://schemas.microsoft.com/office/drawing/2014/main" id="{47E73A78-45A6-C81F-1C46-513FD71A99D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BEC3BF0-1F5F-53CC-F909-269A60E9C304}"/>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149148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BFF62F8-9741-0B23-35B2-686665534DDC}"/>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3" name="页脚占位符 2">
            <a:extLst>
              <a:ext uri="{FF2B5EF4-FFF2-40B4-BE49-F238E27FC236}">
                <a16:creationId xmlns:a16="http://schemas.microsoft.com/office/drawing/2014/main" id="{88B483ED-CF9B-B5C3-2E31-7443368B96E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7F41BAFB-A7DF-1668-9C5C-3E45C9E3238F}"/>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114715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CD30BB-1C8D-A9AB-CBAC-F6100700F49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79D84AE-EC4A-1E27-6BB5-5EF119BE81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16D2434-49BE-A254-5894-7B3CD65F6A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FAB09E5-1407-8462-9492-75B73D72F49C}"/>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6" name="页脚占位符 5">
            <a:extLst>
              <a:ext uri="{FF2B5EF4-FFF2-40B4-BE49-F238E27FC236}">
                <a16:creationId xmlns:a16="http://schemas.microsoft.com/office/drawing/2014/main" id="{41E15B13-0BD2-556F-C190-E13C1E104A8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F06993B-F0FC-12D7-5A63-204E2E88C145}"/>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1948260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96F91E-37AB-990B-9BCA-BAA3A483910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464871F-E874-5ED4-6BB1-045FBDAAF6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7C8B0A6-481E-F243-6DF3-ED47CF042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744DF7B-3520-77ED-D708-951F5401C419}"/>
              </a:ext>
            </a:extLst>
          </p:cNvPr>
          <p:cNvSpPr>
            <a:spLocks noGrp="1"/>
          </p:cNvSpPr>
          <p:nvPr>
            <p:ph type="dt" sz="half" idx="10"/>
          </p:nvPr>
        </p:nvSpPr>
        <p:spPr/>
        <p:txBody>
          <a:bodyPr/>
          <a:lstStyle/>
          <a:p>
            <a:fld id="{1A8842D9-A7FB-4478-BFD3-CC6E106E8F2F}" type="datetimeFigureOut">
              <a:rPr lang="zh-CN" altLang="en-US" smtClean="0"/>
              <a:t>2023/7/5</a:t>
            </a:fld>
            <a:endParaRPr lang="zh-CN" altLang="en-US"/>
          </a:p>
        </p:txBody>
      </p:sp>
      <p:sp>
        <p:nvSpPr>
          <p:cNvPr id="6" name="页脚占位符 5">
            <a:extLst>
              <a:ext uri="{FF2B5EF4-FFF2-40B4-BE49-F238E27FC236}">
                <a16:creationId xmlns:a16="http://schemas.microsoft.com/office/drawing/2014/main" id="{7358B373-8DCA-F4A1-1FA5-B52F5FE428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03E8F4B-3B61-59D4-54A5-6498806A356E}"/>
              </a:ext>
            </a:extLst>
          </p:cNvPr>
          <p:cNvSpPr>
            <a:spLocks noGrp="1"/>
          </p:cNvSpPr>
          <p:nvPr>
            <p:ph type="sldNum" sz="quarter" idx="12"/>
          </p:nvPr>
        </p:nvSpPr>
        <p:spPr/>
        <p:txBody>
          <a:body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404818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97AAFD7-568B-1FE9-B375-A0EBB90DD1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21D9368-2022-649E-2E0E-FEDA85842D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AF1B806-A1D9-7796-D7E3-A3D7B5083D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842D9-A7FB-4478-BFD3-CC6E106E8F2F}" type="datetimeFigureOut">
              <a:rPr lang="zh-CN" altLang="en-US" smtClean="0"/>
              <a:t>2023/7/5</a:t>
            </a:fld>
            <a:endParaRPr lang="zh-CN" altLang="en-US"/>
          </a:p>
        </p:txBody>
      </p:sp>
      <p:sp>
        <p:nvSpPr>
          <p:cNvPr id="5" name="页脚占位符 4">
            <a:extLst>
              <a:ext uri="{FF2B5EF4-FFF2-40B4-BE49-F238E27FC236}">
                <a16:creationId xmlns:a16="http://schemas.microsoft.com/office/drawing/2014/main" id="{32B478B1-FA48-E4B9-09E8-F389FAC0EE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130022-F0D3-BBE7-C336-DE6659B8BC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630075-77DA-40C8-B79B-466F8F0CDB2C}" type="slidenum">
              <a:rPr lang="zh-CN" altLang="en-US" smtClean="0"/>
              <a:t>‹#›</a:t>
            </a:fld>
            <a:endParaRPr lang="zh-CN" altLang="en-US"/>
          </a:p>
        </p:txBody>
      </p:sp>
    </p:spTree>
    <p:extLst>
      <p:ext uri="{BB962C8B-B14F-4D97-AF65-F5344CB8AC3E}">
        <p14:creationId xmlns:p14="http://schemas.microsoft.com/office/powerpoint/2010/main" val="3941840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832B2-757A-104F-6DAE-148778B50E5A}"/>
              </a:ext>
            </a:extLst>
          </p:cNvPr>
          <p:cNvSpPr>
            <a:spLocks noGrp="1"/>
          </p:cNvSpPr>
          <p:nvPr>
            <p:ph type="ctrTitle"/>
          </p:nvPr>
        </p:nvSpPr>
        <p:spPr>
          <a:xfrm>
            <a:off x="398891" y="2178311"/>
            <a:ext cx="11394218" cy="1655762"/>
          </a:xfrm>
        </p:spPr>
        <p:txBody>
          <a:bodyPr>
            <a:normAutofit/>
          </a:bodyPr>
          <a:lstStyle/>
          <a:p>
            <a:r>
              <a:rPr lang="en-US" altLang="zh-CN" sz="5400" b="1" dirty="0">
                <a:solidFill>
                  <a:srgbClr val="24292F"/>
                </a:solidFill>
                <a:latin typeface="Times New Roman" panose="02020603050405020304" pitchFamily="18" charset="0"/>
                <a:cs typeface="Times New Roman" panose="02020603050405020304" pitchFamily="18" charset="0"/>
              </a:rPr>
              <a:t>Accelerate the pulsar timing </a:t>
            </a:r>
            <a:br>
              <a:rPr lang="en-US" altLang="zh-CN" sz="5400" b="1" dirty="0">
                <a:solidFill>
                  <a:srgbClr val="24292F"/>
                </a:solidFill>
                <a:latin typeface="Times New Roman" panose="02020603050405020304" pitchFamily="18" charset="0"/>
                <a:cs typeface="Times New Roman" panose="02020603050405020304" pitchFamily="18" charset="0"/>
              </a:rPr>
            </a:br>
            <a:r>
              <a:rPr lang="en-US" altLang="zh-CN" sz="5400" b="1" dirty="0">
                <a:solidFill>
                  <a:srgbClr val="24292F"/>
                </a:solidFill>
                <a:latin typeface="Times New Roman" panose="02020603050405020304" pitchFamily="18" charset="0"/>
                <a:cs typeface="Times New Roman" panose="02020603050405020304" pitchFamily="18" charset="0"/>
              </a:rPr>
              <a:t>solving with GPU</a:t>
            </a:r>
            <a:r>
              <a:rPr lang="zh-CN" altLang="en-US" sz="5400" b="1" dirty="0">
                <a:solidFill>
                  <a:srgbClr val="24292F"/>
                </a:solidFill>
                <a:latin typeface="Times New Roman" panose="02020603050405020304" pitchFamily="18" charset="0"/>
                <a:cs typeface="Times New Roman" panose="02020603050405020304" pitchFamily="18" charset="0"/>
              </a:rPr>
              <a:t> </a:t>
            </a:r>
            <a:endParaRPr lang="zh-CN" altLang="en-US" sz="5400" b="1"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9B6A8582-4857-6EE7-B318-C5E4B0A0C027}"/>
              </a:ext>
            </a:extLst>
          </p:cNvPr>
          <p:cNvSpPr>
            <a:spLocks noGrp="1"/>
          </p:cNvSpPr>
          <p:nvPr>
            <p:ph type="subTitle" idx="1"/>
          </p:nvPr>
        </p:nvSpPr>
        <p:spPr>
          <a:xfrm>
            <a:off x="2267446" y="4581150"/>
            <a:ext cx="9144000" cy="1655762"/>
          </a:xfrm>
        </p:spPr>
        <p:txBody>
          <a:bodyPr>
            <a:normAutofit/>
          </a:bodyPr>
          <a:lstStyle/>
          <a:p>
            <a:pPr algn="r"/>
            <a:r>
              <a:rPr lang="en-US" altLang="zh-CN" dirty="0">
                <a:latin typeface="Times New Roman" panose="02020603050405020304" pitchFamily="18" charset="0"/>
                <a:cs typeface="Times New Roman" panose="02020603050405020304" pitchFamily="18" charset="0"/>
              </a:rPr>
              <a:t>Reporter</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Ziyao Fang</a:t>
            </a:r>
            <a:r>
              <a:rPr lang="zh-CN" altLang="en-US" dirty="0">
                <a:latin typeface="Times New Roman" panose="02020603050405020304" pitchFamily="18" charset="0"/>
                <a:cs typeface="Times New Roman" panose="02020603050405020304" pitchFamily="18" charset="0"/>
              </a:rPr>
              <a:t>（方子瑶）</a:t>
            </a:r>
            <a:endParaRPr lang="en-US" altLang="zh-CN" dirty="0">
              <a:latin typeface="Times New Roman" panose="02020603050405020304" pitchFamily="18" charset="0"/>
              <a:cs typeface="Times New Roman" panose="02020603050405020304" pitchFamily="18" charset="0"/>
            </a:endParaRPr>
          </a:p>
          <a:p>
            <a:pPr algn="r"/>
            <a:r>
              <a:rPr lang="en-US" altLang="zh-CN" dirty="0">
                <a:latin typeface="Times New Roman" panose="02020603050405020304" pitchFamily="18" charset="0"/>
                <a:cs typeface="Times New Roman" panose="02020603050405020304" pitchFamily="18" charset="0"/>
              </a:rPr>
              <a:t>Supervisor</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Weiwei Zhu</a:t>
            </a:r>
            <a:r>
              <a:rPr lang="zh-CN" altLang="en-US" dirty="0">
                <a:latin typeface="Times New Roman" panose="02020603050405020304" pitchFamily="18" charset="0"/>
                <a:cs typeface="Times New Roman" panose="02020603050405020304" pitchFamily="18" charset="0"/>
              </a:rPr>
              <a:t>（朱炜玮）</a:t>
            </a:r>
            <a:endParaRPr lang="en-US" altLang="zh-CN" dirty="0">
              <a:latin typeface="Times New Roman" panose="02020603050405020304" pitchFamily="18" charset="0"/>
              <a:cs typeface="Times New Roman" panose="02020603050405020304" pitchFamily="18" charset="0"/>
            </a:endParaRPr>
          </a:p>
          <a:p>
            <a:pPr algn="r"/>
            <a:endParaRPr lang="zh-CN" altLang="en-US" sz="2000" dirty="0"/>
          </a:p>
        </p:txBody>
      </p:sp>
      <p:pic>
        <p:nvPicPr>
          <p:cNvPr id="7" name="图片 6">
            <a:extLst>
              <a:ext uri="{FF2B5EF4-FFF2-40B4-BE49-F238E27FC236}">
                <a16:creationId xmlns:a16="http://schemas.microsoft.com/office/drawing/2014/main" id="{CF8E01CF-D2A8-25D8-5F79-8703D116F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6" y="400869"/>
            <a:ext cx="1187507" cy="792000"/>
          </a:xfrm>
          <a:prstGeom prst="rect">
            <a:avLst/>
          </a:prstGeom>
        </p:spPr>
      </p:pic>
      <p:cxnSp>
        <p:nvCxnSpPr>
          <p:cNvPr id="9" name="直接连接符 8">
            <a:extLst>
              <a:ext uri="{FF2B5EF4-FFF2-40B4-BE49-F238E27FC236}">
                <a16:creationId xmlns:a16="http://schemas.microsoft.com/office/drawing/2014/main" id="{98EE0290-D962-0E1F-8F8D-AD71D61BD52F}"/>
              </a:ext>
            </a:extLst>
          </p:cNvPr>
          <p:cNvCxnSpPr/>
          <p:nvPr/>
        </p:nvCxnSpPr>
        <p:spPr>
          <a:xfrm>
            <a:off x="0" y="1598212"/>
            <a:ext cx="12192000"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4" name="图片 13">
            <a:extLst>
              <a:ext uri="{FF2B5EF4-FFF2-40B4-BE49-F238E27FC236}">
                <a16:creationId xmlns:a16="http://schemas.microsoft.com/office/drawing/2014/main" id="{8198B1DB-65E8-55A0-C7A2-FE1B12C7F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2424" y="400869"/>
            <a:ext cx="4703075" cy="793522"/>
          </a:xfrm>
          <a:prstGeom prst="rect">
            <a:avLst/>
          </a:prstGeom>
        </p:spPr>
      </p:pic>
      <p:sp>
        <p:nvSpPr>
          <p:cNvPr id="17" name="文本框 16">
            <a:extLst>
              <a:ext uri="{FF2B5EF4-FFF2-40B4-BE49-F238E27FC236}">
                <a16:creationId xmlns:a16="http://schemas.microsoft.com/office/drawing/2014/main" id="{1EF16969-37A5-98A1-819F-0BAF8FB442A4}"/>
              </a:ext>
            </a:extLst>
          </p:cNvPr>
          <p:cNvSpPr txBox="1"/>
          <p:nvPr/>
        </p:nvSpPr>
        <p:spPr>
          <a:xfrm>
            <a:off x="6641991" y="525915"/>
            <a:ext cx="5659528" cy="523220"/>
          </a:xfrm>
          <a:prstGeom prst="rect">
            <a:avLst/>
          </a:prstGeom>
          <a:noFill/>
        </p:spPr>
        <p:txBody>
          <a:bodyPr wrap="square" rtlCol="0">
            <a:spAutoFit/>
          </a:bodyPr>
          <a:lstStyle/>
          <a:p>
            <a:r>
              <a:rPr lang="en-US" altLang="zh-CN" sz="2800" b="1" dirty="0">
                <a:solidFill>
                  <a:srgbClr val="0D4EA2"/>
                </a:solidFill>
                <a:latin typeface="Times New Roman" panose="02020603050405020304" pitchFamily="18" charset="0"/>
                <a:cs typeface="Times New Roman" panose="02020603050405020304" pitchFamily="18" charset="0"/>
              </a:rPr>
              <a:t>F</a:t>
            </a:r>
            <a:r>
              <a:rPr lang="en-US" altLang="zh-CN" sz="2800" b="1" dirty="0">
                <a:latin typeface="Times New Roman" panose="02020603050405020304" pitchFamily="18" charset="0"/>
                <a:cs typeface="Times New Roman" panose="02020603050405020304" pitchFamily="18" charset="0"/>
              </a:rPr>
              <a:t>AST/</a:t>
            </a:r>
            <a:r>
              <a:rPr lang="en-US" altLang="zh-CN" sz="2800" b="1" dirty="0">
                <a:solidFill>
                  <a:srgbClr val="0D4EA2"/>
                </a:solidFill>
                <a:latin typeface="Times New Roman" panose="02020603050405020304" pitchFamily="18" charset="0"/>
                <a:cs typeface="Times New Roman" panose="02020603050405020304" pitchFamily="18" charset="0"/>
              </a:rPr>
              <a:t>F</a:t>
            </a:r>
            <a:r>
              <a:rPr lang="en-US" altLang="zh-CN" sz="2800" b="1" dirty="0">
                <a:latin typeface="Times New Roman" panose="02020603050405020304" pitchFamily="18" charset="0"/>
                <a:cs typeface="Times New Roman" panose="02020603050405020304" pitchFamily="18" charset="0"/>
              </a:rPr>
              <a:t>uture</a:t>
            </a:r>
            <a:r>
              <a:rPr lang="en-US" altLang="zh-CN"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0D4EA2"/>
                </a:solidFill>
                <a:latin typeface="Times New Roman" panose="02020603050405020304" pitchFamily="18" charset="0"/>
                <a:cs typeface="Times New Roman" panose="02020603050405020304" pitchFamily="18" charset="0"/>
              </a:rPr>
              <a:t>P</a:t>
            </a:r>
            <a:r>
              <a:rPr lang="en-US" altLang="zh-CN" sz="2800" b="1" dirty="0">
                <a:latin typeface="Times New Roman" panose="02020603050405020304" pitchFamily="18" charset="0"/>
                <a:cs typeface="Times New Roman" panose="02020603050405020304" pitchFamily="18" charset="0"/>
              </a:rPr>
              <a:t>ulsar</a:t>
            </a:r>
            <a:r>
              <a:rPr lang="en-US" altLang="zh-CN"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0D4EA2"/>
                </a:solidFill>
                <a:latin typeface="Times New Roman" panose="02020603050405020304" pitchFamily="18" charset="0"/>
                <a:cs typeface="Times New Roman" panose="02020603050405020304" pitchFamily="18" charset="0"/>
              </a:rPr>
              <a:t>S</a:t>
            </a:r>
            <a:r>
              <a:rPr lang="en-US" altLang="zh-CN" sz="2800" b="1" dirty="0">
                <a:latin typeface="Times New Roman" panose="02020603050405020304" pitchFamily="18" charset="0"/>
                <a:cs typeface="Times New Roman" panose="02020603050405020304" pitchFamily="18" charset="0"/>
              </a:rPr>
              <a:t>ymposium</a:t>
            </a:r>
            <a:r>
              <a:rPr lang="en-US" altLang="zh-CN" sz="2800" b="1" dirty="0">
                <a:solidFill>
                  <a:srgbClr val="C00000"/>
                </a:solidFill>
                <a:latin typeface="Times New Roman" panose="02020603050405020304" pitchFamily="18" charset="0"/>
                <a:cs typeface="Times New Roman" panose="02020603050405020304" pitchFamily="18" charset="0"/>
              </a:rPr>
              <a:t> </a:t>
            </a:r>
            <a:r>
              <a:rPr lang="en-US" altLang="zh-CN" sz="2800" b="1" dirty="0">
                <a:solidFill>
                  <a:srgbClr val="0D4EA2"/>
                </a:solidFill>
                <a:latin typeface="Times New Roman" panose="02020603050405020304" pitchFamily="18" charset="0"/>
                <a:cs typeface="Times New Roman" panose="02020603050405020304" pitchFamily="18" charset="0"/>
              </a:rPr>
              <a:t>12</a:t>
            </a:r>
            <a:endParaRPr lang="zh-CN" altLang="en-US" sz="2800" b="1" dirty="0">
              <a:solidFill>
                <a:srgbClr val="0D4EA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6242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9">
            <a:extLst>
              <a:ext uri="{FF2B5EF4-FFF2-40B4-BE49-F238E27FC236}">
                <a16:creationId xmlns:a16="http://schemas.microsoft.com/office/drawing/2014/main" id="{AA361608-DF60-692D-A019-FE2EAA088C50}"/>
              </a:ext>
            </a:extLst>
          </p:cNvPr>
          <p:cNvPicPr>
            <a:picLocks noGrp="1" noChangeAspect="1"/>
          </p:cNvPicPr>
          <p:nvPr>
            <p:ph idx="1"/>
          </p:nvPr>
        </p:nvPicPr>
        <p:blipFill>
          <a:blip r:embed="rId3"/>
          <a:stretch>
            <a:fillRect/>
          </a:stretch>
        </p:blipFill>
        <p:spPr>
          <a:xfrm>
            <a:off x="3666080" y="1218458"/>
            <a:ext cx="4107536" cy="5155280"/>
          </a:xfrm>
          <a:prstGeom prst="rect">
            <a:avLst/>
          </a:prstGeom>
        </p:spPr>
      </p:pic>
      <p:cxnSp>
        <p:nvCxnSpPr>
          <p:cNvPr id="14" name="直接箭头连接符 13">
            <a:extLst>
              <a:ext uri="{FF2B5EF4-FFF2-40B4-BE49-F238E27FC236}">
                <a16:creationId xmlns:a16="http://schemas.microsoft.com/office/drawing/2014/main" id="{2A0D8DD8-B3CF-F07B-660A-1FE7711B7A8F}"/>
              </a:ext>
            </a:extLst>
          </p:cNvPr>
          <p:cNvCxnSpPr>
            <a:cxnSpLocks/>
          </p:cNvCxnSpPr>
          <p:nvPr/>
        </p:nvCxnSpPr>
        <p:spPr>
          <a:xfrm>
            <a:off x="6194517" y="3035371"/>
            <a:ext cx="224332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AC7E0B6D-730E-8F2C-9E0B-1AA04711AD29}"/>
              </a:ext>
            </a:extLst>
          </p:cNvPr>
          <p:cNvGrpSpPr/>
          <p:nvPr/>
        </p:nvGrpSpPr>
        <p:grpSpPr>
          <a:xfrm>
            <a:off x="8437844" y="2711432"/>
            <a:ext cx="3221869" cy="2308324"/>
            <a:chOff x="8339328" y="2643396"/>
            <a:chExt cx="3130906" cy="2308324"/>
          </a:xfrm>
        </p:grpSpPr>
        <p:sp>
          <p:nvSpPr>
            <p:cNvPr id="13" name="文本框 12">
              <a:extLst>
                <a:ext uri="{FF2B5EF4-FFF2-40B4-BE49-F238E27FC236}">
                  <a16:creationId xmlns:a16="http://schemas.microsoft.com/office/drawing/2014/main" id="{8C00F90F-45EB-7EB5-2B49-F357B384927A}"/>
                </a:ext>
              </a:extLst>
            </p:cNvPr>
            <p:cNvSpPr txBox="1"/>
            <p:nvPr/>
          </p:nvSpPr>
          <p:spPr>
            <a:xfrm>
              <a:off x="8339328" y="2643396"/>
              <a:ext cx="3130906" cy="2308324"/>
            </a:xfrm>
            <a:prstGeom prst="rect">
              <a:avLst/>
            </a:prstGeom>
            <a:noFill/>
            <a:ln>
              <a:solidFill>
                <a:schemeClr val="tx1"/>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   grid searching</a:t>
              </a:r>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p:txBody>
        </p:sp>
        <p:pic>
          <p:nvPicPr>
            <p:cNvPr id="4" name="图片 3">
              <a:extLst>
                <a:ext uri="{FF2B5EF4-FFF2-40B4-BE49-F238E27FC236}">
                  <a16:creationId xmlns:a16="http://schemas.microsoft.com/office/drawing/2014/main" id="{3CA76964-6EEB-1F48-00AB-C1B608583B81}"/>
                </a:ext>
              </a:extLst>
            </p:cNvPr>
            <p:cNvPicPr>
              <a:picLocks noChangeAspect="1"/>
            </p:cNvPicPr>
            <p:nvPr/>
          </p:nvPicPr>
          <p:blipFill>
            <a:blip r:embed="rId4"/>
            <a:stretch>
              <a:fillRect/>
            </a:stretch>
          </p:blipFill>
          <p:spPr>
            <a:xfrm>
              <a:off x="8730239" y="3059528"/>
              <a:ext cx="2349083" cy="1800000"/>
            </a:xfrm>
            <a:prstGeom prst="rect">
              <a:avLst/>
            </a:prstGeom>
          </p:spPr>
        </p:pic>
      </p:grpSp>
      <p:sp>
        <p:nvSpPr>
          <p:cNvPr id="3" name="文本框 2">
            <a:extLst>
              <a:ext uri="{FF2B5EF4-FFF2-40B4-BE49-F238E27FC236}">
                <a16:creationId xmlns:a16="http://schemas.microsoft.com/office/drawing/2014/main" id="{B11EF4A2-6432-C92F-C375-7866C40040C4}"/>
              </a:ext>
            </a:extLst>
          </p:cNvPr>
          <p:cNvSpPr txBox="1"/>
          <p:nvPr/>
        </p:nvSpPr>
        <p:spPr>
          <a:xfrm>
            <a:off x="532287" y="2711432"/>
            <a:ext cx="3652335" cy="2031325"/>
          </a:xfrm>
          <a:prstGeom prst="rect">
            <a:avLst/>
          </a:prstGeom>
          <a:noFill/>
          <a:ln>
            <a:solidFill>
              <a:schemeClr val="tx1"/>
            </a:solid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Why GPU </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Large number of data</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Simple calculation</a:t>
            </a:r>
          </a:p>
          <a:p>
            <a:pPr marL="285750" indent="-285750">
              <a:buFont typeface="Arial" panose="020B0604020202020204" pitchFamily="34" charset="0"/>
              <a:buChar char="•"/>
            </a:pPr>
            <a:endParaRPr lang="en-US" altLang="zh-CN"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dirty="0">
                <a:latin typeface="Times New Roman" panose="02020603050405020304" pitchFamily="18" charset="0"/>
                <a:cs typeface="Times New Roman" panose="02020603050405020304" pitchFamily="18" charset="0"/>
              </a:rPr>
              <a:t>High parallel computing</a:t>
            </a:r>
            <a:endParaRPr lang="zh-CN" altLang="en-US" dirty="0">
              <a:latin typeface="Times New Roman" panose="02020603050405020304" pitchFamily="18" charset="0"/>
              <a:cs typeface="Times New Roman" panose="02020603050405020304" pitchFamily="18" charset="0"/>
            </a:endParaRPr>
          </a:p>
        </p:txBody>
      </p:sp>
      <p:cxnSp>
        <p:nvCxnSpPr>
          <p:cNvPr id="7" name="直接箭头连接符 6">
            <a:extLst>
              <a:ext uri="{FF2B5EF4-FFF2-40B4-BE49-F238E27FC236}">
                <a16:creationId xmlns:a16="http://schemas.microsoft.com/office/drawing/2014/main" id="{05162FE1-3DE7-6B74-18FE-BBB16D93BAEC}"/>
              </a:ext>
            </a:extLst>
          </p:cNvPr>
          <p:cNvCxnSpPr>
            <a:cxnSpLocks/>
          </p:cNvCxnSpPr>
          <p:nvPr/>
        </p:nvCxnSpPr>
        <p:spPr>
          <a:xfrm flipH="1">
            <a:off x="6194517" y="4619006"/>
            <a:ext cx="224332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标题 1">
            <a:extLst>
              <a:ext uri="{FF2B5EF4-FFF2-40B4-BE49-F238E27FC236}">
                <a16:creationId xmlns:a16="http://schemas.microsoft.com/office/drawing/2014/main" id="{A3CE7F86-4F7D-AB1E-0B15-C87BBE276A9E}"/>
              </a:ext>
            </a:extLst>
          </p:cNvPr>
          <p:cNvSpPr txBox="1">
            <a:spLocks/>
          </p:cNvSpPr>
          <p:nvPr/>
        </p:nvSpPr>
        <p:spPr>
          <a:xfrm>
            <a:off x="636190" y="205916"/>
            <a:ext cx="10515600" cy="71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Calculate position with GPU</a:t>
            </a:r>
            <a:endParaRPr lang="zh-CN" altLang="en-US" sz="3200" b="1" dirty="0">
              <a:latin typeface="Times New Roman" panose="02020603050405020304" pitchFamily="18" charset="0"/>
              <a:cs typeface="Times New Roman" panose="02020603050405020304" pitchFamily="18" charset="0"/>
            </a:endParaRPr>
          </a:p>
        </p:txBody>
      </p:sp>
      <p:cxnSp>
        <p:nvCxnSpPr>
          <p:cNvPr id="17" name="直接连接符 16">
            <a:extLst>
              <a:ext uri="{FF2B5EF4-FFF2-40B4-BE49-F238E27FC236}">
                <a16:creationId xmlns:a16="http://schemas.microsoft.com/office/drawing/2014/main" id="{8BFD5E37-18B4-E495-EC2B-710DA1850C27}"/>
              </a:ext>
            </a:extLst>
          </p:cNvPr>
          <p:cNvCxnSpPr>
            <a:cxnSpLocks/>
          </p:cNvCxnSpPr>
          <p:nvPr/>
        </p:nvCxnSpPr>
        <p:spPr>
          <a:xfrm flipV="1">
            <a:off x="0" y="877070"/>
            <a:ext cx="12192000" cy="1709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F69E6BB-365B-5657-43CB-1BB1E5F8CD0D}"/>
                  </a:ext>
                </a:extLst>
              </p:cNvPr>
              <p:cNvSpPr txBox="1"/>
              <p:nvPr/>
            </p:nvSpPr>
            <p:spPr>
              <a:xfrm>
                <a:off x="7453993" y="5548931"/>
                <a:ext cx="4629151" cy="923330"/>
              </a:xfrm>
              <a:prstGeom prst="rect">
                <a:avLst/>
              </a:prstGeom>
              <a:noFill/>
              <a:ln>
                <a:solidFill>
                  <a:schemeClr val="tx1"/>
                </a:solidFill>
              </a:ln>
            </p:spPr>
            <p:txBody>
              <a:bodyPr wrap="square" rtlCol="0">
                <a:spAutoFit/>
              </a:bodyPr>
              <a:lstStyle/>
              <a:p>
                <a:r>
                  <a:rPr lang="en-US" altLang="zh-CN" sz="1800" dirty="0">
                    <a:latin typeface="Times New Roman" panose="02020603050405020304" pitchFamily="18" charset="0"/>
                    <a:cs typeface="Times New Roman" panose="02020603050405020304" pitchFamily="18" charset="0"/>
                  </a:rPr>
                  <a:t>Grid : Sensitivity of FAST in L-Band (~2.9’) ,  2 milliarcsecond step</a:t>
                </a:r>
              </a:p>
              <a:p>
                <a:r>
                  <a:rPr lang="en-US" altLang="zh-CN" dirty="0">
                    <a:latin typeface="Times New Roman" panose="02020603050405020304" pitchFamily="18" charset="0"/>
                    <a:cs typeface="Times New Roman" panose="02020603050405020304" pitchFamily="18" charset="0"/>
                  </a:rPr>
                  <a:t>DATA: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   ~  10</m:t>
                        </m:r>
                      </m:e>
                      <m:sup>
                        <m:r>
                          <a:rPr lang="en-US" altLang="zh-CN" b="0" i="1" smtClean="0">
                            <a:latin typeface="Cambria Math" panose="02040503050406030204" pitchFamily="18" charset="0"/>
                            <a:cs typeface="Times New Roman" panose="02020603050405020304" pitchFamily="18" charset="0"/>
                          </a:rPr>
                          <m:t>11</m:t>
                        </m:r>
                      </m:sup>
                    </m:sSup>
                  </m:oMath>
                </a14:m>
                <a:endParaRPr lang="en-US" altLang="zh-CN" dirty="0"/>
              </a:p>
            </p:txBody>
          </p:sp>
        </mc:Choice>
        <mc:Fallback xmlns="">
          <p:sp>
            <p:nvSpPr>
              <p:cNvPr id="2" name="文本框 1">
                <a:extLst>
                  <a:ext uri="{FF2B5EF4-FFF2-40B4-BE49-F238E27FC236}">
                    <a16:creationId xmlns:a16="http://schemas.microsoft.com/office/drawing/2014/main" id="{FF69E6BB-365B-5657-43CB-1BB1E5F8CD0D}"/>
                  </a:ext>
                </a:extLst>
              </p:cNvPr>
              <p:cNvSpPr txBox="1">
                <a:spLocks noRot="1" noChangeAspect="1" noMove="1" noResize="1" noEditPoints="1" noAdjustHandles="1" noChangeArrowheads="1" noChangeShapeType="1" noTextEdit="1"/>
              </p:cNvSpPr>
              <p:nvPr/>
            </p:nvSpPr>
            <p:spPr>
              <a:xfrm>
                <a:off x="7453993" y="5548931"/>
                <a:ext cx="4629151" cy="923330"/>
              </a:xfrm>
              <a:prstGeom prst="rect">
                <a:avLst/>
              </a:prstGeom>
              <a:blipFill>
                <a:blip r:embed="rId5"/>
                <a:stretch>
                  <a:fillRect l="-1051" t="-2597" b="-7792"/>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692AD48F-F08A-3B61-7522-96C74EAFB487}"/>
                  </a:ext>
                </a:extLst>
              </p:cNvPr>
              <p:cNvSpPr txBox="1"/>
              <p:nvPr/>
            </p:nvSpPr>
            <p:spPr>
              <a:xfrm>
                <a:off x="1132451" y="5334599"/>
                <a:ext cx="2452006" cy="923330"/>
              </a:xfrm>
              <a:prstGeom prst="rect">
                <a:avLst/>
              </a:prstGeom>
              <a:noFill/>
              <a:ln>
                <a:solidFill>
                  <a:schemeClr val="tx1"/>
                </a:solidFill>
              </a:ln>
            </p:spPr>
            <p:txBody>
              <a:bodyPr wrap="square" rtlCol="0">
                <a:spAutoFit/>
              </a:bodyPr>
              <a:lstStyle/>
              <a:p>
                <a:r>
                  <a:rPr lang="en-US" altLang="zh-CN" dirty="0">
                    <a:latin typeface="Times New Roman" panose="02020603050405020304" pitchFamily="18" charset="0"/>
                    <a:cs typeface="Times New Roman" panose="02020603050405020304" pitchFamily="18" charset="0"/>
                  </a:rPr>
                  <a:t>DATA: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   ~  10</m:t>
                        </m:r>
                      </m:e>
                      <m:sup>
                        <m:r>
                          <a:rPr lang="en-US" altLang="zh-CN" b="0" i="1" smtClean="0">
                            <a:latin typeface="Cambria Math" panose="02040503050406030204" pitchFamily="18" charset="0"/>
                            <a:cs typeface="Times New Roman" panose="02020603050405020304" pitchFamily="18" charset="0"/>
                          </a:rPr>
                          <m:t>11</m:t>
                        </m:r>
                      </m:sup>
                    </m:sSup>
                  </m:oMath>
                </a14:m>
                <a:endParaRPr lang="en-US" altLang="zh-CN" dirty="0"/>
              </a:p>
              <a:p>
                <a:r>
                  <a:rPr lang="en-US" altLang="zh-CN" dirty="0">
                    <a:latin typeface="Times New Roman" panose="02020603050405020304" pitchFamily="18" charset="0"/>
                    <a:cs typeface="Times New Roman" panose="02020603050405020304" pitchFamily="18" charset="0"/>
                  </a:rPr>
                  <a:t>CPU:  months</a:t>
                </a:r>
              </a:p>
              <a:p>
                <a:r>
                  <a:rPr lang="en-US" altLang="zh-CN" dirty="0">
                    <a:latin typeface="Times New Roman" panose="02020603050405020304" pitchFamily="18" charset="0"/>
                    <a:cs typeface="Times New Roman" panose="02020603050405020304" pitchFamily="18" charset="0"/>
                  </a:rPr>
                  <a:t>GPU:  hours</a:t>
                </a:r>
                <a:endParaRPr lang="zh-CN" altLang="en-US" dirty="0">
                  <a:latin typeface="Times New Roman" panose="02020603050405020304" pitchFamily="18" charset="0"/>
                  <a:cs typeface="Times New Roman" panose="02020603050405020304" pitchFamily="18" charset="0"/>
                </a:endParaRPr>
              </a:p>
            </p:txBody>
          </p:sp>
        </mc:Choice>
        <mc:Fallback xmlns="">
          <p:sp>
            <p:nvSpPr>
              <p:cNvPr id="5" name="文本框 4">
                <a:extLst>
                  <a:ext uri="{FF2B5EF4-FFF2-40B4-BE49-F238E27FC236}">
                    <a16:creationId xmlns:a16="http://schemas.microsoft.com/office/drawing/2014/main" id="{692AD48F-F08A-3B61-7522-96C74EAFB487}"/>
                  </a:ext>
                </a:extLst>
              </p:cNvPr>
              <p:cNvSpPr txBox="1">
                <a:spLocks noRot="1" noChangeAspect="1" noMove="1" noResize="1" noEditPoints="1" noAdjustHandles="1" noChangeArrowheads="1" noChangeShapeType="1" noTextEdit="1"/>
              </p:cNvSpPr>
              <p:nvPr/>
            </p:nvSpPr>
            <p:spPr>
              <a:xfrm>
                <a:off x="1132451" y="5334599"/>
                <a:ext cx="2452006" cy="923330"/>
              </a:xfrm>
              <a:prstGeom prst="rect">
                <a:avLst/>
              </a:prstGeom>
              <a:blipFill>
                <a:blip r:embed="rId6"/>
                <a:stretch>
                  <a:fillRect l="-1980" t="-3247" b="-8442"/>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740124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2">
            <a:extLst>
              <a:ext uri="{FF2B5EF4-FFF2-40B4-BE49-F238E27FC236}">
                <a16:creationId xmlns:a16="http://schemas.microsoft.com/office/drawing/2014/main" id="{0F26934C-0FD2-5FA2-8219-C5C91FF0BCCF}"/>
              </a:ext>
            </a:extLst>
          </p:cNvPr>
          <p:cNvSpPr txBox="1">
            <a:spLocks/>
          </p:cNvSpPr>
          <p:nvPr/>
        </p:nvSpPr>
        <p:spPr>
          <a:xfrm>
            <a:off x="1531540" y="1295435"/>
            <a:ext cx="8724900" cy="53566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2400" dirty="0">
                <a:latin typeface="Times New Roman" panose="02020603050405020304" pitchFamily="18" charset="0"/>
                <a:cs typeface="Times New Roman" panose="02020603050405020304" pitchFamily="18" charset="0"/>
              </a:rPr>
              <a:t>Acceleration</a:t>
            </a:r>
            <a:r>
              <a:rPr lang="en-US" altLang="zh-CN" dirty="0">
                <a:latin typeface="Times New Roman" panose="02020603050405020304" pitchFamily="18" charset="0"/>
                <a:cs typeface="Times New Roman" panose="02020603050405020304" pitchFamily="18" charset="0"/>
              </a:rPr>
              <a:t> </a:t>
            </a:r>
          </a:p>
          <a:p>
            <a:pPr marL="360000" indent="0">
              <a:buFont typeface="Arial" panose="020B0604020202020204" pitchFamily="34" charset="0"/>
              <a:buNone/>
            </a:pPr>
            <a:r>
              <a:rPr lang="en-US" altLang="zh-CN" sz="24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Grid : Sensitivity of FAST in L-Band (~2.9’) , 2 milliarcsecond step</a:t>
            </a:r>
          </a:p>
          <a:p>
            <a:pPr marL="360000" indent="0">
              <a:buFont typeface="Arial" panose="020B0604020202020204" pitchFamily="34" charset="0"/>
              <a:buNone/>
            </a:pPr>
            <a:r>
              <a:rPr lang="en-US" altLang="zh-CN" sz="2000" dirty="0">
                <a:latin typeface="Times New Roman" panose="02020603050405020304" pitchFamily="18" charset="0"/>
                <a:cs typeface="Times New Roman" panose="02020603050405020304" pitchFamily="18" charset="0"/>
              </a:rPr>
              <a:t>    Runtime :  ~11.5 hours</a:t>
            </a:r>
          </a:p>
          <a:p>
            <a:pPr marL="360000" indent="0">
              <a:buFont typeface="Arial" panose="020B0604020202020204" pitchFamily="34" charset="0"/>
              <a:buNone/>
            </a:pPr>
            <a:endParaRPr lang="en-US" altLang="zh-CN" sz="20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Result</a:t>
            </a:r>
          </a:p>
          <a:p>
            <a:pPr marL="360000" indent="0">
              <a:buNone/>
            </a:pPr>
            <a:r>
              <a:rPr lang="en-US" altLang="zh-CN" sz="2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a:t>
            </a:r>
            <a:r>
              <a:rPr lang="en-US" altLang="zh-CN" sz="2200" dirty="0">
                <a:latin typeface="Times New Roman" panose="02020603050405020304" pitchFamily="18" charset="0"/>
                <a:cs typeface="Times New Roman" panose="02020603050405020304" pitchFamily="18" charset="0"/>
              </a:rPr>
              <a:t>normal pulsar  : PSR J0518+2431</a:t>
            </a:r>
          </a:p>
          <a:p>
            <a:pPr marL="360000" marR="0" lvl="0" indent="0" fontAlgn="auto">
              <a:spcAft>
                <a:spcPts val="0"/>
              </a:spcAft>
              <a:buClrTx/>
              <a:buSzTx/>
              <a:buNone/>
              <a:tabLst/>
              <a:defRPr/>
            </a:pPr>
            <a:r>
              <a:rPr lang="en-US" altLang="zh-CN" sz="2200" dirty="0">
                <a:latin typeface="Times New Roman" panose="02020603050405020304" pitchFamily="18" charset="0"/>
                <a:cs typeface="Times New Roman" panose="02020603050405020304" pitchFamily="18" charset="0"/>
              </a:rPr>
              <a:t>    millisecond pulsar : PSR </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J2205+6012 </a:t>
            </a:r>
            <a:r>
              <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PSR J0706+2707</a:t>
            </a:r>
            <a:r>
              <a:rPr kumimoji="0" lang="zh-CN"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r>
              <a:rPr kumimoji="0" lang="en-US" altLang="zh-CN" sz="22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PSR J1811-0622</a:t>
            </a:r>
            <a:endParaRPr lang="en-US" altLang="zh-CN" sz="2200" dirty="0">
              <a:latin typeface="Times New Roman" panose="02020603050405020304" pitchFamily="18" charset="0"/>
              <a:cs typeface="Times New Roman" panose="02020603050405020304" pitchFamily="18" charset="0"/>
            </a:endParaRPr>
          </a:p>
          <a:p>
            <a:pPr marL="360000" marR="0" lvl="0" indent="0" fontAlgn="auto">
              <a:spcAft>
                <a:spcPts val="0"/>
              </a:spcAft>
              <a:buClrTx/>
              <a:buSzTx/>
              <a:buNone/>
              <a:tabLst/>
              <a:defRPr/>
            </a:pPr>
            <a:endParaRPr lang="en-US" altLang="zh-CN" sz="20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Problem</a:t>
            </a:r>
          </a:p>
          <a:p>
            <a:pPr marL="360000" indent="0">
              <a:buNone/>
            </a:pPr>
            <a:r>
              <a:rPr lang="en-US" altLang="zh-CN" sz="2200" dirty="0">
                <a:latin typeface="Times New Roman" panose="02020603050405020304" pitchFamily="18" charset="0"/>
                <a:cs typeface="Times New Roman" panose="02020603050405020304" pitchFamily="18" charset="0"/>
              </a:rPr>
              <a:t>   grid set : Not easy to balance the amount of data and the results we want</a:t>
            </a:r>
          </a:p>
          <a:p>
            <a:pPr marL="360000" indent="0">
              <a:buNone/>
            </a:pPr>
            <a:r>
              <a:rPr lang="en-US" altLang="zh-CN" sz="22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sifting mechanism :  How to avoid missing the true solution </a:t>
            </a:r>
          </a:p>
          <a:p>
            <a:pPr marL="360000" indent="0" algn="ctr">
              <a:buNone/>
            </a:pPr>
            <a:r>
              <a:rPr lang="en-US" altLang="zh-CN" sz="20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  </a:t>
            </a:r>
          </a:p>
          <a:p>
            <a:pPr marL="0" indent="0">
              <a:buNone/>
            </a:pPr>
            <a:r>
              <a:rPr lang="en-US" altLang="zh-CN" dirty="0"/>
              <a:t>    </a:t>
            </a:r>
          </a:p>
          <a:p>
            <a:endParaRPr lang="en-US" altLang="zh-CN" dirty="0"/>
          </a:p>
          <a:p>
            <a:endParaRPr lang="en-US" altLang="zh-CN" dirty="0"/>
          </a:p>
          <a:p>
            <a:pPr marL="0" indent="0">
              <a:buNone/>
            </a:pPr>
            <a:endParaRPr lang="en-US" altLang="zh-CN" sz="2000" dirty="0"/>
          </a:p>
        </p:txBody>
      </p:sp>
      <p:sp>
        <p:nvSpPr>
          <p:cNvPr id="5" name="标题 1">
            <a:extLst>
              <a:ext uri="{FF2B5EF4-FFF2-40B4-BE49-F238E27FC236}">
                <a16:creationId xmlns:a16="http://schemas.microsoft.com/office/drawing/2014/main" id="{80F8E2AF-7171-30FC-01FC-FFE54D037517}"/>
              </a:ext>
            </a:extLst>
          </p:cNvPr>
          <p:cNvSpPr txBox="1">
            <a:spLocks/>
          </p:cNvSpPr>
          <p:nvPr/>
        </p:nvSpPr>
        <p:spPr>
          <a:xfrm>
            <a:off x="636190" y="205916"/>
            <a:ext cx="10515600" cy="71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Testing </a:t>
            </a:r>
            <a:endParaRPr lang="zh-CN" altLang="en-US" sz="3200" b="1" dirty="0">
              <a:latin typeface="Times New Roman" panose="02020603050405020304" pitchFamily="18" charset="0"/>
              <a:cs typeface="Times New Roman" panose="02020603050405020304" pitchFamily="18" charset="0"/>
            </a:endParaRPr>
          </a:p>
        </p:txBody>
      </p:sp>
      <p:cxnSp>
        <p:nvCxnSpPr>
          <p:cNvPr id="7" name="直接连接符 6">
            <a:extLst>
              <a:ext uri="{FF2B5EF4-FFF2-40B4-BE49-F238E27FC236}">
                <a16:creationId xmlns:a16="http://schemas.microsoft.com/office/drawing/2014/main" id="{698851B7-07E3-9560-933D-7B62637FA228}"/>
              </a:ext>
            </a:extLst>
          </p:cNvPr>
          <p:cNvCxnSpPr>
            <a:cxnSpLocks/>
          </p:cNvCxnSpPr>
          <p:nvPr/>
        </p:nvCxnSpPr>
        <p:spPr>
          <a:xfrm flipV="1">
            <a:off x="0" y="877070"/>
            <a:ext cx="12192000" cy="1709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0031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9D7A23EF-6C5F-6E84-8D0D-B6B6D2B96507}"/>
              </a:ext>
            </a:extLst>
          </p:cNvPr>
          <p:cNvSpPr>
            <a:spLocks noGrp="1"/>
          </p:cNvSpPr>
          <p:nvPr>
            <p:ph idx="1"/>
          </p:nvPr>
        </p:nvSpPr>
        <p:spPr>
          <a:xfrm>
            <a:off x="1950720" y="1300886"/>
            <a:ext cx="8290560" cy="5161509"/>
          </a:xfrm>
        </p:spPr>
        <p:txBody>
          <a:bodyPr>
            <a:normAutofit/>
          </a:bodyPr>
          <a:lstStyle/>
          <a:p>
            <a:r>
              <a:rPr lang="en-US" altLang="zh-CN" sz="2400" dirty="0">
                <a:latin typeface="Times New Roman" panose="02020603050405020304" pitchFamily="18" charset="0"/>
                <a:cs typeface="Times New Roman" panose="02020603050405020304" pitchFamily="18" charset="0"/>
              </a:rPr>
              <a:t>Application</a:t>
            </a:r>
            <a:r>
              <a:rPr lang="en-US" altLang="zh-CN" sz="3200" dirty="0">
                <a:latin typeface="Times New Roman" panose="02020603050405020304" pitchFamily="18" charset="0"/>
                <a:cs typeface="Times New Roman" panose="02020603050405020304" pitchFamily="18" charset="0"/>
              </a:rPr>
              <a:t> </a:t>
            </a:r>
            <a:r>
              <a:rPr kumimoji="0" lang="en-US" altLang="zh-CN" sz="24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  </a:t>
            </a:r>
          </a:p>
          <a:p>
            <a:pPr marL="360000" indent="0">
              <a:buNone/>
            </a:pPr>
            <a:r>
              <a:rPr lang="en-US" altLang="zh-CN" sz="2400" dirty="0">
                <a:latin typeface="Times New Roman" panose="02020603050405020304" pitchFamily="18" charset="0"/>
                <a:cs typeface="Times New Roman" panose="02020603050405020304" pitchFamily="18" charset="0"/>
              </a:rPr>
              <a:t>   Short time spin </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Ignore the effect of F1 and parallax</a:t>
            </a:r>
          </a:p>
          <a:p>
            <a:pPr marL="360000" indent="0">
              <a:buNone/>
            </a:pPr>
            <a:r>
              <a:rPr lang="en-US" altLang="zh-CN" sz="2400" dirty="0">
                <a:latin typeface="Times New Roman" panose="02020603050405020304" pitchFamily="18" charset="0"/>
                <a:cs typeface="Times New Roman" panose="02020603050405020304" pitchFamily="18" charset="0"/>
              </a:rPr>
              <a:t>   Less observation times </a:t>
            </a:r>
          </a:p>
          <a:p>
            <a:pPr marL="0" marR="0" lvl="0" indent="0" fontAlgn="auto">
              <a:lnSpc>
                <a:spcPct val="100000"/>
              </a:lnSpc>
              <a:spcAft>
                <a:spcPts val="0"/>
              </a:spcAft>
              <a:buClrTx/>
              <a:buSzTx/>
              <a:buNone/>
              <a:tabLst/>
              <a:defRPr/>
            </a:pPr>
            <a:endParaRPr lang="en-US" altLang="zh-CN" sz="3200" dirty="0">
              <a:latin typeface="Times New Roman" panose="02020603050405020304" pitchFamily="18" charset="0"/>
              <a:cs typeface="Times New Roman" panose="02020603050405020304" pitchFamily="18" charset="0"/>
            </a:endParaRPr>
          </a:p>
          <a:p>
            <a:r>
              <a:rPr lang="en-US" altLang="zh-CN" sz="2400" dirty="0">
                <a:latin typeface="Times New Roman" panose="02020603050405020304" pitchFamily="18" charset="0"/>
                <a:cs typeface="Times New Roman" panose="02020603050405020304" pitchFamily="18" charset="0"/>
              </a:rPr>
              <a:t>Next</a:t>
            </a:r>
            <a:r>
              <a:rPr lang="en-US" altLang="zh-CN" sz="32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step</a:t>
            </a:r>
            <a:endParaRPr lang="en-US" altLang="zh-CN" sz="3200" dirty="0">
              <a:latin typeface="Times New Roman" panose="02020603050405020304" pitchFamily="18" charset="0"/>
              <a:cs typeface="Times New Roman" panose="02020603050405020304" pitchFamily="18" charset="0"/>
            </a:endParaRPr>
          </a:p>
          <a:p>
            <a:pPr marL="360000" indent="0">
              <a:lnSpc>
                <a:spcPct val="100000"/>
              </a:lnSpc>
              <a:buNone/>
            </a:pPr>
            <a:r>
              <a:rPr lang="en-US" altLang="zh-CN" sz="2400" dirty="0">
                <a:latin typeface="Times New Roman" panose="02020603050405020304" pitchFamily="18" charset="0"/>
                <a:cs typeface="Times New Roman" panose="02020603050405020304" pitchFamily="18" charset="0"/>
              </a:rPr>
              <a:t>   Accuracy</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more effective </a:t>
            </a:r>
            <a:r>
              <a:rPr lang="en-US" altLang="zh-CN" sz="2400" dirty="0">
                <a:solidFill>
                  <a:prstClr val="black"/>
                </a:solidFill>
                <a:latin typeface="Times New Roman" panose="02020603050405020304" pitchFamily="18" charset="0"/>
                <a:ea typeface="等线" panose="02010600030101010101" pitchFamily="2" charset="-122"/>
                <a:cs typeface="Times New Roman" panose="02020603050405020304" pitchFamily="18" charset="0"/>
              </a:rPr>
              <a:t>sifting mechanism </a:t>
            </a:r>
            <a:endParaRPr lang="en-US" altLang="zh-CN" sz="2400" dirty="0">
              <a:latin typeface="Times New Roman" panose="02020603050405020304" pitchFamily="18" charset="0"/>
              <a:cs typeface="Times New Roman" panose="02020603050405020304" pitchFamily="18" charset="0"/>
            </a:endParaRPr>
          </a:p>
          <a:p>
            <a:pPr marL="360000" indent="0">
              <a:lnSpc>
                <a:spcPct val="100000"/>
              </a:lnSpc>
              <a:buNone/>
            </a:pPr>
            <a:r>
              <a:rPr lang="en-US" altLang="zh-CN" sz="2400" dirty="0">
                <a:latin typeface="Times New Roman" panose="02020603050405020304" pitchFamily="18" charset="0"/>
                <a:cs typeface="Times New Roman" panose="02020603050405020304" pitchFamily="18" charset="0"/>
              </a:rPr>
              <a:t>   Applicability : more user</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more pulsar</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more telescope</a:t>
            </a:r>
            <a:endParaRPr lang="zh-CN" altLang="en-US" sz="2400" dirty="0">
              <a:latin typeface="Times New Roman" panose="02020603050405020304" pitchFamily="18" charset="0"/>
              <a:cs typeface="Times New Roman" panose="02020603050405020304" pitchFamily="18" charset="0"/>
            </a:endParaRPr>
          </a:p>
        </p:txBody>
      </p:sp>
      <p:sp>
        <p:nvSpPr>
          <p:cNvPr id="4" name="标题 1">
            <a:extLst>
              <a:ext uri="{FF2B5EF4-FFF2-40B4-BE49-F238E27FC236}">
                <a16:creationId xmlns:a16="http://schemas.microsoft.com/office/drawing/2014/main" id="{8E66009F-398E-3858-6FD6-7231B685FC2A}"/>
              </a:ext>
            </a:extLst>
          </p:cNvPr>
          <p:cNvSpPr txBox="1">
            <a:spLocks/>
          </p:cNvSpPr>
          <p:nvPr/>
        </p:nvSpPr>
        <p:spPr>
          <a:xfrm>
            <a:off x="636190" y="205916"/>
            <a:ext cx="10515600" cy="71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Discussion</a:t>
            </a:r>
            <a:endParaRPr lang="zh-CN" altLang="en-US" sz="3200" b="1" dirty="0">
              <a:latin typeface="Times New Roman" panose="02020603050405020304" pitchFamily="18" charset="0"/>
              <a:cs typeface="Times New Roman" panose="02020603050405020304" pitchFamily="18" charset="0"/>
            </a:endParaRPr>
          </a:p>
        </p:txBody>
      </p:sp>
      <p:cxnSp>
        <p:nvCxnSpPr>
          <p:cNvPr id="5" name="直接连接符 4">
            <a:extLst>
              <a:ext uri="{FF2B5EF4-FFF2-40B4-BE49-F238E27FC236}">
                <a16:creationId xmlns:a16="http://schemas.microsoft.com/office/drawing/2014/main" id="{8DD6CDB1-463B-DAE8-92C2-167E63D6D877}"/>
              </a:ext>
            </a:extLst>
          </p:cNvPr>
          <p:cNvCxnSpPr>
            <a:cxnSpLocks/>
          </p:cNvCxnSpPr>
          <p:nvPr/>
        </p:nvCxnSpPr>
        <p:spPr>
          <a:xfrm flipV="1">
            <a:off x="0" y="877070"/>
            <a:ext cx="12192000" cy="1709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121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AD6CD7-E1A8-DA84-2B76-AFEDA699C299}"/>
              </a:ext>
            </a:extLst>
          </p:cNvPr>
          <p:cNvSpPr>
            <a:spLocks noGrp="1"/>
          </p:cNvSpPr>
          <p:nvPr>
            <p:ph type="title"/>
          </p:nvPr>
        </p:nvSpPr>
        <p:spPr>
          <a:xfrm>
            <a:off x="838200" y="2420754"/>
            <a:ext cx="10515600" cy="2016491"/>
          </a:xfrm>
        </p:spPr>
        <p:txBody>
          <a:bodyPr>
            <a:normAutofit/>
          </a:bodyPr>
          <a:lstStyle/>
          <a:p>
            <a:pPr algn="ctr"/>
            <a:r>
              <a:rPr lang="en-US" altLang="zh-CN" sz="11500" dirty="0">
                <a:latin typeface="Arial Rounded MT Bold" panose="020F0704030504030204" pitchFamily="34" charset="0"/>
              </a:rPr>
              <a:t>Thanks!</a:t>
            </a:r>
            <a:endParaRPr lang="zh-CN" altLang="en-US" sz="13800" dirty="0">
              <a:latin typeface="Arial Rounded MT Bold" panose="020F0704030504030204" pitchFamily="34" charset="0"/>
            </a:endParaRPr>
          </a:p>
        </p:txBody>
      </p:sp>
    </p:spTree>
    <p:extLst>
      <p:ext uri="{BB962C8B-B14F-4D97-AF65-F5344CB8AC3E}">
        <p14:creationId xmlns:p14="http://schemas.microsoft.com/office/powerpoint/2010/main" val="11665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7DB69B-F71D-C18F-9C91-F8771BE1430B}"/>
              </a:ext>
            </a:extLst>
          </p:cNvPr>
          <p:cNvSpPr>
            <a:spLocks noGrp="1"/>
          </p:cNvSpPr>
          <p:nvPr>
            <p:ph type="title"/>
          </p:nvPr>
        </p:nvSpPr>
        <p:spPr>
          <a:xfrm>
            <a:off x="378946" y="2819708"/>
            <a:ext cx="3326361" cy="1218583"/>
          </a:xfrm>
        </p:spPr>
        <p:txBody>
          <a:bodyPr>
            <a:normAutofit/>
          </a:bodyPr>
          <a:lstStyle/>
          <a:p>
            <a:r>
              <a:rPr lang="en-US" altLang="zh-CN" sz="4800" dirty="0">
                <a:latin typeface="Arial" panose="020B0604020202020204" pitchFamily="34" charset="0"/>
                <a:cs typeface="Arial" panose="020B0604020202020204" pitchFamily="34" charset="0"/>
              </a:rPr>
              <a:t>    </a:t>
            </a:r>
            <a:r>
              <a:rPr lang="en-US" altLang="zh-CN" sz="4800" b="1" dirty="0">
                <a:latin typeface="Times New Roman" panose="02020603050405020304" pitchFamily="18" charset="0"/>
                <a:cs typeface="Times New Roman" panose="02020603050405020304" pitchFamily="18" charset="0"/>
              </a:rPr>
              <a:t>Outline</a:t>
            </a:r>
            <a:endParaRPr lang="zh-CN" altLang="en-US" sz="4800" b="1" dirty="0">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FEC00B59-1B1F-1560-007C-66AAF7138088}"/>
              </a:ext>
            </a:extLst>
          </p:cNvPr>
          <p:cNvSpPr>
            <a:spLocks noGrp="1"/>
          </p:cNvSpPr>
          <p:nvPr>
            <p:ph idx="1"/>
          </p:nvPr>
        </p:nvSpPr>
        <p:spPr>
          <a:xfrm>
            <a:off x="4063116" y="1207005"/>
            <a:ext cx="8128883" cy="4640771"/>
          </a:xfrm>
        </p:spPr>
        <p:txBody>
          <a:bodyPr>
            <a:normAutofit/>
          </a:bodyPr>
          <a:lstStyle/>
          <a:p>
            <a:pPr marL="685800" indent="972000">
              <a:buSzPct val="750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Background</a:t>
            </a:r>
          </a:p>
          <a:p>
            <a:pPr marL="0" indent="972000">
              <a:buNone/>
            </a:pPr>
            <a:endParaRPr lang="en-US" altLang="zh-CN" sz="3200" dirty="0">
              <a:latin typeface="Times New Roman" panose="02020603050405020304" pitchFamily="18" charset="0"/>
              <a:cs typeface="Times New Roman" panose="02020603050405020304" pitchFamily="18" charset="0"/>
            </a:endParaRPr>
          </a:p>
          <a:p>
            <a:pPr marL="685800" indent="972000">
              <a:buSzPct val="750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Method</a:t>
            </a:r>
          </a:p>
          <a:p>
            <a:pPr marL="685800" indent="0">
              <a:buSzPct val="75000"/>
              <a:buNone/>
            </a:pPr>
            <a:endParaRPr lang="en-US" altLang="zh-CN" sz="3200" dirty="0">
              <a:latin typeface="Times New Roman" panose="02020603050405020304" pitchFamily="18" charset="0"/>
              <a:cs typeface="Times New Roman" panose="02020603050405020304" pitchFamily="18" charset="0"/>
            </a:endParaRPr>
          </a:p>
          <a:p>
            <a:pPr marL="685800" indent="972000">
              <a:buSzPct val="750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Testing</a:t>
            </a:r>
          </a:p>
          <a:p>
            <a:pPr marL="685800" indent="972000">
              <a:buSzPct val="75000"/>
              <a:buFont typeface="Wingdings" panose="05000000000000000000" pitchFamily="2" charset="2"/>
              <a:buChar char="u"/>
            </a:pPr>
            <a:endParaRPr lang="en-US" altLang="zh-CN" sz="3200" dirty="0">
              <a:latin typeface="Times New Roman" panose="02020603050405020304" pitchFamily="18" charset="0"/>
              <a:cs typeface="Times New Roman" panose="02020603050405020304" pitchFamily="18" charset="0"/>
            </a:endParaRPr>
          </a:p>
          <a:p>
            <a:pPr marL="685800" indent="972000">
              <a:buSzPct val="75000"/>
              <a:buFont typeface="Wingdings" panose="05000000000000000000" pitchFamily="2" charset="2"/>
              <a:buChar char="u"/>
            </a:pPr>
            <a:r>
              <a:rPr lang="en-US" altLang="zh-CN" sz="3200" dirty="0">
                <a:latin typeface="Times New Roman" panose="02020603050405020304" pitchFamily="18" charset="0"/>
                <a:cs typeface="Times New Roman" panose="02020603050405020304" pitchFamily="18" charset="0"/>
              </a:rPr>
              <a:t>Discussion </a:t>
            </a:r>
          </a:p>
          <a:p>
            <a:pPr marL="0" indent="900000">
              <a:buNone/>
            </a:pPr>
            <a:endParaRPr lang="en-US" altLang="zh-CN" dirty="0"/>
          </a:p>
        </p:txBody>
      </p:sp>
      <p:sp>
        <p:nvSpPr>
          <p:cNvPr id="4" name="Rectangle 1">
            <a:extLst>
              <a:ext uri="{FF2B5EF4-FFF2-40B4-BE49-F238E27FC236}">
                <a16:creationId xmlns:a16="http://schemas.microsoft.com/office/drawing/2014/main" id="{DF4B2FB7-96DF-1638-2370-8B95D6404403}"/>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dirty="0">
                <a:ln>
                  <a:noFill/>
                </a:ln>
                <a:solidFill>
                  <a:schemeClr val="tx1"/>
                </a:solidFill>
                <a:effectLst/>
                <a:latin typeface="Arial" panose="020B0604020202020204" pitchFamily="34" charset="0"/>
              </a:rPr>
            </a:b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668764F0-5794-E2BB-8C04-E2122C428D6C}"/>
              </a:ext>
            </a:extLst>
          </p:cNvPr>
          <p:cNvSpPr>
            <a:spLocks noChangeArrowheads="1"/>
          </p:cNvSpPr>
          <p:nvPr/>
        </p:nvSpPr>
        <p:spPr bwMode="auto">
          <a:xfrm>
            <a:off x="152400" y="104001"/>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zh-CN" altLang="zh-CN" sz="1800" b="0" i="0" u="none" strike="noStrike" cap="none" normalizeH="0" baseline="0" dirty="0">
                <a:ln>
                  <a:noFill/>
                </a:ln>
                <a:solidFill>
                  <a:schemeClr val="tx1"/>
                </a:solidFill>
                <a:effectLst/>
                <a:latin typeface="Arial" panose="020B0604020202020204" pitchFamily="34" charset="0"/>
              </a:rPr>
            </a:b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cxnSp>
        <p:nvCxnSpPr>
          <p:cNvPr id="7" name="直接连接符 6">
            <a:extLst>
              <a:ext uri="{FF2B5EF4-FFF2-40B4-BE49-F238E27FC236}">
                <a16:creationId xmlns:a16="http://schemas.microsoft.com/office/drawing/2014/main" id="{3677E0D6-0476-F0D8-1923-ACF8288E501C}"/>
              </a:ext>
            </a:extLst>
          </p:cNvPr>
          <p:cNvCxnSpPr>
            <a:cxnSpLocks/>
          </p:cNvCxnSpPr>
          <p:nvPr/>
        </p:nvCxnSpPr>
        <p:spPr>
          <a:xfrm>
            <a:off x="4063116" y="1097280"/>
            <a:ext cx="0" cy="445273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2454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4">
            <a:extLst>
              <a:ext uri="{FF2B5EF4-FFF2-40B4-BE49-F238E27FC236}">
                <a16:creationId xmlns:a16="http://schemas.microsoft.com/office/drawing/2014/main" id="{EE1B3D80-2E58-B7CC-7DA3-96FFE1043B2A}"/>
              </a:ext>
            </a:extLst>
          </p:cNvPr>
          <p:cNvSpPr>
            <a:spLocks noGrp="1"/>
          </p:cNvSpPr>
          <p:nvPr>
            <p:ph idx="1"/>
          </p:nvPr>
        </p:nvSpPr>
        <p:spPr>
          <a:xfrm>
            <a:off x="838200" y="1208598"/>
            <a:ext cx="10515600" cy="5565913"/>
          </a:xfrm>
        </p:spPr>
        <p:txBody>
          <a:bodyPr>
            <a:normAutofit/>
          </a:bodyPr>
          <a:lstStyle/>
          <a:p>
            <a:pPr marL="0" indent="0">
              <a:buNone/>
            </a:pPr>
            <a:endParaRPr lang="en-US" altLang="zh-CN" b="0" i="1" dirty="0">
              <a:latin typeface="Cambria Math" panose="02040503050406030204" pitchFamily="18" charset="0"/>
            </a:endParaRPr>
          </a:p>
          <a:p>
            <a:pPr marL="0" indent="0">
              <a:buNone/>
            </a:pPr>
            <a:endParaRPr lang="en-US" altLang="zh-CN" b="0" i="1" dirty="0">
              <a:latin typeface="Cambria Math" panose="02040503050406030204" pitchFamily="18" charset="0"/>
            </a:endParaRPr>
          </a:p>
          <a:p>
            <a:endParaRPr lang="en-US" altLang="zh-CN" b="0" i="1" dirty="0">
              <a:latin typeface="Cambria Math" panose="02040503050406030204" pitchFamily="18" charset="0"/>
            </a:endParaRPr>
          </a:p>
          <a:p>
            <a:pPr marL="0" indent="0">
              <a:buNone/>
            </a:pPr>
            <a:endParaRPr lang="en-US" altLang="zh-CN" b="0" dirty="0"/>
          </a:p>
          <a:p>
            <a:endParaRPr lang="en-US" altLang="zh-CN" b="0" dirty="0"/>
          </a:p>
          <a:p>
            <a:endParaRPr lang="en-US" altLang="zh-CN" dirty="0"/>
          </a:p>
          <a:p>
            <a:endParaRPr lang="en-US" altLang="zh-CN" dirty="0"/>
          </a:p>
          <a:p>
            <a:endParaRPr lang="en-US" altLang="zh-CN" dirty="0"/>
          </a:p>
          <a:p>
            <a:endParaRPr lang="zh-CN" altLang="en-US" dirty="0"/>
          </a:p>
        </p:txBody>
      </p:sp>
      <p:pic>
        <p:nvPicPr>
          <p:cNvPr id="14" name="图片 13">
            <a:extLst>
              <a:ext uri="{FF2B5EF4-FFF2-40B4-BE49-F238E27FC236}">
                <a16:creationId xmlns:a16="http://schemas.microsoft.com/office/drawing/2014/main" id="{A6DEF73B-BC86-19D3-397E-BF2495A1399B}"/>
              </a:ext>
            </a:extLst>
          </p:cNvPr>
          <p:cNvPicPr>
            <a:picLocks noChangeAspect="1"/>
          </p:cNvPicPr>
          <p:nvPr/>
        </p:nvPicPr>
        <p:blipFill rotWithShape="1">
          <a:blip r:embed="rId5"/>
          <a:srcRect l="2194" t="5522" r="9056" b="3132"/>
          <a:stretch/>
        </p:blipFill>
        <p:spPr>
          <a:xfrm>
            <a:off x="7623635" y="3639134"/>
            <a:ext cx="4149265" cy="3018121"/>
          </a:xfrm>
          <a:prstGeom prst="rect">
            <a:avLst/>
          </a:prstGeom>
        </p:spPr>
      </p:pic>
      <p:pic>
        <p:nvPicPr>
          <p:cNvPr id="16" name="Picture 2">
            <a:extLst>
              <a:ext uri="{FF2B5EF4-FFF2-40B4-BE49-F238E27FC236}">
                <a16:creationId xmlns:a16="http://schemas.microsoft.com/office/drawing/2014/main" id="{8E1B2863-A1CB-DBB1-F441-B5D5E3715E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784"/>
          <a:stretch/>
        </p:blipFill>
        <p:spPr bwMode="auto">
          <a:xfrm>
            <a:off x="4992000" y="1298175"/>
            <a:ext cx="7200000" cy="170230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a:extLst>
              <a:ext uri="{FF2B5EF4-FFF2-40B4-BE49-F238E27FC236}">
                <a16:creationId xmlns:a16="http://schemas.microsoft.com/office/drawing/2014/main" id="{9A80EEE1-E27F-884B-BCA8-F1DA031AC01B}"/>
              </a:ext>
            </a:extLst>
          </p:cNvPr>
          <p:cNvGrpSpPr/>
          <p:nvPr/>
        </p:nvGrpSpPr>
        <p:grpSpPr>
          <a:xfrm>
            <a:off x="970729" y="3888070"/>
            <a:ext cx="5721644" cy="3020340"/>
            <a:chOff x="6296430" y="3727960"/>
            <a:chExt cx="5721644" cy="3020340"/>
          </a:xfrm>
        </p:grpSpPr>
        <p:pic>
          <p:nvPicPr>
            <p:cNvPr id="18" name="图片 17">
              <a:extLst>
                <a:ext uri="{FF2B5EF4-FFF2-40B4-BE49-F238E27FC236}">
                  <a16:creationId xmlns:a16="http://schemas.microsoft.com/office/drawing/2014/main" id="{5912986F-D6F5-B755-CD53-E37F9AB2B8F2}"/>
                </a:ext>
              </a:extLst>
            </p:cNvPr>
            <p:cNvPicPr>
              <a:picLocks noChangeAspect="1"/>
            </p:cNvPicPr>
            <p:nvPr/>
          </p:nvPicPr>
          <p:blipFill>
            <a:blip r:embed="rId7"/>
            <a:stretch>
              <a:fillRect/>
            </a:stretch>
          </p:blipFill>
          <p:spPr>
            <a:xfrm>
              <a:off x="6296430" y="3727960"/>
              <a:ext cx="5721644" cy="2743341"/>
            </a:xfrm>
            <a:prstGeom prst="rect">
              <a:avLst/>
            </a:prstGeom>
          </p:spPr>
        </p:pic>
        <p:sp>
          <p:nvSpPr>
            <p:cNvPr id="19" name="文本框 18">
              <a:extLst>
                <a:ext uri="{FF2B5EF4-FFF2-40B4-BE49-F238E27FC236}">
                  <a16:creationId xmlns:a16="http://schemas.microsoft.com/office/drawing/2014/main" id="{E9249FEF-F6C0-4BD9-8683-E8DC3D198DAC}"/>
                </a:ext>
              </a:extLst>
            </p:cNvPr>
            <p:cNvSpPr txBox="1"/>
            <p:nvPr/>
          </p:nvSpPr>
          <p:spPr>
            <a:xfrm>
              <a:off x="8564880" y="6471301"/>
              <a:ext cx="1184744" cy="276999"/>
            </a:xfrm>
            <a:prstGeom prst="rect">
              <a:avLst/>
            </a:prstGeom>
            <a:noFill/>
          </p:spPr>
          <p:txBody>
            <a:bodyPr wrap="square" rtlCol="0">
              <a:spAutoFit/>
            </a:bodyPr>
            <a:lstStyle/>
            <a:p>
              <a:r>
                <a:rPr lang="en-US" altLang="zh-CN" sz="1200" dirty="0"/>
                <a:t>Credit : </a:t>
              </a:r>
              <a:r>
                <a:rPr lang="en-US" altLang="zh-CN" sz="1200" dirty="0" err="1"/>
                <a:t>N.Wex</a:t>
              </a:r>
              <a:endParaRPr lang="en-US" altLang="zh-CN" sz="1200" dirty="0"/>
            </a:p>
          </p:txBody>
        </p:sp>
      </p:grpSp>
      <p:sp>
        <p:nvSpPr>
          <p:cNvPr id="20" name="箭头: 右 19">
            <a:extLst>
              <a:ext uri="{FF2B5EF4-FFF2-40B4-BE49-F238E27FC236}">
                <a16:creationId xmlns:a16="http://schemas.microsoft.com/office/drawing/2014/main" id="{29F8F3DB-2553-818D-F7C9-951430A40FB1}"/>
              </a:ext>
            </a:extLst>
          </p:cNvPr>
          <p:cNvSpPr/>
          <p:nvPr/>
        </p:nvSpPr>
        <p:spPr>
          <a:xfrm>
            <a:off x="4014431" y="2003419"/>
            <a:ext cx="818984" cy="357448"/>
          </a:xfrm>
          <a:prstGeom prst="right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箭头: 下 20">
            <a:extLst>
              <a:ext uri="{FF2B5EF4-FFF2-40B4-BE49-F238E27FC236}">
                <a16:creationId xmlns:a16="http://schemas.microsoft.com/office/drawing/2014/main" id="{50E36750-6643-C7C3-B086-7E56F8F4AB78}"/>
              </a:ext>
            </a:extLst>
          </p:cNvPr>
          <p:cNvSpPr/>
          <p:nvPr/>
        </p:nvSpPr>
        <p:spPr>
          <a:xfrm>
            <a:off x="9112195" y="3157696"/>
            <a:ext cx="310102" cy="364183"/>
          </a:xfrm>
          <a:prstGeom prst="down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箭头: 右 21">
            <a:extLst>
              <a:ext uri="{FF2B5EF4-FFF2-40B4-BE49-F238E27FC236}">
                <a16:creationId xmlns:a16="http://schemas.microsoft.com/office/drawing/2014/main" id="{C4FD4E7A-46D3-8187-6596-74A5B96DEF8F}"/>
              </a:ext>
            </a:extLst>
          </p:cNvPr>
          <p:cNvSpPr/>
          <p:nvPr/>
        </p:nvSpPr>
        <p:spPr>
          <a:xfrm rot="10800000">
            <a:off x="6791963" y="4937760"/>
            <a:ext cx="547091" cy="310101"/>
          </a:xfrm>
          <a:prstGeom prst="rightArrow">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箭头: 下 22">
            <a:extLst>
              <a:ext uri="{FF2B5EF4-FFF2-40B4-BE49-F238E27FC236}">
                <a16:creationId xmlns:a16="http://schemas.microsoft.com/office/drawing/2014/main" id="{80132255-7376-E148-AAC2-9040E3B492DF}"/>
              </a:ext>
            </a:extLst>
          </p:cNvPr>
          <p:cNvSpPr/>
          <p:nvPr/>
        </p:nvSpPr>
        <p:spPr>
          <a:xfrm rot="10800000">
            <a:off x="2372209" y="3364660"/>
            <a:ext cx="310101" cy="389510"/>
          </a:xfrm>
          <a:prstGeom prst="downArrow">
            <a:avLst>
              <a:gd name="adj1" fmla="val 44872"/>
              <a:gd name="adj2" fmla="val 52564"/>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视频 3">
            <a:hlinkClick r:id="" action="ppaction://media"/>
            <a:extLst>
              <a:ext uri="{FF2B5EF4-FFF2-40B4-BE49-F238E27FC236}">
                <a16:creationId xmlns:a16="http://schemas.microsoft.com/office/drawing/2014/main" id="{87ABD7D9-80D9-AE0E-03F0-2B927D5DF3D6}"/>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1222971" y="1203926"/>
            <a:ext cx="2608580" cy="1956435"/>
          </a:xfrm>
          <a:prstGeom prst="rect">
            <a:avLst/>
          </a:prstGeom>
        </p:spPr>
      </p:pic>
      <p:sp>
        <p:nvSpPr>
          <p:cNvPr id="6" name="标题 1">
            <a:extLst>
              <a:ext uri="{FF2B5EF4-FFF2-40B4-BE49-F238E27FC236}">
                <a16:creationId xmlns:a16="http://schemas.microsoft.com/office/drawing/2014/main" id="{7E79FD5C-789E-CD26-DC91-6B8DB8D3BB12}"/>
              </a:ext>
            </a:extLst>
          </p:cNvPr>
          <p:cNvSpPr txBox="1">
            <a:spLocks/>
          </p:cNvSpPr>
          <p:nvPr/>
        </p:nvSpPr>
        <p:spPr>
          <a:xfrm>
            <a:off x="636190" y="205916"/>
            <a:ext cx="10515600" cy="71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Background</a:t>
            </a:r>
            <a:endParaRPr lang="zh-CN" altLang="en-US" sz="3200" b="1" dirty="0">
              <a:latin typeface="Times New Roman" panose="02020603050405020304" pitchFamily="18" charset="0"/>
              <a:cs typeface="Times New Roman" panose="02020603050405020304" pitchFamily="18" charset="0"/>
            </a:endParaRPr>
          </a:p>
        </p:txBody>
      </p:sp>
      <p:cxnSp>
        <p:nvCxnSpPr>
          <p:cNvPr id="7" name="直接连接符 6">
            <a:extLst>
              <a:ext uri="{FF2B5EF4-FFF2-40B4-BE49-F238E27FC236}">
                <a16:creationId xmlns:a16="http://schemas.microsoft.com/office/drawing/2014/main" id="{728EE93D-51A2-EBCF-4801-7C8D322F8110}"/>
              </a:ext>
            </a:extLst>
          </p:cNvPr>
          <p:cNvCxnSpPr>
            <a:cxnSpLocks/>
          </p:cNvCxnSpPr>
          <p:nvPr/>
        </p:nvCxnSpPr>
        <p:spPr>
          <a:xfrm flipV="1">
            <a:off x="0" y="877070"/>
            <a:ext cx="12192000" cy="1709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47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1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4">
            <a:extLst>
              <a:ext uri="{FF2B5EF4-FFF2-40B4-BE49-F238E27FC236}">
                <a16:creationId xmlns:a16="http://schemas.microsoft.com/office/drawing/2014/main" id="{EE1B3D80-2E58-B7CC-7DA3-96FFE1043B2A}"/>
              </a:ext>
            </a:extLst>
          </p:cNvPr>
          <p:cNvSpPr>
            <a:spLocks noGrp="1"/>
          </p:cNvSpPr>
          <p:nvPr>
            <p:ph idx="1"/>
          </p:nvPr>
        </p:nvSpPr>
        <p:spPr>
          <a:xfrm>
            <a:off x="838199" y="1208598"/>
            <a:ext cx="11152367" cy="4968365"/>
          </a:xfrm>
        </p:spPr>
        <p:txBody>
          <a:bodyPr>
            <a:normAutofit/>
          </a:bodyPr>
          <a:lstStyle/>
          <a:p>
            <a:pPr marL="0" indent="0">
              <a:buNone/>
            </a:pPr>
            <a:endParaRPr lang="en-US" altLang="zh-CN" b="0" i="1" dirty="0">
              <a:latin typeface="Cambria Math" panose="02040503050406030204" pitchFamily="18" charset="0"/>
            </a:endParaRPr>
          </a:p>
          <a:p>
            <a:pPr marL="0" indent="0">
              <a:buNone/>
            </a:pPr>
            <a:endParaRPr lang="en-US" altLang="zh-CN" b="0" i="1" dirty="0">
              <a:latin typeface="Cambria Math" panose="02040503050406030204" pitchFamily="18" charset="0"/>
            </a:endParaRPr>
          </a:p>
          <a:p>
            <a:endParaRPr lang="en-US" altLang="zh-CN" b="0" i="1" dirty="0">
              <a:latin typeface="Cambria Math" panose="02040503050406030204" pitchFamily="18" charset="0"/>
            </a:endParaRPr>
          </a:p>
          <a:p>
            <a:pPr marL="0" indent="0">
              <a:buNone/>
            </a:pPr>
            <a:endParaRPr lang="en-US" altLang="zh-CN" b="0" dirty="0"/>
          </a:p>
          <a:p>
            <a:endParaRPr lang="en-US" altLang="zh-CN" b="0" dirty="0"/>
          </a:p>
          <a:p>
            <a:endParaRPr lang="en-US" altLang="zh-CN" dirty="0"/>
          </a:p>
          <a:p>
            <a:endParaRPr lang="en-US" altLang="zh-CN" dirty="0"/>
          </a:p>
          <a:p>
            <a:endParaRPr lang="en-US" altLang="zh-CN" dirty="0"/>
          </a:p>
          <a:p>
            <a:endParaRPr lang="zh-CN" altLang="en-US" dirty="0"/>
          </a:p>
        </p:txBody>
      </p:sp>
      <p:pic>
        <p:nvPicPr>
          <p:cNvPr id="6" name="内容占位符 9">
            <a:extLst>
              <a:ext uri="{FF2B5EF4-FFF2-40B4-BE49-F238E27FC236}">
                <a16:creationId xmlns:a16="http://schemas.microsoft.com/office/drawing/2014/main" id="{71D5CD35-7739-6894-D31B-CE6CE5F92167}"/>
              </a:ext>
            </a:extLst>
          </p:cNvPr>
          <p:cNvPicPr>
            <a:picLocks noChangeAspect="1"/>
          </p:cNvPicPr>
          <p:nvPr/>
        </p:nvPicPr>
        <p:blipFill>
          <a:blip r:embed="rId3"/>
          <a:stretch>
            <a:fillRect/>
          </a:stretch>
        </p:blipFill>
        <p:spPr>
          <a:xfrm>
            <a:off x="809499" y="1208598"/>
            <a:ext cx="4107536" cy="5155280"/>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A60250A-DB1B-CFB7-8AA2-FDE52ECFAE87}"/>
                  </a:ext>
                </a:extLst>
              </p:cNvPr>
              <p:cNvSpPr txBox="1"/>
              <p:nvPr/>
            </p:nvSpPr>
            <p:spPr>
              <a:xfrm>
                <a:off x="5253645" y="1454376"/>
                <a:ext cx="6874624" cy="103227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TOA</a:t>
                </a:r>
                <a:r>
                  <a:rPr lang="zh-CN" altLang="en-US" sz="2000" dirty="0"/>
                  <a:t>：</a:t>
                </a:r>
                <a:r>
                  <a:rPr lang="en-US" altLang="zh-CN" sz="2000" b="0" dirty="0"/>
                  <a:t> </a:t>
                </a:r>
              </a:p>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𝑆𝑆𝐵</m:t>
                          </m:r>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𝑡𝑜𝑝𝑜</m:t>
                          </m:r>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𝑐𝑜𝑟𝑟</m:t>
                          </m:r>
                        </m:sub>
                      </m:sSub>
                      <m:r>
                        <a:rPr lang="en-US" altLang="zh-CN" sz="2000" b="0" i="1" smtClean="0">
                          <a:latin typeface="Cambria Math" panose="02040503050406030204" pitchFamily="18" charset="0"/>
                        </a:rPr>
                        <m:t> − </m:t>
                      </m:r>
                      <m:f>
                        <m:fPr>
                          <m:ctrlPr>
                            <a:rPr lang="en-US" altLang="zh-CN" sz="2000" b="0" i="1" smtClean="0">
                              <a:latin typeface="Cambria Math" panose="02040503050406030204" pitchFamily="18" charset="0"/>
                            </a:rPr>
                          </m:ctrlPr>
                        </m:fPr>
                        <m:num>
                          <m:r>
                            <m:rPr>
                              <m:sty m:val="p"/>
                            </m:rPr>
                            <a:rPr lang="en-US" altLang="zh-CN" sz="2000" b="0" i="0" smtClean="0">
                              <a:latin typeface="Cambria Math" panose="02040503050406030204" pitchFamily="18" charset="0"/>
                            </a:rPr>
                            <m:t>Δ</m:t>
                          </m:r>
                          <m:r>
                            <a:rPr lang="en-US" altLang="zh-CN" sz="2000" b="0" i="1" smtClean="0">
                              <a:latin typeface="Cambria Math" panose="02040503050406030204" pitchFamily="18" charset="0"/>
                            </a:rPr>
                            <m:t>𝐷</m:t>
                          </m:r>
                        </m:num>
                        <m:den>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𝑓</m:t>
                              </m:r>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Δ</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m:t>
                              </m:r>
                            </m:sub>
                          </m:sSub>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Δ</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b="0" i="1" smtClean="0">
                                  <a:latin typeface="Cambria Math" panose="02040503050406030204" pitchFamily="18" charset="0"/>
                                </a:rPr>
                                <m:t>⊙</m:t>
                              </m:r>
                            </m:sub>
                          </m:sSub>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Δ</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m:t>
                              </m:r>
                            </m:sub>
                          </m:sSub>
                        </m:sub>
                      </m:sSub>
                    </m:oMath>
                  </m:oMathPara>
                </a14:m>
                <a:endParaRPr lang="zh-CN" altLang="en-US" sz="2000" dirty="0"/>
              </a:p>
            </p:txBody>
          </p:sp>
        </mc:Choice>
        <mc:Fallback xmlns="">
          <p:sp>
            <p:nvSpPr>
              <p:cNvPr id="7" name="文本框 6">
                <a:extLst>
                  <a:ext uri="{FF2B5EF4-FFF2-40B4-BE49-F238E27FC236}">
                    <a16:creationId xmlns:a16="http://schemas.microsoft.com/office/drawing/2014/main" id="{AA60250A-DB1B-CFB7-8AA2-FDE52ECFAE87}"/>
                  </a:ext>
                </a:extLst>
              </p:cNvPr>
              <p:cNvSpPr txBox="1">
                <a:spLocks noRot="1" noChangeAspect="1" noMove="1" noResize="1" noEditPoints="1" noAdjustHandles="1" noChangeArrowheads="1" noChangeShapeType="1" noTextEdit="1"/>
              </p:cNvSpPr>
              <p:nvPr/>
            </p:nvSpPr>
            <p:spPr>
              <a:xfrm>
                <a:off x="5253645" y="1454376"/>
                <a:ext cx="6874624" cy="1032270"/>
              </a:xfrm>
              <a:prstGeom prst="rect">
                <a:avLst/>
              </a:prstGeom>
              <a:blipFill>
                <a:blip r:embed="rId4"/>
                <a:stretch>
                  <a:fillRect l="-975" t="-41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3C7C82D0-9993-9552-2090-038D447DB570}"/>
                  </a:ext>
                </a:extLst>
              </p:cNvPr>
              <p:cNvSpPr txBox="1"/>
              <p:nvPr/>
            </p:nvSpPr>
            <p:spPr>
              <a:xfrm>
                <a:off x="5253645" y="2732424"/>
                <a:ext cx="6400799" cy="1255344"/>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Timing model</a:t>
                </a:r>
                <a:r>
                  <a:rPr lang="zh-CN" altLang="en-US" sz="2000" dirty="0"/>
                  <a:t>：</a:t>
                </a:r>
                <a:endParaRPr lang="en-US" altLang="zh-CN" sz="2000" dirty="0"/>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𝑁</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𝜈</m:t>
                      </m:r>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t</m:t>
                          </m:r>
                          <m:r>
                            <a:rPr lang="en-US" altLang="zh-CN" sz="2000" b="0" i="0"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t</m:t>
                              </m:r>
                            </m:e>
                            <m:sub>
                              <m:r>
                                <a:rPr lang="en-US" altLang="zh-CN" sz="2000" b="0" i="0" smtClean="0">
                                  <a:latin typeface="Cambria Math" panose="02040503050406030204" pitchFamily="18" charset="0"/>
                                </a:rPr>
                                <m:t>0</m:t>
                              </m:r>
                            </m:sub>
                          </m:sSub>
                        </m:e>
                      </m:d>
                      <m:r>
                        <a:rPr lang="en-US" altLang="zh-CN" sz="2000" b="0" i="0"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den>
                      </m:f>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𝜈</m:t>
                          </m:r>
                        </m:e>
                      </m:acc>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t</m:t>
                              </m:r>
                              <m:r>
                                <a:rPr lang="en-US" altLang="zh-CN" sz="2000" b="0" i="0"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t</m:t>
                                  </m:r>
                                </m:e>
                                <m:sub>
                                  <m:r>
                                    <a:rPr lang="en-US" altLang="zh-CN" sz="2000" b="0" i="0" smtClean="0">
                                      <a:latin typeface="Cambria Math" panose="02040503050406030204" pitchFamily="18" charset="0"/>
                                    </a:rPr>
                                    <m:t>0</m:t>
                                  </m:r>
                                </m:sub>
                              </m:sSub>
                            </m:e>
                          </m:d>
                        </m:e>
                        <m:sup>
                          <m:r>
                            <a:rPr lang="en-US" altLang="zh-CN" sz="2000" b="0" i="0" smtClean="0">
                              <a:latin typeface="Cambria Math" panose="02040503050406030204" pitchFamily="18" charset="0"/>
                            </a:rPr>
                            <m:t>2</m:t>
                          </m:r>
                        </m:sup>
                      </m:sSup>
                      <m:r>
                        <a:rPr lang="en-US" altLang="zh-CN" sz="2000" b="0" i="0"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6</m:t>
                          </m:r>
                        </m:den>
                      </m:f>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𝜈</m:t>
                          </m:r>
                        </m:e>
                      </m:acc>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0</m:t>
                                  </m:r>
                                </m:sub>
                              </m:sSub>
                            </m:e>
                          </m:d>
                        </m:e>
                        <m:sup>
                          <m:r>
                            <a:rPr lang="en-US" altLang="zh-CN" sz="2000" b="0" i="1" smtClean="0">
                              <a:latin typeface="Cambria Math" panose="02040503050406030204" pitchFamily="18" charset="0"/>
                            </a:rPr>
                            <m:t>3</m:t>
                          </m:r>
                        </m:sup>
                      </m:sSup>
                      <m:r>
                        <a:rPr lang="en-US" altLang="zh-CN" sz="2000" b="0" i="1" smtClean="0">
                          <a:latin typeface="Cambria Math" panose="02040503050406030204" pitchFamily="18" charset="0"/>
                        </a:rPr>
                        <m:t>+…</m:t>
                      </m:r>
                    </m:oMath>
                  </m:oMathPara>
                </a14:m>
                <a:endParaRPr lang="en-US" altLang="zh-CN" sz="2000" dirty="0"/>
              </a:p>
              <a:p>
                <a:endParaRPr lang="zh-CN" altLang="en-US" dirty="0"/>
              </a:p>
            </p:txBody>
          </p:sp>
        </mc:Choice>
        <mc:Fallback xmlns="">
          <p:sp>
            <p:nvSpPr>
              <p:cNvPr id="8" name="文本框 7">
                <a:extLst>
                  <a:ext uri="{FF2B5EF4-FFF2-40B4-BE49-F238E27FC236}">
                    <a16:creationId xmlns:a16="http://schemas.microsoft.com/office/drawing/2014/main" id="{3C7C82D0-9993-9552-2090-038D447DB570}"/>
                  </a:ext>
                </a:extLst>
              </p:cNvPr>
              <p:cNvSpPr txBox="1">
                <a:spLocks noRot="1" noChangeAspect="1" noMove="1" noResize="1" noEditPoints="1" noAdjustHandles="1" noChangeArrowheads="1" noChangeShapeType="1" noTextEdit="1"/>
              </p:cNvSpPr>
              <p:nvPr/>
            </p:nvSpPr>
            <p:spPr>
              <a:xfrm>
                <a:off x="5253645" y="2732424"/>
                <a:ext cx="6400799" cy="1255344"/>
              </a:xfrm>
              <a:prstGeom prst="rect">
                <a:avLst/>
              </a:prstGeom>
              <a:blipFill>
                <a:blip r:embed="rId5"/>
                <a:stretch>
                  <a:fillRect l="-1048" t="-2913"/>
                </a:stretch>
              </a:blipFill>
            </p:spPr>
            <p:txBody>
              <a:bodyPr/>
              <a:lstStyle/>
              <a:p>
                <a:r>
                  <a:rPr lang="zh-CN" altLang="en-US">
                    <a:noFill/>
                  </a:rPr>
                  <a:t> </a:t>
                </a:r>
              </a:p>
            </p:txBody>
          </p:sp>
        </mc:Fallback>
      </mc:AlternateContent>
      <p:sp>
        <p:nvSpPr>
          <p:cNvPr id="5" name="标题 1">
            <a:extLst>
              <a:ext uri="{FF2B5EF4-FFF2-40B4-BE49-F238E27FC236}">
                <a16:creationId xmlns:a16="http://schemas.microsoft.com/office/drawing/2014/main" id="{110F60FA-EE17-E2EE-7509-862DAF70EBC7}"/>
              </a:ext>
            </a:extLst>
          </p:cNvPr>
          <p:cNvSpPr txBox="1">
            <a:spLocks/>
          </p:cNvSpPr>
          <p:nvPr/>
        </p:nvSpPr>
        <p:spPr>
          <a:xfrm>
            <a:off x="636190" y="205916"/>
            <a:ext cx="10515600" cy="71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Pulsar Timing</a:t>
            </a:r>
            <a:endParaRPr lang="zh-CN" altLang="en-US" sz="3200" b="1" dirty="0">
              <a:latin typeface="Times New Roman" panose="02020603050405020304" pitchFamily="18" charset="0"/>
              <a:cs typeface="Times New Roman" panose="02020603050405020304" pitchFamily="18" charset="0"/>
            </a:endParaRPr>
          </a:p>
        </p:txBody>
      </p:sp>
      <p:cxnSp>
        <p:nvCxnSpPr>
          <p:cNvPr id="14" name="直接连接符 13">
            <a:extLst>
              <a:ext uri="{FF2B5EF4-FFF2-40B4-BE49-F238E27FC236}">
                <a16:creationId xmlns:a16="http://schemas.microsoft.com/office/drawing/2014/main" id="{03E428F0-D107-BD56-578C-A715BDDF4590}"/>
              </a:ext>
            </a:extLst>
          </p:cNvPr>
          <p:cNvCxnSpPr>
            <a:cxnSpLocks/>
          </p:cNvCxnSpPr>
          <p:nvPr/>
        </p:nvCxnSpPr>
        <p:spPr>
          <a:xfrm flipV="1">
            <a:off x="0" y="877070"/>
            <a:ext cx="12192000" cy="1709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4177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4">
            <a:extLst>
              <a:ext uri="{FF2B5EF4-FFF2-40B4-BE49-F238E27FC236}">
                <a16:creationId xmlns:a16="http://schemas.microsoft.com/office/drawing/2014/main" id="{EE1B3D80-2E58-B7CC-7DA3-96FFE1043B2A}"/>
              </a:ext>
            </a:extLst>
          </p:cNvPr>
          <p:cNvSpPr>
            <a:spLocks noGrp="1"/>
          </p:cNvSpPr>
          <p:nvPr>
            <p:ph idx="1"/>
          </p:nvPr>
        </p:nvSpPr>
        <p:spPr>
          <a:xfrm>
            <a:off x="838199" y="1208598"/>
            <a:ext cx="11152367" cy="4968365"/>
          </a:xfrm>
        </p:spPr>
        <p:txBody>
          <a:bodyPr>
            <a:normAutofit/>
          </a:bodyPr>
          <a:lstStyle/>
          <a:p>
            <a:pPr marL="0" indent="0">
              <a:buNone/>
            </a:pPr>
            <a:endParaRPr lang="en-US" altLang="zh-CN" b="0" i="1" dirty="0">
              <a:latin typeface="Cambria Math" panose="02040503050406030204" pitchFamily="18" charset="0"/>
            </a:endParaRPr>
          </a:p>
          <a:p>
            <a:pPr marL="0" indent="0">
              <a:buNone/>
            </a:pPr>
            <a:endParaRPr lang="en-US" altLang="zh-CN" b="0" i="1" dirty="0">
              <a:latin typeface="Cambria Math" panose="02040503050406030204" pitchFamily="18" charset="0"/>
            </a:endParaRPr>
          </a:p>
          <a:p>
            <a:endParaRPr lang="en-US" altLang="zh-CN" b="0" i="1" dirty="0">
              <a:latin typeface="Cambria Math" panose="02040503050406030204" pitchFamily="18" charset="0"/>
            </a:endParaRPr>
          </a:p>
          <a:p>
            <a:pPr marL="0" indent="0">
              <a:buNone/>
            </a:pPr>
            <a:endParaRPr lang="en-US" altLang="zh-CN" b="0" dirty="0"/>
          </a:p>
          <a:p>
            <a:endParaRPr lang="en-US" altLang="zh-CN" b="0" dirty="0"/>
          </a:p>
          <a:p>
            <a:endParaRPr lang="en-US" altLang="zh-CN" dirty="0"/>
          </a:p>
          <a:p>
            <a:endParaRPr lang="en-US" altLang="zh-CN" dirty="0"/>
          </a:p>
          <a:p>
            <a:endParaRPr lang="en-US" altLang="zh-CN" dirty="0"/>
          </a:p>
          <a:p>
            <a:endParaRPr lang="zh-CN" altLang="en-US" dirty="0"/>
          </a:p>
        </p:txBody>
      </p:sp>
      <p:pic>
        <p:nvPicPr>
          <p:cNvPr id="6" name="内容占位符 9">
            <a:extLst>
              <a:ext uri="{FF2B5EF4-FFF2-40B4-BE49-F238E27FC236}">
                <a16:creationId xmlns:a16="http://schemas.microsoft.com/office/drawing/2014/main" id="{71D5CD35-7739-6894-D31B-CE6CE5F92167}"/>
              </a:ext>
            </a:extLst>
          </p:cNvPr>
          <p:cNvPicPr>
            <a:picLocks noChangeAspect="1"/>
          </p:cNvPicPr>
          <p:nvPr/>
        </p:nvPicPr>
        <p:blipFill>
          <a:blip r:embed="rId3"/>
          <a:stretch>
            <a:fillRect/>
          </a:stretch>
        </p:blipFill>
        <p:spPr>
          <a:xfrm>
            <a:off x="809499" y="1208598"/>
            <a:ext cx="4107536" cy="5155280"/>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AA60250A-DB1B-CFB7-8AA2-FDE52ECFAE87}"/>
                  </a:ext>
                </a:extLst>
              </p:cNvPr>
              <p:cNvSpPr txBox="1"/>
              <p:nvPr/>
            </p:nvSpPr>
            <p:spPr>
              <a:xfrm>
                <a:off x="5253645" y="1454376"/>
                <a:ext cx="6874624" cy="103227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TOA</a:t>
                </a:r>
                <a:r>
                  <a:rPr lang="zh-CN" altLang="en-US" sz="2000" dirty="0"/>
                  <a:t>：</a:t>
                </a:r>
                <a:r>
                  <a:rPr lang="en-US" altLang="zh-CN" sz="2000" b="0" dirty="0"/>
                  <a:t> </a:t>
                </a:r>
              </a:p>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𝑆𝑆𝐵</m:t>
                          </m:r>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𝑡𝑜𝑝𝑜</m:t>
                          </m:r>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𝑐𝑜𝑟𝑟</m:t>
                          </m:r>
                        </m:sub>
                      </m:sSub>
                      <m:r>
                        <a:rPr lang="en-US" altLang="zh-CN" sz="2000" b="0" i="1" smtClean="0">
                          <a:latin typeface="Cambria Math" panose="02040503050406030204" pitchFamily="18" charset="0"/>
                        </a:rPr>
                        <m:t> − </m:t>
                      </m:r>
                      <m:f>
                        <m:fPr>
                          <m:ctrlPr>
                            <a:rPr lang="en-US" altLang="zh-CN" sz="2000" b="0" i="1" smtClean="0">
                              <a:latin typeface="Cambria Math" panose="02040503050406030204" pitchFamily="18" charset="0"/>
                            </a:rPr>
                          </m:ctrlPr>
                        </m:fPr>
                        <m:num>
                          <m:r>
                            <m:rPr>
                              <m:sty m:val="p"/>
                            </m:rPr>
                            <a:rPr lang="en-US" altLang="zh-CN" sz="2000" b="0" i="0" smtClean="0">
                              <a:latin typeface="Cambria Math" panose="02040503050406030204" pitchFamily="18" charset="0"/>
                            </a:rPr>
                            <m:t>Δ</m:t>
                          </m:r>
                          <m:r>
                            <a:rPr lang="en-US" altLang="zh-CN" sz="2000" b="0" i="1" smtClean="0">
                              <a:latin typeface="Cambria Math" panose="02040503050406030204" pitchFamily="18" charset="0"/>
                            </a:rPr>
                            <m:t>𝐷</m:t>
                          </m:r>
                        </m:num>
                        <m:den>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𝑓</m:t>
                              </m:r>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Δ</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m:t>
                              </m:r>
                            </m:sub>
                          </m:sSub>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Δ</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b="0" i="1" smtClean="0">
                                  <a:latin typeface="Cambria Math" panose="02040503050406030204" pitchFamily="18" charset="0"/>
                                </a:rPr>
                                <m:t>⊙</m:t>
                              </m:r>
                            </m:sub>
                          </m:sSub>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Δ</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m:t>
                              </m:r>
                            </m:sub>
                          </m:sSub>
                        </m:sub>
                      </m:sSub>
                    </m:oMath>
                  </m:oMathPara>
                </a14:m>
                <a:endParaRPr lang="zh-CN" altLang="en-US" sz="2000" dirty="0"/>
              </a:p>
            </p:txBody>
          </p:sp>
        </mc:Choice>
        <mc:Fallback xmlns="">
          <p:sp>
            <p:nvSpPr>
              <p:cNvPr id="7" name="文本框 6">
                <a:extLst>
                  <a:ext uri="{FF2B5EF4-FFF2-40B4-BE49-F238E27FC236}">
                    <a16:creationId xmlns:a16="http://schemas.microsoft.com/office/drawing/2014/main" id="{AA60250A-DB1B-CFB7-8AA2-FDE52ECFAE87}"/>
                  </a:ext>
                </a:extLst>
              </p:cNvPr>
              <p:cNvSpPr txBox="1">
                <a:spLocks noRot="1" noChangeAspect="1" noMove="1" noResize="1" noEditPoints="1" noAdjustHandles="1" noChangeArrowheads="1" noChangeShapeType="1" noTextEdit="1"/>
              </p:cNvSpPr>
              <p:nvPr/>
            </p:nvSpPr>
            <p:spPr>
              <a:xfrm>
                <a:off x="5253645" y="1454376"/>
                <a:ext cx="6874624" cy="1032270"/>
              </a:xfrm>
              <a:prstGeom prst="rect">
                <a:avLst/>
              </a:prstGeom>
              <a:blipFill>
                <a:blip r:embed="rId4"/>
                <a:stretch>
                  <a:fillRect l="-975" t="-414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3C7C82D0-9993-9552-2090-038D447DB570}"/>
                  </a:ext>
                </a:extLst>
              </p:cNvPr>
              <p:cNvSpPr txBox="1"/>
              <p:nvPr/>
            </p:nvSpPr>
            <p:spPr>
              <a:xfrm>
                <a:off x="5253645" y="2732424"/>
                <a:ext cx="6400799" cy="1255344"/>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Timing model</a:t>
                </a:r>
                <a:r>
                  <a:rPr lang="zh-CN" altLang="en-US" sz="2000" dirty="0"/>
                  <a:t>：</a:t>
                </a:r>
                <a:endParaRPr lang="en-US" altLang="zh-CN" sz="2000" dirty="0"/>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𝑁</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𝑁</m:t>
                          </m:r>
                        </m:e>
                        <m:sub>
                          <m:r>
                            <a:rPr lang="en-US" altLang="zh-CN" sz="2000" b="0" i="1" smtClean="0">
                              <a:latin typeface="Cambria Math" panose="02040503050406030204" pitchFamily="18" charset="0"/>
                            </a:rPr>
                            <m:t>0</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𝜈</m:t>
                      </m:r>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t</m:t>
                          </m:r>
                          <m:r>
                            <a:rPr lang="en-US" altLang="zh-CN" sz="2000" b="0" i="0"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t</m:t>
                              </m:r>
                            </m:e>
                            <m:sub>
                              <m:r>
                                <a:rPr lang="en-US" altLang="zh-CN" sz="2000" b="0" i="0" smtClean="0">
                                  <a:latin typeface="Cambria Math" panose="02040503050406030204" pitchFamily="18" charset="0"/>
                                </a:rPr>
                                <m:t>0</m:t>
                              </m:r>
                            </m:sub>
                          </m:sSub>
                        </m:e>
                      </m:d>
                      <m:r>
                        <a:rPr lang="en-US" altLang="zh-CN" sz="2000" b="0" i="0"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2</m:t>
                          </m:r>
                        </m:den>
                      </m:f>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𝜈</m:t>
                          </m:r>
                        </m:e>
                      </m:acc>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m:rPr>
                                  <m:sty m:val="p"/>
                                </m:rPr>
                                <a:rPr lang="en-US" altLang="zh-CN" sz="2000" b="0" i="0" smtClean="0">
                                  <a:latin typeface="Cambria Math" panose="02040503050406030204" pitchFamily="18" charset="0"/>
                                </a:rPr>
                                <m:t>t</m:t>
                              </m:r>
                              <m:r>
                                <a:rPr lang="en-US" altLang="zh-CN" sz="2000" b="0" i="0" smtClean="0">
                                  <a:latin typeface="Cambria Math" panose="02040503050406030204" pitchFamily="18" charset="0"/>
                                </a:rPr>
                                <m:t>−</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t</m:t>
                                  </m:r>
                                </m:e>
                                <m:sub>
                                  <m:r>
                                    <a:rPr lang="en-US" altLang="zh-CN" sz="2000" b="0" i="0" smtClean="0">
                                      <a:latin typeface="Cambria Math" panose="02040503050406030204" pitchFamily="18" charset="0"/>
                                    </a:rPr>
                                    <m:t>0</m:t>
                                  </m:r>
                                </m:sub>
                              </m:sSub>
                            </m:e>
                          </m:d>
                        </m:e>
                        <m:sup>
                          <m:r>
                            <a:rPr lang="en-US" altLang="zh-CN" sz="2000" b="0" i="0" smtClean="0">
                              <a:latin typeface="Cambria Math" panose="02040503050406030204" pitchFamily="18" charset="0"/>
                            </a:rPr>
                            <m:t>2</m:t>
                          </m:r>
                        </m:sup>
                      </m:sSup>
                      <m:r>
                        <a:rPr lang="en-US" altLang="zh-CN" sz="2000" b="0" i="0"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6</m:t>
                          </m:r>
                        </m:den>
                      </m:f>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𝜈</m:t>
                          </m:r>
                        </m:e>
                      </m:acc>
                      <m:sSup>
                        <m:sSupPr>
                          <m:ctrlPr>
                            <a:rPr lang="en-US" altLang="zh-CN" sz="2000" b="0" i="1" smtClean="0">
                              <a:latin typeface="Cambria Math" panose="02040503050406030204" pitchFamily="18" charset="0"/>
                            </a:rPr>
                          </m:ctrlPr>
                        </m:sSupPr>
                        <m:e>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𝑡</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0</m:t>
                                  </m:r>
                                </m:sub>
                              </m:sSub>
                            </m:e>
                          </m:d>
                        </m:e>
                        <m:sup>
                          <m:r>
                            <a:rPr lang="en-US" altLang="zh-CN" sz="2000" b="0" i="1" smtClean="0">
                              <a:latin typeface="Cambria Math" panose="02040503050406030204" pitchFamily="18" charset="0"/>
                            </a:rPr>
                            <m:t>3</m:t>
                          </m:r>
                        </m:sup>
                      </m:sSup>
                      <m:r>
                        <a:rPr lang="en-US" altLang="zh-CN" sz="2000" b="0" i="1" smtClean="0">
                          <a:latin typeface="Cambria Math" panose="02040503050406030204" pitchFamily="18" charset="0"/>
                        </a:rPr>
                        <m:t>+…</m:t>
                      </m:r>
                    </m:oMath>
                  </m:oMathPara>
                </a14:m>
                <a:endParaRPr lang="en-US" altLang="zh-CN" sz="2000" dirty="0"/>
              </a:p>
              <a:p>
                <a:endParaRPr lang="zh-CN" altLang="en-US" dirty="0"/>
              </a:p>
            </p:txBody>
          </p:sp>
        </mc:Choice>
        <mc:Fallback xmlns="">
          <p:sp>
            <p:nvSpPr>
              <p:cNvPr id="8" name="文本框 7">
                <a:extLst>
                  <a:ext uri="{FF2B5EF4-FFF2-40B4-BE49-F238E27FC236}">
                    <a16:creationId xmlns:a16="http://schemas.microsoft.com/office/drawing/2014/main" id="{3C7C82D0-9993-9552-2090-038D447DB570}"/>
                  </a:ext>
                </a:extLst>
              </p:cNvPr>
              <p:cNvSpPr txBox="1">
                <a:spLocks noRot="1" noChangeAspect="1" noMove="1" noResize="1" noEditPoints="1" noAdjustHandles="1" noChangeArrowheads="1" noChangeShapeType="1" noTextEdit="1"/>
              </p:cNvSpPr>
              <p:nvPr/>
            </p:nvSpPr>
            <p:spPr>
              <a:xfrm>
                <a:off x="5253645" y="2732424"/>
                <a:ext cx="6400799" cy="1255344"/>
              </a:xfrm>
              <a:prstGeom prst="rect">
                <a:avLst/>
              </a:prstGeom>
              <a:blipFill>
                <a:blip r:embed="rId5"/>
                <a:stretch>
                  <a:fillRect l="-1048" t="-2913"/>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DA180A7F-6289-7AD9-2953-191E7AF43B67}"/>
              </a:ext>
            </a:extLst>
          </p:cNvPr>
          <p:cNvSpPr txBox="1"/>
          <p:nvPr/>
        </p:nvSpPr>
        <p:spPr>
          <a:xfrm>
            <a:off x="5253645" y="4134154"/>
            <a:ext cx="3898669" cy="400110"/>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Residuals</a:t>
            </a:r>
            <a:r>
              <a:rPr lang="zh-CN" altLang="en-US" sz="2000" dirty="0"/>
              <a:t>：</a:t>
            </a:r>
          </a:p>
        </p:txBody>
      </p:sp>
      <p:sp>
        <p:nvSpPr>
          <p:cNvPr id="5" name="标题 1">
            <a:extLst>
              <a:ext uri="{FF2B5EF4-FFF2-40B4-BE49-F238E27FC236}">
                <a16:creationId xmlns:a16="http://schemas.microsoft.com/office/drawing/2014/main" id="{110F60FA-EE17-E2EE-7509-862DAF70EBC7}"/>
              </a:ext>
            </a:extLst>
          </p:cNvPr>
          <p:cNvSpPr txBox="1">
            <a:spLocks/>
          </p:cNvSpPr>
          <p:nvPr/>
        </p:nvSpPr>
        <p:spPr>
          <a:xfrm>
            <a:off x="636190" y="205916"/>
            <a:ext cx="10515600" cy="71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Pulsar Timing</a:t>
            </a:r>
            <a:endParaRPr lang="zh-CN" altLang="en-US" sz="3200" b="1" dirty="0">
              <a:latin typeface="Times New Roman" panose="02020603050405020304" pitchFamily="18" charset="0"/>
              <a:cs typeface="Times New Roman" panose="02020603050405020304" pitchFamily="18" charset="0"/>
            </a:endParaRPr>
          </a:p>
        </p:txBody>
      </p:sp>
      <p:cxnSp>
        <p:nvCxnSpPr>
          <p:cNvPr id="14" name="直接连接符 13">
            <a:extLst>
              <a:ext uri="{FF2B5EF4-FFF2-40B4-BE49-F238E27FC236}">
                <a16:creationId xmlns:a16="http://schemas.microsoft.com/office/drawing/2014/main" id="{03E428F0-D107-BD56-578C-A715BDDF4590}"/>
              </a:ext>
            </a:extLst>
          </p:cNvPr>
          <p:cNvCxnSpPr>
            <a:cxnSpLocks/>
          </p:cNvCxnSpPr>
          <p:nvPr/>
        </p:nvCxnSpPr>
        <p:spPr>
          <a:xfrm flipV="1">
            <a:off x="0" y="877070"/>
            <a:ext cx="12192000" cy="17093"/>
          </a:xfrm>
          <a:prstGeom prst="line">
            <a:avLst/>
          </a:prstGeom>
        </p:spPr>
        <p:style>
          <a:lnRef idx="1">
            <a:schemeClr val="dk1"/>
          </a:lnRef>
          <a:fillRef idx="0">
            <a:schemeClr val="dk1"/>
          </a:fillRef>
          <a:effectRef idx="0">
            <a:schemeClr val="dk1"/>
          </a:effectRef>
          <a:fontRef idx="minor">
            <a:schemeClr val="tx1"/>
          </a:fontRef>
        </p:style>
      </p:cxnSp>
      <p:pic>
        <p:nvPicPr>
          <p:cNvPr id="3" name="图片 2">
            <a:extLst>
              <a:ext uri="{FF2B5EF4-FFF2-40B4-BE49-F238E27FC236}">
                <a16:creationId xmlns:a16="http://schemas.microsoft.com/office/drawing/2014/main" id="{E099CFF6-55F0-460A-6335-84B37C2C150E}"/>
              </a:ext>
            </a:extLst>
          </p:cNvPr>
          <p:cNvPicPr>
            <a:picLocks noChangeAspect="1"/>
          </p:cNvPicPr>
          <p:nvPr/>
        </p:nvPicPr>
        <p:blipFill rotWithShape="1">
          <a:blip r:embed="rId6"/>
          <a:srcRect l="10905"/>
          <a:stretch/>
        </p:blipFill>
        <p:spPr>
          <a:xfrm>
            <a:off x="5125782" y="4828655"/>
            <a:ext cx="1996363" cy="1440000"/>
          </a:xfrm>
          <a:prstGeom prst="rect">
            <a:avLst/>
          </a:prstGeom>
        </p:spPr>
      </p:pic>
      <p:pic>
        <p:nvPicPr>
          <p:cNvPr id="15" name="图片 14">
            <a:extLst>
              <a:ext uri="{FF2B5EF4-FFF2-40B4-BE49-F238E27FC236}">
                <a16:creationId xmlns:a16="http://schemas.microsoft.com/office/drawing/2014/main" id="{7B7CFCC3-1281-621E-2D28-F56BC811E1EB}"/>
              </a:ext>
            </a:extLst>
          </p:cNvPr>
          <p:cNvPicPr>
            <a:picLocks noChangeAspect="1"/>
          </p:cNvPicPr>
          <p:nvPr/>
        </p:nvPicPr>
        <p:blipFill rotWithShape="1">
          <a:blip r:embed="rId7"/>
          <a:srcRect l="12957" b="16165"/>
          <a:stretch/>
        </p:blipFill>
        <p:spPr>
          <a:xfrm>
            <a:off x="7528160" y="4809341"/>
            <a:ext cx="2074042" cy="1440000"/>
          </a:xfrm>
          <a:prstGeom prst="rect">
            <a:avLst/>
          </a:prstGeom>
        </p:spPr>
      </p:pic>
      <p:pic>
        <p:nvPicPr>
          <p:cNvPr id="17" name="图片 16">
            <a:extLst>
              <a:ext uri="{FF2B5EF4-FFF2-40B4-BE49-F238E27FC236}">
                <a16:creationId xmlns:a16="http://schemas.microsoft.com/office/drawing/2014/main" id="{BEFCCAB2-CC7A-46A2-4B08-8E6C9196FD5E}"/>
              </a:ext>
            </a:extLst>
          </p:cNvPr>
          <p:cNvPicPr>
            <a:picLocks noChangeAspect="1"/>
          </p:cNvPicPr>
          <p:nvPr/>
        </p:nvPicPr>
        <p:blipFill>
          <a:blip r:embed="rId8"/>
          <a:stretch>
            <a:fillRect/>
          </a:stretch>
        </p:blipFill>
        <p:spPr>
          <a:xfrm>
            <a:off x="9599418" y="4828655"/>
            <a:ext cx="2182400" cy="1440000"/>
          </a:xfrm>
          <a:prstGeom prst="rect">
            <a:avLst/>
          </a:prstGeom>
        </p:spPr>
      </p:pic>
    </p:spTree>
    <p:extLst>
      <p:ext uri="{BB962C8B-B14F-4D97-AF65-F5344CB8AC3E}">
        <p14:creationId xmlns:p14="http://schemas.microsoft.com/office/powerpoint/2010/main" val="3557202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4">
            <a:extLst>
              <a:ext uri="{FF2B5EF4-FFF2-40B4-BE49-F238E27FC236}">
                <a16:creationId xmlns:a16="http://schemas.microsoft.com/office/drawing/2014/main" id="{EE1B3D80-2E58-B7CC-7DA3-96FFE1043B2A}"/>
              </a:ext>
            </a:extLst>
          </p:cNvPr>
          <p:cNvSpPr>
            <a:spLocks noGrp="1"/>
          </p:cNvSpPr>
          <p:nvPr>
            <p:ph idx="1"/>
          </p:nvPr>
        </p:nvSpPr>
        <p:spPr>
          <a:xfrm>
            <a:off x="838199" y="1208598"/>
            <a:ext cx="11152367" cy="4968365"/>
          </a:xfrm>
        </p:spPr>
        <p:txBody>
          <a:bodyPr>
            <a:normAutofit/>
          </a:bodyPr>
          <a:lstStyle/>
          <a:p>
            <a:pPr marL="0" indent="0">
              <a:buNone/>
            </a:pPr>
            <a:endParaRPr lang="en-US" altLang="zh-CN" b="0" i="1" dirty="0">
              <a:latin typeface="Cambria Math" panose="02040503050406030204" pitchFamily="18" charset="0"/>
            </a:endParaRPr>
          </a:p>
          <a:p>
            <a:pPr marL="0" indent="0">
              <a:buNone/>
            </a:pPr>
            <a:endParaRPr lang="en-US" altLang="zh-CN" b="0" i="1" dirty="0">
              <a:latin typeface="Cambria Math" panose="02040503050406030204" pitchFamily="18" charset="0"/>
            </a:endParaRPr>
          </a:p>
          <a:p>
            <a:endParaRPr lang="en-US" altLang="zh-CN" b="0" i="1" dirty="0">
              <a:latin typeface="Cambria Math" panose="02040503050406030204" pitchFamily="18" charset="0"/>
            </a:endParaRPr>
          </a:p>
          <a:p>
            <a:pPr marL="0" indent="0">
              <a:buNone/>
            </a:pPr>
            <a:endParaRPr lang="en-US" altLang="zh-CN" b="0" dirty="0"/>
          </a:p>
          <a:p>
            <a:endParaRPr lang="en-US" altLang="zh-CN" b="0" dirty="0"/>
          </a:p>
          <a:p>
            <a:endParaRPr lang="en-US" altLang="zh-CN" dirty="0"/>
          </a:p>
          <a:p>
            <a:endParaRPr lang="en-US" altLang="zh-CN" dirty="0"/>
          </a:p>
          <a:p>
            <a:endParaRPr lang="en-US" altLang="zh-CN" dirty="0"/>
          </a:p>
          <a:p>
            <a:endParaRPr lang="zh-CN" altLang="en-US" dirty="0"/>
          </a:p>
        </p:txBody>
      </p:sp>
      <p:pic>
        <p:nvPicPr>
          <p:cNvPr id="3" name="图片 2">
            <a:extLst>
              <a:ext uri="{FF2B5EF4-FFF2-40B4-BE49-F238E27FC236}">
                <a16:creationId xmlns:a16="http://schemas.microsoft.com/office/drawing/2014/main" id="{6B84FFBD-EF6C-7653-DF14-D6798B0ABF92}"/>
              </a:ext>
            </a:extLst>
          </p:cNvPr>
          <p:cNvPicPr>
            <a:picLocks noChangeAspect="1"/>
          </p:cNvPicPr>
          <p:nvPr/>
        </p:nvPicPr>
        <p:blipFill>
          <a:blip r:embed="rId3"/>
          <a:stretch>
            <a:fillRect/>
          </a:stretch>
        </p:blipFill>
        <p:spPr>
          <a:xfrm>
            <a:off x="9100567" y="1114640"/>
            <a:ext cx="2743072" cy="1821833"/>
          </a:xfrm>
          <a:prstGeom prst="rect">
            <a:avLst/>
          </a:prstGeom>
        </p:spPr>
      </p:pic>
      <p:pic>
        <p:nvPicPr>
          <p:cNvPr id="4" name="图片 3">
            <a:extLst>
              <a:ext uri="{FF2B5EF4-FFF2-40B4-BE49-F238E27FC236}">
                <a16:creationId xmlns:a16="http://schemas.microsoft.com/office/drawing/2014/main" id="{4F1DBEED-9901-14A9-7709-BB147A5285BF}"/>
              </a:ext>
            </a:extLst>
          </p:cNvPr>
          <p:cNvPicPr>
            <a:picLocks noChangeAspect="1"/>
          </p:cNvPicPr>
          <p:nvPr/>
        </p:nvPicPr>
        <p:blipFill>
          <a:blip r:embed="rId4"/>
          <a:stretch>
            <a:fillRect/>
          </a:stretch>
        </p:blipFill>
        <p:spPr>
          <a:xfrm>
            <a:off x="9228233" y="3081836"/>
            <a:ext cx="2602618" cy="1821833"/>
          </a:xfrm>
          <a:prstGeom prst="rect">
            <a:avLst/>
          </a:prstGeom>
        </p:spPr>
      </p:pic>
      <p:grpSp>
        <p:nvGrpSpPr>
          <p:cNvPr id="20" name="组合 19">
            <a:extLst>
              <a:ext uri="{FF2B5EF4-FFF2-40B4-BE49-F238E27FC236}">
                <a16:creationId xmlns:a16="http://schemas.microsoft.com/office/drawing/2014/main" id="{5FE46D1E-7E4A-14DC-6C3F-4AB6AB213B54}"/>
              </a:ext>
            </a:extLst>
          </p:cNvPr>
          <p:cNvGrpSpPr/>
          <p:nvPr/>
        </p:nvGrpSpPr>
        <p:grpSpPr>
          <a:xfrm>
            <a:off x="665018" y="2725790"/>
            <a:ext cx="5157260" cy="1413164"/>
            <a:chOff x="2073475" y="1811814"/>
            <a:chExt cx="5157260" cy="1413164"/>
          </a:xfrm>
        </p:grpSpPr>
        <p:sp>
          <p:nvSpPr>
            <p:cNvPr id="12" name="椭圆 11">
              <a:extLst>
                <a:ext uri="{FF2B5EF4-FFF2-40B4-BE49-F238E27FC236}">
                  <a16:creationId xmlns:a16="http://schemas.microsoft.com/office/drawing/2014/main" id="{1BA98F2F-2AFD-9022-7DAA-D4398CB95E64}"/>
                </a:ext>
              </a:extLst>
            </p:cNvPr>
            <p:cNvSpPr/>
            <p:nvPr/>
          </p:nvSpPr>
          <p:spPr>
            <a:xfrm>
              <a:off x="3844739" y="249553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18" name="图片 17">
              <a:extLst>
                <a:ext uri="{FF2B5EF4-FFF2-40B4-BE49-F238E27FC236}">
                  <a16:creationId xmlns:a16="http://schemas.microsoft.com/office/drawing/2014/main" id="{FDFA585E-4283-C604-D66F-A6D33E722563}"/>
                </a:ext>
              </a:extLst>
            </p:cNvPr>
            <p:cNvPicPr>
              <a:picLocks noChangeAspect="1"/>
            </p:cNvPicPr>
            <p:nvPr/>
          </p:nvPicPr>
          <p:blipFill>
            <a:blip r:embed="rId5">
              <a:alphaModFix/>
            </a:blip>
            <a:stretch>
              <a:fillRect/>
            </a:stretch>
          </p:blipFill>
          <p:spPr>
            <a:xfrm rot="20106280">
              <a:off x="4540964" y="2161425"/>
              <a:ext cx="2689771" cy="368319"/>
            </a:xfrm>
            <a:prstGeom prst="rect">
              <a:avLst/>
            </a:prstGeom>
          </p:spPr>
        </p:pic>
        <p:sp>
          <p:nvSpPr>
            <p:cNvPr id="11" name="椭圆 10">
              <a:extLst>
                <a:ext uri="{FF2B5EF4-FFF2-40B4-BE49-F238E27FC236}">
                  <a16:creationId xmlns:a16="http://schemas.microsoft.com/office/drawing/2014/main" id="{00A61CB4-C4E4-AA21-D4A1-CA44DD61F25B}"/>
                </a:ext>
              </a:extLst>
            </p:cNvPr>
            <p:cNvSpPr/>
            <p:nvPr/>
          </p:nvSpPr>
          <p:spPr>
            <a:xfrm>
              <a:off x="2073475" y="1811814"/>
              <a:ext cx="3117273" cy="1413164"/>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B3D3E0E-C0F6-BC24-7B3F-6B9EBA74B67B}"/>
                </a:ext>
              </a:extLst>
            </p:cNvPr>
            <p:cNvSpPr/>
            <p:nvPr/>
          </p:nvSpPr>
          <p:spPr>
            <a:xfrm>
              <a:off x="4547062" y="3000895"/>
              <a:ext cx="182880" cy="1745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a:extLst>
              <a:ext uri="{FF2B5EF4-FFF2-40B4-BE49-F238E27FC236}">
                <a16:creationId xmlns:a16="http://schemas.microsoft.com/office/drawing/2014/main" id="{9F7FC22E-921B-0F26-20B0-80A1DFFA5F06}"/>
              </a:ext>
            </a:extLst>
          </p:cNvPr>
          <p:cNvSpPr/>
          <p:nvPr/>
        </p:nvSpPr>
        <p:spPr>
          <a:xfrm rot="20163400">
            <a:off x="6276263" y="2020574"/>
            <a:ext cx="1379913" cy="537845"/>
          </a:xfrm>
          <a:prstGeom prst="ellipse">
            <a:avLst/>
          </a:prstGeom>
          <a:noFill/>
          <a:ln w="952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C770516E-2C91-51EB-D464-CDAA6A34EAD9}"/>
              </a:ext>
            </a:extLst>
          </p:cNvPr>
          <p:cNvSpPr/>
          <p:nvPr/>
        </p:nvSpPr>
        <p:spPr>
          <a:xfrm>
            <a:off x="6208688" y="2474956"/>
            <a:ext cx="252315" cy="238244"/>
          </a:xfrm>
          <a:prstGeom prst="ellipse">
            <a:avLst/>
          </a:prstGeom>
          <a:solidFill>
            <a:srgbClr val="CC99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43D8A745-EBF3-A7BF-DC93-0F69C435FD78}"/>
              </a:ext>
            </a:extLst>
          </p:cNvPr>
          <p:cNvSpPr/>
          <p:nvPr/>
        </p:nvSpPr>
        <p:spPr>
          <a:xfrm>
            <a:off x="7329032" y="1852848"/>
            <a:ext cx="149629" cy="138064"/>
          </a:xfrm>
          <a:prstGeom prst="ellipse">
            <a:avLst/>
          </a:prstGeom>
          <a:solidFill>
            <a:srgbClr val="CC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a:extLst>
              <a:ext uri="{FF2B5EF4-FFF2-40B4-BE49-F238E27FC236}">
                <a16:creationId xmlns:a16="http://schemas.microsoft.com/office/drawing/2014/main" id="{5B2D0D31-4E69-B496-EB53-92807A05A196}"/>
              </a:ext>
            </a:extLst>
          </p:cNvPr>
          <p:cNvGrpSpPr/>
          <p:nvPr/>
        </p:nvGrpSpPr>
        <p:grpSpPr>
          <a:xfrm rot="573704">
            <a:off x="7333472" y="1400899"/>
            <a:ext cx="145051" cy="1047616"/>
            <a:chOff x="6920013" y="701982"/>
            <a:chExt cx="145051" cy="1047616"/>
          </a:xfrm>
          <a:solidFill>
            <a:schemeClr val="accent4">
              <a:lumMod val="60000"/>
              <a:lumOff val="40000"/>
            </a:schemeClr>
          </a:solidFill>
        </p:grpSpPr>
        <p:sp>
          <p:nvSpPr>
            <p:cNvPr id="24" name="等腰三角形 23">
              <a:extLst>
                <a:ext uri="{FF2B5EF4-FFF2-40B4-BE49-F238E27FC236}">
                  <a16:creationId xmlns:a16="http://schemas.microsoft.com/office/drawing/2014/main" id="{338B8241-3423-EDDF-045F-3D30643675C4}"/>
                </a:ext>
              </a:extLst>
            </p:cNvPr>
            <p:cNvSpPr/>
            <p:nvPr/>
          </p:nvSpPr>
          <p:spPr>
            <a:xfrm rot="11167381">
              <a:off x="6990249" y="701982"/>
              <a:ext cx="74815" cy="458529"/>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a:extLst>
                <a:ext uri="{FF2B5EF4-FFF2-40B4-BE49-F238E27FC236}">
                  <a16:creationId xmlns:a16="http://schemas.microsoft.com/office/drawing/2014/main" id="{AA3992E6-6A4A-FEDC-C141-CED4568E3954}"/>
                </a:ext>
              </a:extLst>
            </p:cNvPr>
            <p:cNvSpPr/>
            <p:nvPr/>
          </p:nvSpPr>
          <p:spPr>
            <a:xfrm rot="376940">
              <a:off x="6920013" y="1291069"/>
              <a:ext cx="74815" cy="458529"/>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流程图: 离页连接符 25">
            <a:extLst>
              <a:ext uri="{FF2B5EF4-FFF2-40B4-BE49-F238E27FC236}">
                <a16:creationId xmlns:a16="http://schemas.microsoft.com/office/drawing/2014/main" id="{880F810D-021F-AFE8-EFFE-1A2519C2BF14}"/>
              </a:ext>
            </a:extLst>
          </p:cNvPr>
          <p:cNvSpPr/>
          <p:nvPr/>
        </p:nvSpPr>
        <p:spPr>
          <a:xfrm rot="3825136">
            <a:off x="6058191" y="1072883"/>
            <a:ext cx="1622543" cy="2357329"/>
          </a:xfrm>
          <a:prstGeom prst="flowChartOffpageConnector">
            <a:avLst/>
          </a:prstGeom>
          <a:noFill/>
          <a:ln w="9525">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5E1D8FF7-E450-6E00-275F-9A026ECEB4E3}"/>
              </a:ext>
            </a:extLst>
          </p:cNvPr>
          <p:cNvSpPr txBox="1"/>
          <p:nvPr/>
        </p:nvSpPr>
        <p:spPr>
          <a:xfrm>
            <a:off x="6811069" y="3300260"/>
            <a:ext cx="2152556" cy="1631216"/>
          </a:xfrm>
          <a:prstGeom prst="rect">
            <a:avLst/>
          </a:prstGeom>
          <a:noFill/>
          <a:ln>
            <a:solidFill>
              <a:schemeClr val="tx1"/>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orbit parameters</a:t>
            </a:r>
          </a:p>
          <a:p>
            <a:pPr algn="ctr"/>
            <a:r>
              <a:rPr lang="en-US" altLang="zh-CN" dirty="0">
                <a:latin typeface="Times New Roman" panose="02020603050405020304" pitchFamily="18" charset="0"/>
                <a:cs typeface="Times New Roman" panose="02020603050405020304" pitchFamily="18" charset="0"/>
              </a:rPr>
              <a:t>A1</a:t>
            </a:r>
          </a:p>
          <a:p>
            <a:pPr algn="ctr"/>
            <a:r>
              <a:rPr lang="en-US" altLang="zh-CN" dirty="0">
                <a:latin typeface="Times New Roman" panose="02020603050405020304" pitchFamily="18" charset="0"/>
                <a:cs typeface="Times New Roman" panose="02020603050405020304" pitchFamily="18" charset="0"/>
              </a:rPr>
              <a:t>PB</a:t>
            </a:r>
          </a:p>
          <a:p>
            <a:pPr algn="ctr"/>
            <a:r>
              <a:rPr lang="en-US" altLang="zh-CN" dirty="0">
                <a:latin typeface="Times New Roman" panose="02020603050405020304" pitchFamily="18" charset="0"/>
                <a:cs typeface="Times New Roman" panose="02020603050405020304" pitchFamily="18" charset="0"/>
              </a:rPr>
              <a:t>T0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a:t>
            </a:r>
          </a:p>
        </p:txBody>
      </p:sp>
      <p:sp>
        <p:nvSpPr>
          <p:cNvPr id="28" name="文本框 27">
            <a:extLst>
              <a:ext uri="{FF2B5EF4-FFF2-40B4-BE49-F238E27FC236}">
                <a16:creationId xmlns:a16="http://schemas.microsoft.com/office/drawing/2014/main" id="{109A2C39-7969-9945-0C70-D69839148837}"/>
              </a:ext>
            </a:extLst>
          </p:cNvPr>
          <p:cNvSpPr txBox="1"/>
          <p:nvPr/>
        </p:nvSpPr>
        <p:spPr>
          <a:xfrm>
            <a:off x="792691" y="4546256"/>
            <a:ext cx="2523249" cy="1754326"/>
          </a:xfrm>
          <a:prstGeom prst="rect">
            <a:avLst/>
          </a:prstGeom>
          <a:noFill/>
          <a:ln>
            <a:solidFill>
              <a:schemeClr val="tx1"/>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astrometry parameters</a:t>
            </a:r>
          </a:p>
          <a:p>
            <a:pPr algn="ctr"/>
            <a:r>
              <a:rPr lang="en-US" altLang="zh-CN" dirty="0">
                <a:latin typeface="Times New Roman" panose="02020603050405020304" pitchFamily="18" charset="0"/>
                <a:cs typeface="Times New Roman" panose="02020603050405020304" pitchFamily="18" charset="0"/>
              </a:rPr>
              <a:t>RA</a:t>
            </a:r>
          </a:p>
          <a:p>
            <a:pPr algn="ctr"/>
            <a:r>
              <a:rPr lang="en-US" altLang="zh-CN" dirty="0">
                <a:latin typeface="Times New Roman" panose="02020603050405020304" pitchFamily="18" charset="0"/>
                <a:cs typeface="Times New Roman" panose="02020603050405020304" pitchFamily="18" charset="0"/>
              </a:rPr>
              <a:t>DEC</a:t>
            </a:r>
          </a:p>
          <a:p>
            <a:pPr algn="ctr"/>
            <a:r>
              <a:rPr lang="en-US" altLang="zh-CN" dirty="0">
                <a:latin typeface="Times New Roman" panose="02020603050405020304" pitchFamily="18" charset="0"/>
                <a:cs typeface="Times New Roman" panose="02020603050405020304" pitchFamily="18" charset="0"/>
              </a:rPr>
              <a:t>F0</a:t>
            </a:r>
          </a:p>
          <a:p>
            <a:pPr algn="ctr"/>
            <a:r>
              <a:rPr lang="en-US" altLang="zh-CN" dirty="0">
                <a:latin typeface="Times New Roman" panose="02020603050405020304" pitchFamily="18" charset="0"/>
                <a:cs typeface="Times New Roman" panose="02020603050405020304" pitchFamily="18" charset="0"/>
              </a:rPr>
              <a:t>F1</a:t>
            </a:r>
          </a:p>
          <a:p>
            <a:pPr algn="ctr"/>
            <a:r>
              <a:rPr lang="en-US" altLang="zh-CN" dirty="0">
                <a:latin typeface="Times New Roman" panose="02020603050405020304" pitchFamily="18" charset="0"/>
                <a:cs typeface="Times New Roman" panose="02020603050405020304" pitchFamily="18" charset="0"/>
              </a:rPr>
              <a:t>PX</a:t>
            </a:r>
          </a:p>
        </p:txBody>
      </p:sp>
      <p:grpSp>
        <p:nvGrpSpPr>
          <p:cNvPr id="29" name="组合 28">
            <a:extLst>
              <a:ext uri="{FF2B5EF4-FFF2-40B4-BE49-F238E27FC236}">
                <a16:creationId xmlns:a16="http://schemas.microsoft.com/office/drawing/2014/main" id="{862C425D-D795-763E-2942-341E74A5CFB0}"/>
              </a:ext>
            </a:extLst>
          </p:cNvPr>
          <p:cNvGrpSpPr/>
          <p:nvPr/>
        </p:nvGrpSpPr>
        <p:grpSpPr>
          <a:xfrm>
            <a:off x="659473" y="2725789"/>
            <a:ext cx="5157260" cy="1689815"/>
            <a:chOff x="2073475" y="1811814"/>
            <a:chExt cx="5157260" cy="1689815"/>
          </a:xfrm>
        </p:grpSpPr>
        <p:sp>
          <p:nvSpPr>
            <p:cNvPr id="30" name="椭圆 29">
              <a:extLst>
                <a:ext uri="{FF2B5EF4-FFF2-40B4-BE49-F238E27FC236}">
                  <a16:creationId xmlns:a16="http://schemas.microsoft.com/office/drawing/2014/main" id="{203BB166-996D-BD0C-69D2-F039825A54EA}"/>
                </a:ext>
              </a:extLst>
            </p:cNvPr>
            <p:cNvSpPr/>
            <p:nvPr/>
          </p:nvSpPr>
          <p:spPr>
            <a:xfrm>
              <a:off x="3844739" y="2495537"/>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1" name="文本框 30">
              <a:extLst>
                <a:ext uri="{FF2B5EF4-FFF2-40B4-BE49-F238E27FC236}">
                  <a16:creationId xmlns:a16="http://schemas.microsoft.com/office/drawing/2014/main" id="{011C9DE6-E5AF-0ABD-4D64-C6E39D0BF500}"/>
                </a:ext>
              </a:extLst>
            </p:cNvPr>
            <p:cNvSpPr txBox="1"/>
            <p:nvPr/>
          </p:nvSpPr>
          <p:spPr>
            <a:xfrm flipH="1">
              <a:off x="2350730" y="2094589"/>
              <a:ext cx="2555678"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Solar System Barycenter</a:t>
              </a:r>
              <a:endParaRPr lang="zh-CN" altLang="en-US" sz="1400" dirty="0">
                <a:latin typeface="Times New Roman" panose="02020603050405020304" pitchFamily="18" charset="0"/>
                <a:cs typeface="Times New Roman" panose="02020603050405020304" pitchFamily="18" charset="0"/>
              </a:endParaRPr>
            </a:p>
          </p:txBody>
        </p:sp>
        <p:pic>
          <p:nvPicPr>
            <p:cNvPr id="32" name="图片 31">
              <a:extLst>
                <a:ext uri="{FF2B5EF4-FFF2-40B4-BE49-F238E27FC236}">
                  <a16:creationId xmlns:a16="http://schemas.microsoft.com/office/drawing/2014/main" id="{3CBCEFE7-456D-1F70-15E4-66FB1A528F72}"/>
                </a:ext>
              </a:extLst>
            </p:cNvPr>
            <p:cNvPicPr>
              <a:picLocks noChangeAspect="1"/>
            </p:cNvPicPr>
            <p:nvPr/>
          </p:nvPicPr>
          <p:blipFill>
            <a:blip r:embed="rId5">
              <a:alphaModFix/>
            </a:blip>
            <a:stretch>
              <a:fillRect/>
            </a:stretch>
          </p:blipFill>
          <p:spPr>
            <a:xfrm rot="20106280">
              <a:off x="4540964" y="2161425"/>
              <a:ext cx="2689771" cy="368319"/>
            </a:xfrm>
            <a:prstGeom prst="rect">
              <a:avLst/>
            </a:prstGeom>
          </p:spPr>
        </p:pic>
        <p:sp>
          <p:nvSpPr>
            <p:cNvPr id="33" name="文本框 32">
              <a:extLst>
                <a:ext uri="{FF2B5EF4-FFF2-40B4-BE49-F238E27FC236}">
                  <a16:creationId xmlns:a16="http://schemas.microsoft.com/office/drawing/2014/main" id="{780D188B-C65A-C019-C03A-45E6DDB406C7}"/>
                </a:ext>
              </a:extLst>
            </p:cNvPr>
            <p:cNvSpPr txBox="1"/>
            <p:nvPr/>
          </p:nvSpPr>
          <p:spPr>
            <a:xfrm>
              <a:off x="4355701" y="3193852"/>
              <a:ext cx="750075" cy="307777"/>
            </a:xfrm>
            <a:prstGeom prst="rect">
              <a:avLst/>
            </a:prstGeom>
            <a:noFill/>
          </p:spPr>
          <p:txBody>
            <a:bodyPr wrap="square" rtlCol="0">
              <a:spAutoFit/>
            </a:bodyPr>
            <a:lstStyle/>
            <a:p>
              <a:r>
                <a:rPr lang="en-US" altLang="zh-CN" sz="1400" dirty="0">
                  <a:latin typeface="Times New Roman" panose="02020603050405020304" pitchFamily="18" charset="0"/>
                  <a:cs typeface="Times New Roman" panose="02020603050405020304" pitchFamily="18" charset="0"/>
                </a:rPr>
                <a:t>Earth</a:t>
              </a:r>
              <a:endParaRPr lang="zh-CN" altLang="en-US" dirty="0">
                <a:latin typeface="Times New Roman" panose="02020603050405020304" pitchFamily="18" charset="0"/>
                <a:cs typeface="Times New Roman" panose="02020603050405020304" pitchFamily="18" charset="0"/>
              </a:endParaRPr>
            </a:p>
          </p:txBody>
        </p:sp>
        <p:sp>
          <p:nvSpPr>
            <p:cNvPr id="34" name="椭圆 33">
              <a:extLst>
                <a:ext uri="{FF2B5EF4-FFF2-40B4-BE49-F238E27FC236}">
                  <a16:creationId xmlns:a16="http://schemas.microsoft.com/office/drawing/2014/main" id="{E8FE58A5-A1BD-E9B1-7384-7ABBE7FD589F}"/>
                </a:ext>
              </a:extLst>
            </p:cNvPr>
            <p:cNvSpPr/>
            <p:nvPr/>
          </p:nvSpPr>
          <p:spPr>
            <a:xfrm>
              <a:off x="7177136" y="1855590"/>
              <a:ext cx="45719" cy="45719"/>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5" name="椭圆 34">
              <a:extLst>
                <a:ext uri="{FF2B5EF4-FFF2-40B4-BE49-F238E27FC236}">
                  <a16:creationId xmlns:a16="http://schemas.microsoft.com/office/drawing/2014/main" id="{5D0BA57A-3E21-E3E7-81D7-0B08572F546A}"/>
                </a:ext>
              </a:extLst>
            </p:cNvPr>
            <p:cNvSpPr/>
            <p:nvPr/>
          </p:nvSpPr>
          <p:spPr>
            <a:xfrm>
              <a:off x="2073475" y="1811814"/>
              <a:ext cx="3117273" cy="1413164"/>
            </a:xfrm>
            <a:prstGeom prst="ellipse">
              <a:avLst/>
            </a:prstGeom>
            <a:noFill/>
            <a:ln>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36" name="椭圆 35">
              <a:extLst>
                <a:ext uri="{FF2B5EF4-FFF2-40B4-BE49-F238E27FC236}">
                  <a16:creationId xmlns:a16="http://schemas.microsoft.com/office/drawing/2014/main" id="{F903DB2D-8094-B032-249C-165C35C13BF7}"/>
                </a:ext>
              </a:extLst>
            </p:cNvPr>
            <p:cNvSpPr/>
            <p:nvPr/>
          </p:nvSpPr>
          <p:spPr>
            <a:xfrm>
              <a:off x="4547062" y="3000895"/>
              <a:ext cx="182880" cy="17456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grpSp>
      <p:sp>
        <p:nvSpPr>
          <p:cNvPr id="38" name="文本框 37">
            <a:extLst>
              <a:ext uri="{FF2B5EF4-FFF2-40B4-BE49-F238E27FC236}">
                <a16:creationId xmlns:a16="http://schemas.microsoft.com/office/drawing/2014/main" id="{51FCC5D8-DDDA-D658-38D6-19365CB072D4}"/>
              </a:ext>
            </a:extLst>
          </p:cNvPr>
          <p:cNvSpPr txBox="1"/>
          <p:nvPr/>
        </p:nvSpPr>
        <p:spPr>
          <a:xfrm>
            <a:off x="3956382" y="4055548"/>
            <a:ext cx="2680595" cy="1631216"/>
          </a:xfrm>
          <a:prstGeom prst="rect">
            <a:avLst/>
          </a:prstGeom>
          <a:noFill/>
          <a:ln>
            <a:solidFill>
              <a:schemeClr val="tx1"/>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Dispersion measurement</a:t>
            </a:r>
          </a:p>
          <a:p>
            <a:pPr algn="ctr"/>
            <a:endParaRPr lang="en-US" altLang="zh-CN" dirty="0">
              <a:latin typeface="Times New Roman" panose="02020603050405020304" pitchFamily="18" charset="0"/>
              <a:cs typeface="Times New Roman" panose="02020603050405020304" pitchFamily="18" charset="0"/>
            </a:endParaRPr>
          </a:p>
          <a:p>
            <a:pPr algn="ctr"/>
            <a:r>
              <a:rPr lang="en-US" altLang="zh-CN" dirty="0">
                <a:latin typeface="Times New Roman" panose="02020603050405020304" pitchFamily="18" charset="0"/>
                <a:cs typeface="Times New Roman" panose="02020603050405020304" pitchFamily="18" charset="0"/>
              </a:rPr>
              <a:t>Clock correction</a:t>
            </a:r>
          </a:p>
          <a:p>
            <a:endParaRPr lang="en-US" altLang="zh-CN" dirty="0">
              <a:latin typeface="Times New Roman" panose="02020603050405020304" pitchFamily="18" charset="0"/>
              <a:cs typeface="Times New Roman" panose="02020603050405020304" pitchFamily="18" charset="0"/>
            </a:endParaRPr>
          </a:p>
          <a:p>
            <a:pPr algn="ctr"/>
            <a:r>
              <a:rPr lang="en-US" altLang="zh-CN" sz="2800" dirty="0">
                <a:latin typeface="Times New Roman" panose="02020603050405020304" pitchFamily="18" charset="0"/>
                <a:cs typeface="Times New Roman" panose="02020603050405020304" pitchFamily="18" charset="0"/>
              </a:rPr>
              <a:t>…</a:t>
            </a:r>
          </a:p>
        </p:txBody>
      </p:sp>
      <p:grpSp>
        <p:nvGrpSpPr>
          <p:cNvPr id="48" name="组合 47">
            <a:extLst>
              <a:ext uri="{FF2B5EF4-FFF2-40B4-BE49-F238E27FC236}">
                <a16:creationId xmlns:a16="http://schemas.microsoft.com/office/drawing/2014/main" id="{A1BC4B8A-441B-D17E-AF44-3AB73D258065}"/>
              </a:ext>
            </a:extLst>
          </p:cNvPr>
          <p:cNvGrpSpPr/>
          <p:nvPr/>
        </p:nvGrpSpPr>
        <p:grpSpPr>
          <a:xfrm>
            <a:off x="4091402" y="5835385"/>
            <a:ext cx="7100268" cy="584776"/>
            <a:chOff x="4890298" y="5835385"/>
            <a:chExt cx="7100268" cy="584776"/>
          </a:xfrm>
        </p:grpSpPr>
        <p:sp>
          <p:nvSpPr>
            <p:cNvPr id="39" name="文本框 38">
              <a:extLst>
                <a:ext uri="{FF2B5EF4-FFF2-40B4-BE49-F238E27FC236}">
                  <a16:creationId xmlns:a16="http://schemas.microsoft.com/office/drawing/2014/main" id="{EDF85941-7807-1F1C-64EF-0578C1A352C4}"/>
                </a:ext>
              </a:extLst>
            </p:cNvPr>
            <p:cNvSpPr txBox="1"/>
            <p:nvPr/>
          </p:nvSpPr>
          <p:spPr>
            <a:xfrm>
              <a:off x="9247234" y="5835385"/>
              <a:ext cx="2743332" cy="584775"/>
            </a:xfrm>
            <a:prstGeom prst="rect">
              <a:avLst/>
            </a:prstGeom>
            <a:noFill/>
            <a:ln>
              <a:noFill/>
            </a:ln>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  binary system</a:t>
              </a:r>
              <a:endParaRPr lang="zh-CN" altLang="en-US" sz="3200" dirty="0">
                <a:latin typeface="Times New Roman" panose="02020603050405020304" pitchFamily="18" charset="0"/>
                <a:cs typeface="Times New Roman" panose="02020603050405020304" pitchFamily="18" charset="0"/>
              </a:endParaRPr>
            </a:p>
          </p:txBody>
        </p:sp>
        <p:sp>
          <p:nvSpPr>
            <p:cNvPr id="40" name="文本框 39">
              <a:extLst>
                <a:ext uri="{FF2B5EF4-FFF2-40B4-BE49-F238E27FC236}">
                  <a16:creationId xmlns:a16="http://schemas.microsoft.com/office/drawing/2014/main" id="{E3EFD9D5-44F2-850E-2A96-76F5B53D6409}"/>
                </a:ext>
              </a:extLst>
            </p:cNvPr>
            <p:cNvSpPr txBox="1"/>
            <p:nvPr/>
          </p:nvSpPr>
          <p:spPr>
            <a:xfrm>
              <a:off x="4890298" y="5835386"/>
              <a:ext cx="2408930" cy="584775"/>
            </a:xfrm>
            <a:prstGeom prst="rect">
              <a:avLst/>
            </a:prstGeom>
            <a:noFill/>
            <a:ln>
              <a:noFill/>
            </a:ln>
          </p:spPr>
          <p:txBody>
            <a:bodyPr wrap="square" rtlCol="0">
              <a:spAutoFit/>
            </a:bodyPr>
            <a:lstStyle/>
            <a:p>
              <a:r>
                <a:rPr lang="en-US" altLang="zh-CN" sz="3200" dirty="0">
                  <a:latin typeface="Times New Roman" panose="02020603050405020304" pitchFamily="18" charset="0"/>
                  <a:cs typeface="Times New Roman" panose="02020603050405020304" pitchFamily="18" charset="0"/>
                </a:rPr>
                <a:t>point source </a:t>
              </a:r>
              <a:endParaRPr lang="zh-CN" altLang="en-US" sz="3200" dirty="0">
                <a:latin typeface="Times New Roman" panose="02020603050405020304" pitchFamily="18" charset="0"/>
                <a:cs typeface="Times New Roman" panose="02020603050405020304" pitchFamily="18" charset="0"/>
              </a:endParaRPr>
            </a:p>
          </p:txBody>
        </p:sp>
        <p:cxnSp>
          <p:nvCxnSpPr>
            <p:cNvPr id="42" name="直接箭头连接符 41">
              <a:extLst>
                <a:ext uri="{FF2B5EF4-FFF2-40B4-BE49-F238E27FC236}">
                  <a16:creationId xmlns:a16="http://schemas.microsoft.com/office/drawing/2014/main" id="{8918E31E-7B7E-70A5-CC7B-4591EADDE3D2}"/>
                </a:ext>
              </a:extLst>
            </p:cNvPr>
            <p:cNvCxnSpPr>
              <a:cxnSpLocks/>
            </p:cNvCxnSpPr>
            <p:nvPr/>
          </p:nvCxnSpPr>
          <p:spPr>
            <a:xfrm flipH="1">
              <a:off x="7299228" y="6176962"/>
              <a:ext cx="1948006" cy="1"/>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pic>
        <p:nvPicPr>
          <p:cNvPr id="1028" name="Picture 4">
            <a:extLst>
              <a:ext uri="{FF2B5EF4-FFF2-40B4-BE49-F238E27FC236}">
                <a16:creationId xmlns:a16="http://schemas.microsoft.com/office/drawing/2014/main" id="{0C0EB5F9-0E71-B42D-84B7-0A42F4AB8F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8233" y="1081669"/>
            <a:ext cx="2095500" cy="1571625"/>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组合 48">
            <a:extLst>
              <a:ext uri="{FF2B5EF4-FFF2-40B4-BE49-F238E27FC236}">
                <a16:creationId xmlns:a16="http://schemas.microsoft.com/office/drawing/2014/main" id="{31910F9F-E0DC-1D80-70E1-BC4F1FC47A28}"/>
              </a:ext>
            </a:extLst>
          </p:cNvPr>
          <p:cNvGrpSpPr/>
          <p:nvPr/>
        </p:nvGrpSpPr>
        <p:grpSpPr>
          <a:xfrm rot="17625304">
            <a:off x="6263823" y="2012710"/>
            <a:ext cx="149757" cy="1167326"/>
            <a:chOff x="6874820" y="665640"/>
            <a:chExt cx="149757" cy="1167326"/>
          </a:xfrm>
          <a:solidFill>
            <a:schemeClr val="accent4">
              <a:lumMod val="60000"/>
              <a:lumOff val="40000"/>
            </a:schemeClr>
          </a:solidFill>
        </p:grpSpPr>
        <p:sp>
          <p:nvSpPr>
            <p:cNvPr id="50" name="等腰三角形 49">
              <a:extLst>
                <a:ext uri="{FF2B5EF4-FFF2-40B4-BE49-F238E27FC236}">
                  <a16:creationId xmlns:a16="http://schemas.microsoft.com/office/drawing/2014/main" id="{F08039B2-3D64-C177-146A-4AEF282EF140}"/>
                </a:ext>
              </a:extLst>
            </p:cNvPr>
            <p:cNvSpPr/>
            <p:nvPr/>
          </p:nvSpPr>
          <p:spPr>
            <a:xfrm rot="11167381">
              <a:off x="6949762" y="665640"/>
              <a:ext cx="74815" cy="458529"/>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等腰三角形 50">
              <a:extLst>
                <a:ext uri="{FF2B5EF4-FFF2-40B4-BE49-F238E27FC236}">
                  <a16:creationId xmlns:a16="http://schemas.microsoft.com/office/drawing/2014/main" id="{C9C83A3C-9D71-C7BD-BE29-FEF6189A803F}"/>
                </a:ext>
              </a:extLst>
            </p:cNvPr>
            <p:cNvSpPr/>
            <p:nvPr/>
          </p:nvSpPr>
          <p:spPr>
            <a:xfrm rot="376940">
              <a:off x="6874820" y="1374437"/>
              <a:ext cx="74815" cy="458529"/>
            </a:xfrm>
            <a:prstGeom prst="triangle">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标题 1">
            <a:extLst>
              <a:ext uri="{FF2B5EF4-FFF2-40B4-BE49-F238E27FC236}">
                <a16:creationId xmlns:a16="http://schemas.microsoft.com/office/drawing/2014/main" id="{36BC3DE7-6885-9FC6-46C0-6C1F56E0DC31}"/>
              </a:ext>
            </a:extLst>
          </p:cNvPr>
          <p:cNvSpPr txBox="1">
            <a:spLocks/>
          </p:cNvSpPr>
          <p:nvPr/>
        </p:nvSpPr>
        <p:spPr>
          <a:xfrm>
            <a:off x="636190" y="205916"/>
            <a:ext cx="10515600" cy="71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Binary pulsar</a:t>
            </a:r>
            <a:endParaRPr lang="zh-CN" altLang="en-US" sz="3200" b="1" dirty="0">
              <a:latin typeface="Times New Roman" panose="02020603050405020304" pitchFamily="18" charset="0"/>
              <a:cs typeface="Times New Roman" panose="02020603050405020304" pitchFamily="18" charset="0"/>
            </a:endParaRPr>
          </a:p>
        </p:txBody>
      </p:sp>
      <p:cxnSp>
        <p:nvCxnSpPr>
          <p:cNvPr id="8" name="直接连接符 7">
            <a:extLst>
              <a:ext uri="{FF2B5EF4-FFF2-40B4-BE49-F238E27FC236}">
                <a16:creationId xmlns:a16="http://schemas.microsoft.com/office/drawing/2014/main" id="{E48670A9-824F-1266-0B1B-D121E73033B4}"/>
              </a:ext>
            </a:extLst>
          </p:cNvPr>
          <p:cNvCxnSpPr>
            <a:cxnSpLocks/>
          </p:cNvCxnSpPr>
          <p:nvPr/>
        </p:nvCxnSpPr>
        <p:spPr>
          <a:xfrm flipV="1">
            <a:off x="0" y="877070"/>
            <a:ext cx="12192000" cy="17093"/>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8133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BBC561-DC6F-7DD8-7AFD-CD76860C2AE2}"/>
              </a:ext>
            </a:extLst>
          </p:cNvPr>
          <p:cNvSpPr>
            <a:spLocks noGrp="1"/>
          </p:cNvSpPr>
          <p:nvPr>
            <p:ph type="title"/>
          </p:nvPr>
        </p:nvSpPr>
        <p:spPr>
          <a:xfrm>
            <a:off x="636190" y="205916"/>
            <a:ext cx="10515600" cy="717525"/>
          </a:xfrm>
        </p:spPr>
        <p:txBody>
          <a:bodyPr vert="horz" lIns="91440" tIns="45720" rIns="91440" bIns="45720" rtlCol="0" anchor="ctr">
            <a:normAutofit/>
          </a:bodyPr>
          <a:lstStyle/>
          <a:p>
            <a:r>
              <a:rPr lang="en-US" altLang="zh-CN" sz="3200" b="1" dirty="0">
                <a:latin typeface="Times New Roman" panose="02020603050405020304" pitchFamily="18" charset="0"/>
                <a:cs typeface="Times New Roman" panose="02020603050405020304" pitchFamily="18" charset="0"/>
              </a:rPr>
              <a:t>Position measurement</a:t>
            </a:r>
            <a:endParaRPr lang="zh-CN" altLang="en-US" sz="3200" b="1" dirty="0">
              <a:latin typeface="Times New Roman" panose="02020603050405020304" pitchFamily="18" charset="0"/>
              <a:cs typeface="Times New Roman" panose="02020603050405020304" pitchFamily="18" charset="0"/>
            </a:endParaRPr>
          </a:p>
        </p:txBody>
      </p:sp>
      <p:sp>
        <p:nvSpPr>
          <p:cNvPr id="5" name="内容占位符 4">
            <a:extLst>
              <a:ext uri="{FF2B5EF4-FFF2-40B4-BE49-F238E27FC236}">
                <a16:creationId xmlns:a16="http://schemas.microsoft.com/office/drawing/2014/main" id="{42E23773-5517-A8EA-9949-F6E1FDC7909A}"/>
              </a:ext>
            </a:extLst>
          </p:cNvPr>
          <p:cNvSpPr>
            <a:spLocks noGrp="1"/>
          </p:cNvSpPr>
          <p:nvPr>
            <p:ph idx="1"/>
          </p:nvPr>
        </p:nvSpPr>
        <p:spPr>
          <a:xfrm>
            <a:off x="615142" y="1387865"/>
            <a:ext cx="11213522" cy="5261955"/>
          </a:xfrm>
        </p:spPr>
        <p:txBody>
          <a:bodyPr>
            <a:normAutofit/>
          </a:bodyPr>
          <a:lstStyle/>
          <a:p>
            <a:pPr marL="0" indent="0">
              <a:buNone/>
            </a:pPr>
            <a:endParaRPr lang="en-US" altLang="zh-CN" b="0" i="1" dirty="0">
              <a:latin typeface="Cambria Math" panose="02040503050406030204" pitchFamily="18" charset="0"/>
            </a:endParaRPr>
          </a:p>
          <a:p>
            <a:endParaRPr lang="en-US" altLang="zh-CN" b="0" i="1" dirty="0">
              <a:latin typeface="Cambria Math" panose="02040503050406030204" pitchFamily="18" charset="0"/>
            </a:endParaRPr>
          </a:p>
          <a:p>
            <a:pPr marL="0" indent="0">
              <a:buNone/>
            </a:pPr>
            <a:endParaRPr lang="en-US" altLang="zh-CN" b="0" dirty="0"/>
          </a:p>
          <a:p>
            <a:endParaRPr lang="en-US" altLang="zh-CN" b="0" dirty="0"/>
          </a:p>
          <a:p>
            <a:endParaRPr lang="en-US" altLang="zh-CN" dirty="0"/>
          </a:p>
          <a:p>
            <a:pPr marL="0" indent="0">
              <a:buNone/>
            </a:pPr>
            <a:endParaRPr lang="en-US" altLang="zh-CN" dirty="0"/>
          </a:p>
          <a:p>
            <a:pPr marL="0" indent="0" algn="ctr">
              <a:buNone/>
            </a:pPr>
            <a:r>
              <a:rPr lang="en-US" altLang="zh-CN" dirty="0"/>
              <a:t>       </a:t>
            </a:r>
            <a:endParaRPr lang="zh-CN" altLang="en-US" dirty="0"/>
          </a:p>
        </p:txBody>
      </p:sp>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1755DC43-DA22-2923-F1EC-63CD25477D64}"/>
                  </a:ext>
                </a:extLst>
              </p:cNvPr>
              <p:cNvSpPr txBox="1"/>
              <p:nvPr/>
            </p:nvSpPr>
            <p:spPr>
              <a:xfrm>
                <a:off x="6116040" y="2003304"/>
                <a:ext cx="5696566" cy="34047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m:rPr>
                              <m:sty m:val="p"/>
                            </m:rPr>
                            <a:rPr lang="en-US" altLang="zh-CN" sz="2400" b="0" i="0" smtClean="0">
                              <a:latin typeface="Cambria Math" panose="02040503050406030204" pitchFamily="18" charset="0"/>
                            </a:rPr>
                            <m:t>Δ</m:t>
                          </m:r>
                        </m:e>
                        <m:sub>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𝑅</m:t>
                              </m:r>
                            </m:e>
                            <m:sub>
                              <m:r>
                                <a:rPr lang="en-US" altLang="zh-CN" sz="2400" b="0" i="1" smtClean="0">
                                  <a:latin typeface="Cambria Math" panose="02040503050406030204" pitchFamily="18" charset="0"/>
                                </a:rPr>
                                <m:t>⊙</m:t>
                              </m:r>
                            </m:sub>
                          </m:sSub>
                        </m:sub>
                      </m:sSub>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acc>
                            <m:accPr>
                              <m:chr m:val="⃗"/>
                              <m:ctrlPr>
                                <a:rPr lang="en-US" altLang="zh-CN" sz="2400" i="1">
                                  <a:latin typeface="Cambria Math" panose="02040503050406030204" pitchFamily="18" charset="0"/>
                                </a:rPr>
                              </m:ctrlPr>
                            </m:accPr>
                            <m:e>
                              <m:r>
                                <a:rPr lang="en-US" altLang="zh-CN" sz="2400" i="1">
                                  <a:latin typeface="Cambria Math" panose="02040503050406030204" pitchFamily="18" charset="0"/>
                                </a:rPr>
                                <m:t>𝑟</m:t>
                              </m:r>
                            </m:e>
                          </m:acc>
                          <m:r>
                            <a:rPr lang="en-US" altLang="zh-CN" sz="2400" i="1">
                              <a:latin typeface="Cambria Math" panose="02040503050406030204" pitchFamily="18" charset="0"/>
                            </a:rPr>
                            <m:t> </m:t>
                          </m:r>
                          <m:r>
                            <a:rPr lang="en-US" altLang="zh-CN" sz="2400" b="0" i="1" smtClean="0">
                              <a:latin typeface="Cambria Math" panose="02040503050406030204" pitchFamily="18" charset="0"/>
                            </a:rPr>
                            <m:t>.</m:t>
                          </m:r>
                          <m:acc>
                            <m:accPr>
                              <m:chr m:val="⃗"/>
                              <m:ctrlPr>
                                <a:rPr lang="en-US" altLang="zh-CN" sz="2400" i="1">
                                  <a:latin typeface="Cambria Math" panose="02040503050406030204" pitchFamily="18" charset="0"/>
                                </a:rPr>
                              </m:ctrlPr>
                            </m:accPr>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𝑟</m:t>
                                  </m:r>
                                </m:e>
                                <m:sub>
                                  <m:r>
                                    <a:rPr lang="en-US" altLang="zh-CN" sz="2400" i="1">
                                      <a:latin typeface="Cambria Math" panose="02040503050406030204" pitchFamily="18" charset="0"/>
                                    </a:rPr>
                                    <m:t>𝐸</m:t>
                                  </m:r>
                                </m:sub>
                              </m:sSub>
                            </m:e>
                          </m:acc>
                        </m:num>
                        <m:den>
                          <m:r>
                            <a:rPr lang="en-US" altLang="zh-CN" sz="2400" b="0" i="1" smtClean="0">
                              <a:latin typeface="Cambria Math" panose="02040503050406030204" pitchFamily="18" charset="0"/>
                            </a:rPr>
                            <m:t>𝑐</m:t>
                          </m:r>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𝑐</m:t>
                          </m:r>
                        </m:den>
                      </m:f>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𝐸</m:t>
                          </m:r>
                        </m:sub>
                      </m:sSub>
                      <m:r>
                        <a:rPr lang="en-US" altLang="zh-CN" sz="2400" b="0" i="1" smtClean="0">
                          <a:latin typeface="Cambria Math" panose="02040503050406030204" pitchFamily="18" charset="0"/>
                        </a:rPr>
                        <m:t>𝑐𝑜𝑠</m:t>
                      </m:r>
                      <m:r>
                        <m:rPr>
                          <m:sty m:val="p"/>
                        </m:rPr>
                        <a:rPr lang="en-US" altLang="zh-CN" sz="2400" b="0" i="1" smtClean="0">
                          <a:latin typeface="Cambria Math" panose="02040503050406030204" pitchFamily="18" charset="0"/>
                        </a:rPr>
                        <m:t>θ</m:t>
                      </m:r>
                    </m:oMath>
                  </m:oMathPara>
                </a14:m>
                <a:endParaRPr lang="en-US" altLang="zh-CN" sz="2400" b="0" dirty="0"/>
              </a:p>
              <a:p>
                <a:r>
                  <a:rPr lang="en-US" altLang="zh-CN" sz="2400" b="0" dirty="0"/>
                  <a:t>      </a:t>
                </a:r>
              </a:p>
              <a:p>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Δ</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1</m:t>
                          </m:r>
                        </m:num>
                        <m:den>
                          <m:r>
                            <a:rPr lang="en-US" altLang="zh-CN" sz="2400" b="0" i="1" smtClean="0">
                              <a:latin typeface="Cambria Math" panose="02040503050406030204" pitchFamily="18" charset="0"/>
                            </a:rPr>
                            <m:t>𝑐</m:t>
                          </m:r>
                        </m:den>
                      </m:f>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𝑟</m:t>
                          </m:r>
                        </m:e>
                        <m:sub>
                          <m:r>
                            <a:rPr lang="en-US" altLang="zh-CN" sz="2400" b="0" i="1" smtClean="0">
                              <a:latin typeface="Cambria Math" panose="02040503050406030204" pitchFamily="18" charset="0"/>
                            </a:rPr>
                            <m:t>𝐸</m:t>
                          </m:r>
                        </m:sub>
                      </m:sSub>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cos</m:t>
                          </m:r>
                        </m:fName>
                        <m:e>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𝛿</m:t>
                              </m:r>
                            </m:e>
                          </m:d>
                        </m:e>
                      </m:func>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𝑐𝑜𝑠</m:t>
                      </m:r>
                      <m:r>
                        <m:rPr>
                          <m:sty m:val="p"/>
                        </m:rPr>
                        <a:rPr lang="en-US" altLang="zh-CN" sz="2400" b="0" i="1" smtClean="0">
                          <a:latin typeface="Cambria Math" panose="02040503050406030204" pitchFamily="18" charset="0"/>
                        </a:rPr>
                        <m:t>θ</m:t>
                      </m:r>
                      <m:r>
                        <a:rPr lang="en-US" altLang="zh-CN" sz="2400" b="0" i="1" smtClean="0">
                          <a:latin typeface="Cambria Math" panose="02040503050406030204" pitchFamily="18" charset="0"/>
                        </a:rPr>
                        <m:t>]</m:t>
                      </m:r>
                    </m:oMath>
                  </m:oMathPara>
                </a14:m>
                <a:endParaRPr lang="en-US" altLang="zh-CN" sz="2400" b="0" dirty="0"/>
              </a:p>
              <a:p>
                <a:endParaRPr lang="en-US" altLang="zh-CN" sz="2400" b="0" dirty="0"/>
              </a:p>
              <a:p>
                <a:pPr algn="ctr"/>
                <a14:m>
                  <m:oMath xmlns:m="http://schemas.openxmlformats.org/officeDocument/2006/math">
                    <m:r>
                      <m:rPr>
                        <m:sty m:val="p"/>
                      </m:rPr>
                      <a:rPr lang="en-US" altLang="zh-CN" sz="2400" b="0" i="0" smtClean="0">
                        <a:latin typeface="Cambria Math" panose="02040503050406030204" pitchFamily="18" charset="0"/>
                      </a:rPr>
                      <m:t>Δ</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𝑅𝑒𝑠𝑖𝑑𝑠</m:t>
                        </m:r>
                      </m:e>
                      <m: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𝜙</m:t>
                        </m:r>
                        <m:r>
                          <a:rPr lang="en-US" altLang="zh-CN" sz="2400" b="0" i="1" smtClean="0">
                            <a:latin typeface="Cambria Math" panose="02040503050406030204" pitchFamily="18" charset="0"/>
                          </a:rPr>
                          <m:t>)</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𝜈</m:t>
                    </m:r>
                    <m:r>
                      <m:rPr>
                        <m:sty m:val="p"/>
                      </m:rPr>
                      <a:rPr lang="en-US" altLang="zh-CN" sz="2400" b="0" i="0" smtClean="0">
                        <a:latin typeface="Cambria Math" panose="02040503050406030204" pitchFamily="18" charset="0"/>
                      </a:rPr>
                      <m:t>Δ</m:t>
                    </m:r>
                    <m:r>
                      <a:rPr lang="en-US" altLang="zh-CN" sz="2400" b="0" i="1" smtClean="0">
                        <a:latin typeface="Cambria Math" panose="02040503050406030204" pitchFamily="18" charset="0"/>
                      </a:rPr>
                      <m:t>𝑡</m:t>
                    </m:r>
                    <m:r>
                      <a:rPr lang="en-US" altLang="zh-CN" sz="2400" b="0" i="1" smtClean="0">
                        <a:latin typeface="Cambria Math" panose="02040503050406030204" pitchFamily="18" charset="0"/>
                      </a:rPr>
                      <m:t>+</m:t>
                    </m:r>
                    <m:acc>
                      <m:accPr>
                        <m:chr m:val="̇"/>
                        <m:ctrlPr>
                          <a:rPr lang="en-US" altLang="zh-CN" sz="2400" b="0" i="1" smtClean="0">
                            <a:latin typeface="Cambria Math" panose="02040503050406030204" pitchFamily="18" charset="0"/>
                          </a:rPr>
                        </m:ctrlPr>
                      </m:accPr>
                      <m:e>
                        <m:r>
                          <a:rPr lang="en-US" altLang="zh-CN" sz="2400" b="0" i="1" smtClean="0">
                            <a:latin typeface="Cambria Math" panose="02040503050406030204" pitchFamily="18" charset="0"/>
                          </a:rPr>
                          <m:t>𝜈</m:t>
                        </m:r>
                      </m:e>
                    </m:acc>
                    <m:r>
                      <m:rPr>
                        <m:sty m:val="p"/>
                      </m:rPr>
                      <a:rPr lang="en-US" altLang="zh-CN" sz="2400" b="0" i="0" smtClean="0">
                        <a:latin typeface="Cambria Math" panose="02040503050406030204" pitchFamily="18" charset="0"/>
                      </a:rPr>
                      <m:t>Δ</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𝑡</m:t>
                        </m:r>
                      </m:e>
                      <m:sup>
                        <m:r>
                          <a:rPr lang="en-US" altLang="zh-CN" sz="2400" b="0" i="1" smtClean="0">
                            <a:latin typeface="Cambria Math" panose="02040503050406030204" pitchFamily="18" charset="0"/>
                          </a:rPr>
                          <m:t>2</m:t>
                        </m:r>
                      </m:sup>
                    </m:sSup>
                  </m:oMath>
                </a14:m>
                <a:r>
                  <a:rPr lang="en-US" altLang="zh-CN" sz="2400" b="0" dirty="0"/>
                  <a:t>+…</a:t>
                </a:r>
              </a:p>
              <a:p>
                <a:endParaRPr lang="en-US" altLang="zh-CN" sz="2400" b="0" dirty="0"/>
              </a:p>
              <a:p>
                <a:endParaRPr lang="zh-CN" altLang="en-US" sz="2400" dirty="0"/>
              </a:p>
            </p:txBody>
          </p:sp>
        </mc:Choice>
        <mc:Fallback xmlns="">
          <p:sp>
            <p:nvSpPr>
              <p:cNvPr id="36" name="文本框 35">
                <a:extLst>
                  <a:ext uri="{FF2B5EF4-FFF2-40B4-BE49-F238E27FC236}">
                    <a16:creationId xmlns:a16="http://schemas.microsoft.com/office/drawing/2014/main" id="{1755DC43-DA22-2923-F1EC-63CD25477D64}"/>
                  </a:ext>
                </a:extLst>
              </p:cNvPr>
              <p:cNvSpPr txBox="1">
                <a:spLocks noRot="1" noChangeAspect="1" noMove="1" noResize="1" noEditPoints="1" noAdjustHandles="1" noChangeArrowheads="1" noChangeShapeType="1" noTextEdit="1"/>
              </p:cNvSpPr>
              <p:nvPr/>
            </p:nvSpPr>
            <p:spPr>
              <a:xfrm>
                <a:off x="6116040" y="2003304"/>
                <a:ext cx="5696566" cy="3404778"/>
              </a:xfrm>
              <a:prstGeom prst="rect">
                <a:avLst/>
              </a:prstGeom>
              <a:blipFill>
                <a:blip r:embed="rId2"/>
                <a:stretch>
                  <a:fillRect/>
                </a:stretch>
              </a:blipFill>
            </p:spPr>
            <p:txBody>
              <a:bodyPr/>
              <a:lstStyle/>
              <a:p>
                <a:r>
                  <a:rPr lang="zh-CN" altLang="en-US">
                    <a:noFill/>
                  </a:rPr>
                  <a:t> </a:t>
                </a:r>
              </a:p>
            </p:txBody>
          </p:sp>
        </mc:Fallback>
      </mc:AlternateContent>
      <p:grpSp>
        <p:nvGrpSpPr>
          <p:cNvPr id="24" name="组合 23">
            <a:extLst>
              <a:ext uri="{FF2B5EF4-FFF2-40B4-BE49-F238E27FC236}">
                <a16:creationId xmlns:a16="http://schemas.microsoft.com/office/drawing/2014/main" id="{923193E5-CBAE-8308-15BE-98557D704C8F}"/>
              </a:ext>
            </a:extLst>
          </p:cNvPr>
          <p:cNvGrpSpPr/>
          <p:nvPr/>
        </p:nvGrpSpPr>
        <p:grpSpPr>
          <a:xfrm>
            <a:off x="1504615" y="2052669"/>
            <a:ext cx="4496463" cy="2389924"/>
            <a:chOff x="1733384" y="2264368"/>
            <a:chExt cx="4496463" cy="2389924"/>
          </a:xfrm>
        </p:grpSpPr>
        <p:sp>
          <p:nvSpPr>
            <p:cNvPr id="8" name="椭圆 7">
              <a:extLst>
                <a:ext uri="{FF2B5EF4-FFF2-40B4-BE49-F238E27FC236}">
                  <a16:creationId xmlns:a16="http://schemas.microsoft.com/office/drawing/2014/main" id="{52B058DF-D4CE-B6FE-AE34-3FC188866037}"/>
                </a:ext>
              </a:extLst>
            </p:cNvPr>
            <p:cNvSpPr/>
            <p:nvPr/>
          </p:nvSpPr>
          <p:spPr>
            <a:xfrm>
              <a:off x="1733384" y="3562184"/>
              <a:ext cx="3156668" cy="866693"/>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BC984473-5275-11FC-0BEC-6CB866273DFC}"/>
                </a:ext>
              </a:extLst>
            </p:cNvPr>
            <p:cNvSpPr/>
            <p:nvPr/>
          </p:nvSpPr>
          <p:spPr>
            <a:xfrm>
              <a:off x="4572000" y="4182386"/>
              <a:ext cx="119270" cy="12722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40BD1F11-98AA-AF8D-7B5A-2304BC99B562}"/>
                </a:ext>
              </a:extLst>
            </p:cNvPr>
            <p:cNvSpPr/>
            <p:nvPr/>
          </p:nvSpPr>
          <p:spPr>
            <a:xfrm>
              <a:off x="5804452" y="2631882"/>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a:extLst>
                <a:ext uri="{FF2B5EF4-FFF2-40B4-BE49-F238E27FC236}">
                  <a16:creationId xmlns:a16="http://schemas.microsoft.com/office/drawing/2014/main" id="{8AA0F985-83F6-1E48-2E57-E1DDBF1BB64A}"/>
                </a:ext>
              </a:extLst>
            </p:cNvPr>
            <p:cNvSpPr/>
            <p:nvPr/>
          </p:nvSpPr>
          <p:spPr>
            <a:xfrm>
              <a:off x="3331597" y="3935896"/>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C75DF4F4-6C06-8AA4-E9EC-700E14475546}"/>
                </a:ext>
              </a:extLst>
            </p:cNvPr>
            <p:cNvSpPr/>
            <p:nvPr/>
          </p:nvSpPr>
          <p:spPr>
            <a:xfrm>
              <a:off x="5919414" y="2784282"/>
              <a:ext cx="45719" cy="45719"/>
            </a:xfrm>
            <a:prstGeom prst="ellipse">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3" name="直接连接符 22">
              <a:extLst>
                <a:ext uri="{FF2B5EF4-FFF2-40B4-BE49-F238E27FC236}">
                  <a16:creationId xmlns:a16="http://schemas.microsoft.com/office/drawing/2014/main" id="{8EC858C1-39B8-719D-4237-BFFB2E044E08}"/>
                </a:ext>
              </a:extLst>
            </p:cNvPr>
            <p:cNvCxnSpPr>
              <a:cxnSpLocks/>
            </p:cNvCxnSpPr>
            <p:nvPr/>
          </p:nvCxnSpPr>
          <p:spPr>
            <a:xfrm flipH="1" flipV="1">
              <a:off x="4100748" y="3537970"/>
              <a:ext cx="545527" cy="72277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文本框 25">
              <a:extLst>
                <a:ext uri="{FF2B5EF4-FFF2-40B4-BE49-F238E27FC236}">
                  <a16:creationId xmlns:a16="http://schemas.microsoft.com/office/drawing/2014/main" id="{C73226D1-7CCE-B9FF-9A98-3787928F3BA8}"/>
                </a:ext>
              </a:extLst>
            </p:cNvPr>
            <p:cNvSpPr txBox="1"/>
            <p:nvPr/>
          </p:nvSpPr>
          <p:spPr>
            <a:xfrm flipH="1">
              <a:off x="2840517" y="3695996"/>
              <a:ext cx="577464" cy="307777"/>
            </a:xfrm>
            <a:prstGeom prst="rect">
              <a:avLst/>
            </a:prstGeom>
            <a:noFill/>
          </p:spPr>
          <p:txBody>
            <a:bodyPr wrap="square" rtlCol="0">
              <a:spAutoFit/>
            </a:bodyPr>
            <a:lstStyle/>
            <a:p>
              <a:r>
                <a:rPr lang="en-US" altLang="zh-CN" sz="1400" dirty="0"/>
                <a:t>SSB</a:t>
              </a:r>
              <a:endParaRPr lang="zh-CN" altLang="en-US" sz="1400" dirty="0"/>
            </a:p>
          </p:txBody>
        </p:sp>
        <p:sp>
          <p:nvSpPr>
            <p:cNvPr id="27" name="文本框 26">
              <a:extLst>
                <a:ext uri="{FF2B5EF4-FFF2-40B4-BE49-F238E27FC236}">
                  <a16:creationId xmlns:a16="http://schemas.microsoft.com/office/drawing/2014/main" id="{B64DBBD3-C39E-1BDF-2566-F6E6A65A1B6D}"/>
                </a:ext>
              </a:extLst>
            </p:cNvPr>
            <p:cNvSpPr txBox="1"/>
            <p:nvPr/>
          </p:nvSpPr>
          <p:spPr>
            <a:xfrm>
              <a:off x="4408992" y="4284960"/>
              <a:ext cx="750075" cy="369332"/>
            </a:xfrm>
            <a:prstGeom prst="rect">
              <a:avLst/>
            </a:prstGeom>
            <a:noFill/>
          </p:spPr>
          <p:txBody>
            <a:bodyPr wrap="square" rtlCol="0">
              <a:spAutoFit/>
            </a:bodyPr>
            <a:lstStyle/>
            <a:p>
              <a:r>
                <a:rPr lang="en-US" altLang="zh-CN" dirty="0"/>
                <a:t>Earth</a:t>
              </a:r>
              <a:endParaRPr lang="zh-CN" altLang="en-US" dirty="0"/>
            </a:p>
          </p:txBody>
        </p:sp>
        <p:sp>
          <p:nvSpPr>
            <p:cNvPr id="28" name="文本框 27">
              <a:extLst>
                <a:ext uri="{FF2B5EF4-FFF2-40B4-BE49-F238E27FC236}">
                  <a16:creationId xmlns:a16="http://schemas.microsoft.com/office/drawing/2014/main" id="{4E97AFC3-1624-A14F-8080-A79338D49C28}"/>
                </a:ext>
              </a:extLst>
            </p:cNvPr>
            <p:cNvSpPr txBox="1"/>
            <p:nvPr/>
          </p:nvSpPr>
          <p:spPr>
            <a:xfrm>
              <a:off x="5379057" y="2264368"/>
              <a:ext cx="850790" cy="369332"/>
            </a:xfrm>
            <a:prstGeom prst="rect">
              <a:avLst/>
            </a:prstGeom>
            <a:noFill/>
          </p:spPr>
          <p:txBody>
            <a:bodyPr wrap="square" rtlCol="0">
              <a:spAutoFit/>
            </a:bodyPr>
            <a:lstStyle/>
            <a:p>
              <a:r>
                <a:rPr lang="en-US" altLang="zh-CN" dirty="0"/>
                <a:t>pulsar</a:t>
              </a:r>
              <a:endParaRPr lang="zh-CN" altLang="en-US" dirty="0"/>
            </a:p>
          </p:txBody>
        </p:sp>
        <p:sp>
          <p:nvSpPr>
            <p:cNvPr id="33" name="弧形 32">
              <a:extLst>
                <a:ext uri="{FF2B5EF4-FFF2-40B4-BE49-F238E27FC236}">
                  <a16:creationId xmlns:a16="http://schemas.microsoft.com/office/drawing/2014/main" id="{764B73EB-7E2F-19F5-721C-97C203E1BA03}"/>
                </a:ext>
              </a:extLst>
            </p:cNvPr>
            <p:cNvSpPr/>
            <p:nvPr/>
          </p:nvSpPr>
          <p:spPr>
            <a:xfrm>
              <a:off x="3530974" y="3867551"/>
              <a:ext cx="45719" cy="21866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035FE88C-A2D3-1551-6D33-6FA93E706D84}"/>
                    </a:ext>
                  </a:extLst>
                </p:cNvPr>
                <p:cNvSpPr txBox="1"/>
                <p:nvPr/>
              </p:nvSpPr>
              <p:spPr>
                <a:xfrm>
                  <a:off x="3538558" y="3732726"/>
                  <a:ext cx="30215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altLang="zh-CN" b="0" i="1" smtClean="0">
                            <a:latin typeface="Cambria Math" panose="02040503050406030204" pitchFamily="18" charset="0"/>
                          </a:rPr>
                          <m:t>Θ</m:t>
                        </m:r>
                      </m:oMath>
                    </m:oMathPara>
                  </a14:m>
                  <a:endParaRPr lang="en-US" altLang="zh-CN" b="0" dirty="0"/>
                </a:p>
              </p:txBody>
            </p:sp>
          </mc:Choice>
          <mc:Fallback xmlns="">
            <p:sp>
              <p:nvSpPr>
                <p:cNvPr id="34" name="文本框 33">
                  <a:extLst>
                    <a:ext uri="{FF2B5EF4-FFF2-40B4-BE49-F238E27FC236}">
                      <a16:creationId xmlns:a16="http://schemas.microsoft.com/office/drawing/2014/main" id="{035FE88C-A2D3-1551-6D33-6FA93E706D84}"/>
                    </a:ext>
                  </a:extLst>
                </p:cNvPr>
                <p:cNvSpPr txBox="1">
                  <a:spLocks noRot="1" noChangeAspect="1" noMove="1" noResize="1" noEditPoints="1" noAdjustHandles="1" noChangeArrowheads="1" noChangeShapeType="1" noTextEdit="1"/>
                </p:cNvSpPr>
                <p:nvPr/>
              </p:nvSpPr>
              <p:spPr>
                <a:xfrm>
                  <a:off x="3538558" y="3732726"/>
                  <a:ext cx="302150" cy="369332"/>
                </a:xfrm>
                <a:prstGeom prst="rect">
                  <a:avLst/>
                </a:prstGeom>
                <a:blipFill>
                  <a:blip r:embed="rId4"/>
                  <a:stretch>
                    <a:fillRect r="-8163"/>
                  </a:stretch>
                </a:blipFill>
              </p:spPr>
              <p:txBody>
                <a:bodyPr/>
                <a:lstStyle/>
                <a:p>
                  <a:r>
                    <a:rPr lang="zh-CN" altLang="en-US">
                      <a:noFill/>
                    </a:rPr>
                    <a:t> </a:t>
                  </a:r>
                </a:p>
              </p:txBody>
            </p:sp>
          </mc:Fallback>
        </mc:AlternateContent>
        <p:cxnSp>
          <p:nvCxnSpPr>
            <p:cNvPr id="4" name="直接箭头连接符 3">
              <a:extLst>
                <a:ext uri="{FF2B5EF4-FFF2-40B4-BE49-F238E27FC236}">
                  <a16:creationId xmlns:a16="http://schemas.microsoft.com/office/drawing/2014/main" id="{85EF7C9A-0A8D-7A0A-A676-91288694CCAE}"/>
                </a:ext>
              </a:extLst>
            </p:cNvPr>
            <p:cNvCxnSpPr>
              <a:endCxn id="28" idx="2"/>
            </p:cNvCxnSpPr>
            <p:nvPr/>
          </p:nvCxnSpPr>
          <p:spPr>
            <a:xfrm flipV="1">
              <a:off x="3354457" y="2638577"/>
              <a:ext cx="2489019" cy="129731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直接箭头连接符 6">
              <a:extLst>
                <a:ext uri="{FF2B5EF4-FFF2-40B4-BE49-F238E27FC236}">
                  <a16:creationId xmlns:a16="http://schemas.microsoft.com/office/drawing/2014/main" id="{4CD7159B-B851-2A84-074D-46D5263925C2}"/>
                </a:ext>
              </a:extLst>
            </p:cNvPr>
            <p:cNvCxnSpPr>
              <a:cxnSpLocks/>
              <a:stCxn id="11" idx="0"/>
              <a:endCxn id="17" idx="2"/>
            </p:cNvCxnSpPr>
            <p:nvPr/>
          </p:nvCxnSpPr>
          <p:spPr>
            <a:xfrm flipV="1">
              <a:off x="3354457" y="2807142"/>
              <a:ext cx="2564957" cy="11287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F0D84CAF-E5C5-BBAD-85C1-07DA20EF3576}"/>
                </a:ext>
              </a:extLst>
            </p:cNvPr>
            <p:cNvCxnSpPr>
              <a:cxnSpLocks/>
              <a:stCxn id="11" idx="7"/>
              <a:endCxn id="9" idx="2"/>
            </p:cNvCxnSpPr>
            <p:nvPr/>
          </p:nvCxnSpPr>
          <p:spPr>
            <a:xfrm>
              <a:off x="3370621" y="3942591"/>
              <a:ext cx="1201379" cy="3034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0BCB1EB9-5D3B-7F05-197F-280165E34131}"/>
                  </a:ext>
                </a:extLst>
              </p:cNvPr>
              <p:cNvSpPr txBox="1"/>
              <p:nvPr/>
            </p:nvSpPr>
            <p:spPr>
              <a:xfrm>
                <a:off x="610263" y="4894425"/>
                <a:ext cx="11383375" cy="1600438"/>
              </a:xfrm>
              <a:prstGeom prst="rect">
                <a:avLst/>
              </a:prstGeom>
              <a:noFill/>
            </p:spPr>
            <p:txBody>
              <a:bodyPr wrap="square" rtlCol="0">
                <a:spAutoFit/>
              </a:bodyPr>
              <a:lstStyle/>
              <a:p>
                <a:pPr algn="ctr"/>
                <a:r>
                  <a:rPr lang="en-US" altLang="zh-CN" sz="2800" dirty="0">
                    <a:latin typeface="Times New Roman" panose="02020603050405020304" pitchFamily="18" charset="0"/>
                    <a:cs typeface="Times New Roman" panose="02020603050405020304" pitchFamily="18" charset="0"/>
                  </a:rPr>
                  <a:t>position offset    </a:t>
                </a: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sSub>
                      <m:sSubPr>
                        <m:ctrlPr>
                          <a:rPr lang="en-US" altLang="zh-CN" sz="2800" b="0" i="1" smtClean="0">
                            <a:latin typeface="Cambria Math" panose="02040503050406030204" pitchFamily="18" charset="0"/>
                            <a:sym typeface="Wingdings" panose="05000000000000000000" pitchFamily="2" charset="2"/>
                          </a:rPr>
                        </m:ctrlPr>
                      </m:sSubPr>
                      <m:e>
                        <m:r>
                          <a:rPr lang="en-US" altLang="zh-CN" sz="2800" b="0" i="1" smtClean="0">
                            <a:latin typeface="Cambria Math" panose="02040503050406030204" pitchFamily="18" charset="0"/>
                            <a:sym typeface="Wingdings" panose="05000000000000000000" pitchFamily="2" charset="2"/>
                          </a:rPr>
                          <m:t>𝑡</m:t>
                        </m:r>
                      </m:e>
                      <m:sub>
                        <m:r>
                          <a:rPr lang="en-US" altLang="zh-CN" sz="2800" b="0" i="1" smtClean="0">
                            <a:latin typeface="Cambria Math" panose="02040503050406030204" pitchFamily="18" charset="0"/>
                            <a:sym typeface="Wingdings" panose="05000000000000000000" pitchFamily="2" charset="2"/>
                          </a:rPr>
                          <m:t>𝑆𝑆𝐵</m:t>
                        </m:r>
                      </m:sub>
                    </m:sSub>
                  </m:oMath>
                </a14:m>
                <a:r>
                  <a:rPr lang="en-US" altLang="zh-CN" sz="2800" b="0" dirty="0">
                    <a:latin typeface="Times New Roman" panose="02020603050405020304" pitchFamily="18" charset="0"/>
                    <a:cs typeface="Times New Roman" panose="02020603050405020304" pitchFamily="18" charset="0"/>
                    <a:sym typeface="Wingdings" panose="05000000000000000000" pitchFamily="2" charset="2"/>
                  </a:rPr>
                  <a:t> offset        residuals offset</a:t>
                </a:r>
              </a:p>
              <a:p>
                <a:pPr algn="ctr"/>
                <a:endParaRPr lang="en-US" altLang="zh-CN" sz="2800" b="0" dirty="0">
                  <a:latin typeface="Arial Rounded MT Bold" panose="020F0704030504030204" pitchFamily="34" charset="0"/>
                  <a:sym typeface="Wingdings" panose="05000000000000000000" pitchFamily="2" charset="2"/>
                </a:endParaRPr>
              </a:p>
              <a:p>
                <a:pPr algn="ctr"/>
                <a:r>
                  <a:rPr lang="en-US" altLang="zh-CN" sz="2400" b="0" dirty="0">
                    <a:latin typeface="Times New Roman" panose="02020603050405020304" pitchFamily="18" charset="0"/>
                    <a:cs typeface="Times New Roman" panose="02020603050405020304" pitchFamily="18" charset="0"/>
                    <a:sym typeface="Wingdings" panose="05000000000000000000" pitchFamily="2" charset="2"/>
                  </a:rPr>
                  <a:t>The same residual offset produce more significant effect in pulsars with shorter periods</a:t>
                </a:r>
              </a:p>
              <a:p>
                <a:pPr algn="ctr"/>
                <a:endParaRPr lang="zh-CN" altLang="en-US" dirty="0"/>
              </a:p>
            </p:txBody>
          </p:sp>
        </mc:Choice>
        <mc:Fallback xmlns="">
          <p:sp>
            <p:nvSpPr>
              <p:cNvPr id="3" name="文本框 2">
                <a:extLst>
                  <a:ext uri="{FF2B5EF4-FFF2-40B4-BE49-F238E27FC236}">
                    <a16:creationId xmlns:a16="http://schemas.microsoft.com/office/drawing/2014/main" id="{0BCB1EB9-5D3B-7F05-197F-280165E34131}"/>
                  </a:ext>
                </a:extLst>
              </p:cNvPr>
              <p:cNvSpPr txBox="1">
                <a:spLocks noRot="1" noChangeAspect="1" noMove="1" noResize="1" noEditPoints="1" noAdjustHandles="1" noChangeArrowheads="1" noChangeShapeType="1" noTextEdit="1"/>
              </p:cNvSpPr>
              <p:nvPr/>
            </p:nvSpPr>
            <p:spPr>
              <a:xfrm>
                <a:off x="610263" y="4894425"/>
                <a:ext cx="11383375" cy="1600438"/>
              </a:xfrm>
              <a:prstGeom prst="rect">
                <a:avLst/>
              </a:prstGeom>
              <a:blipFill>
                <a:blip r:embed="rId5"/>
                <a:stretch>
                  <a:fillRect t="-4580"/>
                </a:stretch>
              </a:blipFill>
            </p:spPr>
            <p:txBody>
              <a:bodyPr/>
              <a:lstStyle/>
              <a:p>
                <a:r>
                  <a:rPr lang="zh-CN" altLang="en-US">
                    <a:noFill/>
                  </a:rPr>
                  <a:t> </a:t>
                </a:r>
              </a:p>
            </p:txBody>
          </p:sp>
        </mc:Fallback>
      </mc:AlternateContent>
      <p:cxnSp>
        <p:nvCxnSpPr>
          <p:cNvPr id="12" name="直接连接符 11">
            <a:extLst>
              <a:ext uri="{FF2B5EF4-FFF2-40B4-BE49-F238E27FC236}">
                <a16:creationId xmlns:a16="http://schemas.microsoft.com/office/drawing/2014/main" id="{C0136128-FFF3-D9F2-B16D-B23C131BB499}"/>
              </a:ext>
            </a:extLst>
          </p:cNvPr>
          <p:cNvCxnSpPr>
            <a:cxnSpLocks/>
          </p:cNvCxnSpPr>
          <p:nvPr/>
        </p:nvCxnSpPr>
        <p:spPr>
          <a:xfrm flipV="1">
            <a:off x="0" y="877070"/>
            <a:ext cx="12192000" cy="1709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文本框 19">
                <a:extLst>
                  <a:ext uri="{FF2B5EF4-FFF2-40B4-BE49-F238E27FC236}">
                    <a16:creationId xmlns:a16="http://schemas.microsoft.com/office/drawing/2014/main" id="{45FEA459-1373-54B4-75B3-0659351C0B00}"/>
                  </a:ext>
                </a:extLst>
              </p:cNvPr>
              <p:cNvSpPr txBox="1"/>
              <p:nvPr/>
            </p:nvSpPr>
            <p:spPr>
              <a:xfrm>
                <a:off x="2456678" y="1240581"/>
                <a:ext cx="6874624" cy="7244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𝑆𝑆𝐵</m:t>
                          </m:r>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𝑡𝑜𝑝𝑜</m:t>
                          </m:r>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𝑐𝑜𝑟𝑟</m:t>
                          </m:r>
                        </m:sub>
                      </m:sSub>
                      <m:r>
                        <a:rPr lang="en-US" altLang="zh-CN" sz="2000" b="0" i="1" smtClean="0">
                          <a:latin typeface="Cambria Math" panose="02040503050406030204" pitchFamily="18" charset="0"/>
                        </a:rPr>
                        <m:t> − </m:t>
                      </m:r>
                      <m:f>
                        <m:fPr>
                          <m:ctrlPr>
                            <a:rPr lang="en-US" altLang="zh-CN" sz="2000" b="0" i="1" smtClean="0">
                              <a:latin typeface="Cambria Math" panose="02040503050406030204" pitchFamily="18" charset="0"/>
                            </a:rPr>
                          </m:ctrlPr>
                        </m:fPr>
                        <m:num>
                          <m:r>
                            <m:rPr>
                              <m:sty m:val="p"/>
                            </m:rPr>
                            <a:rPr lang="en-US" altLang="zh-CN" sz="2000" b="0" i="0" smtClean="0">
                              <a:latin typeface="Cambria Math" panose="02040503050406030204" pitchFamily="18" charset="0"/>
                            </a:rPr>
                            <m:t>Δ</m:t>
                          </m:r>
                          <m:r>
                            <a:rPr lang="en-US" altLang="zh-CN" sz="2000" b="0" i="1" smtClean="0">
                              <a:latin typeface="Cambria Math" panose="02040503050406030204" pitchFamily="18" charset="0"/>
                            </a:rPr>
                            <m:t>𝐷</m:t>
                          </m:r>
                        </m:num>
                        <m:den>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𝑓</m:t>
                              </m:r>
                            </m:e>
                            <m:sup>
                              <m:r>
                                <a:rPr lang="en-US" altLang="zh-CN" sz="2000" b="0" i="1" smtClean="0">
                                  <a:latin typeface="Cambria Math" panose="02040503050406030204" pitchFamily="18" charset="0"/>
                                </a:rPr>
                                <m:t>2</m:t>
                              </m:r>
                            </m:sup>
                          </m:sSup>
                        </m:den>
                      </m:f>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Δ</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𝑅</m:t>
                              </m:r>
                            </m:e>
                            <m:sub>
                              <m:r>
                                <a:rPr lang="en-US" altLang="zh-CN" sz="2000" b="0" i="1" smtClean="0">
                                  <a:latin typeface="Cambria Math" panose="02040503050406030204" pitchFamily="18" charset="0"/>
                                </a:rPr>
                                <m:t>⊙</m:t>
                              </m:r>
                            </m:sub>
                          </m:sSub>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Δ</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𝑆</m:t>
                              </m:r>
                            </m:e>
                            <m:sub>
                              <m:r>
                                <a:rPr lang="en-US" altLang="zh-CN" sz="2000" b="0" i="1" smtClean="0">
                                  <a:latin typeface="Cambria Math" panose="02040503050406030204" pitchFamily="18" charset="0"/>
                                </a:rPr>
                                <m:t>⊙</m:t>
                              </m:r>
                            </m:sub>
                          </m:sSub>
                        </m:sub>
                      </m:sSub>
                      <m:r>
                        <a:rPr lang="en-US" altLang="zh-CN" sz="2000" b="0" i="1" smtClean="0">
                          <a:latin typeface="Cambria Math" panose="02040503050406030204" pitchFamily="18" charset="0"/>
                        </a:rPr>
                        <m:t> +  </m:t>
                      </m:r>
                      <m:sSub>
                        <m:sSubPr>
                          <m:ctrlPr>
                            <a:rPr lang="en-US" altLang="zh-CN" sz="2000" b="0" i="1" smtClean="0">
                              <a:latin typeface="Cambria Math" panose="02040503050406030204" pitchFamily="18" charset="0"/>
                            </a:rPr>
                          </m:ctrlPr>
                        </m:sSubPr>
                        <m:e>
                          <m:r>
                            <m:rPr>
                              <m:sty m:val="p"/>
                            </m:rPr>
                            <a:rPr lang="en-US" altLang="zh-CN" sz="2000" b="0" i="0" smtClean="0">
                              <a:latin typeface="Cambria Math" panose="02040503050406030204" pitchFamily="18" charset="0"/>
                            </a:rPr>
                            <m:t>Δ</m:t>
                          </m:r>
                        </m:e>
                        <m:sub>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𝐸</m:t>
                              </m:r>
                            </m:e>
                            <m:sub>
                              <m:r>
                                <a:rPr lang="en-US" altLang="zh-CN" sz="2000" b="0" i="1" smtClean="0">
                                  <a:latin typeface="Cambria Math" panose="02040503050406030204" pitchFamily="18" charset="0"/>
                                </a:rPr>
                                <m:t>⊙</m:t>
                              </m:r>
                            </m:sub>
                          </m:sSub>
                        </m:sub>
                      </m:sSub>
                      <m:r>
                        <a:rPr lang="en-US" altLang="zh-CN" sz="2000" b="0" i="1" smtClean="0">
                          <a:solidFill>
                            <a:schemeClr val="bg1">
                              <a:lumMod val="75000"/>
                            </a:schemeClr>
                          </a:solidFill>
                          <a:latin typeface="Cambria Math" panose="02040503050406030204" pitchFamily="18" charset="0"/>
                        </a:rPr>
                        <m:t>+</m:t>
                      </m:r>
                      <m:sSub>
                        <m:sSubPr>
                          <m:ctrlPr>
                            <a:rPr lang="en-US" altLang="zh-CN" sz="2000" b="0" i="1" smtClean="0">
                              <a:solidFill>
                                <a:schemeClr val="bg1">
                                  <a:lumMod val="75000"/>
                                </a:schemeClr>
                              </a:solidFill>
                              <a:latin typeface="Cambria Math" panose="02040503050406030204" pitchFamily="18" charset="0"/>
                            </a:rPr>
                          </m:ctrlPr>
                        </m:sSubPr>
                        <m:e>
                          <m:r>
                            <m:rPr>
                              <m:sty m:val="p"/>
                            </m:rPr>
                            <a:rPr lang="en-US" altLang="zh-CN" sz="2000" b="0" i="0" smtClean="0">
                              <a:solidFill>
                                <a:schemeClr val="bg1">
                                  <a:lumMod val="75000"/>
                                </a:schemeClr>
                              </a:solidFill>
                              <a:latin typeface="Cambria Math" panose="02040503050406030204" pitchFamily="18" charset="0"/>
                            </a:rPr>
                            <m:t>Δ</m:t>
                          </m:r>
                        </m:e>
                        <m:sub>
                          <m:r>
                            <a:rPr lang="en-US" altLang="zh-CN" sz="2000" b="0" i="1" smtClean="0">
                              <a:solidFill>
                                <a:schemeClr val="bg1">
                                  <a:lumMod val="75000"/>
                                </a:schemeClr>
                              </a:solidFill>
                              <a:latin typeface="Cambria Math" panose="02040503050406030204" pitchFamily="18" charset="0"/>
                            </a:rPr>
                            <m:t>𝐵</m:t>
                          </m:r>
                        </m:sub>
                      </m:sSub>
                    </m:oMath>
                  </m:oMathPara>
                </a14:m>
                <a:endParaRPr lang="en-US" altLang="zh-CN" sz="2000" b="0" dirty="0"/>
              </a:p>
            </p:txBody>
          </p:sp>
        </mc:Choice>
        <mc:Fallback xmlns="">
          <p:sp>
            <p:nvSpPr>
              <p:cNvPr id="20" name="文本框 19">
                <a:extLst>
                  <a:ext uri="{FF2B5EF4-FFF2-40B4-BE49-F238E27FC236}">
                    <a16:creationId xmlns:a16="http://schemas.microsoft.com/office/drawing/2014/main" id="{45FEA459-1373-54B4-75B3-0659351C0B00}"/>
                  </a:ext>
                </a:extLst>
              </p:cNvPr>
              <p:cNvSpPr txBox="1">
                <a:spLocks noRot="1" noChangeAspect="1" noMove="1" noResize="1" noEditPoints="1" noAdjustHandles="1" noChangeArrowheads="1" noChangeShapeType="1" noTextEdit="1"/>
              </p:cNvSpPr>
              <p:nvPr/>
            </p:nvSpPr>
            <p:spPr>
              <a:xfrm>
                <a:off x="2456678" y="1240581"/>
                <a:ext cx="6874624" cy="724494"/>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9F42D718-618E-D439-00DC-425B9C664188}"/>
                  </a:ext>
                </a:extLst>
              </p:cNvPr>
              <p:cNvSpPr txBox="1"/>
              <p:nvPr/>
            </p:nvSpPr>
            <p:spPr>
              <a:xfrm>
                <a:off x="4246221" y="2736195"/>
                <a:ext cx="3675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r>
                            <a:rPr lang="en-US" altLang="zh-CN" b="0" i="1" smtClean="0">
                              <a:latin typeface="Cambria Math" panose="02040503050406030204" pitchFamily="18" charset="0"/>
                            </a:rPr>
                            <m:t>𝑟</m:t>
                          </m:r>
                        </m:e>
                      </m:acc>
                    </m:oMath>
                  </m:oMathPara>
                </a14:m>
                <a:endParaRPr lang="zh-CN" altLang="en-US" dirty="0"/>
              </a:p>
            </p:txBody>
          </p:sp>
        </mc:Choice>
        <mc:Fallback xmlns="">
          <p:sp>
            <p:nvSpPr>
              <p:cNvPr id="6" name="文本框 5">
                <a:extLst>
                  <a:ext uri="{FF2B5EF4-FFF2-40B4-BE49-F238E27FC236}">
                    <a16:creationId xmlns:a16="http://schemas.microsoft.com/office/drawing/2014/main" id="{9F42D718-618E-D439-00DC-425B9C664188}"/>
                  </a:ext>
                </a:extLst>
              </p:cNvPr>
              <p:cNvSpPr txBox="1">
                <a:spLocks noRot="1" noChangeAspect="1" noMove="1" noResize="1" noEditPoints="1" noAdjustHandles="1" noChangeArrowheads="1" noChangeShapeType="1" noTextEdit="1"/>
              </p:cNvSpPr>
              <p:nvPr/>
            </p:nvSpPr>
            <p:spPr>
              <a:xfrm>
                <a:off x="4246221" y="2736195"/>
                <a:ext cx="367579" cy="369332"/>
              </a:xfrm>
              <a:prstGeom prst="rect">
                <a:avLst/>
              </a:prstGeom>
              <a:blipFill>
                <a:blip r:embed="rId7"/>
                <a:stretch>
                  <a:fillRect t="-23333" r="-2666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E707CE3-847B-0759-3FA4-AE9ADC66BD59}"/>
                  </a:ext>
                </a:extLst>
              </p:cNvPr>
              <p:cNvSpPr txBox="1"/>
              <p:nvPr/>
            </p:nvSpPr>
            <p:spPr>
              <a:xfrm>
                <a:off x="3460864" y="3823513"/>
                <a:ext cx="36757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b="0" i="1" smtClean="0">
                              <a:latin typeface="Cambria Math" panose="02040503050406030204" pitchFamily="18" charset="0"/>
                            </a:rPr>
                          </m:ctrlPr>
                        </m:acc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𝐸</m:t>
                              </m:r>
                            </m:sub>
                          </m:sSub>
                        </m:e>
                      </m:acc>
                    </m:oMath>
                  </m:oMathPara>
                </a14:m>
                <a:endParaRPr lang="zh-CN" altLang="en-US" dirty="0"/>
              </a:p>
            </p:txBody>
          </p:sp>
        </mc:Choice>
        <mc:Fallback xmlns="">
          <p:sp>
            <p:nvSpPr>
              <p:cNvPr id="15" name="文本框 14">
                <a:extLst>
                  <a:ext uri="{FF2B5EF4-FFF2-40B4-BE49-F238E27FC236}">
                    <a16:creationId xmlns:a16="http://schemas.microsoft.com/office/drawing/2014/main" id="{0E707CE3-847B-0759-3FA4-AE9ADC66BD59}"/>
                  </a:ext>
                </a:extLst>
              </p:cNvPr>
              <p:cNvSpPr txBox="1">
                <a:spLocks noRot="1" noChangeAspect="1" noMove="1" noResize="1" noEditPoints="1" noAdjustHandles="1" noChangeArrowheads="1" noChangeShapeType="1" noTextEdit="1"/>
              </p:cNvSpPr>
              <p:nvPr/>
            </p:nvSpPr>
            <p:spPr>
              <a:xfrm>
                <a:off x="3460864" y="3823513"/>
                <a:ext cx="367579" cy="369332"/>
              </a:xfrm>
              <a:prstGeom prst="rect">
                <a:avLst/>
              </a:prstGeom>
              <a:blipFill>
                <a:blip r:embed="rId8"/>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4382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2F973E2-1432-F724-D652-C23606A43BFD}"/>
              </a:ext>
            </a:extLst>
          </p:cNvPr>
          <p:cNvPicPr>
            <a:picLocks noChangeAspect="1"/>
          </p:cNvPicPr>
          <p:nvPr/>
        </p:nvPicPr>
        <p:blipFill>
          <a:blip r:embed="rId2"/>
          <a:stretch>
            <a:fillRect/>
          </a:stretch>
        </p:blipFill>
        <p:spPr>
          <a:xfrm>
            <a:off x="4477024" y="4406007"/>
            <a:ext cx="3264502" cy="2160000"/>
          </a:xfrm>
          <a:prstGeom prst="rect">
            <a:avLst/>
          </a:prstGeom>
        </p:spPr>
      </p:pic>
      <p:pic>
        <p:nvPicPr>
          <p:cNvPr id="10" name="图片 9">
            <a:extLst>
              <a:ext uri="{FF2B5EF4-FFF2-40B4-BE49-F238E27FC236}">
                <a16:creationId xmlns:a16="http://schemas.microsoft.com/office/drawing/2014/main" id="{A65886D2-25D5-A5D7-EC50-460D4CA9560A}"/>
              </a:ext>
            </a:extLst>
          </p:cNvPr>
          <p:cNvPicPr>
            <a:picLocks noChangeAspect="1"/>
          </p:cNvPicPr>
          <p:nvPr/>
        </p:nvPicPr>
        <p:blipFill>
          <a:blip r:embed="rId3"/>
          <a:stretch>
            <a:fillRect/>
          </a:stretch>
        </p:blipFill>
        <p:spPr>
          <a:xfrm>
            <a:off x="838200" y="4406006"/>
            <a:ext cx="3264502" cy="2141574"/>
          </a:xfrm>
          <a:prstGeom prst="rect">
            <a:avLst/>
          </a:prstGeom>
        </p:spPr>
      </p:pic>
      <p:pic>
        <p:nvPicPr>
          <p:cNvPr id="3" name="图片 2">
            <a:extLst>
              <a:ext uri="{FF2B5EF4-FFF2-40B4-BE49-F238E27FC236}">
                <a16:creationId xmlns:a16="http://schemas.microsoft.com/office/drawing/2014/main" id="{5271EEF3-C69D-BEAB-1BB9-0A9C51FE810B}"/>
              </a:ext>
            </a:extLst>
          </p:cNvPr>
          <p:cNvPicPr>
            <a:picLocks noChangeAspect="1"/>
          </p:cNvPicPr>
          <p:nvPr/>
        </p:nvPicPr>
        <p:blipFill>
          <a:blip r:embed="rId4"/>
          <a:stretch>
            <a:fillRect/>
          </a:stretch>
        </p:blipFill>
        <p:spPr>
          <a:xfrm>
            <a:off x="8129784" y="4406007"/>
            <a:ext cx="3243600" cy="2160000"/>
          </a:xfrm>
          <a:prstGeom prst="rect">
            <a:avLst/>
          </a:prstGeom>
        </p:spPr>
      </p:pic>
      <p:sp>
        <p:nvSpPr>
          <p:cNvPr id="4" name="文本框 3">
            <a:extLst>
              <a:ext uri="{FF2B5EF4-FFF2-40B4-BE49-F238E27FC236}">
                <a16:creationId xmlns:a16="http://schemas.microsoft.com/office/drawing/2014/main" id="{A96E2190-5C43-67E0-8FA5-602AED3789F4}"/>
              </a:ext>
            </a:extLst>
          </p:cNvPr>
          <p:cNvSpPr txBox="1"/>
          <p:nvPr/>
        </p:nvSpPr>
        <p:spPr>
          <a:xfrm>
            <a:off x="876673" y="4071175"/>
            <a:ext cx="1856598" cy="369332"/>
          </a:xfrm>
          <a:prstGeom prst="rect">
            <a:avLst/>
          </a:prstGeom>
          <a:noFill/>
        </p:spPr>
        <p:txBody>
          <a:bodyPr wrap="none" rtlCol="0">
            <a:spAutoFit/>
          </a:bodyPr>
          <a:lstStyle/>
          <a:p>
            <a:r>
              <a:rPr lang="en-US" altLang="zh-CN" dirty="0"/>
              <a:t>PSR J1811-0622</a:t>
            </a:r>
            <a:endParaRPr lang="zh-CN" altLang="en-US" dirty="0"/>
          </a:p>
        </p:txBody>
      </p:sp>
      <p:sp>
        <p:nvSpPr>
          <p:cNvPr id="5" name="内容占位符 4">
            <a:extLst>
              <a:ext uri="{FF2B5EF4-FFF2-40B4-BE49-F238E27FC236}">
                <a16:creationId xmlns:a16="http://schemas.microsoft.com/office/drawing/2014/main" id="{9E10F8EF-6B09-0415-7530-A22BC38EF7C4}"/>
              </a:ext>
            </a:extLst>
          </p:cNvPr>
          <p:cNvSpPr txBox="1">
            <a:spLocks noGrp="1"/>
          </p:cNvSpPr>
          <p:nvPr>
            <p:ph idx="1"/>
          </p:nvPr>
        </p:nvSpPr>
        <p:spPr>
          <a:xfrm>
            <a:off x="838200" y="1176775"/>
            <a:ext cx="1895071" cy="341632"/>
          </a:xfrm>
          <a:prstGeom prst="rect">
            <a:avLst/>
          </a:prstGeom>
          <a:noFill/>
        </p:spPr>
        <p:txBody>
          <a:bodyPr wrap="none" rtlCol="0">
            <a:spAutoFit/>
          </a:bodyPr>
          <a:lstStyle/>
          <a:p>
            <a:pPr marL="0" indent="0">
              <a:buNone/>
            </a:pPr>
            <a:r>
              <a:rPr kumimoji="0" lang="en-US" altLang="zh-CN"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PSR J2205+6012</a:t>
            </a:r>
            <a:endParaRPr lang="zh-CN" altLang="en-US" dirty="0"/>
          </a:p>
        </p:txBody>
      </p:sp>
      <p:sp>
        <p:nvSpPr>
          <p:cNvPr id="12" name="标题 1">
            <a:extLst>
              <a:ext uri="{FF2B5EF4-FFF2-40B4-BE49-F238E27FC236}">
                <a16:creationId xmlns:a16="http://schemas.microsoft.com/office/drawing/2014/main" id="{C41E642C-92D3-A9EA-BCEF-2ABFC68DECDD}"/>
              </a:ext>
            </a:extLst>
          </p:cNvPr>
          <p:cNvSpPr>
            <a:spLocks noGrp="1"/>
          </p:cNvSpPr>
          <p:nvPr>
            <p:ph type="title"/>
          </p:nvPr>
        </p:nvSpPr>
        <p:spPr>
          <a:xfrm>
            <a:off x="636190" y="205916"/>
            <a:ext cx="10515600" cy="717525"/>
          </a:xfrm>
        </p:spPr>
        <p:txBody>
          <a:bodyPr vert="horz" lIns="91440" tIns="45720" rIns="91440" bIns="45720" rtlCol="0" anchor="ctr">
            <a:normAutofit/>
          </a:bodyPr>
          <a:lstStyle/>
          <a:p>
            <a:r>
              <a:rPr lang="en-US" altLang="zh-CN" sz="3200" b="1" dirty="0">
                <a:latin typeface="Times New Roman" panose="02020603050405020304" pitchFamily="18" charset="0"/>
                <a:cs typeface="Times New Roman" panose="02020603050405020304" pitchFamily="18" charset="0"/>
              </a:rPr>
              <a:t>Binary pulsar timing</a:t>
            </a:r>
            <a:endParaRPr lang="zh-CN" altLang="en-US" sz="3200" b="1" dirty="0">
              <a:latin typeface="Times New Roman" panose="02020603050405020304" pitchFamily="18" charset="0"/>
              <a:cs typeface="Times New Roman" panose="02020603050405020304" pitchFamily="18" charset="0"/>
            </a:endParaRPr>
          </a:p>
        </p:txBody>
      </p:sp>
      <p:cxnSp>
        <p:nvCxnSpPr>
          <p:cNvPr id="14" name="直接连接符 13">
            <a:extLst>
              <a:ext uri="{FF2B5EF4-FFF2-40B4-BE49-F238E27FC236}">
                <a16:creationId xmlns:a16="http://schemas.microsoft.com/office/drawing/2014/main" id="{43F87CCB-89F5-7CD1-A318-EAA2F971FCB4}"/>
              </a:ext>
            </a:extLst>
          </p:cNvPr>
          <p:cNvCxnSpPr>
            <a:cxnSpLocks/>
          </p:cNvCxnSpPr>
          <p:nvPr/>
        </p:nvCxnSpPr>
        <p:spPr>
          <a:xfrm flipV="1">
            <a:off x="0" y="877070"/>
            <a:ext cx="12192000" cy="17093"/>
          </a:xfrm>
          <a:prstGeom prst="line">
            <a:avLst/>
          </a:prstGeom>
        </p:spPr>
        <p:style>
          <a:lnRef idx="1">
            <a:schemeClr val="dk1"/>
          </a:lnRef>
          <a:fillRef idx="0">
            <a:schemeClr val="dk1"/>
          </a:fillRef>
          <a:effectRef idx="0">
            <a:schemeClr val="dk1"/>
          </a:effectRef>
          <a:fontRef idx="minor">
            <a:schemeClr val="tx1"/>
          </a:fontRef>
        </p:style>
      </p:cxnSp>
      <p:pic>
        <p:nvPicPr>
          <p:cNvPr id="16" name="图片 15">
            <a:extLst>
              <a:ext uri="{FF2B5EF4-FFF2-40B4-BE49-F238E27FC236}">
                <a16:creationId xmlns:a16="http://schemas.microsoft.com/office/drawing/2014/main" id="{E070A6AA-D615-5E86-0B03-DF60F2F30C19}"/>
              </a:ext>
            </a:extLst>
          </p:cNvPr>
          <p:cNvPicPr>
            <a:picLocks noChangeAspect="1"/>
          </p:cNvPicPr>
          <p:nvPr/>
        </p:nvPicPr>
        <p:blipFill rotWithShape="1">
          <a:blip r:embed="rId5"/>
          <a:srcRect l="23796" t="20529" r="1978" b="10814"/>
          <a:stretch/>
        </p:blipFill>
        <p:spPr>
          <a:xfrm>
            <a:off x="838199" y="1559956"/>
            <a:ext cx="3264501" cy="2160001"/>
          </a:xfrm>
          <a:prstGeom prst="rect">
            <a:avLst/>
          </a:prstGeom>
        </p:spPr>
      </p:pic>
      <p:pic>
        <p:nvPicPr>
          <p:cNvPr id="19" name="图片 18">
            <a:extLst>
              <a:ext uri="{FF2B5EF4-FFF2-40B4-BE49-F238E27FC236}">
                <a16:creationId xmlns:a16="http://schemas.microsoft.com/office/drawing/2014/main" id="{68F7E55F-0047-7794-BB69-49570621F2EF}"/>
              </a:ext>
            </a:extLst>
          </p:cNvPr>
          <p:cNvPicPr>
            <a:picLocks noChangeAspect="1"/>
          </p:cNvPicPr>
          <p:nvPr/>
        </p:nvPicPr>
        <p:blipFill>
          <a:blip r:embed="rId6"/>
          <a:stretch>
            <a:fillRect/>
          </a:stretch>
        </p:blipFill>
        <p:spPr>
          <a:xfrm>
            <a:off x="4577337" y="1565317"/>
            <a:ext cx="3063877" cy="2160000"/>
          </a:xfrm>
          <a:prstGeom prst="rect">
            <a:avLst/>
          </a:prstGeom>
        </p:spPr>
      </p:pic>
      <p:pic>
        <p:nvPicPr>
          <p:cNvPr id="22" name="图片 21">
            <a:extLst>
              <a:ext uri="{FF2B5EF4-FFF2-40B4-BE49-F238E27FC236}">
                <a16:creationId xmlns:a16="http://schemas.microsoft.com/office/drawing/2014/main" id="{32B33210-E045-A436-677F-F68A4FA40CD1}"/>
              </a:ext>
            </a:extLst>
          </p:cNvPr>
          <p:cNvPicPr>
            <a:picLocks noChangeAspect="1"/>
          </p:cNvPicPr>
          <p:nvPr/>
        </p:nvPicPr>
        <p:blipFill>
          <a:blip r:embed="rId7"/>
          <a:stretch>
            <a:fillRect/>
          </a:stretch>
        </p:blipFill>
        <p:spPr>
          <a:xfrm>
            <a:off x="8115846" y="1565317"/>
            <a:ext cx="3203113" cy="2176739"/>
          </a:xfrm>
          <a:prstGeom prst="rect">
            <a:avLst/>
          </a:prstGeom>
        </p:spPr>
      </p:pic>
    </p:spTree>
    <p:extLst>
      <p:ext uri="{BB962C8B-B14F-4D97-AF65-F5344CB8AC3E}">
        <p14:creationId xmlns:p14="http://schemas.microsoft.com/office/powerpoint/2010/main" val="225486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9">
            <a:extLst>
              <a:ext uri="{FF2B5EF4-FFF2-40B4-BE49-F238E27FC236}">
                <a16:creationId xmlns:a16="http://schemas.microsoft.com/office/drawing/2014/main" id="{AA361608-DF60-692D-A019-FE2EAA088C50}"/>
              </a:ext>
            </a:extLst>
          </p:cNvPr>
          <p:cNvPicPr>
            <a:picLocks noGrp="1" noChangeAspect="1"/>
          </p:cNvPicPr>
          <p:nvPr>
            <p:ph idx="1"/>
          </p:nvPr>
        </p:nvPicPr>
        <p:blipFill>
          <a:blip r:embed="rId3"/>
          <a:stretch>
            <a:fillRect/>
          </a:stretch>
        </p:blipFill>
        <p:spPr>
          <a:xfrm>
            <a:off x="3666080" y="1218458"/>
            <a:ext cx="4107536" cy="5155280"/>
          </a:xfrm>
          <a:prstGeom prst="rect">
            <a:avLst/>
          </a:prstGeom>
        </p:spPr>
      </p:pic>
      <p:cxnSp>
        <p:nvCxnSpPr>
          <p:cNvPr id="14" name="直接箭头连接符 13">
            <a:extLst>
              <a:ext uri="{FF2B5EF4-FFF2-40B4-BE49-F238E27FC236}">
                <a16:creationId xmlns:a16="http://schemas.microsoft.com/office/drawing/2014/main" id="{2A0D8DD8-B3CF-F07B-660A-1FE7711B7A8F}"/>
              </a:ext>
            </a:extLst>
          </p:cNvPr>
          <p:cNvCxnSpPr>
            <a:cxnSpLocks/>
          </p:cNvCxnSpPr>
          <p:nvPr/>
        </p:nvCxnSpPr>
        <p:spPr>
          <a:xfrm>
            <a:off x="6194517" y="3035371"/>
            <a:ext cx="2243328"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grpSp>
        <p:nvGrpSpPr>
          <p:cNvPr id="16" name="组合 15">
            <a:extLst>
              <a:ext uri="{FF2B5EF4-FFF2-40B4-BE49-F238E27FC236}">
                <a16:creationId xmlns:a16="http://schemas.microsoft.com/office/drawing/2014/main" id="{AC7E0B6D-730E-8F2C-9E0B-1AA04711AD29}"/>
              </a:ext>
            </a:extLst>
          </p:cNvPr>
          <p:cNvGrpSpPr/>
          <p:nvPr/>
        </p:nvGrpSpPr>
        <p:grpSpPr>
          <a:xfrm>
            <a:off x="8437844" y="2711432"/>
            <a:ext cx="3221869" cy="2308324"/>
            <a:chOff x="8339328" y="2643396"/>
            <a:chExt cx="3130906" cy="2308324"/>
          </a:xfrm>
        </p:grpSpPr>
        <p:sp>
          <p:nvSpPr>
            <p:cNvPr id="13" name="文本框 12">
              <a:extLst>
                <a:ext uri="{FF2B5EF4-FFF2-40B4-BE49-F238E27FC236}">
                  <a16:creationId xmlns:a16="http://schemas.microsoft.com/office/drawing/2014/main" id="{8C00F90F-45EB-7EB5-2B49-F357B384927A}"/>
                </a:ext>
              </a:extLst>
            </p:cNvPr>
            <p:cNvSpPr txBox="1"/>
            <p:nvPr/>
          </p:nvSpPr>
          <p:spPr>
            <a:xfrm>
              <a:off x="8339328" y="2643396"/>
              <a:ext cx="3130906" cy="2308324"/>
            </a:xfrm>
            <a:prstGeom prst="rect">
              <a:avLst/>
            </a:prstGeom>
            <a:noFill/>
            <a:ln>
              <a:solidFill>
                <a:schemeClr val="tx1"/>
              </a:solidFill>
            </a:ln>
          </p:spPr>
          <p:txBody>
            <a:bodyPr wrap="square" rtlCol="0">
              <a:spAutoFit/>
            </a:bodyPr>
            <a:lstStyle/>
            <a:p>
              <a:pPr algn="ctr"/>
              <a:r>
                <a:rPr lang="en-US" altLang="zh-CN" dirty="0">
                  <a:latin typeface="Times New Roman" panose="02020603050405020304" pitchFamily="18" charset="0"/>
                  <a:cs typeface="Times New Roman" panose="02020603050405020304" pitchFamily="18" charset="0"/>
                </a:rPr>
                <a:t>   grid searching</a:t>
              </a:r>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p:txBody>
        </p:sp>
        <p:pic>
          <p:nvPicPr>
            <p:cNvPr id="4" name="图片 3">
              <a:extLst>
                <a:ext uri="{FF2B5EF4-FFF2-40B4-BE49-F238E27FC236}">
                  <a16:creationId xmlns:a16="http://schemas.microsoft.com/office/drawing/2014/main" id="{3CA76964-6EEB-1F48-00AB-C1B608583B81}"/>
                </a:ext>
              </a:extLst>
            </p:cNvPr>
            <p:cNvPicPr>
              <a:picLocks noChangeAspect="1"/>
            </p:cNvPicPr>
            <p:nvPr/>
          </p:nvPicPr>
          <p:blipFill>
            <a:blip r:embed="rId4"/>
            <a:stretch>
              <a:fillRect/>
            </a:stretch>
          </p:blipFill>
          <p:spPr>
            <a:xfrm>
              <a:off x="8730239" y="3059528"/>
              <a:ext cx="2349083" cy="1800000"/>
            </a:xfrm>
            <a:prstGeom prst="rect">
              <a:avLst/>
            </a:prstGeom>
          </p:spPr>
        </p:pic>
      </p:grpSp>
      <p:cxnSp>
        <p:nvCxnSpPr>
          <p:cNvPr id="7" name="直接箭头连接符 6">
            <a:extLst>
              <a:ext uri="{FF2B5EF4-FFF2-40B4-BE49-F238E27FC236}">
                <a16:creationId xmlns:a16="http://schemas.microsoft.com/office/drawing/2014/main" id="{05162FE1-3DE7-6B74-18FE-BBB16D93BAEC}"/>
              </a:ext>
            </a:extLst>
          </p:cNvPr>
          <p:cNvCxnSpPr>
            <a:cxnSpLocks/>
          </p:cNvCxnSpPr>
          <p:nvPr/>
        </p:nvCxnSpPr>
        <p:spPr>
          <a:xfrm flipH="1">
            <a:off x="6194517" y="4619006"/>
            <a:ext cx="2243327"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2" name="标题 1">
            <a:extLst>
              <a:ext uri="{FF2B5EF4-FFF2-40B4-BE49-F238E27FC236}">
                <a16:creationId xmlns:a16="http://schemas.microsoft.com/office/drawing/2014/main" id="{A3CE7F86-4F7D-AB1E-0B15-C87BBE276A9E}"/>
              </a:ext>
            </a:extLst>
          </p:cNvPr>
          <p:cNvSpPr txBox="1">
            <a:spLocks/>
          </p:cNvSpPr>
          <p:nvPr/>
        </p:nvSpPr>
        <p:spPr>
          <a:xfrm>
            <a:off x="636190" y="205916"/>
            <a:ext cx="10515600" cy="717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Calculate position with GPU</a:t>
            </a:r>
            <a:endParaRPr lang="zh-CN" altLang="en-US" sz="3200" b="1" dirty="0">
              <a:latin typeface="Times New Roman" panose="02020603050405020304" pitchFamily="18" charset="0"/>
              <a:cs typeface="Times New Roman" panose="02020603050405020304" pitchFamily="18" charset="0"/>
            </a:endParaRPr>
          </a:p>
        </p:txBody>
      </p:sp>
      <p:cxnSp>
        <p:nvCxnSpPr>
          <p:cNvPr id="17" name="直接连接符 16">
            <a:extLst>
              <a:ext uri="{FF2B5EF4-FFF2-40B4-BE49-F238E27FC236}">
                <a16:creationId xmlns:a16="http://schemas.microsoft.com/office/drawing/2014/main" id="{8BFD5E37-18B4-E495-EC2B-710DA1850C27}"/>
              </a:ext>
            </a:extLst>
          </p:cNvPr>
          <p:cNvCxnSpPr>
            <a:cxnSpLocks/>
          </p:cNvCxnSpPr>
          <p:nvPr/>
        </p:nvCxnSpPr>
        <p:spPr>
          <a:xfrm flipV="1">
            <a:off x="0" y="877070"/>
            <a:ext cx="12192000" cy="17093"/>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F69E6BB-365B-5657-43CB-1BB1E5F8CD0D}"/>
                  </a:ext>
                </a:extLst>
              </p:cNvPr>
              <p:cNvSpPr txBox="1"/>
              <p:nvPr/>
            </p:nvSpPr>
            <p:spPr>
              <a:xfrm>
                <a:off x="7316180" y="5650783"/>
                <a:ext cx="4629151" cy="923330"/>
              </a:xfrm>
              <a:prstGeom prst="rect">
                <a:avLst/>
              </a:prstGeom>
              <a:noFill/>
              <a:ln>
                <a:solidFill>
                  <a:schemeClr val="tx1"/>
                </a:solidFill>
              </a:ln>
            </p:spPr>
            <p:txBody>
              <a:bodyPr wrap="square" rtlCol="0">
                <a:spAutoFit/>
              </a:bodyPr>
              <a:lstStyle/>
              <a:p>
                <a:r>
                  <a:rPr lang="en-US" altLang="zh-CN" sz="1800" dirty="0">
                    <a:latin typeface="Times New Roman" panose="02020603050405020304" pitchFamily="18" charset="0"/>
                    <a:cs typeface="Times New Roman" panose="02020603050405020304" pitchFamily="18" charset="0"/>
                  </a:rPr>
                  <a:t>Grid : Sensitivity of FAST in L-Band (~2.9’) ,  2 milliarcsecond step</a:t>
                </a:r>
              </a:p>
              <a:p>
                <a:r>
                  <a:rPr lang="en-US" altLang="zh-CN" dirty="0">
                    <a:latin typeface="Times New Roman" panose="02020603050405020304" pitchFamily="18" charset="0"/>
                    <a:cs typeface="Times New Roman" panose="02020603050405020304" pitchFamily="18" charset="0"/>
                  </a:rPr>
                  <a:t>DATA: </a:t>
                </a:r>
                <a14:m>
                  <m:oMath xmlns:m="http://schemas.openxmlformats.org/officeDocument/2006/math">
                    <m:sSup>
                      <m:sSupPr>
                        <m:ctrlPr>
                          <a:rPr lang="en-US" altLang="zh-CN" b="0" i="1" smtClean="0">
                            <a:latin typeface="Cambria Math" panose="02040503050406030204" pitchFamily="18" charset="0"/>
                            <a:cs typeface="Times New Roman" panose="02020603050405020304" pitchFamily="18" charset="0"/>
                          </a:rPr>
                        </m:ctrlPr>
                      </m:sSupPr>
                      <m:e>
                        <m:r>
                          <a:rPr lang="en-US" altLang="zh-CN" b="0" i="1" smtClean="0">
                            <a:latin typeface="Cambria Math" panose="02040503050406030204" pitchFamily="18" charset="0"/>
                            <a:cs typeface="Times New Roman" panose="02020603050405020304" pitchFamily="18" charset="0"/>
                          </a:rPr>
                          <m:t>   ~  10</m:t>
                        </m:r>
                      </m:e>
                      <m:sup>
                        <m:r>
                          <a:rPr lang="en-US" altLang="zh-CN" b="0" i="1" smtClean="0">
                            <a:latin typeface="Cambria Math" panose="02040503050406030204" pitchFamily="18" charset="0"/>
                            <a:cs typeface="Times New Roman" panose="02020603050405020304" pitchFamily="18" charset="0"/>
                          </a:rPr>
                          <m:t>11</m:t>
                        </m:r>
                      </m:sup>
                    </m:sSup>
                  </m:oMath>
                </a14:m>
                <a:endParaRPr lang="en-US" altLang="zh-CN" dirty="0"/>
              </a:p>
            </p:txBody>
          </p:sp>
        </mc:Choice>
        <mc:Fallback xmlns="">
          <p:sp>
            <p:nvSpPr>
              <p:cNvPr id="2" name="文本框 1">
                <a:extLst>
                  <a:ext uri="{FF2B5EF4-FFF2-40B4-BE49-F238E27FC236}">
                    <a16:creationId xmlns:a16="http://schemas.microsoft.com/office/drawing/2014/main" id="{FF69E6BB-365B-5657-43CB-1BB1E5F8CD0D}"/>
                  </a:ext>
                </a:extLst>
              </p:cNvPr>
              <p:cNvSpPr txBox="1">
                <a:spLocks noRot="1" noChangeAspect="1" noMove="1" noResize="1" noEditPoints="1" noAdjustHandles="1" noChangeArrowheads="1" noChangeShapeType="1" noTextEdit="1"/>
              </p:cNvSpPr>
              <p:nvPr/>
            </p:nvSpPr>
            <p:spPr>
              <a:xfrm>
                <a:off x="7316180" y="5650783"/>
                <a:ext cx="4629151" cy="923330"/>
              </a:xfrm>
              <a:prstGeom prst="rect">
                <a:avLst/>
              </a:prstGeom>
              <a:blipFill>
                <a:blip r:embed="rId5"/>
                <a:stretch>
                  <a:fillRect l="-919" t="-3268" b="-8497"/>
                </a:stretch>
              </a:blipFill>
              <a:ln>
                <a:solidFill>
                  <a:schemeClr val="tx1"/>
                </a:solidFill>
              </a:ln>
            </p:spPr>
            <p:txBody>
              <a:bodyPr/>
              <a:lstStyle/>
              <a:p>
                <a:r>
                  <a:rPr lang="zh-CN" altLang="en-US">
                    <a:noFill/>
                  </a:rPr>
                  <a:t> </a:t>
                </a:r>
              </a:p>
            </p:txBody>
          </p:sp>
        </mc:Fallback>
      </mc:AlternateContent>
    </p:spTree>
    <p:extLst>
      <p:ext uri="{BB962C8B-B14F-4D97-AF65-F5344CB8AC3E}">
        <p14:creationId xmlns:p14="http://schemas.microsoft.com/office/powerpoint/2010/main" val="417318730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3892</TotalTime>
  <Words>1079</Words>
  <Application>Microsoft Office PowerPoint</Application>
  <PresentationFormat>宽屏</PresentationFormat>
  <Paragraphs>171</Paragraphs>
  <Slides>13</Slides>
  <Notes>6</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等线</vt:lpstr>
      <vt:lpstr>等线 Light</vt:lpstr>
      <vt:lpstr>Arial</vt:lpstr>
      <vt:lpstr>Arial Rounded MT Bold</vt:lpstr>
      <vt:lpstr>Cambria Math</vt:lpstr>
      <vt:lpstr>Times New Roman</vt:lpstr>
      <vt:lpstr>Wingdings</vt:lpstr>
      <vt:lpstr>Office 主题​​</vt:lpstr>
      <vt:lpstr>Accelerate the pulsar timing  solving with GPU </vt:lpstr>
      <vt:lpstr>    Outline</vt:lpstr>
      <vt:lpstr>PowerPoint 演示文稿</vt:lpstr>
      <vt:lpstr>PowerPoint 演示文稿</vt:lpstr>
      <vt:lpstr>PowerPoint 演示文稿</vt:lpstr>
      <vt:lpstr>PowerPoint 演示文稿</vt:lpstr>
      <vt:lpstr>Position measurement</vt:lpstr>
      <vt:lpstr>Binary pulsar timing</vt:lpstr>
      <vt:lpstr>PowerPoint 演示文稿</vt:lpstr>
      <vt:lpstr>PowerPoint 演示文稿</vt:lpstr>
      <vt:lpstr>PowerPoint 演示文稿</vt:lpstr>
      <vt:lpstr>PowerPoint 演示文稿</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gadget to accelerate pulsar position solving by GPU</dc:title>
  <dc:creator>Fang Ziyao</dc:creator>
  <cp:lastModifiedBy>Ziyao Fang</cp:lastModifiedBy>
  <cp:revision>231</cp:revision>
  <dcterms:created xsi:type="dcterms:W3CDTF">2023-06-02T13:19:39Z</dcterms:created>
  <dcterms:modified xsi:type="dcterms:W3CDTF">2023-07-05T07:50:31Z</dcterms:modified>
</cp:coreProperties>
</file>