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812" r:id="rId2"/>
    <p:sldId id="891" r:id="rId3"/>
    <p:sldId id="868" r:id="rId4"/>
    <p:sldId id="890" r:id="rId5"/>
    <p:sldId id="907" r:id="rId6"/>
    <p:sldId id="908" r:id="rId7"/>
    <p:sldId id="872" r:id="rId8"/>
    <p:sldId id="866" r:id="rId9"/>
    <p:sldId id="867" r:id="rId10"/>
    <p:sldId id="895" r:id="rId11"/>
    <p:sldId id="897" r:id="rId12"/>
    <p:sldId id="899" r:id="rId13"/>
    <p:sldId id="902" r:id="rId14"/>
    <p:sldId id="905" r:id="rId15"/>
    <p:sldId id="904" r:id="rId16"/>
    <p:sldId id="906" r:id="rId17"/>
  </p:sldIdLst>
  <p:sldSz cx="12192000" cy="6858000"/>
  <p:notesSz cx="6858000" cy="9144000"/>
  <p:custShowLst>
    <p:custShow name="自定义放映 1" id="0">
      <p:sldLst/>
    </p:custShow>
    <p:custShow name="自定义放映 2" id="1">
      <p:sldLst/>
    </p:custShow>
    <p:custShow name="自定义放映 3" id="2">
      <p:sldLst/>
    </p:custShow>
    <p:custShow name="自定义放映 4" id="3">
      <p:sldLst/>
    </p:custShow>
    <p:custShow name="自定义放映 5" id="4">
      <p:sldLst/>
    </p:custShow>
  </p:custShow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800" b="1" kern="1200">
        <a:solidFill>
          <a:srgbClr val="002060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rgbClr val="002060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rgbClr val="002060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rgbClr val="002060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rgbClr val="002060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2800" b="1" kern="1200">
        <a:solidFill>
          <a:srgbClr val="002060"/>
        </a:solidFill>
        <a:latin typeface="Times New Roman" pitchFamily="18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2800" b="1" kern="1200">
        <a:solidFill>
          <a:srgbClr val="002060"/>
        </a:solidFill>
        <a:latin typeface="Times New Roman" pitchFamily="18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2800" b="1" kern="1200">
        <a:solidFill>
          <a:srgbClr val="002060"/>
        </a:solidFill>
        <a:latin typeface="Times New Roman" pitchFamily="18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2800" b="1" kern="1200">
        <a:solidFill>
          <a:srgbClr val="002060"/>
        </a:solidFill>
        <a:latin typeface="Times New Roman" pitchFamily="18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FF"/>
    <a:srgbClr val="1D3971"/>
    <a:srgbClr val="FFECCC"/>
    <a:srgbClr val="0CAC04"/>
    <a:srgbClr val="FFF6E7"/>
    <a:srgbClr val="FFCA08"/>
    <a:srgbClr val="FFFF00"/>
    <a:srgbClr val="CC0066"/>
    <a:srgbClr val="007A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6424" autoAdjust="0"/>
  </p:normalViewPr>
  <p:slideViewPr>
    <p:cSldViewPr>
      <p:cViewPr varScale="1">
        <p:scale>
          <a:sx n="66" d="100"/>
          <a:sy n="66" d="100"/>
        </p:scale>
        <p:origin x="628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102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9FB2F4-2871-4F27-889B-FE42AF33E370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B817A-B199-4CAB-AF43-E1F4E2C3C6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62341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B9DAD7D0-8A7E-4B47-8D40-2593059BDB7F}" type="datetimeFigureOut">
              <a:rPr lang="zh-CN" altLang="en-US"/>
              <a:pPr>
                <a:defRPr/>
              </a:pPr>
              <a:t>2023/7/3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95816306-6D32-44D0-844B-8F18B28EC6D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129373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06580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4589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8744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05859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55073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51893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014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3198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anner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7"/>
            <a:ext cx="121920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1295400" y="2239964"/>
            <a:ext cx="9601200" cy="53975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EFFFFF"/>
              </a:gs>
              <a:gs pos="50000">
                <a:srgbClr val="FF0000"/>
              </a:gs>
              <a:gs pos="100000">
                <a:srgbClr val="EFFF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13130" tIns="56565" rIns="113130" bIns="56565" anchor="ctr"/>
          <a:lstStyle/>
          <a:p>
            <a:pPr algn="ctr" defTabSz="1133475"/>
            <a:endParaRPr lang="zh-CN" altLang="en-US" sz="100" b="0">
              <a:solidFill>
                <a:srgbClr val="00246C"/>
              </a:solidFill>
              <a:ea typeface="黑体" pitchFamily="49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1052737"/>
            <a:ext cx="12192000" cy="1470025"/>
          </a:xfrm>
        </p:spPr>
        <p:txBody>
          <a:bodyPr>
            <a:noAutofit/>
          </a:bodyPr>
          <a:lstStyle>
            <a:lvl1pPr algn="ctr">
              <a:defRPr sz="5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AE3CB-E4F0-4E6B-AA0C-7484C7758A7B}" type="datetime1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89329-A514-4F91-B09F-A1240819756E}" type="slidenum">
              <a:rPr lang="zh-CN" altLang="en-US" smtClean="0"/>
              <a:pPr>
                <a:defRPr/>
              </a:pPr>
              <a:t>‹#›</a:t>
            </a:fld>
            <a:r>
              <a:rPr lang="en-US" altLang="zh-CN" dirty="0"/>
              <a:t>/19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13"/>
          <a:stretch/>
        </p:blipFill>
        <p:spPr>
          <a:xfrm>
            <a:off x="-677" y="5409220"/>
            <a:ext cx="1776197" cy="13992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</p:cSld>
  <p:clrMapOvr>
    <a:masterClrMapping/>
  </p:clrMapOvr>
  <p:transition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1210D-982A-46A3-94CB-49D70B83E4D5}" type="datetime1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0BADA-73B5-4B04-A446-1FA600F4BDE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48191" y="3524751"/>
            <a:ext cx="8964300" cy="1589593"/>
          </a:xfrm>
          <a:prstGeom prst="rect">
            <a:avLst/>
          </a:prstGeom>
        </p:spPr>
        <p:txBody>
          <a:bodyPr lIns="79681" tIns="39840" rIns="79681" bIns="39840"/>
          <a:lstStyle>
            <a:lvl1pPr marL="0" indent="0" algn="ctr">
              <a:buNone/>
              <a:defRPr/>
            </a:lvl1pPr>
            <a:lvl2pPr marL="398404" indent="0" algn="ctr">
              <a:buNone/>
              <a:defRPr/>
            </a:lvl2pPr>
            <a:lvl3pPr marL="796808" indent="0" algn="ctr">
              <a:buNone/>
              <a:defRPr/>
            </a:lvl3pPr>
            <a:lvl4pPr marL="1195212" indent="0" algn="ctr">
              <a:buNone/>
              <a:defRPr/>
            </a:lvl4pPr>
            <a:lvl5pPr marL="1593616" indent="0" algn="ctr">
              <a:buNone/>
              <a:defRPr/>
            </a:lvl5pPr>
            <a:lvl6pPr marL="1992020" indent="0" algn="ctr">
              <a:buNone/>
              <a:defRPr/>
            </a:lvl6pPr>
            <a:lvl7pPr marL="2390424" indent="0" algn="ctr">
              <a:buNone/>
              <a:defRPr/>
            </a:lvl7pPr>
            <a:lvl8pPr marL="2788829" indent="0" algn="ctr">
              <a:buNone/>
              <a:defRPr/>
            </a:lvl8pPr>
            <a:lvl9pPr marL="3187233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CF545-8A61-441A-BFBF-F6C227E4A86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zoom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0EE6B-DAF5-416C-AC49-98396666BCA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zoom dir="in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334434" y="-14288"/>
            <a:ext cx="11247967" cy="614045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8FB3E1-C977-4D82-9F1F-F293149A2EAD}" type="datetime1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300633" y="6448426"/>
            <a:ext cx="28448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204FC21-7242-4489-BFF3-4A3E6299C4D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zoom dir="in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334433" y="-14288"/>
            <a:ext cx="10560051" cy="83661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E228DE-C227-42AD-928C-E9BD9984409F}" type="datetime1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9300633" y="6448426"/>
            <a:ext cx="28448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76A412-2782-409A-A6B7-1205BA8DB6E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zoom dir="in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4433" y="-14288"/>
            <a:ext cx="10560051" cy="83661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5A1D4F3-1579-4032-8FF0-B343C0B50BD2}" type="datetime1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9300633" y="6448426"/>
            <a:ext cx="28448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BB65C38-54D2-4226-9FD5-C195CE9CACB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zoom dir="in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4433" y="-14288"/>
            <a:ext cx="10560051" cy="83661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E7075A-7D30-4CE0-A5BF-8D16A5D5C631}" type="datetime1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00633" y="6448426"/>
            <a:ext cx="28448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1570FE6-0F48-45F9-8E08-C9DE46CCC5F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328" y="-14288"/>
            <a:ext cx="10560051" cy="836613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C0FDE-3317-4AC9-A7AF-E1201A18579F}" type="datetime1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47877" y="6484256"/>
            <a:ext cx="2844800" cy="365125"/>
          </a:xfr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fld id="{A7B174DF-EE9E-4503-AA17-43434BAD13D5}" type="slidenum">
              <a:rPr lang="zh-CN" altLang="en-US" smtClean="0">
                <a:solidFill>
                  <a:srgbClr val="0070C0"/>
                </a:solidFill>
              </a:rPr>
              <a:pPr>
                <a:defRPr/>
              </a:pPr>
              <a:t>‹#›</a:t>
            </a:fld>
            <a:r>
              <a:rPr lang="en-US" altLang="zh-CN"/>
              <a:t>/16</a:t>
            </a:r>
            <a:endParaRPr lang="zh-CN" altLang="en-US" dirty="0"/>
          </a:p>
        </p:txBody>
      </p:sp>
    </p:spTree>
  </p:cSld>
  <p:clrMapOvr>
    <a:masterClrMapping/>
  </p:clrMapOvr>
  <p:transition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FE3D4-E84D-434B-BB0A-2C51A298ABB8}" type="datetime1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73BD8-F249-402B-9C05-63C379163150}" type="slidenum">
              <a:rPr lang="zh-CN" altLang="en-US" smtClean="0"/>
              <a:pPr>
                <a:defRPr/>
              </a:pPr>
              <a:t>‹#›</a:t>
            </a:fld>
            <a:r>
              <a:rPr lang="en-US" altLang="zh-CN" dirty="0"/>
              <a:t>/19</a:t>
            </a:r>
            <a:endParaRPr lang="zh-CN" altLang="en-US" dirty="0"/>
          </a:p>
        </p:txBody>
      </p:sp>
    </p:spTree>
  </p:cSld>
  <p:clrMapOvr>
    <a:masterClrMapping/>
  </p:clrMapOvr>
  <p:transition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F972A-7F11-491D-9EB0-33EDCF5A8F47}" type="datetime1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8A075-9176-4A12-806E-C912C46D045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35763-F31E-4BFE-BC88-06E78D3861A6}" type="datetime1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4B630-E277-4BE5-BC70-1DC325762D9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Times New Roman" pitchFamily="18" charset="0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BECDE-1E5B-430E-A681-4C39EA3E921F}" type="datetime1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61726-135B-45BC-9BFD-A688475F08F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4A19C-59AE-41E8-8EB3-839176BBE176}" type="datetime1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6F5FC-CA8D-425F-AD55-492EC82E3E6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85A5E-BED4-42D8-A505-6520F367C2C2}" type="datetime1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76AA9-D10B-4CBF-921F-7506F3AB369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CDF99-C800-4875-8E17-7B471A0B989D}" type="datetime1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6DD6E-2EB4-449E-B61D-F235D4A7C48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-26988"/>
            <a:ext cx="12192000" cy="86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7328" y="-14288"/>
            <a:ext cx="10560051" cy="836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28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E2E2263B-55C6-49CA-88B6-E50B85AE6FAC}" type="datetime1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rgbClr val="898989"/>
                </a:solidFill>
                <a:effectLst/>
                <a:ea typeface="黑体" pitchFamily="49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00633" y="644842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9E041E48-035D-4D54-9700-5B99F6CA9EA7}" type="slidenum">
              <a:rPr lang="zh-CN" altLang="en-US" smtClean="0"/>
              <a:pPr>
                <a:defRPr/>
              </a:pPr>
              <a:t>‹#›</a:t>
            </a:fld>
            <a:r>
              <a:rPr lang="en-US" altLang="zh-CN" dirty="0"/>
              <a:t>/19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67"/>
          <a:stretch/>
        </p:blipFill>
        <p:spPr>
          <a:xfrm>
            <a:off x="10992545" y="-27384"/>
            <a:ext cx="1200135" cy="8870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84" r:id="rId11"/>
    <p:sldLayoutId id="2147483785" r:id="rId12"/>
    <p:sldLayoutId id="2147483779" r:id="rId13"/>
    <p:sldLayoutId id="2147483780" r:id="rId14"/>
    <p:sldLayoutId id="2147483781" r:id="rId15"/>
    <p:sldLayoutId id="2147483782" r:id="rId16"/>
  </p:sldLayoutIdLst>
  <p:transition>
    <p:zoom dir="in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FF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黑体" pitchFamily="49" charset="-122"/>
          <a:ea typeface="黑体" pitchFamily="49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黑体" pitchFamily="49" charset="-122"/>
          <a:ea typeface="黑体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黑体" pitchFamily="49" charset="-122"/>
          <a:ea typeface="黑体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黑体" pitchFamily="49" charset="-122"/>
          <a:ea typeface="黑体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黑体" pitchFamily="49" charset="-122"/>
          <a:ea typeface="黑体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黑体" pitchFamily="49" charset="-122"/>
          <a:ea typeface="黑体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黑体" pitchFamily="49" charset="-122"/>
          <a:ea typeface="黑体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黑体" pitchFamily="49" charset="-122"/>
          <a:ea typeface="黑体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黑体" pitchFamily="49" charset="-122"/>
          <a:ea typeface="黑体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chemeClr val="tx1"/>
          </a:solidFill>
          <a:latin typeface="Times New Roman" pitchFamily="18" charset="0"/>
          <a:ea typeface="黑体" pitchFamily="49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chemeClr val="tx1"/>
          </a:solidFill>
          <a:latin typeface="Times New Roman" pitchFamily="18" charset="0"/>
          <a:ea typeface="黑体" pitchFamily="49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tx1"/>
          </a:solidFill>
          <a:latin typeface="Times New Roman" pitchFamily="18" charset="0"/>
          <a:ea typeface="黑体" pitchFamily="49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chemeClr val="tx1"/>
          </a:solidFill>
          <a:latin typeface="Times New Roman" pitchFamily="18" charset="0"/>
          <a:ea typeface="黑体" pitchFamily="49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chemeClr val="tx1"/>
          </a:solidFill>
          <a:latin typeface="Times New Roman" pitchFamily="18" charset="0"/>
          <a:ea typeface="黑体" pitchFamily="49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1434" y="1556792"/>
            <a:ext cx="101891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4000" b="0" dirty="0" err="1"/>
              <a:t>Multimessenger</a:t>
            </a:r>
            <a:r>
              <a:rPr lang="en-US" altLang="zh-CN" sz="4000" b="0" dirty="0"/>
              <a:t> observations of DNSs in the Galactic disk with gravitational and radio waves</a:t>
            </a:r>
            <a:endParaRPr lang="zh-CN" altLang="en-US" sz="4000" b="0" dirty="0">
              <a:solidFill>
                <a:schemeClr val="tx1"/>
              </a:solidFill>
              <a:ea typeface="微软雅黑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5380" y="3690898"/>
            <a:ext cx="111612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0" dirty="0"/>
              <a:t>Wen-Fan Feng (</a:t>
            </a:r>
            <a:r>
              <a:rPr lang="zh-CN" altLang="en-US" b="0" dirty="0"/>
              <a:t>冯文凡</a:t>
            </a:r>
            <a:r>
              <a:rPr lang="en-US" altLang="zh-CN" b="0" dirty="0"/>
              <a:t>)</a:t>
            </a:r>
          </a:p>
          <a:p>
            <a:pPr algn="ctr"/>
            <a:endParaRPr lang="en-US" altLang="zh-CN" b="0" dirty="0"/>
          </a:p>
          <a:p>
            <a:pPr algn="ctr"/>
            <a:r>
              <a:rPr lang="en-US" altLang="zh-CN" sz="2600" b="0" dirty="0"/>
              <a:t>Supervisor: Yan Wang (</a:t>
            </a:r>
            <a:r>
              <a:rPr lang="zh-CN" altLang="en-US" sz="2600" b="0" dirty="0"/>
              <a:t>王炎</a:t>
            </a:r>
            <a:r>
              <a:rPr lang="en-US" altLang="zh-CN" sz="2600" b="0" dirty="0"/>
              <a:t>)</a:t>
            </a:r>
          </a:p>
          <a:p>
            <a:pPr algn="ctr"/>
            <a:r>
              <a:rPr lang="en-US" altLang="zh-CN" sz="2600" b="0" dirty="0"/>
              <a:t>Collaborators: </a:t>
            </a:r>
            <a:r>
              <a:rPr lang="en-US" altLang="zh-CN" sz="2600" b="0" dirty="0" err="1"/>
              <a:t>Jie</a:t>
            </a:r>
            <a:r>
              <a:rPr lang="en-US" altLang="zh-CN" sz="2600" b="0" dirty="0"/>
              <a:t>-Wen Chen (</a:t>
            </a:r>
            <a:r>
              <a:rPr lang="zh-CN" altLang="en-US" sz="2600" b="0" dirty="0"/>
              <a:t>陈洁文</a:t>
            </a:r>
            <a:r>
              <a:rPr lang="en-US" altLang="zh-CN" sz="2600" b="0" dirty="0"/>
              <a:t>), </a:t>
            </a:r>
            <a:r>
              <a:rPr lang="en-US" altLang="zh-CN" sz="2600" b="0" dirty="0" err="1"/>
              <a:t>Soumya</a:t>
            </a:r>
            <a:r>
              <a:rPr lang="en-US" altLang="zh-CN" sz="2600" b="0" dirty="0"/>
              <a:t> D. </a:t>
            </a:r>
            <a:r>
              <a:rPr lang="en-US" altLang="zh-CN" sz="2600" b="0" dirty="0" err="1"/>
              <a:t>Mohanty</a:t>
            </a:r>
            <a:r>
              <a:rPr lang="en-US" altLang="zh-CN" sz="2600" b="0" dirty="0"/>
              <a:t>, Yong Shao (</a:t>
            </a:r>
            <a:r>
              <a:rPr lang="zh-CN" altLang="en-US" sz="2600" b="0" dirty="0"/>
              <a:t>邵勇</a:t>
            </a:r>
            <a:r>
              <a:rPr lang="en-US" altLang="zh-CN" sz="2600" b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16067817"/>
      </p:ext>
    </p:extLst>
  </p:cSld>
  <p:clrMapOvr>
    <a:masterClrMapping/>
  </p:clrMapOvr>
  <p:transition>
    <p:zoom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 dirty="0"/>
              <a:t>Parameter Estimation Accuracy</a:t>
            </a:r>
            <a:endParaRPr lang="zh-CN" altLang="en-US" b="0" dirty="0"/>
          </a:p>
        </p:txBody>
      </p:sp>
      <p:sp>
        <p:nvSpPr>
          <p:cNvPr id="13" name="矩形 12"/>
          <p:cNvSpPr/>
          <p:nvPr/>
        </p:nvSpPr>
        <p:spPr>
          <a:xfrm>
            <a:off x="9138592" y="2766150"/>
            <a:ext cx="30780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0" dirty="0">
                <a:latin typeface="+mj-lt"/>
              </a:rPr>
              <a:t>C. Cutler, Phys. Rev. D 57 (1998)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573" y="945364"/>
            <a:ext cx="6105459" cy="576000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4646183" y="5103185"/>
            <a:ext cx="16658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0" dirty="0"/>
              <a:t>TQ+LISA</a:t>
            </a:r>
          </a:p>
          <a:p>
            <a:r>
              <a:rPr lang="en-US" altLang="zh-CN" b="0" dirty="0">
                <a:solidFill>
                  <a:srgbClr val="00B050"/>
                </a:solidFill>
              </a:rPr>
              <a:t>8D </a:t>
            </a:r>
            <a:r>
              <a:rPr lang="en-US" altLang="zh-CN" b="0" dirty="0"/>
              <a:t>&amp; </a:t>
            </a:r>
            <a:r>
              <a:rPr lang="en-US" altLang="zh-CN" b="0" dirty="0">
                <a:solidFill>
                  <a:srgbClr val="FFC000"/>
                </a:solidFill>
              </a:rPr>
              <a:t>9D</a:t>
            </a:r>
            <a:endParaRPr lang="zh-CN" altLang="en-US" b="0" dirty="0"/>
          </a:p>
        </p:txBody>
      </p:sp>
      <p:sp>
        <p:nvSpPr>
          <p:cNvPr id="6" name="矩形 5"/>
          <p:cNvSpPr/>
          <p:nvPr/>
        </p:nvSpPr>
        <p:spPr>
          <a:xfrm>
            <a:off x="6715842" y="991886"/>
            <a:ext cx="3892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0" dirty="0"/>
              <a:t>Fisher information matrix</a:t>
            </a:r>
            <a:endParaRPr lang="zh-CN" altLang="en-US" b="0" dirty="0"/>
          </a:p>
        </p:txBody>
      </p:sp>
      <p:sp>
        <p:nvSpPr>
          <p:cNvPr id="11" name="矩形 10"/>
          <p:cNvSpPr/>
          <p:nvPr/>
        </p:nvSpPr>
        <p:spPr>
          <a:xfrm>
            <a:off x="6744072" y="4331186"/>
            <a:ext cx="39365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0" dirty="0">
                <a:latin typeface="+mj-lt"/>
              </a:rPr>
              <a:t>S. Shah </a:t>
            </a:r>
            <a:r>
              <a:rPr lang="en-US" altLang="zh-CN" sz="1600" b="0" i="1" dirty="0">
                <a:latin typeface="+mj-lt"/>
              </a:rPr>
              <a:t>et al</a:t>
            </a:r>
            <a:r>
              <a:rPr lang="en-US" altLang="zh-CN" sz="1600" b="0" dirty="0">
                <a:latin typeface="+mj-lt"/>
              </a:rPr>
              <a:t>., Astron. </a:t>
            </a:r>
            <a:r>
              <a:rPr lang="en-US" altLang="zh-CN" sz="1600" b="0" dirty="0" err="1">
                <a:latin typeface="+mj-lt"/>
              </a:rPr>
              <a:t>Astrophys</a:t>
            </a:r>
            <a:r>
              <a:rPr lang="en-US" altLang="zh-CN" sz="1600" b="0" dirty="0">
                <a:latin typeface="+mj-lt"/>
              </a:rPr>
              <a:t>. 544 (2012)</a:t>
            </a:r>
            <a:endParaRPr lang="zh-CN" altLang="en-US" sz="1600" b="0" dirty="0">
              <a:latin typeface="+mj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744072" y="144878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600" b="0" dirty="0">
                <a:latin typeface="+mj-lt"/>
              </a:rPr>
              <a:t>C. Cutler and E. E. Flanagan, Phys. Rev. D 49 (1994)</a:t>
            </a:r>
            <a:endParaRPr lang="zh-CN" altLang="en-US" sz="1600" b="0" dirty="0">
              <a:latin typeface="+mj-lt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3501" y="1764428"/>
            <a:ext cx="1746666" cy="900000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6715842" y="2636984"/>
            <a:ext cx="25042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0" dirty="0"/>
              <a:t>Sky localization</a:t>
            </a:r>
            <a:endParaRPr lang="zh-CN" altLang="en-US" b="0" dirty="0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0319" y="3141040"/>
            <a:ext cx="3808653" cy="648000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6715842" y="3861096"/>
            <a:ext cx="32816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0" dirty="0"/>
              <a:t>Parameter correlation</a:t>
            </a:r>
            <a:endParaRPr lang="zh-CN" altLang="en-US" b="0" dirty="0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0035" y="4689188"/>
            <a:ext cx="2018361" cy="432000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6708068" y="5246040"/>
            <a:ext cx="24449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0" dirty="0"/>
              <a:t>Scaling relation</a:t>
            </a:r>
          </a:p>
        </p:txBody>
      </p:sp>
      <p:sp>
        <p:nvSpPr>
          <p:cNvPr id="26" name="矩形 25"/>
          <p:cNvSpPr/>
          <p:nvPr/>
        </p:nvSpPr>
        <p:spPr>
          <a:xfrm>
            <a:off x="6746875" y="5811651"/>
            <a:ext cx="7056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0" dirty="0"/>
              <a:t>e.g. </a:t>
            </a:r>
            <a:endParaRPr lang="zh-CN" altLang="en-US" sz="2400" b="0" dirty="0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2184" y="5697340"/>
            <a:ext cx="2336067" cy="792000"/>
          </a:xfrm>
          <a:prstGeom prst="rect">
            <a:avLst/>
          </a:prstGeom>
        </p:spPr>
      </p:pic>
      <p:sp>
        <p:nvSpPr>
          <p:cNvPr id="31" name="灯片编号占位符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B174DF-EE9E-4503-AA17-43434BAD13D5}" type="slidenum">
              <a:rPr lang="zh-CN" altLang="en-US" smtClean="0">
                <a:solidFill>
                  <a:srgbClr val="0070C0"/>
                </a:solidFill>
              </a:rPr>
              <a:pPr>
                <a:defRPr/>
              </a:pPr>
              <a:t>10</a:t>
            </a:fld>
            <a:r>
              <a:rPr lang="en-US" altLang="zh-CN"/>
              <a:t>/16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2579" y="1944203"/>
            <a:ext cx="162675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197417"/>
      </p:ext>
    </p:extLst>
  </p:cSld>
  <p:clrMapOvr>
    <a:masterClrMapping/>
  </p:clrMapOvr>
  <p:transition>
    <p:zoom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 dirty="0"/>
              <a:t>Pulsar Beam Geometry</a:t>
            </a:r>
            <a:endParaRPr lang="zh-CN" altLang="en-US" b="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2139954"/>
            <a:ext cx="5413265" cy="416936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474042" y="6048581"/>
            <a:ext cx="46625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b="0" dirty="0">
                <a:latin typeface="+mj-lt"/>
              </a:rPr>
              <a:t>J. </a:t>
            </a:r>
            <a:r>
              <a:rPr lang="zh-CN" altLang="en-US" sz="1600" b="0" dirty="0">
                <a:latin typeface="+mj-lt"/>
              </a:rPr>
              <a:t>Gil</a:t>
            </a:r>
            <a:r>
              <a:rPr lang="en-US" altLang="zh-CN" sz="1600" b="0" dirty="0">
                <a:latin typeface="+mj-lt"/>
              </a:rPr>
              <a:t>, </a:t>
            </a:r>
            <a:r>
              <a:rPr lang="zh-CN" altLang="en-US" sz="1600" b="0" dirty="0">
                <a:latin typeface="+mj-lt"/>
              </a:rPr>
              <a:t>Acta Physica Polonica. </a:t>
            </a:r>
            <a:r>
              <a:rPr lang="en-US" altLang="zh-CN" sz="1600" b="0" dirty="0">
                <a:latin typeface="+mj-lt"/>
              </a:rPr>
              <a:t>12 (</a:t>
            </a:r>
            <a:r>
              <a:rPr lang="zh-CN" altLang="en-US" sz="1600" b="0" dirty="0">
                <a:latin typeface="+mj-lt"/>
              </a:rPr>
              <a:t>1981</a:t>
            </a:r>
            <a:r>
              <a:rPr lang="en-US" altLang="zh-CN" sz="1600" b="0" dirty="0">
                <a:latin typeface="+mj-lt"/>
              </a:rPr>
              <a:t>) </a:t>
            </a:r>
          </a:p>
          <a:p>
            <a:pPr algn="ctr"/>
            <a:r>
              <a:rPr lang="en-US" altLang="zh-CN" sz="1600" b="0" dirty="0">
                <a:latin typeface="+mj-lt"/>
              </a:rPr>
              <a:t> J. </a:t>
            </a:r>
            <a:r>
              <a:rPr lang="zh-CN" altLang="en-US" sz="1600" b="0" dirty="0">
                <a:latin typeface="+mj-lt"/>
              </a:rPr>
              <a:t>Gil</a:t>
            </a:r>
            <a:r>
              <a:rPr lang="en-US" altLang="zh-CN" sz="1600" b="0" dirty="0">
                <a:latin typeface="+mj-lt"/>
              </a:rPr>
              <a:t>, Astron. </a:t>
            </a:r>
            <a:r>
              <a:rPr lang="en-US" altLang="zh-CN" sz="1600" b="0" dirty="0" err="1">
                <a:latin typeface="+mj-lt"/>
              </a:rPr>
              <a:t>Astrophys</a:t>
            </a:r>
            <a:r>
              <a:rPr lang="en-US" altLang="zh-CN" sz="1600" b="0" dirty="0">
                <a:latin typeface="+mj-lt"/>
              </a:rPr>
              <a:t>. 132 (1984)</a:t>
            </a:r>
            <a:endParaRPr lang="zh-CN" altLang="en-US" sz="1600" b="0" dirty="0">
              <a:latin typeface="+mj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636060" y="1664804"/>
            <a:ext cx="54366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0" dirty="0"/>
              <a:t>Observable condition for main pulse</a:t>
            </a:r>
            <a:endParaRPr lang="zh-CN" altLang="en-US" b="0" dirty="0"/>
          </a:p>
        </p:txBody>
      </p:sp>
      <p:sp>
        <p:nvSpPr>
          <p:cNvPr id="20" name="矩形 19"/>
          <p:cNvSpPr/>
          <p:nvPr/>
        </p:nvSpPr>
        <p:spPr>
          <a:xfrm>
            <a:off x="1559496" y="1642168"/>
            <a:ext cx="19672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0" dirty="0"/>
              <a:t>rotation axis</a:t>
            </a:r>
            <a:endParaRPr lang="zh-CN" altLang="en-US" b="0" dirty="0"/>
          </a:p>
        </p:txBody>
      </p:sp>
      <p:sp>
        <p:nvSpPr>
          <p:cNvPr id="21" name="矩形 20"/>
          <p:cNvSpPr/>
          <p:nvPr/>
        </p:nvSpPr>
        <p:spPr>
          <a:xfrm>
            <a:off x="3694218" y="1936109"/>
            <a:ext cx="21643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0" dirty="0"/>
              <a:t>magnetic axis</a:t>
            </a:r>
            <a:endParaRPr lang="zh-CN" altLang="en-US" b="0" dirty="0"/>
          </a:p>
        </p:txBody>
      </p:sp>
      <p:sp>
        <p:nvSpPr>
          <p:cNvPr id="22" name="矩形 21"/>
          <p:cNvSpPr/>
          <p:nvPr/>
        </p:nvSpPr>
        <p:spPr>
          <a:xfrm>
            <a:off x="4223792" y="3090101"/>
            <a:ext cx="1960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0" dirty="0"/>
              <a:t>line of sight</a:t>
            </a:r>
            <a:endParaRPr lang="zh-CN" altLang="en-US" b="0" dirty="0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060" y="4401109"/>
            <a:ext cx="4778417" cy="1080000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109108" y="925560"/>
            <a:ext cx="6814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0" dirty="0">
                <a:solidFill>
                  <a:srgbClr val="0000CC"/>
                </a:solidFill>
              </a:rPr>
              <a:t>R</a:t>
            </a:r>
            <a:r>
              <a:rPr lang="zh-CN" altLang="en-US" b="0" dirty="0">
                <a:solidFill>
                  <a:srgbClr val="0000CC"/>
                </a:solidFill>
              </a:rPr>
              <a:t>adio beam modeling for the Galactic DNSs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5586" y="2210385"/>
            <a:ext cx="1714500" cy="600075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6645683" y="3392996"/>
            <a:ext cx="53285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0" dirty="0"/>
              <a:t>Observed pulse width </a:t>
            </a:r>
            <a:r>
              <a:rPr lang="en-US" altLang="zh-CN" b="0" i="1" dirty="0"/>
              <a:t>W</a:t>
            </a:r>
            <a:r>
              <a:rPr lang="en-US" altLang="zh-CN" b="0" dirty="0"/>
              <a:t> </a:t>
            </a:r>
          </a:p>
          <a:p>
            <a:r>
              <a:rPr lang="en-US" altLang="zh-CN" b="0" dirty="0"/>
              <a:t>in longitude of rotation</a:t>
            </a:r>
            <a:endParaRPr lang="zh-CN" altLang="en-US" b="0" dirty="0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B174DF-EE9E-4503-AA17-43434BAD13D5}" type="slidenum">
              <a:rPr lang="zh-CN" altLang="en-US" smtClean="0">
                <a:solidFill>
                  <a:srgbClr val="0070C0"/>
                </a:solidFill>
              </a:rPr>
              <a:pPr>
                <a:defRPr/>
              </a:pPr>
              <a:t>11</a:t>
            </a:fld>
            <a:r>
              <a:rPr lang="en-US" altLang="zh-CN"/>
              <a:t>/16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46774941"/>
      </p:ext>
    </p:extLst>
  </p:cSld>
  <p:clrMapOvr>
    <a:masterClrMapping/>
  </p:clrMapOvr>
  <p:transition>
    <p:zoom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 dirty="0"/>
              <a:t>Pulsar Empirical Distributions</a:t>
            </a:r>
            <a:endParaRPr lang="zh-CN" altLang="en-US" b="0" dirty="0"/>
          </a:p>
        </p:txBody>
      </p:sp>
      <p:sp>
        <p:nvSpPr>
          <p:cNvPr id="20" name="矩形 19"/>
          <p:cNvSpPr/>
          <p:nvPr/>
        </p:nvSpPr>
        <p:spPr>
          <a:xfrm>
            <a:off x="734084" y="3082937"/>
            <a:ext cx="49598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0" dirty="0">
                <a:latin typeface="+mj-lt"/>
              </a:rPr>
              <a:t>D. R. Lorimer </a:t>
            </a:r>
            <a:r>
              <a:rPr lang="en-US" altLang="zh-CN" sz="1600" b="0" i="1" dirty="0">
                <a:latin typeface="+mj-lt"/>
              </a:rPr>
              <a:t>et al</a:t>
            </a:r>
            <a:r>
              <a:rPr lang="en-US" altLang="zh-CN" sz="1600" b="0" dirty="0">
                <a:latin typeface="+mj-lt"/>
              </a:rPr>
              <a:t>. Mon. Not. R. Astron. Soc. 372 (2006)</a:t>
            </a:r>
            <a:endParaRPr lang="zh-CN" altLang="en-US" sz="1600" b="0" dirty="0">
              <a:latin typeface="+mj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73446" y="6258798"/>
            <a:ext cx="5527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0" dirty="0"/>
              <a:t>C</a:t>
            </a:r>
            <a:r>
              <a:rPr lang="en-US" altLang="zh-CN" sz="1600" b="0" dirty="0"/>
              <a:t>. </a:t>
            </a:r>
            <a:r>
              <a:rPr lang="zh-CN" altLang="en-US" sz="1600" b="0" dirty="0"/>
              <a:t>A</a:t>
            </a:r>
            <a:r>
              <a:rPr lang="en-US" altLang="zh-CN" sz="1600" b="0" dirty="0"/>
              <a:t>.</a:t>
            </a:r>
            <a:r>
              <a:rPr lang="zh-CN" altLang="en-US" sz="1600" b="0" dirty="0"/>
              <a:t> </a:t>
            </a:r>
            <a:r>
              <a:rPr lang="zh-CN" altLang="en-US" sz="1600" b="0" dirty="0">
                <a:latin typeface="+mj-lt"/>
              </a:rPr>
              <a:t>Faucher-Giguère, </a:t>
            </a:r>
            <a:r>
              <a:rPr lang="en-US" altLang="zh-CN" sz="1600" b="0" dirty="0">
                <a:latin typeface="+mj-lt"/>
              </a:rPr>
              <a:t>V. M. </a:t>
            </a:r>
            <a:r>
              <a:rPr lang="zh-CN" altLang="en-US" sz="1600" b="0" dirty="0">
                <a:latin typeface="+mj-lt"/>
              </a:rPr>
              <a:t>Kaspi</a:t>
            </a:r>
            <a:r>
              <a:rPr lang="en-US" altLang="zh-CN" sz="1600" b="0" dirty="0">
                <a:latin typeface="+mj-lt"/>
              </a:rPr>
              <a:t>, </a:t>
            </a:r>
            <a:r>
              <a:rPr lang="fr-FR" altLang="zh-CN" sz="1600" b="0" dirty="0"/>
              <a:t>Astrophys. J. </a:t>
            </a:r>
            <a:r>
              <a:rPr lang="zh-CN" altLang="en-US" sz="1600" b="0" dirty="0">
                <a:latin typeface="+mj-lt"/>
              </a:rPr>
              <a:t>643 </a:t>
            </a:r>
            <a:r>
              <a:rPr lang="en-US" altLang="zh-CN" sz="1600" b="0" dirty="0">
                <a:latin typeface="+mj-lt"/>
              </a:rPr>
              <a:t>(</a:t>
            </a:r>
            <a:r>
              <a:rPr lang="zh-CN" altLang="en-US" sz="1600" b="0" dirty="0"/>
              <a:t>2006</a:t>
            </a:r>
            <a:r>
              <a:rPr lang="en-US" altLang="zh-CN" sz="1600" b="0" dirty="0">
                <a:latin typeface="+mj-lt"/>
              </a:rPr>
              <a:t>)</a:t>
            </a:r>
            <a:endParaRPr lang="zh-CN" altLang="en-US" sz="1600" b="0" dirty="0">
              <a:latin typeface="+mj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216457" y="6258798"/>
            <a:ext cx="38660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0" dirty="0">
                <a:latin typeface="+mj-lt"/>
              </a:rPr>
              <a:t>M. </a:t>
            </a:r>
            <a:r>
              <a:rPr lang="zh-CN" altLang="en-US" sz="1600" b="0" dirty="0">
                <a:latin typeface="+mj-lt"/>
              </a:rPr>
              <a:t>Kramer </a:t>
            </a:r>
            <a:r>
              <a:rPr lang="zh-CN" altLang="en-US" sz="1600" b="0" i="1" dirty="0">
                <a:latin typeface="+mj-lt"/>
              </a:rPr>
              <a:t>et al</a:t>
            </a:r>
            <a:r>
              <a:rPr lang="zh-CN" altLang="en-US" sz="1600" b="0" dirty="0">
                <a:latin typeface="+mj-lt"/>
              </a:rPr>
              <a:t>. </a:t>
            </a:r>
            <a:r>
              <a:rPr lang="fr-FR" altLang="zh-CN" sz="1600" b="0" dirty="0"/>
              <a:t>Astrophys. J. </a:t>
            </a:r>
            <a:r>
              <a:rPr lang="en-US" altLang="zh-CN" sz="1600" b="0" dirty="0">
                <a:latin typeface="+mj-lt"/>
              </a:rPr>
              <a:t>501 (</a:t>
            </a:r>
            <a:r>
              <a:rPr lang="zh-CN" altLang="en-US" sz="1600" b="0" dirty="0">
                <a:latin typeface="+mj-lt"/>
              </a:rPr>
              <a:t>1998</a:t>
            </a:r>
            <a:r>
              <a:rPr lang="en-US" altLang="zh-CN" sz="1600" b="0" dirty="0">
                <a:latin typeface="+mj-lt"/>
              </a:rPr>
              <a:t>)</a:t>
            </a:r>
            <a:endParaRPr lang="zh-CN" altLang="en-US" sz="1600" b="0" dirty="0">
              <a:latin typeface="+mj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766876" y="4086459"/>
            <a:ext cx="2133202" cy="494669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noFill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8128" y="1881148"/>
            <a:ext cx="2478443" cy="2880000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227348" y="889556"/>
            <a:ext cx="11703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0" dirty="0">
                <a:solidFill>
                  <a:srgbClr val="FF0000"/>
                </a:solidFill>
              </a:rPr>
              <a:t>Suppose a DNS consists of a normal pulsar (NP) and a millisecond pulsar (MSP)</a:t>
            </a:r>
            <a:endParaRPr lang="zh-CN" altLang="en-US" b="0" dirty="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63352" y="2033787"/>
            <a:ext cx="63218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0" dirty="0"/>
              <a:t>Spin periods for isolated NPs (P &gt; 30 </a:t>
            </a:r>
            <a:r>
              <a:rPr lang="en-US" altLang="zh-CN" b="0" dirty="0" err="1"/>
              <a:t>ms</a:t>
            </a:r>
            <a:r>
              <a:rPr lang="en-US" altLang="zh-CN" b="0" dirty="0"/>
              <a:t>)</a:t>
            </a:r>
            <a:endParaRPr lang="zh-CN" altLang="en-US" b="0" dirty="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590" y="2432081"/>
            <a:ext cx="2981887" cy="72000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269599" y="3515526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b="0" dirty="0"/>
              <a:t>Spin periods for MSPs (P ≤ 30 </a:t>
            </a:r>
            <a:r>
              <a:rPr lang="en-US" altLang="zh-CN" b="0" dirty="0" err="1"/>
              <a:t>ms</a:t>
            </a:r>
            <a:r>
              <a:rPr lang="en-US" altLang="zh-CN" b="0" dirty="0"/>
              <a:t>)</a:t>
            </a:r>
            <a:endParaRPr lang="zh-CN" altLang="en-US" b="0" dirty="0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1601" y="4122800"/>
            <a:ext cx="1757288" cy="432000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227348" y="4871554"/>
            <a:ext cx="6192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0" dirty="0"/>
              <a:t>Pulsar pseudo luminosity and flux density</a:t>
            </a:r>
            <a:endParaRPr lang="zh-CN" altLang="en-US" b="0" dirty="0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057" y="5466782"/>
            <a:ext cx="3594695" cy="64800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6988" y="5430778"/>
            <a:ext cx="1439163" cy="648000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7138778" y="4871554"/>
            <a:ext cx="4418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0" dirty="0"/>
              <a:t>Emission cone angular radius</a:t>
            </a:r>
            <a:endParaRPr lang="zh-CN" altLang="en-US" b="0" dirty="0"/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7"/>
          <a:srcRect b="16002"/>
          <a:stretch/>
        </p:blipFill>
        <p:spPr>
          <a:xfrm>
            <a:off x="7312058" y="5429883"/>
            <a:ext cx="3248438" cy="755984"/>
          </a:xfrm>
          <a:prstGeom prst="rect">
            <a:avLst/>
          </a:prstGeom>
        </p:spPr>
      </p:pic>
      <p:sp>
        <p:nvSpPr>
          <p:cNvPr id="36" name="灯片编号占位符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B174DF-EE9E-4503-AA17-43434BAD13D5}" type="slidenum">
              <a:rPr lang="zh-CN" altLang="en-US" smtClean="0">
                <a:solidFill>
                  <a:srgbClr val="0070C0"/>
                </a:solidFill>
              </a:rPr>
              <a:pPr>
                <a:defRPr/>
              </a:pPr>
              <a:t>12</a:t>
            </a:fld>
            <a:r>
              <a:rPr lang="en-US" altLang="zh-CN"/>
              <a:t>/16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263352" y="1383159"/>
            <a:ext cx="56774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0" dirty="0"/>
              <a:t>Observations &amp; standard evolution scenario</a:t>
            </a:r>
            <a:endParaRPr lang="zh-CN" altLang="en-US" sz="2400" b="0" dirty="0"/>
          </a:p>
        </p:txBody>
      </p:sp>
      <p:sp>
        <p:nvSpPr>
          <p:cNvPr id="4" name="矩形 3"/>
          <p:cNvSpPr/>
          <p:nvPr/>
        </p:nvSpPr>
        <p:spPr>
          <a:xfrm>
            <a:off x="6305648" y="1443336"/>
            <a:ext cx="4542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800" b="0" dirty="0"/>
              <a:t>T. M. Tauris </a:t>
            </a:r>
            <a:r>
              <a:rPr lang="en-US" altLang="zh-CN" sz="1800" b="0" i="1" dirty="0"/>
              <a:t>et al</a:t>
            </a:r>
            <a:r>
              <a:rPr lang="en-US" altLang="zh-CN" sz="1800" b="0" dirty="0"/>
              <a:t>. </a:t>
            </a:r>
            <a:r>
              <a:rPr lang="en-US" altLang="zh-CN" sz="1800" b="0" dirty="0" err="1"/>
              <a:t>Astrophys</a:t>
            </a:r>
            <a:r>
              <a:rPr lang="en-US" altLang="zh-CN" sz="1800" b="0" dirty="0"/>
              <a:t>. J. 846 (2017)</a:t>
            </a:r>
          </a:p>
        </p:txBody>
      </p:sp>
    </p:spTree>
    <p:extLst>
      <p:ext uri="{BB962C8B-B14F-4D97-AF65-F5344CB8AC3E}">
        <p14:creationId xmlns:p14="http://schemas.microsoft.com/office/powerpoint/2010/main" val="889526959"/>
      </p:ext>
    </p:extLst>
  </p:cSld>
  <p:clrMapOvr>
    <a:masterClrMapping/>
  </p:clrMapOvr>
  <p:transition>
    <p:zoom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0" dirty="0"/>
              <a:t>Pulsar Signal-to-Noise Ratio</a:t>
            </a:r>
            <a:endParaRPr lang="zh-CN" altLang="en-US" b="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890" y="5356230"/>
            <a:ext cx="1687655" cy="7303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132" y="3951717"/>
            <a:ext cx="3850988" cy="1421094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443372" y="6143598"/>
            <a:ext cx="48045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0" dirty="0">
                <a:latin typeface="+mj-lt"/>
              </a:rPr>
              <a:t>D. R. Lorimer </a:t>
            </a:r>
            <a:r>
              <a:rPr lang="en-US" altLang="zh-CN" sz="1400" b="0" i="1" dirty="0">
                <a:latin typeface="+mj-lt"/>
              </a:rPr>
              <a:t>et al</a:t>
            </a:r>
            <a:r>
              <a:rPr lang="en-US" altLang="zh-CN" sz="1400" b="0" dirty="0">
                <a:latin typeface="+mj-lt"/>
              </a:rPr>
              <a:t>. Mon. Not. R. Astron. Soc. 372 (2006)</a:t>
            </a:r>
          </a:p>
          <a:p>
            <a:r>
              <a:rPr lang="zh-CN" altLang="en-US" sz="1400" b="0" dirty="0"/>
              <a:t>J</a:t>
            </a:r>
            <a:r>
              <a:rPr lang="en-US" altLang="zh-CN" sz="1400" b="0" dirty="0"/>
              <a:t>.</a:t>
            </a:r>
            <a:r>
              <a:rPr lang="zh-CN" altLang="en-US" sz="1400" b="0" dirty="0"/>
              <a:t> M</a:t>
            </a:r>
            <a:r>
              <a:rPr lang="en-US" altLang="zh-CN" sz="1400" b="0" dirty="0"/>
              <a:t>.</a:t>
            </a:r>
            <a:r>
              <a:rPr lang="zh-CN" altLang="en-US" sz="1400" b="0" dirty="0"/>
              <a:t> Yao, R</a:t>
            </a:r>
            <a:r>
              <a:rPr lang="en-US" altLang="zh-CN" sz="1400" b="0" dirty="0"/>
              <a:t>.</a:t>
            </a:r>
            <a:r>
              <a:rPr lang="zh-CN" altLang="en-US" sz="1400" b="0" dirty="0"/>
              <a:t> N</a:t>
            </a:r>
            <a:r>
              <a:rPr lang="en-US" altLang="zh-CN" sz="1400" b="0" dirty="0"/>
              <a:t>.</a:t>
            </a:r>
            <a:r>
              <a:rPr lang="zh-CN" altLang="en-US" sz="1400" b="0" dirty="0"/>
              <a:t> Manchester, </a:t>
            </a:r>
            <a:r>
              <a:rPr lang="en-US" altLang="zh-CN" sz="1400" b="0" dirty="0"/>
              <a:t>N. </a:t>
            </a:r>
            <a:r>
              <a:rPr lang="zh-CN" altLang="en-US" sz="1400" b="0" dirty="0"/>
              <a:t>Wang</a:t>
            </a:r>
            <a:r>
              <a:rPr lang="en-US" altLang="zh-CN" sz="1400" b="0" dirty="0"/>
              <a:t>,</a:t>
            </a:r>
            <a:r>
              <a:rPr lang="zh-CN" altLang="en-US" sz="1400" b="0" dirty="0"/>
              <a:t> </a:t>
            </a:r>
            <a:r>
              <a:rPr lang="fr-FR" altLang="zh-CN" sz="1400" b="0" dirty="0"/>
              <a:t>Astrophys. J. </a:t>
            </a:r>
            <a:r>
              <a:rPr lang="en-US" altLang="zh-CN" sz="1400" b="0" dirty="0"/>
              <a:t>835 (</a:t>
            </a:r>
            <a:r>
              <a:rPr lang="zh-CN" altLang="en-US" sz="1400" b="0" dirty="0"/>
              <a:t>2017</a:t>
            </a:r>
            <a:r>
              <a:rPr lang="en-US" altLang="zh-CN" sz="1400" b="0" dirty="0"/>
              <a:t>)</a:t>
            </a:r>
            <a:endParaRPr lang="zh-CN" altLang="en-US" sz="1400" b="0" dirty="0"/>
          </a:p>
        </p:txBody>
      </p:sp>
      <p:sp>
        <p:nvSpPr>
          <p:cNvPr id="18" name="矩形 17"/>
          <p:cNvSpPr/>
          <p:nvPr/>
        </p:nvSpPr>
        <p:spPr>
          <a:xfrm>
            <a:off x="2657776" y="5558149"/>
            <a:ext cx="18812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 dirty="0">
                <a:latin typeface="+mn-lt"/>
              </a:rPr>
              <a:t>YMW16 </a:t>
            </a:r>
            <a:r>
              <a:rPr lang="en-US" altLang="zh-CN" sz="2000" b="0" dirty="0">
                <a:latin typeface="+mn-lt"/>
                <a:ea typeface="+mn-ea"/>
              </a:rPr>
              <a:t>model</a:t>
            </a:r>
            <a:endParaRPr lang="zh-CN" altLang="en-US" sz="2000" b="0" dirty="0">
              <a:latin typeface="+mn-lt"/>
              <a:ea typeface="+mn-ea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821694" y="4927923"/>
            <a:ext cx="457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0" dirty="0">
                <a:latin typeface="+mj-lt"/>
              </a:rPr>
              <a:t>R</a:t>
            </a:r>
            <a:r>
              <a:rPr lang="en-US" altLang="zh-CN" sz="1400" b="0" dirty="0">
                <a:latin typeface="+mj-lt"/>
              </a:rPr>
              <a:t>.</a:t>
            </a:r>
            <a:r>
              <a:rPr lang="zh-CN" altLang="en-US" sz="1400" b="0" dirty="0">
                <a:latin typeface="+mj-lt"/>
              </a:rPr>
              <a:t> N</a:t>
            </a:r>
            <a:r>
              <a:rPr lang="en-US" altLang="zh-CN" sz="1400" b="0" dirty="0">
                <a:latin typeface="+mj-lt"/>
              </a:rPr>
              <a:t>.</a:t>
            </a:r>
            <a:r>
              <a:rPr lang="zh-CN" altLang="en-US" sz="1400" b="0" dirty="0">
                <a:latin typeface="+mj-lt"/>
              </a:rPr>
              <a:t> Manchester </a:t>
            </a:r>
            <a:r>
              <a:rPr lang="zh-CN" altLang="en-US" sz="1400" b="0" i="1" dirty="0">
                <a:latin typeface="+mj-lt"/>
              </a:rPr>
              <a:t>et al</a:t>
            </a:r>
            <a:r>
              <a:rPr lang="zh-CN" altLang="en-US" sz="1400" b="0" dirty="0">
                <a:latin typeface="+mj-lt"/>
              </a:rPr>
              <a:t>. </a:t>
            </a:r>
            <a:r>
              <a:rPr lang="en-US" altLang="zh-CN" sz="1400" b="0" dirty="0">
                <a:latin typeface="+mj-lt"/>
              </a:rPr>
              <a:t>Mon. Not. R. Astron. Soc. 328 (2001)</a:t>
            </a:r>
          </a:p>
          <a:p>
            <a:r>
              <a:rPr lang="en-US" altLang="zh-CN" sz="1400" b="0" dirty="0"/>
              <a:t>R. </a:t>
            </a:r>
            <a:r>
              <a:rPr lang="zh-CN" altLang="en-US" sz="1400" b="0" dirty="0"/>
              <a:t>Smits </a:t>
            </a:r>
            <a:r>
              <a:rPr lang="zh-CN" altLang="en-US" sz="1400" b="0" i="1" dirty="0"/>
              <a:t>et al</a:t>
            </a:r>
            <a:r>
              <a:rPr lang="zh-CN" altLang="en-US" sz="1400" b="0" dirty="0"/>
              <a:t>. </a:t>
            </a:r>
            <a:r>
              <a:rPr lang="en-US" altLang="zh-CN" sz="1400" b="0" dirty="0"/>
              <a:t>Astron. </a:t>
            </a:r>
            <a:r>
              <a:rPr lang="en-US" altLang="zh-CN" sz="1400" b="0" dirty="0" err="1"/>
              <a:t>Astrophys</a:t>
            </a:r>
            <a:r>
              <a:rPr lang="en-US" altLang="zh-CN" sz="1400" b="0" dirty="0"/>
              <a:t>. 505 (</a:t>
            </a:r>
            <a:r>
              <a:rPr lang="zh-CN" altLang="en-US" sz="1400" b="0" dirty="0"/>
              <a:t>2009</a:t>
            </a:r>
            <a:r>
              <a:rPr lang="en-US" altLang="zh-CN" sz="1400" b="0" dirty="0"/>
              <a:t>)</a:t>
            </a:r>
            <a:endParaRPr lang="zh-CN" altLang="en-US" sz="1400" b="0" dirty="0"/>
          </a:p>
          <a:p>
            <a:r>
              <a:rPr lang="en-US" altLang="zh-CN" sz="1400" b="0" dirty="0"/>
              <a:t>R. </a:t>
            </a:r>
            <a:r>
              <a:rPr lang="zh-CN" altLang="en-US" sz="1400" b="0" dirty="0"/>
              <a:t>Smits </a:t>
            </a:r>
            <a:r>
              <a:rPr lang="zh-CN" altLang="en-US" sz="1400" b="0" i="1" dirty="0"/>
              <a:t>et al</a:t>
            </a:r>
            <a:r>
              <a:rPr lang="zh-CN" altLang="en-US" sz="1400" b="0" dirty="0"/>
              <a:t>. </a:t>
            </a:r>
            <a:r>
              <a:rPr lang="en-US" altLang="zh-CN" sz="1400" b="0" dirty="0"/>
              <a:t>Astron. </a:t>
            </a:r>
            <a:r>
              <a:rPr lang="en-US" altLang="zh-CN" sz="1400" b="0" dirty="0" err="1"/>
              <a:t>Astrophys</a:t>
            </a:r>
            <a:r>
              <a:rPr lang="en-US" altLang="zh-CN" sz="1400" b="0" dirty="0"/>
              <a:t>. 493 (</a:t>
            </a:r>
            <a:r>
              <a:rPr lang="zh-CN" altLang="en-US" sz="1400" b="0" dirty="0"/>
              <a:t>2009</a:t>
            </a:r>
            <a:r>
              <a:rPr lang="en-US" altLang="zh-CN" sz="1400" b="0" dirty="0"/>
              <a:t>)</a:t>
            </a:r>
            <a:endParaRPr lang="zh-CN" altLang="en-US" sz="1400" b="0" dirty="0"/>
          </a:p>
          <a:p>
            <a:r>
              <a:rPr lang="en-US" altLang="zh-CN" sz="1400" b="0" dirty="0">
                <a:latin typeface="+mj-lt"/>
              </a:rPr>
              <a:t>R. T. </a:t>
            </a:r>
            <a:r>
              <a:rPr lang="en-US" altLang="zh-CN" sz="1400" b="0" dirty="0" err="1">
                <a:latin typeface="+mj-lt"/>
              </a:rPr>
              <a:t>Schilizzi</a:t>
            </a:r>
            <a:r>
              <a:rPr lang="en-US" altLang="zh-CN" sz="1400" b="0" dirty="0">
                <a:latin typeface="+mj-lt"/>
              </a:rPr>
              <a:t> </a:t>
            </a:r>
            <a:r>
              <a:rPr lang="en-US" altLang="zh-CN" sz="1400" b="0" i="1" dirty="0">
                <a:latin typeface="+mj-lt"/>
              </a:rPr>
              <a:t>et al</a:t>
            </a:r>
            <a:r>
              <a:rPr lang="en-US" altLang="zh-CN" sz="1400" b="0" dirty="0">
                <a:latin typeface="+mj-lt"/>
              </a:rPr>
              <a:t>. Preliminary Specifications for the Square </a:t>
            </a:r>
            <a:r>
              <a:rPr lang="en-US" altLang="zh-CN" sz="1400" b="0" dirty="0" err="1">
                <a:latin typeface="+mj-lt"/>
              </a:rPr>
              <a:t>Kilometre</a:t>
            </a:r>
            <a:r>
              <a:rPr lang="en-US" altLang="zh-CN" sz="1400" b="0" dirty="0">
                <a:latin typeface="+mj-lt"/>
              </a:rPr>
              <a:t> Array. (2007)</a:t>
            </a:r>
          </a:p>
          <a:p>
            <a:r>
              <a:rPr lang="zh-CN" altLang="en-US" sz="1400" b="0" dirty="0"/>
              <a:t>R</a:t>
            </a:r>
            <a:r>
              <a:rPr lang="en-US" altLang="zh-CN" sz="1400" b="0" dirty="0"/>
              <a:t>.</a:t>
            </a:r>
            <a:r>
              <a:rPr lang="zh-CN" altLang="en-US" sz="1400" b="0" dirty="0"/>
              <a:t> N</a:t>
            </a:r>
            <a:r>
              <a:rPr lang="en-US" altLang="zh-CN" sz="1400" b="0" dirty="0"/>
              <a:t>.</a:t>
            </a:r>
            <a:r>
              <a:rPr lang="zh-CN" altLang="en-US" sz="1400" b="0" dirty="0"/>
              <a:t> Manchester </a:t>
            </a:r>
            <a:r>
              <a:rPr lang="zh-CN" altLang="en-US" sz="1400" b="0" i="1" dirty="0"/>
              <a:t>et al</a:t>
            </a:r>
            <a:r>
              <a:rPr lang="zh-CN" altLang="en-US" sz="1400" b="0" dirty="0"/>
              <a:t>. </a:t>
            </a:r>
            <a:r>
              <a:rPr lang="en-US" altLang="zh-CN" sz="1400" b="0" dirty="0"/>
              <a:t>PASA 30 (2013)</a:t>
            </a:r>
          </a:p>
          <a:p>
            <a:r>
              <a:rPr lang="en-US" altLang="zh-CN" sz="1400" b="0" dirty="0">
                <a:latin typeface="+mj-lt"/>
              </a:rPr>
              <a:t>L. Qian </a:t>
            </a:r>
            <a:r>
              <a:rPr lang="en-US" altLang="zh-CN" sz="1400" b="0" i="1" dirty="0">
                <a:latin typeface="+mj-lt"/>
              </a:rPr>
              <a:t>et al</a:t>
            </a:r>
            <a:r>
              <a:rPr lang="en-US" altLang="zh-CN" sz="1400" b="0" dirty="0">
                <a:latin typeface="+mj-lt"/>
              </a:rPr>
              <a:t>. </a:t>
            </a:r>
            <a:r>
              <a:rPr lang="en-US" altLang="zh-CN" sz="1400" b="0" dirty="0"/>
              <a:t>Sci. China-Phys. Mech. Astron. 62 (2019)</a:t>
            </a:r>
          </a:p>
          <a:p>
            <a:r>
              <a:rPr lang="en-US" altLang="zh-CN" sz="1400" b="0" dirty="0"/>
              <a:t>G. Janssen </a:t>
            </a:r>
            <a:r>
              <a:rPr lang="en-US" altLang="zh-CN" sz="1400" b="0" i="1" dirty="0"/>
              <a:t>et al</a:t>
            </a:r>
            <a:r>
              <a:rPr lang="en-US" altLang="zh-CN" sz="1400" b="0" dirty="0"/>
              <a:t>. AASKA14 037 (2015)</a:t>
            </a:r>
            <a:endParaRPr lang="en-US" altLang="zh-CN" sz="1400" b="0" dirty="0">
              <a:latin typeface="+mj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6544" y="872716"/>
            <a:ext cx="4898068" cy="3240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0076" y="4041148"/>
            <a:ext cx="4245517" cy="720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841" y="1081693"/>
            <a:ext cx="3559869" cy="9360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659397" y="2277061"/>
            <a:ext cx="28080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0" dirty="0"/>
              <a:t>Effective pulse width</a:t>
            </a:r>
            <a:endParaRPr lang="zh-CN" altLang="en-US" sz="2400" b="0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7"/>
          <a:srcRect r="1237"/>
          <a:stretch/>
        </p:blipFill>
        <p:spPr>
          <a:xfrm>
            <a:off x="707727" y="2841085"/>
            <a:ext cx="2818059" cy="54000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707727" y="3494092"/>
            <a:ext cx="55167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0" dirty="0">
                <a:latin typeface="+mn-lt"/>
              </a:rPr>
              <a:t>Dispersion and scattering</a:t>
            </a:r>
            <a:r>
              <a:rPr lang="zh-CN" altLang="en-US" sz="2400" b="0" dirty="0">
                <a:latin typeface="+mn-lt"/>
              </a:rPr>
              <a:t> </a:t>
            </a:r>
            <a:r>
              <a:rPr lang="en-US" altLang="zh-CN" sz="2400" b="0" dirty="0">
                <a:latin typeface="+mn-lt"/>
              </a:rPr>
              <a:t>broadening</a:t>
            </a:r>
            <a:endParaRPr lang="zh-CN" altLang="en-US" sz="2400" b="0" dirty="0">
              <a:latin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553101" y="1232756"/>
            <a:ext cx="974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>
                <a:solidFill>
                  <a:srgbClr val="0000CC"/>
                </a:solidFill>
              </a:rPr>
              <a:t>ρ</a:t>
            </a:r>
            <a:r>
              <a:rPr lang="en-US" altLang="zh-CN" baseline="-25000" dirty="0" err="1">
                <a:solidFill>
                  <a:srgbClr val="0000CC"/>
                </a:solidFill>
              </a:rPr>
              <a:t>th</a:t>
            </a:r>
            <a:r>
              <a:rPr lang="en-US" altLang="zh-CN" dirty="0">
                <a:solidFill>
                  <a:srgbClr val="0000CC"/>
                </a:solidFill>
              </a:rPr>
              <a:t>=9</a:t>
            </a:r>
            <a:endParaRPr lang="zh-CN" altLang="en-US" dirty="0">
              <a:solidFill>
                <a:srgbClr val="0000CC"/>
              </a:solidFill>
            </a:endParaRPr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B174DF-EE9E-4503-AA17-43434BAD13D5}" type="slidenum">
              <a:rPr lang="zh-CN" altLang="en-US" smtClean="0">
                <a:solidFill>
                  <a:srgbClr val="0070C0"/>
                </a:solidFill>
              </a:rPr>
              <a:pPr>
                <a:defRPr/>
              </a:pPr>
              <a:t>13</a:t>
            </a:fld>
            <a:r>
              <a:rPr lang="en-US" altLang="zh-CN" dirty="0"/>
              <a:t>/16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17381480"/>
      </p:ext>
    </p:extLst>
  </p:cSld>
  <p:clrMapOvr>
    <a:masterClrMapping/>
  </p:clrMapOvr>
  <p:transition>
    <p:zoom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"/>
          <p:cNvSpPr>
            <a:spLocks noGrp="1"/>
          </p:cNvSpPr>
          <p:nvPr>
            <p:ph type="title"/>
          </p:nvPr>
        </p:nvSpPr>
        <p:spPr>
          <a:xfrm>
            <a:off x="47328" y="-14288"/>
            <a:ext cx="10560051" cy="836613"/>
          </a:xfrm>
        </p:spPr>
        <p:txBody>
          <a:bodyPr>
            <a:normAutofit fontScale="90000"/>
          </a:bodyPr>
          <a:lstStyle/>
          <a:p>
            <a:r>
              <a:rPr lang="en-US" altLang="zh-CN" b="0" dirty="0"/>
              <a:t>Number &amp; Distance of </a:t>
            </a:r>
            <a:r>
              <a:rPr lang="en-US" altLang="zh-CN" b="0" dirty="0" err="1"/>
              <a:t>GW+Radio</a:t>
            </a:r>
            <a:r>
              <a:rPr lang="en-US" altLang="zh-CN" b="0" dirty="0"/>
              <a:t> Detectable DNSs</a:t>
            </a:r>
            <a:endParaRPr lang="zh-CN" altLang="en-US" b="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22" y="908720"/>
            <a:ext cx="3832034" cy="57600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6240" y="908720"/>
            <a:ext cx="3832034" cy="5760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227025" y="980728"/>
            <a:ext cx="1880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b="0" dirty="0" err="1"/>
              <a:t>TQ+LISA+Parkes</a:t>
            </a:r>
            <a:endParaRPr lang="zh-CN" altLang="en-US" sz="1800" b="0" dirty="0"/>
          </a:p>
        </p:txBody>
      </p:sp>
      <p:sp>
        <p:nvSpPr>
          <p:cNvPr id="21" name="矩形 20"/>
          <p:cNvSpPr/>
          <p:nvPr/>
        </p:nvSpPr>
        <p:spPr>
          <a:xfrm>
            <a:off x="9444372" y="980728"/>
            <a:ext cx="1880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b="0" dirty="0" err="1"/>
              <a:t>TQ+LISA+Parkes</a:t>
            </a:r>
            <a:endParaRPr lang="zh-CN" altLang="en-US" sz="1800" b="0" dirty="0"/>
          </a:p>
        </p:txBody>
      </p:sp>
      <p:sp>
        <p:nvSpPr>
          <p:cNvPr id="8" name="矩形 7"/>
          <p:cNvSpPr/>
          <p:nvPr/>
        </p:nvSpPr>
        <p:spPr>
          <a:xfrm>
            <a:off x="1295441" y="2420888"/>
            <a:ext cx="1812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b="0" dirty="0"/>
              <a:t>TQ+LISA+FAST</a:t>
            </a:r>
            <a:endParaRPr lang="zh-CN" altLang="en-US" sz="1800" b="0" dirty="0"/>
          </a:p>
        </p:txBody>
      </p:sp>
      <p:sp>
        <p:nvSpPr>
          <p:cNvPr id="22" name="矩形 21"/>
          <p:cNvSpPr/>
          <p:nvPr/>
        </p:nvSpPr>
        <p:spPr>
          <a:xfrm>
            <a:off x="9552384" y="2420888"/>
            <a:ext cx="1812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b="0" dirty="0"/>
              <a:t>TQ+LISA+FAST</a:t>
            </a:r>
            <a:endParaRPr lang="zh-CN" altLang="en-US" sz="1800" b="0" dirty="0"/>
          </a:p>
        </p:txBody>
      </p:sp>
      <p:sp>
        <p:nvSpPr>
          <p:cNvPr id="9" name="矩形 8"/>
          <p:cNvSpPr/>
          <p:nvPr/>
        </p:nvSpPr>
        <p:spPr>
          <a:xfrm>
            <a:off x="947848" y="3887760"/>
            <a:ext cx="2303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b="0" dirty="0"/>
              <a:t>TQ+LISA+SKA1-Mid</a:t>
            </a:r>
            <a:endParaRPr lang="zh-CN" altLang="en-US" sz="1800" b="0" dirty="0"/>
          </a:p>
        </p:txBody>
      </p:sp>
      <p:sp>
        <p:nvSpPr>
          <p:cNvPr id="10" name="矩形 9"/>
          <p:cNvSpPr/>
          <p:nvPr/>
        </p:nvSpPr>
        <p:spPr>
          <a:xfrm>
            <a:off x="1063264" y="5337212"/>
            <a:ext cx="2188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b="0" dirty="0"/>
              <a:t>TQ+LISA+SKA-Mid</a:t>
            </a:r>
            <a:endParaRPr lang="zh-CN" altLang="en-US" sz="1800" b="0" dirty="0"/>
          </a:p>
        </p:txBody>
      </p:sp>
      <p:sp>
        <p:nvSpPr>
          <p:cNvPr id="24" name="矩形 23"/>
          <p:cNvSpPr/>
          <p:nvPr/>
        </p:nvSpPr>
        <p:spPr>
          <a:xfrm>
            <a:off x="9264352" y="5327920"/>
            <a:ext cx="2231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b="0" dirty="0"/>
              <a:t>TQ+LISA+SKA-Mid</a:t>
            </a:r>
            <a:endParaRPr lang="zh-CN" altLang="en-US" sz="1800" b="0" dirty="0"/>
          </a:p>
        </p:txBody>
      </p:sp>
      <p:sp>
        <p:nvSpPr>
          <p:cNvPr id="25" name="矩形 24"/>
          <p:cNvSpPr/>
          <p:nvPr/>
        </p:nvSpPr>
        <p:spPr>
          <a:xfrm>
            <a:off x="9156340" y="3887760"/>
            <a:ext cx="2303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b="0" dirty="0"/>
              <a:t>TQ+LISA+SKA1-Mid</a:t>
            </a:r>
            <a:endParaRPr lang="zh-CN" altLang="en-US" sz="1800" b="0" dirty="0"/>
          </a:p>
        </p:txBody>
      </p:sp>
      <p:sp>
        <p:nvSpPr>
          <p:cNvPr id="11" name="矩形 10"/>
          <p:cNvSpPr/>
          <p:nvPr/>
        </p:nvSpPr>
        <p:spPr>
          <a:xfrm>
            <a:off x="3864434" y="1088740"/>
            <a:ext cx="44467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0" dirty="0"/>
              <a:t>100 independent Monte Carlo simulations</a:t>
            </a:r>
            <a:endParaRPr lang="zh-CN" altLang="en-US" b="0" dirty="0"/>
          </a:p>
        </p:txBody>
      </p:sp>
      <p:sp>
        <p:nvSpPr>
          <p:cNvPr id="32" name="矩形 31"/>
          <p:cNvSpPr/>
          <p:nvPr/>
        </p:nvSpPr>
        <p:spPr>
          <a:xfrm>
            <a:off x="3864434" y="5167935"/>
            <a:ext cx="45412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0" dirty="0"/>
              <a:t>Average distances of these GW-detectable pulsar binaries vary from 1 to 7 </a:t>
            </a:r>
            <a:r>
              <a:rPr lang="en-US" altLang="zh-CN" sz="2000" b="0" dirty="0" err="1"/>
              <a:t>kpc</a:t>
            </a:r>
            <a:r>
              <a:rPr lang="en-US" altLang="zh-CN" sz="2000" b="0" dirty="0"/>
              <a:t>.</a:t>
            </a:r>
            <a:endParaRPr lang="zh-CN" altLang="en-US" sz="2000" b="0" dirty="0"/>
          </a:p>
        </p:txBody>
      </p:sp>
      <p:sp>
        <p:nvSpPr>
          <p:cNvPr id="33" name="矩形 32"/>
          <p:cNvSpPr/>
          <p:nvPr/>
        </p:nvSpPr>
        <p:spPr>
          <a:xfrm>
            <a:off x="3879362" y="2790220"/>
            <a:ext cx="4131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0" dirty="0"/>
              <a:t>Average number of DNSs detectable by the follow-up pulsar searches using the Parkes, FAST, SKA1, and SKA are 8, 10, 43, and 87, respectively.</a:t>
            </a:r>
            <a:endParaRPr lang="zh-CN" altLang="en-US" sz="2000" b="0" dirty="0"/>
          </a:p>
        </p:txBody>
      </p:sp>
      <p:sp>
        <p:nvSpPr>
          <p:cNvPr id="34" name="灯片编号占位符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B174DF-EE9E-4503-AA17-43434BAD13D5}" type="slidenum">
              <a:rPr lang="zh-CN" altLang="en-US" smtClean="0">
                <a:solidFill>
                  <a:srgbClr val="0070C0"/>
                </a:solidFill>
              </a:rPr>
              <a:pPr>
                <a:defRPr/>
              </a:pPr>
              <a:t>14</a:t>
            </a:fld>
            <a:r>
              <a:rPr lang="en-US" altLang="zh-CN"/>
              <a:t>/16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10656439"/>
      </p:ext>
    </p:extLst>
  </p:cSld>
  <p:clrMapOvr>
    <a:masterClrMapping/>
  </p:clrMapOvr>
  <p:transition>
    <p:zoom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47328" y="-14288"/>
            <a:ext cx="10560051" cy="836613"/>
          </a:xfrm>
        </p:spPr>
        <p:txBody>
          <a:bodyPr>
            <a:normAutofit fontScale="90000"/>
          </a:bodyPr>
          <a:lstStyle/>
          <a:p>
            <a:r>
              <a:rPr lang="en-US" altLang="zh-CN" b="0" dirty="0"/>
              <a:t>Timing Accuracy of </a:t>
            </a:r>
            <a:r>
              <a:rPr lang="en-US" altLang="zh-CN" b="0" dirty="0" err="1"/>
              <a:t>GW+Radio</a:t>
            </a:r>
            <a:r>
              <a:rPr lang="en-US" altLang="zh-CN" b="0" dirty="0"/>
              <a:t> Detectable Pulsars</a:t>
            </a:r>
            <a:endParaRPr lang="zh-CN" altLang="en-US" b="0" dirty="0"/>
          </a:p>
        </p:txBody>
      </p:sp>
      <p:sp>
        <p:nvSpPr>
          <p:cNvPr id="9" name="矩形 8"/>
          <p:cNvSpPr/>
          <p:nvPr/>
        </p:nvSpPr>
        <p:spPr>
          <a:xfrm>
            <a:off x="4297434" y="2471240"/>
            <a:ext cx="64977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0" dirty="0"/>
              <a:t>J</a:t>
            </a:r>
            <a:r>
              <a:rPr lang="en-US" altLang="zh-CN" sz="1400" b="0" dirty="0"/>
              <a:t>.</a:t>
            </a:r>
            <a:r>
              <a:rPr lang="zh-CN" altLang="en-US" sz="1400" b="0" dirty="0"/>
              <a:t> M</a:t>
            </a:r>
            <a:r>
              <a:rPr lang="en-US" altLang="zh-CN" sz="1400" b="0" dirty="0"/>
              <a:t>.</a:t>
            </a:r>
            <a:r>
              <a:rPr lang="zh-CN" altLang="en-US" sz="1400" b="0" dirty="0"/>
              <a:t> </a:t>
            </a:r>
            <a:r>
              <a:rPr lang="zh-CN" altLang="en-US" sz="1400" b="0" dirty="0">
                <a:latin typeface="+mj-lt"/>
              </a:rPr>
              <a:t>Cordes, </a:t>
            </a:r>
            <a:r>
              <a:rPr lang="en-US" altLang="zh-CN" sz="1400" b="0" dirty="0">
                <a:latin typeface="+mj-lt"/>
              </a:rPr>
              <a:t>R. M. </a:t>
            </a:r>
            <a:r>
              <a:rPr lang="zh-CN" altLang="en-US" sz="1400" b="0" dirty="0">
                <a:latin typeface="+mj-lt"/>
              </a:rPr>
              <a:t>Shannon</a:t>
            </a:r>
            <a:r>
              <a:rPr lang="en-US" altLang="zh-CN" sz="1400" b="0" dirty="0">
                <a:latin typeface="+mj-lt"/>
              </a:rPr>
              <a:t>,</a:t>
            </a:r>
            <a:r>
              <a:rPr lang="zh-CN" altLang="en-US" sz="1400" b="0" dirty="0">
                <a:latin typeface="+mj-lt"/>
              </a:rPr>
              <a:t> </a:t>
            </a:r>
            <a:r>
              <a:rPr lang="zh-CN" altLang="en-US" sz="1400" b="0" dirty="0"/>
              <a:t>arXiv:1010.3785</a:t>
            </a:r>
            <a:r>
              <a:rPr lang="zh-CN" altLang="en-US" sz="1400" b="0" dirty="0">
                <a:latin typeface="+mj-lt"/>
              </a:rPr>
              <a:t> </a:t>
            </a:r>
            <a:r>
              <a:rPr lang="en-US" altLang="zh-CN" sz="1400" b="0" dirty="0">
                <a:latin typeface="+mj-lt"/>
              </a:rPr>
              <a:t>(</a:t>
            </a:r>
            <a:r>
              <a:rPr lang="zh-CN" altLang="en-US" sz="1400" b="0" dirty="0">
                <a:latin typeface="+mj-lt"/>
              </a:rPr>
              <a:t>2010</a:t>
            </a:r>
            <a:r>
              <a:rPr lang="en-US" altLang="zh-CN" sz="1400" b="0" dirty="0">
                <a:latin typeface="+mj-lt"/>
              </a:rPr>
              <a:t>)</a:t>
            </a:r>
          </a:p>
          <a:p>
            <a:r>
              <a:rPr lang="en-US" altLang="zh-CN" sz="1400" b="0" dirty="0">
                <a:latin typeface="+mj-lt"/>
              </a:rPr>
              <a:t>Y.</a:t>
            </a:r>
            <a:r>
              <a:rPr lang="zh-CN" altLang="en-US" sz="1400" b="0" dirty="0">
                <a:latin typeface="+mj-lt"/>
              </a:rPr>
              <a:t> Wang</a:t>
            </a:r>
            <a:r>
              <a:rPr lang="en-US" altLang="zh-CN" sz="1400" b="0" dirty="0">
                <a:latin typeface="+mj-lt"/>
              </a:rPr>
              <a:t>, </a:t>
            </a:r>
            <a:r>
              <a:rPr lang="zh-CN" altLang="en-US" sz="1400" b="0" dirty="0">
                <a:latin typeface="+mj-lt"/>
              </a:rPr>
              <a:t>Proceedings of Journal of Physics Conference Series, 012019 </a:t>
            </a:r>
            <a:r>
              <a:rPr lang="en-US" altLang="zh-CN" sz="1400" b="0" dirty="0">
                <a:latin typeface="+mj-lt"/>
              </a:rPr>
              <a:t>(</a:t>
            </a:r>
            <a:r>
              <a:rPr lang="zh-CN" altLang="en-US" sz="1400" b="0" dirty="0"/>
              <a:t>2015</a:t>
            </a:r>
            <a:r>
              <a:rPr lang="en-US" altLang="zh-CN" sz="1400" b="0" dirty="0"/>
              <a:t>)</a:t>
            </a:r>
            <a:endParaRPr lang="zh-CN" altLang="en-US" sz="1400" b="0" dirty="0">
              <a:latin typeface="+mj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945364"/>
            <a:ext cx="3937627" cy="5760000"/>
          </a:xfrm>
          <a:prstGeom prst="rect">
            <a:avLst/>
          </a:prstGeom>
        </p:spPr>
      </p:pic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B174DF-EE9E-4503-AA17-43434BAD13D5}" type="slidenum">
              <a:rPr lang="zh-CN" altLang="en-US" smtClean="0">
                <a:solidFill>
                  <a:srgbClr val="0070C0"/>
                </a:solidFill>
              </a:rPr>
              <a:pPr>
                <a:defRPr/>
              </a:pPr>
              <a:t>15</a:t>
            </a:fld>
            <a:r>
              <a:rPr lang="en-US" altLang="zh-CN"/>
              <a:t>/16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4295800" y="1016732"/>
            <a:ext cx="77408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0" dirty="0"/>
              <a:t>The total </a:t>
            </a:r>
            <a:r>
              <a:rPr lang="en-US" altLang="zh-CN" b="0" dirty="0" err="1"/>
              <a:t>rms</a:t>
            </a:r>
            <a:r>
              <a:rPr lang="en-US" altLang="zh-CN" b="0" dirty="0"/>
              <a:t> error of TOA measurement (</a:t>
            </a:r>
            <a:r>
              <a:rPr lang="en-US" altLang="zh-CN" b="0" dirty="0" err="1"/>
              <a:t>σ</a:t>
            </a:r>
            <a:r>
              <a:rPr lang="en-US" altLang="zh-CN" b="0" baseline="-25000" dirty="0" err="1"/>
              <a:t>t</a:t>
            </a:r>
            <a:r>
              <a:rPr lang="en-US" altLang="zh-CN" b="0" dirty="0"/>
              <a:t>) is mainly determined by the radiometer noise (</a:t>
            </a:r>
            <a:r>
              <a:rPr lang="en-US" altLang="zh-CN" b="0" dirty="0" err="1"/>
              <a:t>σ</a:t>
            </a:r>
            <a:r>
              <a:rPr lang="en-US" altLang="zh-CN" b="0" baseline="-25000" dirty="0" err="1"/>
              <a:t>r</a:t>
            </a:r>
            <a:r>
              <a:rPr lang="en-US" altLang="zh-CN" b="0" dirty="0"/>
              <a:t>) and the pulse phase jitter noise (</a:t>
            </a:r>
            <a:r>
              <a:rPr lang="en-US" altLang="zh-CN" b="0" dirty="0" err="1"/>
              <a:t>σ</a:t>
            </a:r>
            <a:r>
              <a:rPr lang="en-US" altLang="zh-CN" b="0" baseline="-25000" dirty="0" err="1"/>
              <a:t>j</a:t>
            </a:r>
            <a:r>
              <a:rPr lang="en-US" altLang="zh-CN" b="0" dirty="0"/>
              <a:t>) .</a:t>
            </a:r>
            <a:endParaRPr lang="zh-CN" altLang="en-US" b="0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3812" y="3107389"/>
            <a:ext cx="1990725" cy="65722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/>
          <a:srcRect r="859"/>
          <a:stretch/>
        </p:blipFill>
        <p:spPr>
          <a:xfrm>
            <a:off x="7375139" y="3147116"/>
            <a:ext cx="1637185" cy="648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64352" y="3068960"/>
            <a:ext cx="2586903" cy="72000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4259796" y="4545124"/>
            <a:ext cx="76688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0" dirty="0"/>
              <a:t>The timing accuracy of these GW-detectable pulsars can be as low as 70 ns while the most probable value is about 100 </a:t>
            </a:r>
            <a:r>
              <a:rPr lang="en-US" altLang="zh-CN" b="0" dirty="0" err="1"/>
              <a:t>μs</a:t>
            </a:r>
            <a:r>
              <a:rPr lang="en-US" altLang="zh-CN" b="0" dirty="0"/>
              <a:t>.</a:t>
            </a:r>
            <a:endParaRPr lang="zh-CN" altLang="en-US" b="0" dirty="0"/>
          </a:p>
        </p:txBody>
      </p:sp>
    </p:spTree>
    <p:extLst>
      <p:ext uri="{BB962C8B-B14F-4D97-AF65-F5344CB8AC3E}">
        <p14:creationId xmlns:p14="http://schemas.microsoft.com/office/powerpoint/2010/main" val="2024161836"/>
      </p:ext>
    </p:extLst>
  </p:cSld>
  <p:clrMapOvr>
    <a:masterClrMapping/>
  </p:clrMapOvr>
  <p:transition>
    <p:zoom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 dirty="0"/>
              <a:t>Conclusions</a:t>
            </a:r>
            <a:endParaRPr lang="zh-CN" altLang="en-US" b="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B174DF-EE9E-4503-AA17-43434BAD13D5}" type="slidenum">
              <a:rPr lang="zh-CN" altLang="en-US" smtClean="0">
                <a:solidFill>
                  <a:srgbClr val="0070C0"/>
                </a:solidFill>
              </a:rPr>
              <a:pPr>
                <a:defRPr/>
              </a:pPr>
              <a:t>16</a:t>
            </a:fld>
            <a:r>
              <a:rPr lang="en-US" altLang="zh-CN"/>
              <a:t>/16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227348" y="980728"/>
            <a:ext cx="115932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b="0" dirty="0"/>
              <a:t>Simulate the DNS population in the Galactic disk that will merge within the next 10 </a:t>
            </a:r>
            <a:r>
              <a:rPr lang="en-US" altLang="zh-CN" sz="2000" b="0" dirty="0" err="1"/>
              <a:t>Myr</a:t>
            </a:r>
            <a:r>
              <a:rPr lang="en-US" altLang="zh-CN" sz="2000" b="0" dirty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b="0" dirty="0"/>
              <a:t>Obtain the numbers of the detectable DNSs and parameter estimation accuracies with TianQin (and LISA).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b="0" dirty="0"/>
              <a:t>Model the pulsar population from the Galactic DNS population.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b="0" dirty="0"/>
              <a:t>Get the numbers and distances of GW-detectable DNSs comprising radio pulsars with Parkes, FAST, SKA1-Mid, and SKA-Mid.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b="0" dirty="0"/>
              <a:t>Estimate the timing accuracies of the TOAs for these pulsars by evaluating their dominate radiometer and jitter noises.</a:t>
            </a:r>
            <a:endParaRPr lang="zh-CN" altLang="en-US" sz="2000" b="0" dirty="0"/>
          </a:p>
        </p:txBody>
      </p:sp>
      <p:sp>
        <p:nvSpPr>
          <p:cNvPr id="12" name="矩形 11"/>
          <p:cNvSpPr/>
          <p:nvPr/>
        </p:nvSpPr>
        <p:spPr>
          <a:xfrm>
            <a:off x="335360" y="3789040"/>
            <a:ext cx="13179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0" dirty="0"/>
              <a:t>Caveats</a:t>
            </a:r>
            <a:endParaRPr lang="zh-CN" altLang="en-US" b="0" dirty="0"/>
          </a:p>
        </p:txBody>
      </p:sp>
      <p:sp>
        <p:nvSpPr>
          <p:cNvPr id="13" name="矩形 12"/>
          <p:cNvSpPr/>
          <p:nvPr/>
        </p:nvSpPr>
        <p:spPr>
          <a:xfrm>
            <a:off x="299356" y="4396435"/>
            <a:ext cx="113772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000" b="0" dirty="0"/>
              <a:t>Set the orbital parameters of B1913+16 at the merger as the benchmark in DNS population.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000" b="0" dirty="0"/>
              <a:t>Assume the distribution of MSP spin periods obeys a uniform distribution.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000" b="0" dirty="0"/>
              <a:t>Assume the luminosity distribution of the pulsars in tight binaries is the same as that of the normal pulsars.</a:t>
            </a:r>
            <a:endParaRPr lang="zh-CN" altLang="en-US" sz="2000" b="0" dirty="0"/>
          </a:p>
        </p:txBody>
      </p:sp>
      <p:sp>
        <p:nvSpPr>
          <p:cNvPr id="14" name="矩形 13"/>
          <p:cNvSpPr/>
          <p:nvPr/>
        </p:nvSpPr>
        <p:spPr>
          <a:xfrm>
            <a:off x="1286345" y="6093296"/>
            <a:ext cx="96193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0" dirty="0"/>
              <a:t>O</a:t>
            </a:r>
            <a:r>
              <a:rPr lang="zh-CN" altLang="en-US" sz="2400" b="0" dirty="0"/>
              <a:t>ur results </a:t>
            </a:r>
            <a:r>
              <a:rPr lang="en-US" altLang="zh-CN" sz="2400" b="0" dirty="0"/>
              <a:t>are expected to be improved by a</a:t>
            </a:r>
            <a:r>
              <a:rPr lang="zh-CN" altLang="en-US" sz="2400" b="0" dirty="0"/>
              <a:t>dvances in theoretical modeling</a:t>
            </a:r>
            <a:r>
              <a:rPr lang="en-US" altLang="zh-CN" sz="2400" b="0" dirty="0"/>
              <a:t>.</a:t>
            </a:r>
            <a:endParaRPr lang="zh-CN" alt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451836421"/>
      </p:ext>
    </p:extLst>
  </p:cSld>
  <p:clrMapOvr>
    <a:masterClrMapping/>
  </p:clrMapOvr>
  <p:transition>
    <p:zoom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0" dirty="0"/>
              <a:t>Double Neutron Star: Astrophysical Laboratory</a:t>
            </a:r>
            <a:endParaRPr lang="zh-CN" altLang="en-US" b="0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024" y="3825044"/>
            <a:ext cx="3996444" cy="2534798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168008" y="6345324"/>
            <a:ext cx="42896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0" dirty="0">
                <a:latin typeface="Times New Roman"/>
              </a:rPr>
              <a:t>J. C. Bustillo </a:t>
            </a:r>
            <a:r>
              <a:rPr lang="en-US" altLang="zh-CN" sz="1600" b="0" i="1" dirty="0">
                <a:latin typeface="Times New Roman"/>
              </a:rPr>
              <a:t>et al. </a:t>
            </a:r>
            <a:r>
              <a:rPr lang="fr-FR" altLang="zh-CN" sz="1600" b="0" dirty="0">
                <a:latin typeface="Times New Roman"/>
              </a:rPr>
              <a:t>Astrophys. J. Lett.</a:t>
            </a:r>
            <a:r>
              <a:rPr lang="en-US" altLang="zh-CN" sz="1600" b="0" dirty="0">
                <a:latin typeface="Times New Roman"/>
              </a:rPr>
              <a:t> 912 (2021)</a:t>
            </a:r>
            <a:endParaRPr lang="zh-CN" altLang="en-US" sz="1600" b="0" dirty="0">
              <a:latin typeface="Times New Roman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/>
          <a:srcRect l="1381" t="3225" b="1"/>
          <a:stretch/>
        </p:blipFill>
        <p:spPr>
          <a:xfrm>
            <a:off x="6276020" y="894202"/>
            <a:ext cx="4032449" cy="259618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0380477" y="1425618"/>
            <a:ext cx="1656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0" dirty="0"/>
              <a:t>General </a:t>
            </a:r>
          </a:p>
          <a:p>
            <a:r>
              <a:rPr lang="en-US" altLang="zh-CN" b="0" dirty="0"/>
              <a:t>Relativity</a:t>
            </a:r>
            <a:endParaRPr lang="zh-CN" altLang="en-US" b="0" dirty="0"/>
          </a:p>
        </p:txBody>
      </p:sp>
      <p:sp>
        <p:nvSpPr>
          <p:cNvPr id="16" name="矩形 15"/>
          <p:cNvSpPr/>
          <p:nvPr/>
        </p:nvSpPr>
        <p:spPr>
          <a:xfrm>
            <a:off x="6517132" y="3414482"/>
            <a:ext cx="38633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altLang="zh-CN" sz="1600" b="0" dirty="0">
                <a:latin typeface="Times New Roman"/>
              </a:rPr>
              <a:t>H. O. Silva </a:t>
            </a:r>
            <a:r>
              <a:rPr lang="da-DK" altLang="zh-CN" sz="1600" b="0" i="1" dirty="0">
                <a:latin typeface="Times New Roman"/>
              </a:rPr>
              <a:t>et al.</a:t>
            </a:r>
            <a:r>
              <a:rPr lang="en-US" altLang="zh-CN" sz="1600" b="0" i="1" dirty="0">
                <a:latin typeface="Times New Roman"/>
              </a:rPr>
              <a:t> </a:t>
            </a:r>
            <a:r>
              <a:rPr lang="en-US" altLang="zh-CN" sz="1600" b="0" dirty="0">
                <a:latin typeface="Times New Roman"/>
              </a:rPr>
              <a:t>Phys. Rev. Lett. 126 (2021)</a:t>
            </a:r>
            <a:endParaRPr lang="zh-CN" altLang="en-US" sz="1600" b="0" dirty="0">
              <a:latin typeface="Times New Roman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46503" y="3450486"/>
            <a:ext cx="32519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0" dirty="0">
                <a:latin typeface="Times New Roman"/>
              </a:rPr>
              <a:t>T. Dietrich </a:t>
            </a:r>
            <a:r>
              <a:rPr lang="en-US" altLang="zh-CN" sz="1600" b="0" i="1" dirty="0">
                <a:latin typeface="Times New Roman"/>
              </a:rPr>
              <a:t>et al</a:t>
            </a:r>
            <a:r>
              <a:rPr lang="en-US" altLang="zh-CN" sz="1600" b="0" dirty="0">
                <a:latin typeface="Times New Roman"/>
              </a:rPr>
              <a:t>. Science 370 (2020)</a:t>
            </a:r>
            <a:endParaRPr lang="zh-CN" altLang="en-US" sz="1600" b="0" dirty="0">
              <a:latin typeface="Times New Roman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7523" y="858198"/>
            <a:ext cx="3903123" cy="266122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203839" y="1425618"/>
            <a:ext cx="19858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0" dirty="0"/>
              <a:t>Equation </a:t>
            </a:r>
          </a:p>
          <a:p>
            <a:r>
              <a:rPr lang="en-US" altLang="zh-CN" b="0" dirty="0"/>
              <a:t>of State</a:t>
            </a:r>
            <a:endParaRPr lang="zh-CN" altLang="en-US" b="0" dirty="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1852" y="3930549"/>
            <a:ext cx="4158124" cy="2486785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1793860" y="6345324"/>
            <a:ext cx="42301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0" dirty="0">
                <a:latin typeface="Times New Roman"/>
              </a:rPr>
              <a:t>A. </a:t>
            </a:r>
            <a:r>
              <a:rPr lang="en-US" altLang="zh-CN" sz="1600" b="0" dirty="0" err="1">
                <a:latin typeface="Times New Roman"/>
              </a:rPr>
              <a:t>Vijaykumar</a:t>
            </a:r>
            <a:r>
              <a:rPr lang="en-US" altLang="zh-CN" sz="1600" b="0" dirty="0">
                <a:latin typeface="Times New Roman"/>
              </a:rPr>
              <a:t> </a:t>
            </a:r>
            <a:r>
              <a:rPr lang="en-US" altLang="zh-CN" sz="1600" b="0" i="1" dirty="0">
                <a:latin typeface="Times New Roman"/>
              </a:rPr>
              <a:t>et al. </a:t>
            </a:r>
            <a:r>
              <a:rPr lang="en-US" altLang="zh-CN" sz="1600" b="0" dirty="0">
                <a:latin typeface="Times New Roman"/>
              </a:rPr>
              <a:t>Phys. Rev. Lett. 126 (2021)</a:t>
            </a:r>
          </a:p>
        </p:txBody>
      </p:sp>
      <p:sp>
        <p:nvSpPr>
          <p:cNvPr id="4" name="矩形 3"/>
          <p:cNvSpPr/>
          <p:nvPr/>
        </p:nvSpPr>
        <p:spPr>
          <a:xfrm>
            <a:off x="113752" y="4095073"/>
            <a:ext cx="216597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0" dirty="0">
                <a:latin typeface="+mn-lt"/>
              </a:rPr>
              <a:t>Gravitational </a:t>
            </a:r>
            <a:endParaRPr lang="en-US" altLang="zh-CN" b="0" dirty="0">
              <a:latin typeface="+mn-lt"/>
            </a:endParaRPr>
          </a:p>
          <a:p>
            <a:r>
              <a:rPr lang="zh-CN" altLang="en-US" b="0" dirty="0">
                <a:latin typeface="+mn-lt"/>
              </a:rPr>
              <a:t>constant</a:t>
            </a:r>
          </a:p>
        </p:txBody>
      </p:sp>
      <p:sp>
        <p:nvSpPr>
          <p:cNvPr id="7" name="矩形 6"/>
          <p:cNvSpPr/>
          <p:nvPr/>
        </p:nvSpPr>
        <p:spPr>
          <a:xfrm>
            <a:off x="10380477" y="4095072"/>
            <a:ext cx="137890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0" dirty="0">
                <a:latin typeface="+mj-lt"/>
              </a:rPr>
              <a:t>Hubble </a:t>
            </a:r>
            <a:endParaRPr lang="en-US" altLang="zh-CN" b="0" dirty="0">
              <a:latin typeface="+mj-lt"/>
            </a:endParaRPr>
          </a:p>
          <a:p>
            <a:r>
              <a:rPr lang="zh-CN" altLang="en-US" b="0" dirty="0">
                <a:latin typeface="+mj-lt"/>
              </a:rPr>
              <a:t>constant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B174DF-EE9E-4503-AA17-43434BAD13D5}" type="slidenum">
              <a:rPr lang="zh-CN" altLang="en-US" smtClean="0">
                <a:solidFill>
                  <a:srgbClr val="0070C0"/>
                </a:solidFill>
              </a:rPr>
              <a:pPr>
                <a:defRPr/>
              </a:pPr>
              <a:t>2</a:t>
            </a:fld>
            <a:r>
              <a:rPr lang="en-US" altLang="zh-CN"/>
              <a:t>/16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48637335"/>
      </p:ext>
    </p:extLst>
  </p:cSld>
  <p:clrMapOvr>
    <a:masterClrMapping/>
  </p:clrMapOvr>
  <p:transition>
    <p:zoom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0" dirty="0"/>
              <a:t>DNS Simulation &amp; Detection</a:t>
            </a:r>
            <a:endParaRPr lang="zh-CN" altLang="en-US" b="0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/>
          <a:srcRect b="3582"/>
          <a:stretch/>
        </p:blipFill>
        <p:spPr>
          <a:xfrm>
            <a:off x="231777" y="836712"/>
            <a:ext cx="5504183" cy="5688000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B174DF-EE9E-4503-AA17-43434BAD13D5}" type="slidenum">
              <a:rPr lang="zh-CN" altLang="en-US" smtClean="0">
                <a:solidFill>
                  <a:srgbClr val="0070C0"/>
                </a:solidFill>
              </a:rPr>
              <a:pPr>
                <a:defRPr/>
              </a:pPr>
              <a:t>3</a:t>
            </a:fld>
            <a:r>
              <a:rPr lang="en-US" altLang="zh-CN"/>
              <a:t>/16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2808" y="873328"/>
            <a:ext cx="3829836" cy="55080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7536160" y="6274278"/>
            <a:ext cx="41553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b="0" dirty="0"/>
              <a:t>ATNF Pulsar Catalogue: https://www.atnf.csiro.au/research/pulsar/psrcat/</a:t>
            </a:r>
            <a:endParaRPr lang="zh-CN" altLang="en-US" sz="1600" b="0" dirty="0"/>
          </a:p>
        </p:txBody>
      </p:sp>
      <p:sp>
        <p:nvSpPr>
          <p:cNvPr id="11" name="矩形 10"/>
          <p:cNvSpPr/>
          <p:nvPr/>
        </p:nvSpPr>
        <p:spPr>
          <a:xfrm>
            <a:off x="-13308" y="6525344"/>
            <a:ext cx="61453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b="0" dirty="0"/>
              <a:t>I. Mandel &amp; F. S. </a:t>
            </a:r>
            <a:r>
              <a:rPr lang="en-US" altLang="zh-CN" sz="1600" b="0" dirty="0" err="1"/>
              <a:t>Broekgaarden</a:t>
            </a:r>
            <a:r>
              <a:rPr lang="en-US" altLang="zh-CN" sz="1600" b="0" dirty="0"/>
              <a:t>, Living Rev. Relativity 25 (2022) </a:t>
            </a:r>
            <a:endParaRPr lang="zh-CN" altLang="en-US" sz="1600" b="0" dirty="0"/>
          </a:p>
        </p:txBody>
      </p:sp>
      <p:sp>
        <p:nvSpPr>
          <p:cNvPr id="4" name="矩形 3"/>
          <p:cNvSpPr/>
          <p:nvPr/>
        </p:nvSpPr>
        <p:spPr>
          <a:xfrm>
            <a:off x="5519936" y="1052736"/>
            <a:ext cx="209377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0" dirty="0"/>
              <a:t>DNS merger </a:t>
            </a:r>
          </a:p>
          <a:p>
            <a:r>
              <a:rPr lang="en-US" altLang="zh-CN" b="0" dirty="0"/>
              <a:t>rate density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6150565" y="2528900"/>
            <a:ext cx="199766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b="0" dirty="0"/>
              <a:t>Radio </a:t>
            </a:r>
          </a:p>
          <a:p>
            <a:pPr algn="r"/>
            <a:r>
              <a:rPr lang="en-US" altLang="zh-CN" b="0" dirty="0"/>
              <a:t>observations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5699956" y="5802044"/>
            <a:ext cx="2376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0" dirty="0"/>
              <a:t>Abbott </a:t>
            </a:r>
            <a:r>
              <a:rPr lang="en-US" altLang="zh-CN" sz="1600" b="0" i="1" dirty="0"/>
              <a:t>et al</a:t>
            </a:r>
            <a:r>
              <a:rPr lang="en-US" altLang="zh-CN" sz="1600" b="0" dirty="0"/>
              <a:t>.  PRL (2017)           </a:t>
            </a:r>
          </a:p>
          <a:p>
            <a:r>
              <a:rPr lang="en-US" altLang="zh-CN" sz="1600" b="0" dirty="0"/>
              <a:t>Abbott </a:t>
            </a:r>
            <a:r>
              <a:rPr lang="en-US" altLang="zh-CN" sz="1600" b="0" i="1" dirty="0"/>
              <a:t>et al</a:t>
            </a:r>
            <a:r>
              <a:rPr lang="en-US" altLang="zh-CN" sz="1600" b="0" dirty="0"/>
              <a:t>. </a:t>
            </a:r>
            <a:r>
              <a:rPr lang="fr-FR" altLang="zh-CN" sz="1600" b="0" dirty="0"/>
              <a:t>ApJL</a:t>
            </a:r>
            <a:r>
              <a:rPr lang="en-US" altLang="zh-CN" sz="1600" b="0" dirty="0"/>
              <a:t> (2020) </a:t>
            </a:r>
            <a:endParaRPr lang="zh-CN" altLang="en-US" sz="1600" b="0" dirty="0"/>
          </a:p>
        </p:txBody>
      </p:sp>
      <p:sp>
        <p:nvSpPr>
          <p:cNvPr id="16" name="矩形 15"/>
          <p:cNvSpPr/>
          <p:nvPr/>
        </p:nvSpPr>
        <p:spPr>
          <a:xfrm>
            <a:off x="5790526" y="4127592"/>
            <a:ext cx="199766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0" dirty="0"/>
              <a:t>GW </a:t>
            </a:r>
          </a:p>
          <a:p>
            <a:pPr algn="ctr"/>
            <a:r>
              <a:rPr lang="en-US" altLang="zh-CN" b="0" dirty="0"/>
              <a:t>observations</a:t>
            </a:r>
          </a:p>
          <a:p>
            <a:pPr algn="ctr"/>
            <a:r>
              <a:rPr lang="en-US" altLang="zh-CN" sz="2000" b="0" dirty="0"/>
              <a:t>GW170817</a:t>
            </a:r>
          </a:p>
          <a:p>
            <a:pPr algn="ctr"/>
            <a:r>
              <a:rPr lang="en-US" altLang="zh-CN" sz="2000" b="0" dirty="0"/>
              <a:t>GW190425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480843459"/>
      </p:ext>
    </p:extLst>
  </p:cSld>
  <p:clrMapOvr>
    <a:masterClrMapping/>
  </p:clrMapOvr>
  <p:transition>
    <p:zoom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0" dirty="0"/>
              <a:t>DNS </a:t>
            </a:r>
            <a:r>
              <a:rPr lang="en-US" altLang="zh-CN" b="0" dirty="0" err="1"/>
              <a:t>Multimessenger</a:t>
            </a:r>
            <a:r>
              <a:rPr lang="en-US" altLang="zh-CN" b="0" dirty="0"/>
              <a:t> Observation</a:t>
            </a:r>
            <a:endParaRPr lang="zh-CN" altLang="en-US" b="0" dirty="0"/>
          </a:p>
        </p:txBody>
      </p:sp>
      <p:sp>
        <p:nvSpPr>
          <p:cNvPr id="24" name="文本框 23"/>
          <p:cNvSpPr txBox="1"/>
          <p:nvPr/>
        </p:nvSpPr>
        <p:spPr>
          <a:xfrm>
            <a:off x="7068184" y="3872531"/>
            <a:ext cx="1044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0" dirty="0">
                <a:solidFill>
                  <a:schemeClr val="bg1"/>
                </a:solidFill>
              </a:rPr>
              <a:t>LIGO</a:t>
            </a:r>
            <a:endParaRPr lang="zh-CN" altLang="en-US" sz="1800" b="0" dirty="0">
              <a:solidFill>
                <a:schemeClr val="bg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583832" y="6201308"/>
            <a:ext cx="2880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0" dirty="0">
                <a:solidFill>
                  <a:srgbClr val="FF0000"/>
                </a:solidFill>
              </a:rPr>
              <a:t>GW + Radio pulse</a:t>
            </a:r>
            <a:endParaRPr lang="zh-CN" altLang="en-US" b="0" dirty="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460612" y="2024844"/>
            <a:ext cx="9270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0" dirty="0"/>
              <a:t>          detected                  </a:t>
            </a:r>
            <a:r>
              <a:rPr lang="en-US" altLang="zh-CN" b="0" dirty="0">
                <a:solidFill>
                  <a:srgbClr val="FF0000"/>
                </a:solidFill>
              </a:rPr>
              <a:t>undetected</a:t>
            </a:r>
            <a:r>
              <a:rPr lang="zh-CN" altLang="en-US" b="0" dirty="0"/>
              <a:t>                    </a:t>
            </a:r>
            <a:r>
              <a:rPr lang="en-US" altLang="zh-CN" b="0" dirty="0"/>
              <a:t>detected</a:t>
            </a:r>
            <a:endParaRPr lang="zh-CN" altLang="en-US" b="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925" y="2476476"/>
            <a:ext cx="10161667" cy="3780000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4411545" y="2548064"/>
            <a:ext cx="3124615" cy="362002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B174DF-EE9E-4503-AA17-43434BAD13D5}" type="slidenum">
              <a:rPr lang="zh-CN" altLang="en-US" smtClean="0">
                <a:solidFill>
                  <a:srgbClr val="0070C0"/>
                </a:solidFill>
              </a:rPr>
              <a:pPr>
                <a:defRPr/>
              </a:pPr>
              <a:t>4</a:t>
            </a:fld>
            <a:r>
              <a:rPr lang="en-US" altLang="zh-CN"/>
              <a:t>/16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188492" y="839165"/>
            <a:ext cx="114521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0" dirty="0"/>
              <a:t>Challenges: Doppler smearing from radio observation for short-period DNSs</a:t>
            </a:r>
            <a:endParaRPr lang="zh-CN" altLang="en-US" b="0" dirty="0"/>
          </a:p>
          <a:p>
            <a:r>
              <a:rPr lang="en-US" altLang="zh-CN" b="0" dirty="0"/>
              <a:t>                    Larger total mass from GW observation for a coalescing DNS</a:t>
            </a:r>
            <a:endParaRPr lang="zh-CN" altLang="en-US" b="0" dirty="0"/>
          </a:p>
        </p:txBody>
      </p:sp>
      <p:sp>
        <p:nvSpPr>
          <p:cNvPr id="4" name="矩形 3"/>
          <p:cNvSpPr/>
          <p:nvPr/>
        </p:nvSpPr>
        <p:spPr>
          <a:xfrm>
            <a:off x="6852084" y="1699478"/>
            <a:ext cx="41873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0" dirty="0">
                <a:latin typeface="Times New Roman"/>
              </a:rPr>
              <a:t>B. P. Abbott </a:t>
            </a:r>
            <a:r>
              <a:rPr lang="en-US" altLang="zh-CN" sz="1600" b="0" i="1" dirty="0">
                <a:latin typeface="Times New Roman"/>
              </a:rPr>
              <a:t>et al</a:t>
            </a:r>
            <a:r>
              <a:rPr lang="en-US" altLang="zh-CN" sz="1600" b="0" dirty="0">
                <a:latin typeface="Times New Roman"/>
              </a:rPr>
              <a:t>. </a:t>
            </a:r>
            <a:r>
              <a:rPr lang="fr-FR" altLang="zh-CN" sz="1600" b="0" dirty="0">
                <a:latin typeface="Times New Roman"/>
              </a:rPr>
              <a:t>Astrophys. J. Lett.</a:t>
            </a:r>
            <a:r>
              <a:rPr lang="en-US" altLang="zh-CN" sz="1600" b="0" dirty="0">
                <a:latin typeface="Times New Roman"/>
              </a:rPr>
              <a:t> 892 (2020) </a:t>
            </a:r>
            <a:endParaRPr lang="zh-CN" altLang="en-US" sz="1600" b="0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08472413"/>
      </p:ext>
    </p:extLst>
  </p:cSld>
  <p:clrMapOvr>
    <a:masterClrMapping/>
  </p:clrMapOvr>
  <p:transition>
    <p:zoom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0" dirty="0"/>
              <a:t>DNS </a:t>
            </a:r>
            <a:r>
              <a:rPr lang="en-US" altLang="zh-CN" b="0" dirty="0" err="1"/>
              <a:t>Multimessenger</a:t>
            </a:r>
            <a:r>
              <a:rPr lang="en-US" altLang="zh-CN" b="0" dirty="0"/>
              <a:t> Observation</a:t>
            </a:r>
            <a:endParaRPr lang="zh-CN" altLang="en-US" b="0" dirty="0"/>
          </a:p>
        </p:txBody>
      </p:sp>
      <p:sp>
        <p:nvSpPr>
          <p:cNvPr id="24" name="文本框 23"/>
          <p:cNvSpPr txBox="1"/>
          <p:nvPr/>
        </p:nvSpPr>
        <p:spPr>
          <a:xfrm>
            <a:off x="7068184" y="3872531"/>
            <a:ext cx="1044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0" dirty="0">
                <a:solidFill>
                  <a:schemeClr val="bg1"/>
                </a:solidFill>
              </a:rPr>
              <a:t>LIGO</a:t>
            </a:r>
            <a:endParaRPr lang="zh-CN" altLang="en-US" sz="1800" b="0" dirty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72580" y="6110136"/>
            <a:ext cx="9846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0" dirty="0">
                <a:solidFill>
                  <a:srgbClr val="FF0000"/>
                </a:solidFill>
              </a:rPr>
              <a:t>Our work: Radio follow-up of the Galactic TianQin (+LISA) DNSs</a:t>
            </a:r>
            <a:endParaRPr lang="zh-CN" altLang="en-US" b="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62" y="927081"/>
            <a:ext cx="5934434" cy="3240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581" y="908720"/>
            <a:ext cx="6026087" cy="3960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523719" y="4979670"/>
            <a:ext cx="31438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0" dirty="0">
                <a:solidFill>
                  <a:srgbClr val="0000CC"/>
                </a:solidFill>
              </a:rPr>
              <a:t>No radio simulation</a:t>
            </a:r>
          </a:p>
        </p:txBody>
      </p:sp>
      <p:sp>
        <p:nvSpPr>
          <p:cNvPr id="10" name="矩形 9"/>
          <p:cNvSpPr/>
          <p:nvPr/>
        </p:nvSpPr>
        <p:spPr>
          <a:xfrm>
            <a:off x="461894" y="4979670"/>
            <a:ext cx="55806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0" dirty="0">
                <a:solidFill>
                  <a:srgbClr val="0000CC"/>
                </a:solidFill>
              </a:rPr>
              <a:t>T</a:t>
            </a:r>
            <a:r>
              <a:rPr lang="zh-CN" altLang="en-US" b="0" dirty="0">
                <a:solidFill>
                  <a:srgbClr val="0000CC"/>
                </a:solidFill>
              </a:rPr>
              <a:t>oo long orbital period </a:t>
            </a:r>
            <a:r>
              <a:rPr lang="en-US" altLang="zh-CN" b="0" dirty="0">
                <a:solidFill>
                  <a:srgbClr val="0000CC"/>
                </a:solidFill>
              </a:rPr>
              <a:t>to be detected by</a:t>
            </a:r>
            <a:r>
              <a:rPr lang="zh-CN" altLang="en-US" b="0" dirty="0">
                <a:solidFill>
                  <a:srgbClr val="0000CC"/>
                </a:solidFill>
              </a:rPr>
              <a:t> LISA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340" y="3150330"/>
            <a:ext cx="2644088" cy="180000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B174DF-EE9E-4503-AA17-43434BAD13D5}" type="slidenum">
              <a:rPr lang="zh-CN" altLang="en-US" smtClean="0">
                <a:solidFill>
                  <a:srgbClr val="0070C0"/>
                </a:solidFill>
              </a:rPr>
              <a:pPr>
                <a:defRPr/>
              </a:pPr>
              <a:t>5</a:t>
            </a:fld>
            <a:r>
              <a:rPr lang="en-US" altLang="zh-CN" dirty="0"/>
              <a:t>/16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547273"/>
      </p:ext>
    </p:extLst>
  </p:cSld>
  <p:clrMapOvr>
    <a:masterClrMapping/>
  </p:clrMapOvr>
  <p:transition>
    <p:zoom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5ED5926-B4AD-E423-E89F-4119715A8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48" y="836712"/>
            <a:ext cx="8085000" cy="3240000"/>
          </a:xfrm>
          <a:prstGeom prst="rect">
            <a:avLst/>
          </a:prstGeom>
        </p:spPr>
      </p:pic>
      <p:sp>
        <p:nvSpPr>
          <p:cNvPr id="9" name="标题 1">
            <a:extLst>
              <a:ext uri="{FF2B5EF4-FFF2-40B4-BE49-F238E27FC236}">
                <a16:creationId xmlns:a16="http://schemas.microsoft.com/office/drawing/2014/main" id="{38600711-3DF3-BDB9-7949-05931D435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8" y="-14288"/>
            <a:ext cx="10560051" cy="836613"/>
          </a:xfrm>
        </p:spPr>
        <p:txBody>
          <a:bodyPr>
            <a:normAutofit/>
          </a:bodyPr>
          <a:lstStyle/>
          <a:p>
            <a:r>
              <a:rPr lang="en-US" altLang="zh-CN" b="0" dirty="0"/>
              <a:t>The Galactic DNS Population</a:t>
            </a:r>
            <a:endParaRPr lang="zh-CN" altLang="en-US" b="0" dirty="0"/>
          </a:p>
        </p:txBody>
      </p:sp>
      <p:sp>
        <p:nvSpPr>
          <p:cNvPr id="15" name="矩形 8">
            <a:extLst>
              <a:ext uri="{FF2B5EF4-FFF2-40B4-BE49-F238E27FC236}">
                <a16:creationId xmlns:a16="http://schemas.microsoft.com/office/drawing/2014/main" id="{C401672A-5F4D-726E-89BD-C72C9B02C148}"/>
              </a:ext>
            </a:extLst>
          </p:cNvPr>
          <p:cNvSpPr/>
          <p:nvPr/>
        </p:nvSpPr>
        <p:spPr>
          <a:xfrm>
            <a:off x="8406688" y="1005850"/>
            <a:ext cx="3593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0" dirty="0">
                <a:cs typeface="Times New Roman" panose="02020603050405020304" pitchFamily="18" charset="0"/>
              </a:rPr>
              <a:t>Time Backward Model</a:t>
            </a:r>
          </a:p>
          <a:p>
            <a:r>
              <a:rPr lang="en-US" altLang="zh-CN" b="0" dirty="0">
                <a:cs typeface="Times New Roman" panose="02020603050405020304" pitchFamily="18" charset="0"/>
              </a:rPr>
              <a:t>for </a:t>
            </a:r>
            <a:r>
              <a:rPr lang="en-US" altLang="zh-CN" b="0" dirty="0">
                <a:solidFill>
                  <a:srgbClr val="0000CC"/>
                </a:solidFill>
                <a:cs typeface="Times New Roman" panose="02020603050405020304" pitchFamily="18" charset="0"/>
              </a:rPr>
              <a:t>Orbital Parameters</a:t>
            </a:r>
            <a:endParaRPr lang="zh-CN" altLang="en-US" b="0" dirty="0">
              <a:solidFill>
                <a:srgbClr val="0000CC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2B14950-2CC6-2999-40D0-50486C36F595}"/>
              </a:ext>
            </a:extLst>
          </p:cNvPr>
          <p:cNvCxnSpPr>
            <a:cxnSpLocks/>
          </p:cNvCxnSpPr>
          <p:nvPr/>
        </p:nvCxnSpPr>
        <p:spPr>
          <a:xfrm flipH="1">
            <a:off x="587388" y="5193196"/>
            <a:ext cx="1101722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8">
            <a:extLst>
              <a:ext uri="{FF2B5EF4-FFF2-40B4-BE49-F238E27FC236}">
                <a16:creationId xmlns:a16="http://schemas.microsoft.com/office/drawing/2014/main" id="{49438DCA-28B5-EEF0-CD04-8338EFD71EF3}"/>
              </a:ext>
            </a:extLst>
          </p:cNvPr>
          <p:cNvSpPr/>
          <p:nvPr/>
        </p:nvSpPr>
        <p:spPr>
          <a:xfrm>
            <a:off x="10128448" y="4689140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0" dirty="0">
                <a:cs typeface="Times New Roman" panose="02020603050405020304" pitchFamily="18" charset="0"/>
              </a:rPr>
              <a:t>T = merger</a:t>
            </a:r>
            <a:endParaRPr lang="zh-CN" altLang="en-US" sz="2400" b="0" dirty="0">
              <a:cs typeface="Times New Roman" panose="02020603050405020304" pitchFamily="18" charset="0"/>
            </a:endParaRPr>
          </a:p>
        </p:txBody>
      </p:sp>
      <p:sp>
        <p:nvSpPr>
          <p:cNvPr id="19" name="矩形 8">
            <a:extLst>
              <a:ext uri="{FF2B5EF4-FFF2-40B4-BE49-F238E27FC236}">
                <a16:creationId xmlns:a16="http://schemas.microsoft.com/office/drawing/2014/main" id="{7787FE6A-21D2-B9BF-CEA8-AD7DD2AB6009}"/>
              </a:ext>
            </a:extLst>
          </p:cNvPr>
          <p:cNvSpPr/>
          <p:nvPr/>
        </p:nvSpPr>
        <p:spPr>
          <a:xfrm>
            <a:off x="335360" y="4293096"/>
            <a:ext cx="20882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0" dirty="0">
                <a:cs typeface="Times New Roman" panose="02020603050405020304" pitchFamily="18" charset="0"/>
              </a:rPr>
              <a:t>T = 10Myr before merger</a:t>
            </a:r>
            <a:endParaRPr lang="zh-CN" altLang="en-US" sz="2400" b="0" dirty="0"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125E7CB-292B-1A27-37C1-F2A87A11D7E5}"/>
              </a:ext>
            </a:extLst>
          </p:cNvPr>
          <p:cNvSpPr txBox="1"/>
          <p:nvPr/>
        </p:nvSpPr>
        <p:spPr>
          <a:xfrm>
            <a:off x="9084332" y="3993985"/>
            <a:ext cx="30243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0" dirty="0"/>
              <a:t>Reference: PSR B1913+16 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A9FE2B5-99C7-1DF4-ECC3-50080185F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6340" y="4394095"/>
            <a:ext cx="2778261" cy="36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09B3530-49FF-0924-AAD1-256168F6C2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3228" y="4329100"/>
            <a:ext cx="5493032" cy="342918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9A956B11-54E0-25D4-12C4-418F020CDB60}"/>
              </a:ext>
            </a:extLst>
          </p:cNvPr>
          <p:cNvSpPr txBox="1"/>
          <p:nvPr/>
        </p:nvSpPr>
        <p:spPr>
          <a:xfrm>
            <a:off x="109200" y="5715253"/>
            <a:ext cx="1197360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b="0" dirty="0"/>
              <a:t>Generate 2100 random merger times from a uniform distribution </a:t>
            </a:r>
            <a:r>
              <a:rPr lang="en-US" altLang="zh-CN" b="0" i="1" dirty="0">
                <a:solidFill>
                  <a:srgbClr val="0000CC"/>
                </a:solidFill>
              </a:rPr>
              <a:t>U</a:t>
            </a:r>
            <a:r>
              <a:rPr lang="en-US" altLang="zh-CN" b="0" dirty="0">
                <a:solidFill>
                  <a:srgbClr val="0000CC"/>
                </a:solidFill>
              </a:rPr>
              <a:t>[0, 10Myr]</a:t>
            </a:r>
            <a:r>
              <a:rPr lang="en-US" altLang="zh-CN" b="0" dirty="0">
                <a:solidFill>
                  <a:schemeClr val="tx1"/>
                </a:solidFill>
              </a:rPr>
              <a:t>, </a:t>
            </a:r>
            <a:r>
              <a:rPr lang="en-US" altLang="zh-CN" b="0" dirty="0"/>
              <a:t>Obtain </a:t>
            </a:r>
            <a:r>
              <a:rPr lang="en-US" altLang="zh-CN" b="0" dirty="0" err="1"/>
              <a:t>Porb</a:t>
            </a:r>
            <a:r>
              <a:rPr lang="en-US" altLang="zh-CN" b="0" dirty="0"/>
              <a:t> and </a:t>
            </a:r>
            <a:r>
              <a:rPr lang="en-US" altLang="zh-CN" b="0" dirty="0" err="1"/>
              <a:t>ecc</a:t>
            </a:r>
            <a:r>
              <a:rPr lang="en-US" altLang="zh-CN" b="0" dirty="0"/>
              <a:t> at any time before merger by integrating </a:t>
            </a:r>
            <a:r>
              <a:rPr lang="en-US" altLang="zh-CN" b="0" i="1" dirty="0">
                <a:solidFill>
                  <a:srgbClr val="0000CC"/>
                </a:solidFill>
              </a:rPr>
              <a:t>da/dt </a:t>
            </a:r>
            <a:r>
              <a:rPr lang="en-US" altLang="zh-CN" b="0" dirty="0"/>
              <a:t>and </a:t>
            </a:r>
            <a:r>
              <a:rPr lang="en-US" altLang="zh-CN" b="0" i="1" dirty="0">
                <a:solidFill>
                  <a:srgbClr val="0000CC"/>
                </a:solidFill>
              </a:rPr>
              <a:t>de/dt</a:t>
            </a:r>
            <a:r>
              <a:rPr lang="en-US" altLang="zh-CN" b="0" dirty="0"/>
              <a:t>.</a:t>
            </a:r>
            <a:endParaRPr lang="zh-CN" altLang="en-US" b="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EF1C2D7-53B3-8F63-41B3-89FFE87A4A07}"/>
              </a:ext>
            </a:extLst>
          </p:cNvPr>
          <p:cNvSpPr txBox="1"/>
          <p:nvPr/>
        </p:nvSpPr>
        <p:spPr>
          <a:xfrm>
            <a:off x="815975" y="5180032"/>
            <a:ext cx="105600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0" dirty="0">
                <a:solidFill>
                  <a:schemeClr val="bg1">
                    <a:lumMod val="50000"/>
                  </a:schemeClr>
                </a:solidFill>
              </a:rPr>
              <a:t>(There is no need to extend to longer merger times because of the LISA sensitivity)</a:t>
            </a:r>
          </a:p>
        </p:txBody>
      </p:sp>
      <p:pic>
        <p:nvPicPr>
          <p:cNvPr id="37" name="图片 8">
            <a:extLst>
              <a:ext uri="{FF2B5EF4-FFF2-40B4-BE49-F238E27FC236}">
                <a16:creationId xmlns:a16="http://schemas.microsoft.com/office/drawing/2014/main" id="{8658658B-205A-7D1E-E1A9-2872C04322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441"/>
          <a:stretch/>
        </p:blipFill>
        <p:spPr>
          <a:xfrm>
            <a:off x="8205691" y="2154058"/>
            <a:ext cx="3794965" cy="1260000"/>
          </a:xfrm>
          <a:prstGeom prst="rect">
            <a:avLst/>
          </a:prstGeom>
        </p:spPr>
      </p:pic>
      <p:sp>
        <p:nvSpPr>
          <p:cNvPr id="38" name="矩形 4">
            <a:extLst>
              <a:ext uri="{FF2B5EF4-FFF2-40B4-BE49-F238E27FC236}">
                <a16:creationId xmlns:a16="http://schemas.microsoft.com/office/drawing/2014/main" id="{31BA0BBB-59CF-B4FC-9BEF-D3E5BF524FBB}"/>
              </a:ext>
            </a:extLst>
          </p:cNvPr>
          <p:cNvSpPr/>
          <p:nvPr/>
        </p:nvSpPr>
        <p:spPr>
          <a:xfrm>
            <a:off x="8406688" y="3356599"/>
            <a:ext cx="33419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b="0" dirty="0">
                <a:latin typeface="+mj-lt"/>
              </a:rPr>
              <a:t>P. C. Peters Phys. Rev. 136 (1964)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B174DF-EE9E-4503-AA17-43434BAD13D5}" type="slidenum">
              <a:rPr lang="zh-CN" altLang="en-US" smtClean="0">
                <a:solidFill>
                  <a:srgbClr val="0070C0"/>
                </a:solidFill>
              </a:rPr>
              <a:pPr>
                <a:defRPr/>
              </a:pPr>
              <a:t>6</a:t>
            </a:fld>
            <a:r>
              <a:rPr lang="en-US" altLang="zh-CN"/>
              <a:t>/16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76069806"/>
      </p:ext>
    </p:extLst>
  </p:cSld>
  <p:clrMapOvr>
    <a:masterClrMapping/>
  </p:clrMapOvr>
  <p:transition>
    <p:zoom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标题 1">
            <a:extLst>
              <a:ext uri="{FF2B5EF4-FFF2-40B4-BE49-F238E27FC236}">
                <a16:creationId xmlns:a16="http://schemas.microsoft.com/office/drawing/2014/main" id="{ECC16B22-BF58-33BC-5F85-70683B621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8" y="-14288"/>
            <a:ext cx="10560051" cy="836613"/>
          </a:xfrm>
        </p:spPr>
        <p:txBody>
          <a:bodyPr>
            <a:normAutofit/>
          </a:bodyPr>
          <a:lstStyle/>
          <a:p>
            <a:r>
              <a:rPr lang="en-US" altLang="zh-CN" b="0" dirty="0"/>
              <a:t>Notes on the Galactic Model</a:t>
            </a:r>
            <a:endParaRPr lang="zh-CN" altLang="en-US" b="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b="26308"/>
          <a:stretch/>
        </p:blipFill>
        <p:spPr>
          <a:xfrm>
            <a:off x="5339917" y="895581"/>
            <a:ext cx="6653681" cy="252028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267908" y="2839797"/>
            <a:ext cx="68047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0" dirty="0">
                <a:solidFill>
                  <a:srgbClr val="0000CC"/>
                </a:solidFill>
              </a:rPr>
              <a:t>Spatial distribution of the LISA DNSs is insensitive to </a:t>
            </a:r>
          </a:p>
          <a:p>
            <a:r>
              <a:rPr lang="en-US" altLang="zh-CN" sz="2400" b="0" dirty="0">
                <a:solidFill>
                  <a:srgbClr val="0000CC"/>
                </a:solidFill>
              </a:rPr>
              <a:t>the choice of Galactic models</a:t>
            </a:r>
            <a:endParaRPr lang="zh-CN" altLang="en-US" sz="2400" b="0" dirty="0">
              <a:solidFill>
                <a:srgbClr val="0000CC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364" y="4429552"/>
            <a:ext cx="5348243" cy="1800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26926" y="990430"/>
            <a:ext cx="41296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0" dirty="0">
                <a:cs typeface="Times New Roman" panose="02020603050405020304" pitchFamily="18" charset="0"/>
              </a:rPr>
              <a:t>Galactic model in our work</a:t>
            </a:r>
            <a:endParaRPr lang="zh-CN" altLang="en-US" b="0" dirty="0"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5369" y="2575399"/>
            <a:ext cx="47811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800" b="0" dirty="0">
                <a:latin typeface="+mj-lt"/>
              </a:rPr>
              <a:t>G. </a:t>
            </a:r>
            <a:r>
              <a:rPr lang="en-US" altLang="zh-CN" sz="1800" b="0" dirty="0" err="1">
                <a:latin typeface="+mj-lt"/>
              </a:rPr>
              <a:t>Nelemans</a:t>
            </a:r>
            <a:r>
              <a:rPr lang="en-US" altLang="zh-CN" sz="1800" b="0" dirty="0">
                <a:latin typeface="+mj-lt"/>
              </a:rPr>
              <a:t> </a:t>
            </a:r>
            <a:r>
              <a:rPr lang="en-US" altLang="zh-CN" sz="1800" b="0" i="1" dirty="0">
                <a:latin typeface="+mj-lt"/>
              </a:rPr>
              <a:t>et al</a:t>
            </a:r>
            <a:r>
              <a:rPr lang="en-US" altLang="zh-CN" sz="1800" b="0" dirty="0">
                <a:latin typeface="+mj-lt"/>
              </a:rPr>
              <a:t>. Astron. </a:t>
            </a:r>
            <a:r>
              <a:rPr lang="en-US" altLang="zh-CN" sz="1800" b="0" dirty="0" err="1">
                <a:latin typeface="+mj-lt"/>
              </a:rPr>
              <a:t>Astrophys</a:t>
            </a:r>
            <a:r>
              <a:rPr lang="en-US" altLang="zh-CN" sz="1800" b="0" dirty="0">
                <a:latin typeface="+mj-lt"/>
              </a:rPr>
              <a:t>. 375 (2001)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5918" y="4382144"/>
            <a:ext cx="5472544" cy="1800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246" y="1751148"/>
            <a:ext cx="3377015" cy="54000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73131" y="3724620"/>
            <a:ext cx="118457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0" dirty="0">
                <a:cs typeface="Times New Roman" panose="02020603050405020304" pitchFamily="18" charset="0"/>
              </a:rPr>
              <a:t>Our trivial test for the Galactic model and the kick effect on the detectable DNSs</a:t>
            </a:r>
            <a:endParaRPr lang="zh-CN" altLang="en-US" b="0" dirty="0"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0941" y="6182144"/>
            <a:ext cx="115080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b="0" dirty="0">
                <a:cs typeface="Times New Roman" panose="02020603050405020304" pitchFamily="18" charset="0"/>
              </a:rPr>
              <a:t>We do not expect these simulation variations to significantly change our results.</a:t>
            </a:r>
            <a:endParaRPr lang="zh-CN" altLang="zh-CN" b="0" dirty="0">
              <a:cs typeface="Times New Roman" panose="02020603050405020304" pitchFamily="18" charset="0"/>
            </a:endParaRPr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B174DF-EE9E-4503-AA17-43434BAD13D5}" type="slidenum">
              <a:rPr lang="zh-CN" altLang="en-US" smtClean="0">
                <a:solidFill>
                  <a:srgbClr val="0070C0"/>
                </a:solidFill>
              </a:rPr>
              <a:pPr>
                <a:defRPr/>
              </a:pPr>
              <a:t>7</a:t>
            </a:fld>
            <a:r>
              <a:rPr lang="en-US" altLang="zh-CN"/>
              <a:t>/16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49718897"/>
      </p:ext>
    </p:extLst>
  </p:cSld>
  <p:clrMapOvr>
    <a:masterClrMapping/>
  </p:clrMapOvr>
  <p:transition>
    <p:zoom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 dirty="0"/>
              <a:t>Eccentric Waveforms from DNSs</a:t>
            </a:r>
            <a:endParaRPr lang="zh-CN" altLang="en-US" b="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3" t="7492" r="7997" b="3549"/>
          <a:stretch/>
        </p:blipFill>
        <p:spPr>
          <a:xfrm>
            <a:off x="307373" y="2744924"/>
            <a:ext cx="5042484" cy="389645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758" y="5085183"/>
            <a:ext cx="1408061" cy="1120788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3395700" y="6458678"/>
            <a:ext cx="21242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b="0" dirty="0">
                <a:solidFill>
                  <a:schemeClr val="bg1">
                    <a:lumMod val="65000"/>
                  </a:schemeClr>
                </a:solidFill>
              </a:rPr>
              <a:t>(Animation: </a:t>
            </a:r>
            <a:r>
              <a:rPr lang="en-US" altLang="zh-CN" sz="1400" b="0" dirty="0" err="1">
                <a:solidFill>
                  <a:schemeClr val="bg1">
                    <a:lumMod val="65000"/>
                  </a:schemeClr>
                </a:solidFill>
              </a:rPr>
              <a:t>zingale</a:t>
            </a:r>
            <a:r>
              <a:rPr lang="en-US" altLang="zh-CN" sz="1400" b="0" dirty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199456" y="2370366"/>
            <a:ext cx="55806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b="0" dirty="0">
                <a:latin typeface="+mj-lt"/>
              </a:rPr>
              <a:t>C. Moreno-</a:t>
            </a:r>
            <a:r>
              <a:rPr lang="en-US" altLang="zh-CN" sz="1600" b="0" dirty="0" err="1">
                <a:latin typeface="+mj-lt"/>
              </a:rPr>
              <a:t>Garrido</a:t>
            </a:r>
            <a:r>
              <a:rPr lang="en-US" altLang="zh-CN" sz="1600" b="0" dirty="0">
                <a:latin typeface="+mj-lt"/>
              </a:rPr>
              <a:t> </a:t>
            </a:r>
            <a:r>
              <a:rPr lang="en-US" altLang="zh-CN" sz="1600" b="0" i="1" dirty="0">
                <a:latin typeface="+mj-lt"/>
              </a:rPr>
              <a:t>et al</a:t>
            </a:r>
            <a:r>
              <a:rPr lang="en-US" altLang="zh-CN" sz="1600" b="0" dirty="0">
                <a:latin typeface="+mj-lt"/>
              </a:rPr>
              <a:t>.  Mon. Not. R. Astron. Soc. 274 (1995)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5980" y="5661328"/>
            <a:ext cx="4959101" cy="720000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B174DF-EE9E-4503-AA17-43434BAD13D5}" type="slidenum">
              <a:rPr lang="zh-CN" altLang="en-US" smtClean="0">
                <a:solidFill>
                  <a:srgbClr val="0070C0"/>
                </a:solidFill>
              </a:rPr>
              <a:pPr>
                <a:defRPr/>
              </a:pPr>
              <a:t>8</a:t>
            </a:fld>
            <a:r>
              <a:rPr lang="en-US" altLang="zh-CN"/>
              <a:t>/16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5980" y="2793105"/>
            <a:ext cx="5075735" cy="1800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3992" y="4545196"/>
            <a:ext cx="5445578" cy="64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2766" y="862332"/>
            <a:ext cx="11007218" cy="1440000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1883532" y="908720"/>
            <a:ext cx="396044" cy="704713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279576" y="1664805"/>
            <a:ext cx="396044" cy="684076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888310" y="5210295"/>
            <a:ext cx="57616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0" dirty="0">
                <a:cs typeface="Times New Roman" panose="02020603050405020304" pitchFamily="18" charset="0"/>
              </a:rPr>
              <a:t>strain signal with antenna response </a:t>
            </a:r>
            <a:r>
              <a:rPr lang="en-US" altLang="zh-CN" b="0" i="1" dirty="0">
                <a:cs typeface="Times New Roman" panose="02020603050405020304" pitchFamily="18" charset="0"/>
              </a:rPr>
              <a:t>F</a:t>
            </a:r>
            <a:endParaRPr lang="zh-CN" altLang="en-US" b="0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349417"/>
      </p:ext>
    </p:extLst>
  </p:cSld>
  <p:clrMapOvr>
    <a:masterClrMapping/>
  </p:clrMapOvr>
  <p:transition>
    <p:zoom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0" dirty="0"/>
              <a:t>Characteristic Strain of Detectable DNSs </a:t>
            </a:r>
            <a:endParaRPr lang="zh-CN" altLang="en-US" b="0" dirty="0"/>
          </a:p>
        </p:txBody>
      </p:sp>
      <p:sp>
        <p:nvSpPr>
          <p:cNvPr id="19" name="矩形 18"/>
          <p:cNvSpPr/>
          <p:nvPr/>
        </p:nvSpPr>
        <p:spPr>
          <a:xfrm>
            <a:off x="1343472" y="6273779"/>
            <a:ext cx="9505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0" dirty="0">
                <a:latin typeface="+mj-lt"/>
              </a:rPr>
              <a:t>Sensitivity of LISA (T. Robson </a:t>
            </a:r>
            <a:r>
              <a:rPr lang="en-US" altLang="zh-CN" sz="1600" b="0" i="1" dirty="0">
                <a:latin typeface="+mj-lt"/>
              </a:rPr>
              <a:t>et al</a:t>
            </a:r>
            <a:r>
              <a:rPr lang="en-US" altLang="zh-CN" sz="1600" b="0" dirty="0">
                <a:latin typeface="+mj-lt"/>
              </a:rPr>
              <a:t>. Class. Quantum </a:t>
            </a:r>
            <a:r>
              <a:rPr lang="en-US" altLang="zh-CN" sz="1600" b="0" dirty="0" err="1">
                <a:latin typeface="+mj-lt"/>
              </a:rPr>
              <a:t>Grav</a:t>
            </a:r>
            <a:r>
              <a:rPr lang="en-US" altLang="zh-CN" sz="1600" b="0" dirty="0">
                <a:latin typeface="+mj-lt"/>
              </a:rPr>
              <a:t>. 36 (2019)) and TianQin(</a:t>
            </a:r>
            <a:r>
              <a:rPr lang="en-US" altLang="zh-CN" sz="1600" b="0" dirty="0"/>
              <a:t>S.-J. Huang </a:t>
            </a:r>
            <a:r>
              <a:rPr lang="en-US" altLang="zh-CN" sz="1600" b="0" i="1" dirty="0"/>
              <a:t>et al</a:t>
            </a:r>
            <a:r>
              <a:rPr lang="en-US" altLang="zh-CN" sz="1600" b="0" dirty="0"/>
              <a:t>. Phys. Rev. D 102 (2020))</a:t>
            </a:r>
            <a:r>
              <a:rPr lang="zh-CN" altLang="en-US" sz="1600" b="0" dirty="0"/>
              <a:t> </a:t>
            </a:r>
            <a:r>
              <a:rPr lang="en-US" altLang="zh-CN" sz="1600" b="0" dirty="0"/>
              <a:t>and </a:t>
            </a:r>
            <a:r>
              <a:rPr lang="en-US" altLang="zh-CN" sz="1600" b="0" dirty="0">
                <a:latin typeface="+mj-lt"/>
              </a:rPr>
              <a:t>their combination comes from </a:t>
            </a:r>
            <a:r>
              <a:rPr lang="en-US" altLang="zh-CN" sz="1600" b="0" dirty="0"/>
              <a:t>M. Tinto and J. C. N. de Araujo, Phys. Rev. D 94 (2016)</a:t>
            </a:r>
            <a:r>
              <a:rPr lang="en-US" altLang="zh-CN" sz="1600" b="0" dirty="0">
                <a:latin typeface="+mj-lt"/>
              </a:rPr>
              <a:t> </a:t>
            </a:r>
            <a:endParaRPr lang="zh-CN" altLang="en-US" sz="1600" b="0" dirty="0">
              <a:latin typeface="+mj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66" y="1028052"/>
            <a:ext cx="6665806" cy="504000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155340" y="852482"/>
            <a:ext cx="1836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00CC"/>
                </a:solidFill>
              </a:rPr>
              <a:t>n=2  </a:t>
            </a:r>
            <a:r>
              <a:rPr lang="en-US" altLang="zh-CN" dirty="0" err="1">
                <a:solidFill>
                  <a:srgbClr val="0000CC"/>
                </a:solidFill>
              </a:rPr>
              <a:t>ρ</a:t>
            </a:r>
            <a:r>
              <a:rPr lang="en-US" altLang="zh-CN" baseline="-25000" dirty="0" err="1">
                <a:solidFill>
                  <a:srgbClr val="0000CC"/>
                </a:solidFill>
              </a:rPr>
              <a:t>th</a:t>
            </a:r>
            <a:r>
              <a:rPr lang="en-US" altLang="zh-CN" dirty="0">
                <a:solidFill>
                  <a:srgbClr val="0000CC"/>
                </a:solidFill>
              </a:rPr>
              <a:t>=7</a:t>
            </a:r>
            <a:endParaRPr lang="zh-CN" altLang="en-US" dirty="0">
              <a:solidFill>
                <a:srgbClr val="0000CC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2269" y="2330089"/>
            <a:ext cx="4236279" cy="720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771693" y="1762514"/>
            <a:ext cx="32928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0" dirty="0"/>
              <a:t>Chirp frequency limit</a:t>
            </a:r>
            <a:endParaRPr lang="zh-CN" altLang="en-US" b="0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5979" y="3646807"/>
            <a:ext cx="3950018" cy="25200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7896200" y="3089918"/>
            <a:ext cx="3732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0" dirty="0"/>
              <a:t>Monte Carlo simulations</a:t>
            </a:r>
            <a:endParaRPr lang="zh-CN" altLang="en-US" sz="2400" b="0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0056" y="1075294"/>
            <a:ext cx="5361864" cy="684000"/>
          </a:xfrm>
          <a:prstGeom prst="rect">
            <a:avLst/>
          </a:prstGeom>
        </p:spPr>
      </p:pic>
      <p:sp>
        <p:nvSpPr>
          <p:cNvPr id="24" name="灯片编号占位符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B174DF-EE9E-4503-AA17-43434BAD13D5}" type="slidenum">
              <a:rPr lang="zh-CN" altLang="en-US" smtClean="0">
                <a:solidFill>
                  <a:srgbClr val="0070C0"/>
                </a:solidFill>
              </a:rPr>
              <a:pPr>
                <a:defRPr/>
              </a:pPr>
              <a:t>9</a:t>
            </a:fld>
            <a:r>
              <a:rPr lang="en-US" altLang="zh-CN"/>
              <a:t>/16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51034452"/>
      </p:ext>
    </p:extLst>
  </p:cSld>
  <p:clrMapOvr>
    <a:masterClrMapping/>
  </p:clrMapOvr>
  <p:transition>
    <p:zoom dir="in"/>
  </p:transition>
</p:sld>
</file>

<file path=ppt/theme/theme1.xml><?xml version="1.0" encoding="utf-8"?>
<a:theme xmlns:a="http://schemas.openxmlformats.org/drawingml/2006/main" name="实验室模板_白">
  <a:themeElements>
    <a:clrScheme name="黄色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实验室模板">
      <a:majorFont>
        <a:latin typeface="Times New Roman"/>
        <a:ea typeface="黑体"/>
        <a:cs typeface=""/>
      </a:majorFont>
      <a:minorFont>
        <a:latin typeface="Times New Roman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50000"/>
            <a:lumOff val="50000"/>
          </a:schemeClr>
        </a:solidFill>
        <a:ln>
          <a:solidFill>
            <a:schemeClr val="tx1"/>
          </a:solidFill>
        </a:ln>
      </a:spPr>
      <a:bodyPr rtlCol="0" anchor="ctr"/>
      <a:lstStyle>
        <a:defPPr algn="ctr">
          <a:defRPr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实验室模板_白</Template>
  <TotalTime>56965</TotalTime>
  <Words>1671</Words>
  <Application>Microsoft Office PowerPoint</Application>
  <PresentationFormat>Widescreen</PresentationFormat>
  <Paragraphs>157</Paragraphs>
  <Slides>16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  <vt:variant>
        <vt:lpstr>Custom Shows</vt:lpstr>
      </vt:variant>
      <vt:variant>
        <vt:i4>5</vt:i4>
      </vt:variant>
    </vt:vector>
  </HeadingPairs>
  <TitlesOfParts>
    <vt:vector size="28" baseType="lpstr">
      <vt:lpstr>黑体</vt:lpstr>
      <vt:lpstr>微软雅黑</vt:lpstr>
      <vt:lpstr>Arial</vt:lpstr>
      <vt:lpstr>Calibri</vt:lpstr>
      <vt:lpstr>Times New Roman</vt:lpstr>
      <vt:lpstr>Wingdings</vt:lpstr>
      <vt:lpstr>实验室模板_白</vt:lpstr>
      <vt:lpstr>PowerPoint Presentation</vt:lpstr>
      <vt:lpstr>Double Neutron Star: Astrophysical Laboratory</vt:lpstr>
      <vt:lpstr>DNS Simulation &amp; Detection</vt:lpstr>
      <vt:lpstr>DNS Multimessenger Observation</vt:lpstr>
      <vt:lpstr>DNS Multimessenger Observation</vt:lpstr>
      <vt:lpstr>The Galactic DNS Population</vt:lpstr>
      <vt:lpstr>Notes on the Galactic Model</vt:lpstr>
      <vt:lpstr>Eccentric Waveforms from DNSs</vt:lpstr>
      <vt:lpstr>Characteristic Strain of Detectable DNSs </vt:lpstr>
      <vt:lpstr>Parameter Estimation Accuracy</vt:lpstr>
      <vt:lpstr>Pulsar Beam Geometry</vt:lpstr>
      <vt:lpstr>Pulsar Empirical Distributions</vt:lpstr>
      <vt:lpstr>Pulsar Signal-to-Noise Ratio</vt:lpstr>
      <vt:lpstr>Number &amp; Distance of GW+Radio Detectable DNSs</vt:lpstr>
      <vt:lpstr>Timing Accuracy of GW+Radio Detectable Pulsars</vt:lpstr>
      <vt:lpstr>Conclusions</vt:lpstr>
      <vt:lpstr>自定义放映 1</vt:lpstr>
      <vt:lpstr>自定义放映 2</vt:lpstr>
      <vt:lpstr>自定义放映 3</vt:lpstr>
      <vt:lpstr>自定义放映 4</vt:lpstr>
      <vt:lpstr>自定义放映 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feng wenfan</cp:lastModifiedBy>
  <cp:revision>1106</cp:revision>
  <dcterms:created xsi:type="dcterms:W3CDTF">2011-01-05T13:24:06Z</dcterms:created>
  <dcterms:modified xsi:type="dcterms:W3CDTF">2023-07-04T02:05:30Z</dcterms:modified>
</cp:coreProperties>
</file>