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  <p:sldId id="269" r:id="rId15"/>
    <p:sldId id="263" r:id="rId16"/>
    <p:sldId id="273" r:id="rId17"/>
    <p:sldId id="274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EBDD-0853-4F9E-B932-DAE7330D452D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6E65-71D8-4B66-8DF3-87B2126AE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70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96E65-71D8-4B66-8DF3-87B2126AE9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BF496-CADE-8663-13AD-C968906CA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7F36A0-93D8-D4B2-A609-25FEF66D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CC122-430D-221E-D6A2-C68BC02E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A22F08-1B0D-4C61-C013-EDF32315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B42D-D495-147E-269B-429678D9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24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2FE4C-C1A6-2B31-E33B-80A8379F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F922BE-1368-A6C5-A3BA-8E51610D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B55E1D-489F-B4D2-EA4C-052738DE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586A4A-A1DD-6A10-BEA9-F3A114DE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35DE49-DC5B-A012-A664-65395E53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FF961B-6A1A-D748-3F06-7360FB743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92F26F-02CF-C176-E3B6-64357A77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C6610E-C66C-1C96-7561-16592A14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94F816-9690-601E-94A8-88B7EA42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27792-EDBA-C73B-3820-D330AEB5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BACD0-41D5-4F3B-6F98-D85B635D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9CD50-12D5-042E-C451-D6107441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397367-C9EC-14E6-43BB-881E9B66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52947-D9CB-760C-802C-22E5F642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C63C1-26A0-2DE3-37E5-3AE08778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17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1087E-C2B4-26E9-74E9-EF39EF16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7F2388-12DB-2F31-394C-3FBEA6B4D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381CA1-45F7-B15A-A88B-51870809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D57F9C-606B-8BC6-3FB6-7E692291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D644B2-D230-1003-C4A3-2C577B6C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23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84B33-E927-4CF4-5701-FFF3937B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94EEAE-F0B1-D7CB-8E5B-06012EAF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9CB0DC-13C9-0221-8F18-C825B0E0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06CAA-06B5-F069-3764-5FC57CAF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094421-9C4F-2DE3-0B5A-6E4492BF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7BEA9D-4C2C-27D1-F773-091EEE97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ECE1C-57AC-8760-BC1E-B001C353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FEFE4A-0F39-8728-E5F5-D00E23D32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2F088-34B9-0576-02FA-9A4C88063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7FD4C3B-631B-45C9-423F-F28E23A55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DC57B9-8F36-549C-C757-CBF19BF77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C5F20C-01A0-3E04-D3A0-5BF4EBAB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84E829-E24C-86D5-3598-20F51CF0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FBBB18-7CC6-8927-706A-7703120F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28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AD4BD-44B3-42A8-0FF1-1FFF5FB8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2F7846-94A1-38ED-9246-86A6D600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781A6C-7D8C-B0E0-CA80-1F712D6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C3A11B-FCA7-B44E-15C4-063D6C61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4506209-7CC3-D74F-DEC3-526ADFFC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F8A2AA-6B68-97EC-8A18-FF5A32BF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5E6D9-CFDA-E596-D8A3-1C740F98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B7D6AC-6C8F-F4C0-7CAB-BCD01BD9A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76BF02-EA6F-AAE2-7BA6-B40B2F4F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01D584-A03C-5DE1-0FA0-7295092EF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F0F405-1F60-2605-3F28-8543664C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FC4257-4920-51EE-2EB5-6FFA4D2F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7C6B98-688B-3559-E4B6-8E1E1811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83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DA41C-F638-32E0-AD89-20D5B92D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DBE5563-35B4-393F-6FC3-BABA14CC0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E24101-2168-8C78-D362-15E11FBCD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F2F27A-64E3-8541-F21B-16C3577B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80CFF4-AF95-B144-876D-FB61821B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A75E70-45DD-C487-69B1-326E3E81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7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9BF127-851A-AB22-5BE0-A7F6D0F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488F40-CE9B-C2B9-B71D-F0018A13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5E56DE-25E7-B3D9-56AF-11D6EE1D3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EFC0-25D4-4F6C-9592-59AF074AC07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03B31-4BBD-61F4-CE54-2E2355EBB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D094B2-61FA-9183-F014-3D9EFC75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DE7E-4903-4906-A248-B90129D41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590CC-95A9-1FA0-B96B-1F966FE4C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Tidal deformability of compact stars admixed with scalar fields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0F4570-4041-42F6-AB8E-8BF513EDF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报告人：高端塬  </a:t>
            </a:r>
            <a:endParaRPr lang="en-US" altLang="zh-CN" dirty="0"/>
          </a:p>
          <a:p>
            <a:r>
              <a:rPr lang="zh-CN" altLang="en-US" dirty="0"/>
              <a:t>华中科技大学</a:t>
            </a:r>
            <a:endParaRPr lang="en-US" altLang="zh-CN" dirty="0"/>
          </a:p>
          <a:p>
            <a:r>
              <a:rPr lang="zh-CN" altLang="en-US" dirty="0"/>
              <a:t>指导老师：周恩平</a:t>
            </a:r>
          </a:p>
        </p:txBody>
      </p:sp>
    </p:spTree>
    <p:extLst>
      <p:ext uri="{BB962C8B-B14F-4D97-AF65-F5344CB8AC3E}">
        <p14:creationId xmlns:p14="http://schemas.microsoft.com/office/powerpoint/2010/main" val="75806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Tidal deformability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15D74A-768C-8BDB-A802-2F32048F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8" y="1690688"/>
            <a:ext cx="4524375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ABB943-52DC-AC09-9257-BF8BAF3DB5D8}"/>
                  </a:ext>
                </a:extLst>
              </p:cNvPr>
              <p:cNvSpPr txBox="1"/>
              <p:nvPr/>
            </p:nvSpPr>
            <p:spPr>
              <a:xfrm rot="10800000">
                <a:off x="642238" y="1923068"/>
                <a:ext cx="553998" cy="351426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dirty="0"/>
                  <a:t>Tidal Deformability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𝑡𝑖𝑑𝑎𝑙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AABB943-52DC-AC09-9257-BF8BAF3D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42238" y="1923068"/>
                <a:ext cx="553998" cy="3514267"/>
              </a:xfrm>
              <a:prstGeom prst="rect">
                <a:avLst/>
              </a:prstGeom>
              <a:blipFill>
                <a:blip r:embed="rId3"/>
                <a:stretch>
                  <a:fillRect l="-1099" r="-15385" b="-3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AA3A3-DFED-B50E-5FF4-B253EB243D61}"/>
                  </a:ext>
                </a:extLst>
              </p:cNvPr>
              <p:cNvSpPr txBox="1"/>
              <p:nvPr/>
            </p:nvSpPr>
            <p:spPr>
              <a:xfrm>
                <a:off x="2075936" y="5957888"/>
                <a:ext cx="3343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Total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AA3A3-DFED-B50E-5FF4-B253EB24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936" y="5957888"/>
                <a:ext cx="3343095" cy="369332"/>
              </a:xfrm>
              <a:prstGeom prst="rect">
                <a:avLst/>
              </a:prstGeom>
              <a:blipFill>
                <a:blip r:embed="rId4"/>
                <a:stretch>
                  <a:fillRect l="-16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83A196C-A1C6-36DB-9134-E0E99CCF1A70}"/>
              </a:ext>
            </a:extLst>
          </p:cNvPr>
          <p:cNvSpPr txBox="1"/>
          <p:nvPr/>
        </p:nvSpPr>
        <p:spPr>
          <a:xfrm>
            <a:off x="6705600" y="1923068"/>
            <a:ext cx="4964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Then, they calculate the system</a:t>
            </a:r>
          </a:p>
          <a:p>
            <a:r>
              <a:rPr lang="en-US" altLang="zh-CN" sz="2400" dirty="0"/>
              <a:t> with perturbations proportional to</a:t>
            </a:r>
          </a:p>
          <a:p>
            <a:r>
              <a:rPr lang="en-US" altLang="zh-CN" sz="2400" dirty="0"/>
              <a:t>the (l, m) = (2, 0) spherical harmonic</a:t>
            </a:r>
          </a:p>
          <a:p>
            <a:r>
              <a:rPr lang="en-US" altLang="zh-CN" sz="2400" dirty="0"/>
              <a:t> and extract the tidal deformability.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A2F83B-0041-E382-413F-11D600FE74D9}"/>
              </a:ext>
            </a:extLst>
          </p:cNvPr>
          <p:cNvSpPr txBox="1"/>
          <p:nvPr/>
        </p:nvSpPr>
        <p:spPr>
          <a:xfrm>
            <a:off x="493335" y="63272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Fynn Diedrichs</a:t>
            </a:r>
            <a:r>
              <a:rPr lang="en-US" altLang="zh-CN" dirty="0"/>
              <a:t> ,R.</a:t>
            </a:r>
            <a:r>
              <a:rPr lang="zh-CN" altLang="en-US" dirty="0"/>
              <a:t>,</a:t>
            </a:r>
            <a:r>
              <a:rPr lang="en-US" altLang="zh-CN" dirty="0"/>
              <a:t>et.al(2023)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0F1A23-82AA-222E-32F7-6AB9760E2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77" y="3896260"/>
            <a:ext cx="7603524" cy="14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Quark stars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D8096A-AAF6-1C2F-8C49-01FB7EB1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expand their solution into quark stars. This means different equation of state and modified tidal deformability.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399B5B-1103-D18A-C951-8BCC9FACE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098713"/>
            <a:ext cx="3115239" cy="8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64A77C8-DAD8-F8ED-F6B0-D114E0325800}"/>
              </a:ext>
            </a:extLst>
          </p:cNvPr>
          <p:cNvSpPr txBox="1"/>
          <p:nvPr/>
        </p:nvSpPr>
        <p:spPr>
          <a:xfrm>
            <a:off x="3048000" y="301350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283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with their results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15ECF4-C8FC-CF1E-E7DA-F094DD20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5" y="1805401"/>
            <a:ext cx="4403747" cy="34138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E9F65B-6B79-DBAA-04BB-98B3AD483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16" y="1726499"/>
            <a:ext cx="3789406" cy="3109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FBEBDA-8F4D-8FC0-B373-2FFEBBA387E0}"/>
                  </a:ext>
                </a:extLst>
              </p:cNvPr>
              <p:cNvSpPr txBox="1"/>
              <p:nvPr/>
            </p:nvSpPr>
            <p:spPr>
              <a:xfrm rot="16200000">
                <a:off x="4752024" y="3096559"/>
                <a:ext cx="31094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Total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2FBEBDA-8F4D-8FC0-B373-2FFEBBA38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52024" y="3096559"/>
                <a:ext cx="3109453" cy="369332"/>
              </a:xfrm>
              <a:prstGeom prst="rect">
                <a:avLst/>
              </a:prstGeom>
              <a:blipFill>
                <a:blip r:embed="rId4"/>
                <a:stretch>
                  <a:fillRect l="-8197" r="-24590" b="-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3097C40-5429-744F-1632-9AEFAB3AC6C4}"/>
              </a:ext>
            </a:extLst>
          </p:cNvPr>
          <p:cNvSpPr txBox="1"/>
          <p:nvPr/>
        </p:nvSpPr>
        <p:spPr>
          <a:xfrm>
            <a:off x="5638800" y="297385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AF8EE6-47C7-0A03-2AEE-7DF8958F4A0E}"/>
              </a:ext>
            </a:extLst>
          </p:cNvPr>
          <p:cNvSpPr txBox="1"/>
          <p:nvPr/>
        </p:nvSpPr>
        <p:spPr>
          <a:xfrm>
            <a:off x="7611761" y="4880725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Fermionic Radius [KM]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E6CA24E-62D5-77AC-4B82-1176AFDD105F}"/>
              </a:ext>
            </a:extLst>
          </p:cNvPr>
          <p:cNvSpPr txBox="1"/>
          <p:nvPr/>
        </p:nvSpPr>
        <p:spPr>
          <a:xfrm>
            <a:off x="1178011" y="5560541"/>
            <a:ext cx="946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Our results approaches quark star’s mass radius relation when dark matter mass fraction is low</a:t>
            </a:r>
          </a:p>
          <a:p>
            <a:r>
              <a:rPr lang="en-US" altLang="zh-CN" dirty="0"/>
              <a:t> but their solution approaches </a:t>
            </a:r>
            <a:r>
              <a:rPr lang="en-US" altLang="zh-CN" sz="1800" dirty="0"/>
              <a:t>neutron</a:t>
            </a:r>
            <a:r>
              <a:rPr lang="en-US" altLang="zh-CN" dirty="0"/>
              <a:t> star’s mass radius relation.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A640C4-0B8E-8478-73AE-00B600484532}"/>
              </a:ext>
            </a:extLst>
          </p:cNvPr>
          <p:cNvSpPr txBox="1"/>
          <p:nvPr/>
        </p:nvSpPr>
        <p:spPr>
          <a:xfrm>
            <a:off x="7521146" y="5177213"/>
            <a:ext cx="2688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Fynn Diedrichs,</a:t>
            </a:r>
            <a:r>
              <a:rPr lang="en-US" altLang="zh-CN" dirty="0"/>
              <a:t>et.al(2023)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04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with their results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28968D-FCF2-1822-9B15-197F11BA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85" y="1963773"/>
            <a:ext cx="4362908" cy="3390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F3D35-1238-570D-552F-E8147C7E2205}"/>
                  </a:ext>
                </a:extLst>
              </p:cNvPr>
              <p:cNvSpPr txBox="1"/>
              <p:nvPr/>
            </p:nvSpPr>
            <p:spPr>
              <a:xfrm rot="10800000">
                <a:off x="6231322" y="2465377"/>
                <a:ext cx="430887" cy="238761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600" dirty="0"/>
                  <a:t>Tidal Deformability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𝑡𝑖𝑑𝑎𝑙</m:t>
                        </m:r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F3D35-1238-570D-552F-E8147C7E2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231322" y="2465377"/>
                <a:ext cx="430887" cy="2387613"/>
              </a:xfrm>
              <a:prstGeom prst="rect">
                <a:avLst/>
              </a:prstGeom>
              <a:blipFill>
                <a:blip r:embed="rId3"/>
                <a:stretch>
                  <a:fillRect r="-5634" b="-3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C18603-9FE8-2780-6322-46F0A8F73635}"/>
                  </a:ext>
                </a:extLst>
              </p:cNvPr>
              <p:cNvSpPr txBox="1"/>
              <p:nvPr/>
            </p:nvSpPr>
            <p:spPr>
              <a:xfrm>
                <a:off x="7405817" y="5213949"/>
                <a:ext cx="29361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Total Gravitational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𝑠𝑢𝑛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C18603-9FE8-2780-6322-46F0A8F73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817" y="5213949"/>
                <a:ext cx="2936125" cy="338554"/>
              </a:xfrm>
              <a:prstGeom prst="rect">
                <a:avLst/>
              </a:prstGeom>
              <a:blipFill>
                <a:blip r:embed="rId4"/>
                <a:stretch>
                  <a:fillRect l="-1245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7900FC41-EE84-B8A9-6E79-F71C12A096B1}"/>
              </a:ext>
            </a:extLst>
          </p:cNvPr>
          <p:cNvSpPr txBox="1"/>
          <p:nvPr/>
        </p:nvSpPr>
        <p:spPr>
          <a:xfrm>
            <a:off x="1985319" y="5725297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Our results almost same with them in tidal deformability.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A236DE-9A9C-671E-2F2F-581E575A9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64" y="1746826"/>
            <a:ext cx="3932401" cy="29823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A74CEA-DBAA-E471-9EB2-4D54CB868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74" y="4710475"/>
            <a:ext cx="3888000" cy="5132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AF5F834-AD91-ABF9-2867-1A209EE85DAC}"/>
              </a:ext>
            </a:extLst>
          </p:cNvPr>
          <p:cNvSpPr txBox="1"/>
          <p:nvPr/>
        </p:nvSpPr>
        <p:spPr>
          <a:xfrm>
            <a:off x="7982412" y="5552703"/>
            <a:ext cx="27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Fynn Diedrichs,</a:t>
            </a:r>
            <a:r>
              <a:rPr lang="en-US" altLang="zh-CN" dirty="0"/>
              <a:t>et.al(2023)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77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with different parameters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20E161-8D12-D533-CB9E-1EA4DD7E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6" y="1690688"/>
            <a:ext cx="4668475" cy="3644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/>
              <p:nvPr/>
            </p:nvSpPr>
            <p:spPr>
              <a:xfrm>
                <a:off x="1940013" y="5354604"/>
                <a:ext cx="80245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Lager </a:t>
                </a:r>
                <a:r>
                  <a:rPr lang="en-US" altLang="zh-CN" sz="1800" dirty="0"/>
                  <a:t>effective  </a:t>
                </a:r>
                <a:r>
                  <a:rPr lang="en-US" altLang="zh-CN" sz="1800" dirty="0" err="1"/>
                  <a:t>selfinteraction</a:t>
                </a:r>
                <a:r>
                  <a:rPr lang="en-US" altLang="zh-CN" sz="1800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and  lighter particle mass m causes</a:t>
                </a:r>
              </a:p>
              <a:p>
                <a:r>
                  <a:rPr lang="en-US" altLang="zh-CN" dirty="0"/>
                  <a:t>heavier total gravitational mass.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13" y="5354604"/>
                <a:ext cx="8024569" cy="553998"/>
              </a:xfrm>
              <a:prstGeom prst="rect">
                <a:avLst/>
              </a:prstGeom>
              <a:blipFill>
                <a:blip r:embed="rId4"/>
                <a:stretch>
                  <a:fillRect l="-1746" t="-14286" r="-835" b="-25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D4EB525-D8DD-C9A4-49A1-181B3DB10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97" y="1690688"/>
            <a:ext cx="4726284" cy="36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with different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/>
              <p:nvPr/>
            </p:nvSpPr>
            <p:spPr>
              <a:xfrm>
                <a:off x="1940013" y="5354604"/>
                <a:ext cx="849751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Lager </a:t>
                </a:r>
                <a:r>
                  <a:rPr lang="en-US" altLang="zh-CN" sz="1800" dirty="0"/>
                  <a:t>effective  </a:t>
                </a:r>
                <a:r>
                  <a:rPr lang="en-US" altLang="zh-CN" sz="1800" dirty="0" err="1"/>
                  <a:t>selfinteraction</a:t>
                </a:r>
                <a:r>
                  <a:rPr lang="en-US" altLang="zh-CN" sz="1800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and  lighter particle mass m also causes</a:t>
                </a:r>
              </a:p>
              <a:p>
                <a:r>
                  <a:rPr lang="en-US" altLang="zh-CN" dirty="0"/>
                  <a:t>Lager effective gravitational radius. We can see in the first case stars has a dark matter</a:t>
                </a:r>
              </a:p>
              <a:p>
                <a:r>
                  <a:rPr lang="en-US" altLang="zh-CN" dirty="0"/>
                  <a:t> halo outside and in second case stars has a dark matter core inside.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13" y="5354604"/>
                <a:ext cx="8497519" cy="830997"/>
              </a:xfrm>
              <a:prstGeom prst="rect">
                <a:avLst/>
              </a:prstGeom>
              <a:blipFill>
                <a:blip r:embed="rId2"/>
                <a:stretch>
                  <a:fillRect l="-1650" t="-9489" r="-861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C38DBC4-E5F8-F35D-A4DD-D0360EABB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605427"/>
            <a:ext cx="4671343" cy="3647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180BBD-3040-1D3C-E77B-38BCB7CB3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9" y="1605426"/>
            <a:ext cx="4704648" cy="36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Comparing with different parameters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/>
              <p:nvPr/>
            </p:nvSpPr>
            <p:spPr>
              <a:xfrm>
                <a:off x="1940013" y="5354604"/>
                <a:ext cx="811279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dirty="0"/>
                  <a:t>Lager </a:t>
                </a:r>
                <a:r>
                  <a:rPr lang="en-US" altLang="zh-CN" sz="1800" dirty="0"/>
                  <a:t>effective  </a:t>
                </a:r>
                <a:r>
                  <a:rPr lang="en-US" altLang="zh-CN" sz="1800" dirty="0" err="1"/>
                  <a:t>selfinteraction</a:t>
                </a:r>
                <a:r>
                  <a:rPr lang="en-US" altLang="zh-CN" sz="1800" dirty="0"/>
                  <a:t>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:r>
                  <a:rPr lang="en-US" altLang="zh-CN" dirty="0"/>
                  <a:t>and lighter particle mass m causes</a:t>
                </a:r>
              </a:p>
              <a:p>
                <a:r>
                  <a:rPr lang="en-US" altLang="zh-CN" dirty="0"/>
                  <a:t>lager tidal deformability, because in the first case dark matter halo outside expand</a:t>
                </a:r>
              </a:p>
              <a:p>
                <a:r>
                  <a:rPr lang="en-US" altLang="zh-CN" dirty="0"/>
                  <a:t>effective gravitational radius and in second case dark matter core inside enhance </a:t>
                </a:r>
              </a:p>
              <a:p>
                <a:r>
                  <a:rPr lang="en-US" altLang="zh-CN" dirty="0"/>
                  <a:t>self gravity of stars 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E64F7A-9A55-80B5-6E76-4401ED36F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13" y="5354604"/>
                <a:ext cx="8112798" cy="1107996"/>
              </a:xfrm>
              <a:prstGeom prst="rect">
                <a:avLst/>
              </a:prstGeom>
              <a:blipFill>
                <a:blip r:embed="rId2"/>
                <a:stretch>
                  <a:fillRect l="-1728" t="-7143" r="-1052" b="-1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7D55505-9491-89A8-02AC-22757AB65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6" y="1662604"/>
            <a:ext cx="4808774" cy="37270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D52B2E-906F-D3A5-7DCB-59C7A27EB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35" y="1662604"/>
            <a:ext cx="4750429" cy="3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8804E4B-6B30-079A-A6F3-0C7DD31904A5}"/>
              </a:ext>
            </a:extLst>
          </p:cNvPr>
          <p:cNvSpPr txBox="1"/>
          <p:nvPr/>
        </p:nvSpPr>
        <p:spPr>
          <a:xfrm>
            <a:off x="2586681" y="3013501"/>
            <a:ext cx="7018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/>
              <a:t>Conclusion</a:t>
            </a:r>
            <a:r>
              <a:rPr lang="en-US" altLang="zh-CN" sz="48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and prospect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239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4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and prospects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D8096A-AAF6-1C2F-8C49-01FB7EB1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  We use this model to prove Horowitz’s idea about dark matter cores in  compact stars.</a:t>
            </a:r>
          </a:p>
          <a:p>
            <a:pPr marL="0" indent="0">
              <a:buNone/>
            </a:pPr>
            <a:r>
              <a:rPr lang="en-US" altLang="zh-CN" dirty="0"/>
              <a:t>    We loose the constraints of tidal deformation on quark stars.</a:t>
            </a:r>
          </a:p>
          <a:p>
            <a:pPr marL="0" indent="0">
              <a:buNone/>
            </a:pPr>
            <a:r>
              <a:rPr lang="en-US" altLang="zh-CN" dirty="0"/>
              <a:t>    We will calculate the f mode in star quake  of neutron stars and quark stars with scalar field in the future.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75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12B517-BECF-5064-9590-A6553E53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E62B92-A791-6D30-3B66-ED747E01E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Background</a:t>
            </a:r>
          </a:p>
          <a:p>
            <a:r>
              <a:rPr lang="en-US" altLang="zh-CN" sz="3200" dirty="0"/>
              <a:t>Method</a:t>
            </a:r>
          </a:p>
          <a:p>
            <a:r>
              <a:rPr lang="en-US" altLang="zh-CN" sz="3200" dirty="0"/>
              <a:t>Result</a:t>
            </a:r>
          </a:p>
          <a:p>
            <a:r>
              <a:rPr lang="en-US" altLang="zh-CN" sz="3200" dirty="0"/>
              <a:t>Conclusion and prospect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276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335B84-9D5C-428B-141E-E859BF7B90F4}"/>
              </a:ext>
            </a:extLst>
          </p:cNvPr>
          <p:cNvSpPr txBox="1"/>
          <p:nvPr/>
        </p:nvSpPr>
        <p:spPr>
          <a:xfrm>
            <a:off x="4158610" y="2644170"/>
            <a:ext cx="3874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/>
              <a:t>Thanks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43245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301A9B6-D016-8026-821A-6702ED1A6C2E}"/>
              </a:ext>
            </a:extLst>
          </p:cNvPr>
          <p:cNvSpPr txBox="1"/>
          <p:nvPr/>
        </p:nvSpPr>
        <p:spPr>
          <a:xfrm>
            <a:off x="2932043" y="2623930"/>
            <a:ext cx="6214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211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E9A9C-5E77-E66D-B94E-40B2E7B8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E2E7C17-39E8-EA9C-C0E8-3C610E7D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/>
          <a:stretch/>
        </p:blipFill>
        <p:spPr>
          <a:xfrm>
            <a:off x="2969483" y="1979419"/>
            <a:ext cx="5820290" cy="3777173"/>
          </a:xfrm>
        </p:spPr>
      </p:pic>
    </p:spTree>
    <p:extLst>
      <p:ext uri="{BB962C8B-B14F-4D97-AF65-F5344CB8AC3E}">
        <p14:creationId xmlns:p14="http://schemas.microsoft.com/office/powerpoint/2010/main" val="21244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CBEEF1-D328-F9F0-4B69-7033CE216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53" y="1690688"/>
            <a:ext cx="4386247" cy="4029855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F6DFC22-CC05-799C-DEAB-B5EEE68401CE}"/>
              </a:ext>
            </a:extLst>
          </p:cNvPr>
          <p:cNvSpPr txBox="1"/>
          <p:nvPr/>
        </p:nvSpPr>
        <p:spPr>
          <a:xfrm>
            <a:off x="6249228" y="1892612"/>
            <a:ext cx="4683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C. J. Horowitz published a series of articles to estimate how dark matter (scalar field) in neutron stars change their gravitational wave.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E6A835-8884-F514-589A-3C8A54E851E5}"/>
              </a:ext>
            </a:extLst>
          </p:cNvPr>
          <p:cNvSpPr txBox="1"/>
          <p:nvPr/>
        </p:nvSpPr>
        <p:spPr>
          <a:xfrm>
            <a:off x="505832" y="6011808"/>
            <a:ext cx="984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Horowitz, C. J. and Reddy, S., “Gravitational Waves from Compact Dark Objects in Neutron Stars”, </a:t>
            </a:r>
          </a:p>
          <a:p>
            <a:r>
              <a:rPr lang="en-US" altLang="zh-CN" dirty="0"/>
              <a:t>Physical Review Letters, vol. 122, no. 7, 2019. doi:10.1103/PhysRevLett.122.071102.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26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F8485A-7678-3129-5D29-DB113E4D8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842828" cy="43821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7D1434-D49C-EF57-2A1C-066AEB184D49}"/>
              </a:ext>
            </a:extLst>
          </p:cNvPr>
          <p:cNvSpPr txBox="1"/>
          <p:nvPr/>
        </p:nvSpPr>
        <p:spPr>
          <a:xfrm>
            <a:off x="6370982" y="2176669"/>
            <a:ext cx="5304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Kwing</a:t>
            </a:r>
            <a:r>
              <a:rPr lang="en-US" altLang="zh-CN" sz="2400" dirty="0"/>
              <a:t>-Lam Leung, Ming-</a:t>
            </a:r>
            <a:r>
              <a:rPr lang="en-US" altLang="zh-CN" sz="2400" dirty="0" err="1"/>
              <a:t>chung</a:t>
            </a:r>
            <a:endParaRPr lang="en-US" altLang="zh-CN" sz="2400" dirty="0"/>
          </a:p>
          <a:p>
            <a:r>
              <a:rPr lang="en-US" altLang="zh-CN" sz="2400" dirty="0"/>
              <a:t> Chu, and Lap-Ming Lin used effective </a:t>
            </a:r>
          </a:p>
          <a:p>
            <a:r>
              <a:rPr lang="en-US" altLang="zh-CN" sz="2400" dirty="0"/>
              <a:t>energy momentum tensor to calculate</a:t>
            </a:r>
          </a:p>
          <a:p>
            <a:r>
              <a:rPr lang="en-US" altLang="zh-CN" sz="2400" dirty="0"/>
              <a:t>the tidal love number. </a:t>
            </a:r>
            <a:endParaRPr lang="zh-CN" altLang="en-US" sz="2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25DD66-1944-B5EA-340F-FFC4261FF5A3}"/>
              </a:ext>
            </a:extLst>
          </p:cNvPr>
          <p:cNvSpPr txBox="1"/>
          <p:nvPr/>
        </p:nvSpPr>
        <p:spPr>
          <a:xfrm>
            <a:off x="1054443" y="6072809"/>
            <a:ext cx="1059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Leung, K.-L., Chu, M.-. </a:t>
            </a:r>
            <a:r>
              <a:rPr lang="en-US" altLang="zh-CN" dirty="0" err="1"/>
              <a:t>chung</a:t>
            </a:r>
            <a:r>
              <a:rPr lang="en-US" altLang="zh-CN" dirty="0"/>
              <a:t> ., and Lin, L.-M., “Tidal deformability of dark matter admixed neutron stars”,</a:t>
            </a:r>
          </a:p>
          <a:p>
            <a:r>
              <a:rPr lang="en-US" altLang="zh-CN" dirty="0"/>
              <a:t> &lt;</a:t>
            </a:r>
            <a:r>
              <a:rPr lang="en-US" altLang="zh-CN" dirty="0" err="1"/>
              <a:t>i</a:t>
            </a:r>
            <a:r>
              <a:rPr lang="en-US" altLang="zh-CN" dirty="0"/>
              <a:t>&gt;Physical Review D&lt;/</a:t>
            </a:r>
            <a:r>
              <a:rPr lang="en-US" altLang="zh-CN" dirty="0" err="1"/>
              <a:t>i</a:t>
            </a:r>
            <a:r>
              <a:rPr lang="en-US" altLang="zh-CN" dirty="0"/>
              <a:t>&gt;, vol. 105, no. 12, 2022. doi:10.1103/PhysRevD.105.123010.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CC5D01-5F3E-92D3-CF61-7DCE5AAE3A3B}"/>
                  </a:ext>
                </a:extLst>
              </p:cNvPr>
              <p:cNvSpPr txBox="1"/>
              <p:nvPr/>
            </p:nvSpPr>
            <p:spPr>
              <a:xfrm>
                <a:off x="7871254" y="3746329"/>
                <a:ext cx="2136867" cy="367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tot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FS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1CC5D01-5F3E-92D3-CF61-7DCE5AAE3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254" y="3746329"/>
                <a:ext cx="2136867" cy="367729"/>
              </a:xfrm>
              <a:prstGeom prst="rect">
                <a:avLst/>
              </a:prstGeom>
              <a:blipFill>
                <a:blip r:embed="rId3"/>
                <a:stretch>
                  <a:fillRect l="-3704" t="-3333" r="-285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429B581-E9BB-C721-1C6C-05EE2DED7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55" y="4114058"/>
            <a:ext cx="3272046" cy="6463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E7EA6E6-4B3F-5DF6-A14C-C48703CC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46" y="5101024"/>
            <a:ext cx="1363751" cy="5826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AE52ACC-1360-3DD7-DE16-FE3C1C0531BD}"/>
              </a:ext>
            </a:extLst>
          </p:cNvPr>
          <p:cNvSpPr txBox="1"/>
          <p:nvPr/>
        </p:nvSpPr>
        <p:spPr>
          <a:xfrm>
            <a:off x="6639980" y="476038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530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D91453D-1A84-120C-35E8-99D4AB4B919A}"/>
              </a:ext>
            </a:extLst>
          </p:cNvPr>
          <p:cNvSpPr txBox="1"/>
          <p:nvPr/>
        </p:nvSpPr>
        <p:spPr>
          <a:xfrm>
            <a:off x="3047215" y="3015858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Methods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17C55A-0E27-4F71-062A-7A4F0D057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4" y="1377512"/>
            <a:ext cx="6419653" cy="50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ECC296-9603-28FD-7F30-CBB0233B5678}"/>
                  </a:ext>
                </a:extLst>
              </p:cNvPr>
              <p:cNvSpPr txBox="1"/>
              <p:nvPr/>
            </p:nvSpPr>
            <p:spPr>
              <a:xfrm>
                <a:off x="6645897" y="1377512"/>
                <a:ext cx="5241303" cy="385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Robin Fynn </a:t>
                </a:r>
                <a:r>
                  <a:rPr lang="en-US" altLang="zh-CN" sz="2400" dirty="0" err="1"/>
                  <a:t>Diedrichs</a:t>
                </a:r>
                <a:r>
                  <a:rPr lang="en-US" altLang="zh-CN" sz="2400" dirty="0"/>
                  <a:t> et.al used full  form of energy momentum tensor and calculate the Scalar field by Klein-Gordon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400" b="0" dirty="0"/>
              </a:p>
              <a:p>
                <a:r>
                  <a:rPr lang="en-US" altLang="zh-CN" sz="2400" dirty="0"/>
                  <a:t>Where V is the scalar field’s potential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here m is the particle mass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sz="2400" dirty="0"/>
                  <a:t> is the effective  </a:t>
                </a:r>
                <a:r>
                  <a:rPr lang="en-US" altLang="zh-CN" sz="2400" dirty="0" err="1"/>
                  <a:t>selfinteraction</a:t>
                </a:r>
                <a:r>
                  <a:rPr lang="en-US" altLang="zh-CN" sz="2400" dirty="0"/>
                  <a:t> parameter.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ECC296-9603-28FD-7F30-CBB0233B5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97" y="1377512"/>
                <a:ext cx="5241303" cy="3855543"/>
              </a:xfrm>
              <a:prstGeom prst="rect">
                <a:avLst/>
              </a:prstGeom>
              <a:blipFill>
                <a:blip r:embed="rId3"/>
                <a:stretch>
                  <a:fillRect l="-1744" t="-1108" r="-2791" b="-2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A25BBE15-D0E4-9554-B417-1E0061E9C4B2}"/>
              </a:ext>
            </a:extLst>
          </p:cNvPr>
          <p:cNvSpPr txBox="1"/>
          <p:nvPr/>
        </p:nvSpPr>
        <p:spPr>
          <a:xfrm>
            <a:off x="226245" y="6100176"/>
            <a:ext cx="11965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Fynn Diedrichs</a:t>
            </a:r>
            <a:r>
              <a:rPr lang="en-US" altLang="zh-CN" dirty="0"/>
              <a:t> , R.</a:t>
            </a:r>
            <a:r>
              <a:rPr lang="zh-CN" altLang="en-US" dirty="0"/>
              <a:t>,</a:t>
            </a:r>
            <a:r>
              <a:rPr lang="en-US" altLang="zh-CN" dirty="0"/>
              <a:t>et.al</a:t>
            </a:r>
            <a:r>
              <a:rPr lang="zh-CN" altLang="en-US" dirty="0"/>
              <a:t>., “Tidal Deformability of Fermion-Boson Stars: Neutron Stars Admixed with Ultra-Light Dark Matter”, arXiv e-prints, 2023. doi:10.48550/arXiv.2303.04089.</a:t>
            </a:r>
          </a:p>
        </p:txBody>
      </p:sp>
    </p:spTree>
    <p:extLst>
      <p:ext uri="{BB962C8B-B14F-4D97-AF65-F5344CB8AC3E}">
        <p14:creationId xmlns:p14="http://schemas.microsoft.com/office/powerpoint/2010/main" val="137475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A7A0E-BC3D-161F-51B1-836BE0FA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Equilibrium solutions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65390E-C416-2E36-7471-40785A00C6C8}"/>
              </a:ext>
            </a:extLst>
          </p:cNvPr>
          <p:cNvSpPr txBox="1"/>
          <p:nvPr/>
        </p:nvSpPr>
        <p:spPr>
          <a:xfrm>
            <a:off x="6598764" y="2281288"/>
            <a:ext cx="528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They calculated static spherical symmetric equilibrium solutions first. 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6B867F-A5EB-D06B-C30D-CC8C2AC4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9" y="1690688"/>
            <a:ext cx="5775208" cy="45875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05B512-2089-A853-3348-6D3145214618}"/>
              </a:ext>
            </a:extLst>
          </p:cNvPr>
          <p:cNvSpPr txBox="1"/>
          <p:nvPr/>
        </p:nvSpPr>
        <p:spPr>
          <a:xfrm>
            <a:off x="1005016" y="6278252"/>
            <a:ext cx="3039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Fynn Diedrichs</a:t>
            </a:r>
            <a:r>
              <a:rPr lang="en-US" altLang="zh-CN" dirty="0"/>
              <a:t>, R.</a:t>
            </a:r>
            <a:r>
              <a:rPr lang="zh-CN" altLang="en-US" dirty="0"/>
              <a:t>,</a:t>
            </a:r>
            <a:r>
              <a:rPr lang="en-US" altLang="zh-CN" dirty="0"/>
              <a:t>et.al(2023)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35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653</Words>
  <Application>Microsoft Office PowerPoint</Application>
  <PresentationFormat>宽屏</PresentationFormat>
  <Paragraphs>76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Times New Roman</vt:lpstr>
      <vt:lpstr>Office 主题​​</vt:lpstr>
      <vt:lpstr>Tidal deformability of compact stars admixed with scalar fields</vt:lpstr>
      <vt:lpstr>content</vt:lpstr>
      <vt:lpstr>PowerPoint 演示文稿</vt:lpstr>
      <vt:lpstr>Background</vt:lpstr>
      <vt:lpstr>Background</vt:lpstr>
      <vt:lpstr>Background</vt:lpstr>
      <vt:lpstr>PowerPoint 演示文稿</vt:lpstr>
      <vt:lpstr>Methods</vt:lpstr>
      <vt:lpstr>Equilibrium solutions</vt:lpstr>
      <vt:lpstr>Tidal deformability</vt:lpstr>
      <vt:lpstr>Quark stars</vt:lpstr>
      <vt:lpstr>PowerPoint 演示文稿</vt:lpstr>
      <vt:lpstr>Comparing with their results</vt:lpstr>
      <vt:lpstr>Comparing with their results</vt:lpstr>
      <vt:lpstr>Comparing with different parameters</vt:lpstr>
      <vt:lpstr>Comparing with different parameters</vt:lpstr>
      <vt:lpstr>Comparing with different parameters</vt:lpstr>
      <vt:lpstr>PowerPoint 演示文稿</vt:lpstr>
      <vt:lpstr>Conclusion and prospects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Tidal deformability of compact stars admixed with scalar fields</dc:title>
  <dc:creator>高端塬</dc:creator>
  <cp:lastModifiedBy>端塬 高</cp:lastModifiedBy>
  <cp:revision>16</cp:revision>
  <dcterms:created xsi:type="dcterms:W3CDTF">2023-07-01T12:47:00Z</dcterms:created>
  <dcterms:modified xsi:type="dcterms:W3CDTF">2023-07-04T07:02:25Z</dcterms:modified>
</cp:coreProperties>
</file>