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9" r:id="rId4"/>
    <p:sldId id="270" r:id="rId5"/>
    <p:sldId id="280" r:id="rId6"/>
    <p:sldId id="281" r:id="rId7"/>
    <p:sldId id="282" r:id="rId8"/>
    <p:sldId id="257" r:id="rId9"/>
    <p:sldId id="260" r:id="rId10"/>
    <p:sldId id="272" r:id="rId11"/>
    <p:sldId id="273" r:id="rId12"/>
    <p:sldId id="274" r:id="rId13"/>
    <p:sldId id="264" r:id="rId14"/>
    <p:sldId id="283" r:id="rId15"/>
    <p:sldId id="275" r:id="rId16"/>
    <p:sldId id="284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6" autoAdjust="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74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1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8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1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0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6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8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2E1A-2E57-45EB-BAA7-A0B4BEC07A04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4D53-96B4-406B-BE62-7485E9E41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7439C35-F871-6C4A-59F6-3951F38C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 b="12390"/>
          <a:stretch/>
        </p:blipFill>
        <p:spPr>
          <a:xfrm>
            <a:off x="0" y="0"/>
            <a:ext cx="12180019" cy="75905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1109" y="1871890"/>
            <a:ext cx="11137800" cy="1557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i="0" dirty="0">
                <a:solidFill>
                  <a:schemeClr val="bg1"/>
                </a:solidFill>
                <a:effectLst/>
                <a:latin typeface="CMBX10"/>
              </a:rPr>
              <a:t>Simultaneous 2.25/8.60 GHz observations of the magnetar XTE J1810</a:t>
            </a:r>
            <a:r>
              <a:rPr lang="en-US" altLang="zh-CN" sz="3600" b="0" i="1" dirty="0">
                <a:solidFill>
                  <a:schemeClr val="bg1"/>
                </a:solidFill>
                <a:effectLst/>
                <a:latin typeface="CMSY10"/>
              </a:rPr>
              <a:t>-</a:t>
            </a:r>
            <a:r>
              <a:rPr lang="en-US" altLang="zh-CN" sz="3600" b="1" i="0" dirty="0">
                <a:solidFill>
                  <a:schemeClr val="bg1"/>
                </a:solidFill>
                <a:effectLst/>
                <a:latin typeface="CMBX10"/>
              </a:rPr>
              <a:t>197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63942" y="4346714"/>
            <a:ext cx="9613419" cy="1975428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Reporter:</a:t>
            </a:r>
            <a:r>
              <a:rPr lang="zh-CN" altLang="en-US" sz="2800" b="1" dirty="0">
                <a:solidFill>
                  <a:schemeClr val="bg1"/>
                </a:solidFill>
              </a:rPr>
              <a:t>黄志鹏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Institution</a:t>
            </a:r>
            <a:r>
              <a:rPr lang="zh-CN" altLang="en-US" sz="2800" b="1" dirty="0">
                <a:solidFill>
                  <a:schemeClr val="bg1"/>
                </a:solidFill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</a:rPr>
              <a:t>Shanghai Astronomical Observatory, CAS</a:t>
            </a:r>
          </a:p>
          <a:p>
            <a:r>
              <a:rPr lang="en-US" altLang="zh-CN" sz="2800" b="1" dirty="0">
                <a:solidFill>
                  <a:schemeClr val="bg1"/>
                </a:solidFill>
              </a:rPr>
              <a:t>Co-author: </a:t>
            </a:r>
            <a:r>
              <a:rPr lang="zh-CN" altLang="en-US" sz="2800" b="1" dirty="0">
                <a:solidFill>
                  <a:schemeClr val="bg1"/>
                </a:solidFill>
              </a:rPr>
              <a:t>闫振，沈志强，仝号</a:t>
            </a:r>
            <a:r>
              <a:rPr lang="en-US" altLang="zh-CN" sz="2800" b="1" dirty="0">
                <a:solidFill>
                  <a:schemeClr val="bg1"/>
                </a:solidFill>
              </a:rPr>
              <a:t>(GZHU)</a:t>
            </a:r>
            <a:r>
              <a:rPr lang="zh-CN" altLang="en-US" sz="2800" b="1" dirty="0">
                <a:solidFill>
                  <a:schemeClr val="bg1"/>
                </a:solidFill>
              </a:rPr>
              <a:t>，袁建平</a:t>
            </a:r>
            <a:r>
              <a:rPr lang="en-US" altLang="zh-CN" sz="2800" b="1" dirty="0">
                <a:solidFill>
                  <a:schemeClr val="bg1"/>
                </a:solidFill>
              </a:rPr>
              <a:t>(UAO)</a:t>
            </a:r>
            <a:r>
              <a:rPr lang="zh-CN" altLang="en-US" sz="2800" b="1" dirty="0">
                <a:solidFill>
                  <a:schemeClr val="bg1"/>
                </a:solidFill>
              </a:rPr>
              <a:t>，林琳</a:t>
            </a:r>
            <a:r>
              <a:rPr lang="en-US" altLang="zh-CN" sz="2800" b="1" dirty="0">
                <a:solidFill>
                  <a:schemeClr val="bg1"/>
                </a:solidFill>
              </a:rPr>
              <a:t>(BNU)</a:t>
            </a:r>
            <a:r>
              <a:rPr lang="zh-CN" altLang="en-US" sz="2800" b="1" dirty="0">
                <a:solidFill>
                  <a:schemeClr val="bg1"/>
                </a:solidFill>
              </a:rPr>
              <a:t>，赵融冰，吴亚军，刘杰</a:t>
            </a:r>
            <a:r>
              <a:rPr lang="en-US" altLang="zh-CN" sz="2800" b="1" dirty="0">
                <a:solidFill>
                  <a:schemeClr val="bg1"/>
                </a:solidFill>
              </a:rPr>
              <a:t>(GZHU)</a:t>
            </a:r>
            <a:r>
              <a:rPr lang="zh-CN" altLang="en-US" sz="2800" b="1" dirty="0">
                <a:solidFill>
                  <a:schemeClr val="bg1"/>
                </a:solidFill>
              </a:rPr>
              <a:t>，王睿，王啸威</a:t>
            </a:r>
          </a:p>
        </p:txBody>
      </p:sp>
      <p:sp>
        <p:nvSpPr>
          <p:cNvPr id="4" name="矩形 3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197458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Integrated profile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DA6CAA1D-B8C7-F7D8-26F3-4CEFAF519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3612" y="4594268"/>
                <a:ext cx="6068079" cy="20844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IP inspection: DM 178</a:t>
                </a:r>
                <a:r>
                  <a:rPr lang="zh-CN" altLang="en-US" dirty="0"/>
                  <a:t>→</a:t>
                </a:r>
                <a:r>
                  <a:rPr lang="en-US" altLang="zh-CN" dirty="0"/>
                  <a:t>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r>
                  <a:rPr lang="en-US" altLang="zh-CN" dirty="0"/>
                  <a:t>; S/N 3.76</a:t>
                </a:r>
                <a:r>
                  <a:rPr lang="zh-CN" altLang="en-US" dirty="0"/>
                  <a:t>→</a:t>
                </a:r>
                <a:r>
                  <a:rPr lang="en-US" altLang="zh-CN" dirty="0"/>
                  <a:t>1.92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Different components change differently with frequency at the same time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Spiky pulse after MJD 59015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DA6CAA1D-B8C7-F7D8-26F3-4CEFAF519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3612" y="4594268"/>
                <a:ext cx="6068079" cy="2084499"/>
              </a:xfrm>
              <a:blipFill>
                <a:blip r:embed="rId3"/>
                <a:stretch>
                  <a:fillRect l="-905" t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D786CC96-DFAE-17EB-A5F7-01AB244C8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61" y="1205454"/>
            <a:ext cx="4095626" cy="54733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194AB6-BBBC-0916-213F-1DEFCBF1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69" y="1128275"/>
            <a:ext cx="6169624" cy="33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9203888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Profile changes on the short timescale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7CBE41-D4DA-6A90-13FC-FBD6EEC88EB0}"/>
              </a:ext>
            </a:extLst>
          </p:cNvPr>
          <p:cNvSpPr txBox="1"/>
          <p:nvPr/>
        </p:nvSpPr>
        <p:spPr>
          <a:xfrm>
            <a:off x="11981" y="6367157"/>
            <a:ext cx="683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Example of emission state and evolution of average phase-resolved modulation index</a:t>
            </a:r>
            <a:endParaRPr lang="zh-CN" altLang="en-US" sz="1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5DCC3B-DDA2-1E9F-0199-EEB2F98A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1" y="1121492"/>
            <a:ext cx="5652639" cy="518619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1F67FC9-24FB-67D5-E360-7A29B7D40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18" y="1180959"/>
            <a:ext cx="5139191" cy="470836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148E659-F284-1AB6-02C9-5EF57D248643}"/>
              </a:ext>
            </a:extLst>
          </p:cNvPr>
          <p:cNvSpPr txBox="1"/>
          <p:nvPr/>
        </p:nvSpPr>
        <p:spPr>
          <a:xfrm>
            <a:off x="7138219" y="6176963"/>
            <a:ext cx="446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/>
              <a:t>Integrated profile on 7 hours timescales at the spiky emission state on MJD 59209.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31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9203888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Profile changes on the short timescale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5138C4-6D59-B70C-F05C-017ED6A5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4" y="1180959"/>
            <a:ext cx="5222563" cy="51815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F3BDF9A-C57F-28ED-5D86-25C8D46A5C48}"/>
              </a:ext>
            </a:extLst>
          </p:cNvPr>
          <p:cNvSpPr txBox="1"/>
          <p:nvPr/>
        </p:nvSpPr>
        <p:spPr>
          <a:xfrm>
            <a:off x="1442511" y="6362480"/>
            <a:ext cx="37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Abrupt variation on MJD 59075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3F7CFB-C9CC-CE60-EC18-D87C0DE07934}"/>
              </a:ext>
            </a:extLst>
          </p:cNvPr>
          <p:cNvSpPr txBox="1"/>
          <p:nvPr/>
        </p:nvSpPr>
        <p:spPr>
          <a:xfrm>
            <a:off x="6322144" y="1915477"/>
            <a:ext cx="511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2.25 GHz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First 144 min	13.4(1) </a:t>
            </a:r>
            <a:r>
              <a:rPr lang="en-US" altLang="zh-CN" dirty="0" err="1">
                <a:solidFill>
                  <a:srgbClr val="FF0000"/>
                </a:solidFill>
              </a:rPr>
              <a:t>mJy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Final 2.5 min	41.1(6) </a:t>
            </a:r>
            <a:r>
              <a:rPr lang="en-US" altLang="zh-CN" dirty="0" err="1">
                <a:solidFill>
                  <a:srgbClr val="FF0000"/>
                </a:solidFill>
              </a:rPr>
              <a:t>mJy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F46089-5318-9F31-D6F7-5E7A2057212E}"/>
              </a:ext>
            </a:extLst>
          </p:cNvPr>
          <p:cNvSpPr txBox="1"/>
          <p:nvPr/>
        </p:nvSpPr>
        <p:spPr>
          <a:xfrm>
            <a:off x="6322144" y="3584555"/>
            <a:ext cx="511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8.60 GHz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First 144 min	2.034(4) </a:t>
            </a:r>
            <a:r>
              <a:rPr lang="en-US" altLang="zh-CN" dirty="0" err="1">
                <a:solidFill>
                  <a:schemeClr val="accent5"/>
                </a:solidFill>
              </a:rPr>
              <a:t>mJy</a:t>
            </a:r>
            <a:endParaRPr lang="en-US" altLang="zh-CN" dirty="0">
              <a:solidFill>
                <a:schemeClr val="accent5"/>
              </a:solidFill>
            </a:endParaRPr>
          </a:p>
          <a:p>
            <a:r>
              <a:rPr lang="en-US" altLang="zh-CN" dirty="0">
                <a:solidFill>
                  <a:schemeClr val="accent5"/>
                </a:solidFill>
              </a:rPr>
              <a:t>Final 2.5 min	23.6(2) </a:t>
            </a:r>
            <a:r>
              <a:rPr lang="en-US" altLang="zh-CN" dirty="0" err="1">
                <a:solidFill>
                  <a:schemeClr val="accent5"/>
                </a:solidFill>
              </a:rPr>
              <a:t>mJy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692611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Timing, Flux density and Spectral index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7098890" y="5294483"/>
                <a:ext cx="5064218" cy="156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500" dirty="0"/>
                  <a:t>Best fit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50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</m:acc>
                  </m:oMath>
                </a14:m>
                <a:r>
                  <a:rPr lang="en-US" altLang="zh-CN" sz="15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−3.2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sSup>
                      <m:sSupPr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1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5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=8.9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𝑦𝑟</m:t>
                    </m:r>
                  </m:oMath>
                </a14:m>
                <a:endParaRPr lang="en-US" altLang="zh-CN" sz="1500" dirty="0"/>
              </a:p>
              <a:p>
                <a:r>
                  <a:rPr lang="en-US" altLang="zh-CN" sz="1500" dirty="0"/>
                  <a:t>Flux densities went through three stages: sharp decrease, stabilization and day-to-day fluctuations.</a:t>
                </a:r>
              </a:p>
              <a:p>
                <a:r>
                  <a:rPr lang="en-US" altLang="zh-CN" sz="1500" dirty="0"/>
                  <a:t>Relatively flat spectrum with α mostly (134/151) greater than −1.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890" y="5294483"/>
                <a:ext cx="5064218" cy="1563517"/>
              </a:xfrm>
              <a:prstGeom prst="rect">
                <a:avLst/>
              </a:prstGeom>
              <a:blipFill>
                <a:blip r:embed="rId3"/>
                <a:stretch>
                  <a:fillRect l="-361" t="-2344" r="-1928"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DFD685B-E2B2-83BC-A78C-B9B689FDF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2" y="1062025"/>
            <a:ext cx="7139030" cy="51149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2BCE42-3DB6-6F04-CA56-53E0B8DBD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404" y="1180959"/>
            <a:ext cx="4048168" cy="39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692611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Emission height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8A1A1B-CEC3-2CD7-9387-4667DA1F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07" y="1836217"/>
            <a:ext cx="1722029" cy="7412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946679-9E07-C8E9-C66C-18DEADCA1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" y="2949358"/>
            <a:ext cx="4085011" cy="8563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7CCC3-1773-4043-53E7-4F9AB4660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4" y="4580363"/>
            <a:ext cx="4697104" cy="762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467D1D-78AF-D8F9-38F9-835573FFE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60" y="1873477"/>
            <a:ext cx="2028825" cy="6667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D83FC7E-A2F1-1455-89E6-FF4D71EAB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865" y="4580363"/>
            <a:ext cx="5334000" cy="762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E44D169-0153-E184-1635-AC98045A22B6}"/>
              </a:ext>
            </a:extLst>
          </p:cNvPr>
          <p:cNvSpPr txBox="1"/>
          <p:nvPr/>
        </p:nvSpPr>
        <p:spPr>
          <a:xfrm>
            <a:off x="324465" y="1218219"/>
            <a:ext cx="320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b="1" dirty="0"/>
              <a:t>Ideal dipole magnetic field</a:t>
            </a:r>
            <a:endParaRPr lang="zh-CN" altLang="en-US" b="1" dirty="0"/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6BF4FD0D-4D9B-3453-F9E2-D8BE53FEA749}"/>
              </a:ext>
            </a:extLst>
          </p:cNvPr>
          <p:cNvSpPr/>
          <p:nvPr/>
        </p:nvSpPr>
        <p:spPr>
          <a:xfrm>
            <a:off x="1728262" y="2577488"/>
            <a:ext cx="416154" cy="45041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375226E0-F833-A7C2-DB39-723F1271E3CB}"/>
              </a:ext>
            </a:extLst>
          </p:cNvPr>
          <p:cNvSpPr/>
          <p:nvPr/>
        </p:nvSpPr>
        <p:spPr>
          <a:xfrm>
            <a:off x="1825601" y="3640733"/>
            <a:ext cx="180180" cy="8563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949EAE6-5952-C15A-B76A-E14A8CE1545E}"/>
                  </a:ext>
                </a:extLst>
              </p:cNvPr>
              <p:cNvSpPr txBox="1"/>
              <p:nvPr/>
            </p:nvSpPr>
            <p:spPr>
              <a:xfrm>
                <a:off x="454988" y="5793854"/>
                <a:ext cx="3378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7.5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at 2.25 GHz</a:t>
                </a:r>
                <a:r>
                  <a:rPr lang="en-US" altLang="zh-CN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38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altLang="zh-CN" sz="1800" dirty="0"/>
                  <a:t> at  8.60 GHz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949EAE6-5952-C15A-B76A-E14A8CE15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88" y="5793854"/>
                <a:ext cx="3378856" cy="646331"/>
              </a:xfrm>
              <a:prstGeom prst="rect">
                <a:avLst/>
              </a:prstGeom>
              <a:blipFill>
                <a:blip r:embed="rId8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7F32BFFF-0AAD-FF72-6124-82426A5FA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35" y="2949358"/>
            <a:ext cx="4085011" cy="85634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098ABE7-D95C-A7DD-CB78-32EDE258CD44}"/>
              </a:ext>
            </a:extLst>
          </p:cNvPr>
          <p:cNvSpPr txBox="1"/>
          <p:nvPr/>
        </p:nvSpPr>
        <p:spPr>
          <a:xfrm>
            <a:off x="6877664" y="1218219"/>
            <a:ext cx="337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Twisted dipole magnetic field</a:t>
            </a:r>
            <a:endParaRPr lang="zh-CN" altLang="en-US" b="1" dirty="0"/>
          </a:p>
        </p:txBody>
      </p:sp>
      <p:sp>
        <p:nvSpPr>
          <p:cNvPr id="21" name="加号 20">
            <a:extLst>
              <a:ext uri="{FF2B5EF4-FFF2-40B4-BE49-F238E27FC236}">
                <a16:creationId xmlns:a16="http://schemas.microsoft.com/office/drawing/2014/main" id="{BEFB424B-EE29-35ED-E060-011552E7552F}"/>
              </a:ext>
            </a:extLst>
          </p:cNvPr>
          <p:cNvSpPr/>
          <p:nvPr/>
        </p:nvSpPr>
        <p:spPr>
          <a:xfrm>
            <a:off x="8228002" y="2519584"/>
            <a:ext cx="416154" cy="45041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23CF8965-BF17-8DA3-10CD-3B1D4457C74D}"/>
              </a:ext>
            </a:extLst>
          </p:cNvPr>
          <p:cNvSpPr/>
          <p:nvPr/>
        </p:nvSpPr>
        <p:spPr>
          <a:xfrm>
            <a:off x="8345989" y="3686280"/>
            <a:ext cx="180180" cy="8563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795F1B-9587-9061-10EA-94ECADC0F521}"/>
              </a:ext>
            </a:extLst>
          </p:cNvPr>
          <p:cNvSpPr txBox="1"/>
          <p:nvPr/>
        </p:nvSpPr>
        <p:spPr>
          <a:xfrm>
            <a:off x="6397686" y="5750717"/>
            <a:ext cx="4922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ρ represents the twist of the magnetic field, ρ = 1 for the dipole case and ρ = 0 for the split monopole case. (Tong 2019, Tong et al. 2021)</a:t>
            </a:r>
          </a:p>
        </p:txBody>
      </p:sp>
    </p:spTree>
    <p:extLst>
      <p:ext uri="{BB962C8B-B14F-4D97-AF65-F5344CB8AC3E}">
        <p14:creationId xmlns:p14="http://schemas.microsoft.com/office/powerpoint/2010/main" val="227366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692611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Emission height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591C50-FD9A-B459-C054-4F18F3FC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6" y="1291627"/>
            <a:ext cx="6802581" cy="45976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FEB8D8C-192C-D66F-9943-ED12A89E35E9}"/>
              </a:ext>
            </a:extLst>
          </p:cNvPr>
          <p:cNvSpPr txBox="1"/>
          <p:nvPr/>
        </p:nvSpPr>
        <p:spPr>
          <a:xfrm>
            <a:off x="24731" y="6076888"/>
            <a:ext cx="918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Evolution of emission height r at 2.25 and 8.60 GHz with twist of the magnetic field ρ.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5F23DCE-B4FB-9B00-B194-AE4B6A5C53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0294" y="1439662"/>
                <a:ext cx="4036291" cy="4459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ρ represents the twist of the magnetic field, ρ = 1 for the dipole case and ρ = 0 for the split monopole case. 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The emission height reaches a maximum at the dipole case with ρ = 1, which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7.5(9)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38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altLang="zh-CN" sz="2400" dirty="0"/>
                  <a:t> at 2.25 and 8.60 GHz, respectively.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5F23DCE-B4FB-9B00-B194-AE4B6A5C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94" y="1439662"/>
                <a:ext cx="4036291" cy="4459192"/>
              </a:xfrm>
              <a:prstGeom prst="rect">
                <a:avLst/>
              </a:prstGeom>
              <a:blipFill>
                <a:blip r:embed="rId4"/>
                <a:stretch>
                  <a:fillRect l="-2115" t="-1776" r="-2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22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692611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5F23DCE-B4FB-9B00-B194-AE4B6A5C53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640" y="1439661"/>
                <a:ext cx="11720946" cy="5356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194 epochs of simultaneous 2.25/8.60 GHz observations of XTE J1810−197 in 926 d shortly following its re-activation in 2018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Classified integrated profiles into 12 types according to phase areas of active radiation components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One possible IP was detected at 8.60 GHz, although it was frequently detected during the last active period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Long-term evolution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altLang="zh-CN" sz="2400" dirty="0"/>
                  <a:t> and emission switch around MJD 59015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Long-term evolution of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400" dirty="0"/>
                  <a:t>flux density and spectral index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Emission height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5F23DCE-B4FB-9B00-B194-AE4B6A5C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0" y="1439661"/>
                <a:ext cx="11720946" cy="5356979"/>
              </a:xfrm>
              <a:prstGeom prst="rect">
                <a:avLst/>
              </a:prstGeom>
              <a:blipFill>
                <a:blip r:embed="rId3"/>
                <a:stretch>
                  <a:fillRect l="-624" t="-2048"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75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5740E32-CF74-A295-BD68-A2472C268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5"/>
          <a:stretch/>
        </p:blipFill>
        <p:spPr>
          <a:xfrm>
            <a:off x="0" y="-639098"/>
            <a:ext cx="12168038" cy="7497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4232" y="2920180"/>
            <a:ext cx="11267768" cy="15633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chemeClr val="bg1"/>
                </a:solidFill>
              </a:rPr>
              <a:t>Thanks</a:t>
            </a:r>
            <a:r>
              <a:rPr lang="zh-CN" altLang="en-US" sz="7200" b="1" dirty="0">
                <a:solidFill>
                  <a:schemeClr val="bg1"/>
                </a:solidFill>
              </a:rPr>
              <a:t>！</a:t>
            </a:r>
          </a:p>
        </p:txBody>
      </p:sp>
      <p:sp>
        <p:nvSpPr>
          <p:cNvPr id="4" name="矩形 3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6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368145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466AE2-5B5B-DF2E-377F-71A9877E2038}"/>
              </a:ext>
            </a:extLst>
          </p:cNvPr>
          <p:cNvSpPr txBox="1"/>
          <p:nvPr/>
        </p:nvSpPr>
        <p:spPr>
          <a:xfrm>
            <a:off x="845574" y="1328443"/>
            <a:ext cx="10061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1. Background of magnetars and XTE J1810-197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2. Observation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3. Result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4. Summary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474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368145" cy="663139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Background——</a:t>
            </a:r>
            <a:r>
              <a:rPr lang="en-US" altLang="zh-CN" dirty="0"/>
              <a:t>Magnetars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6A1B2D-2DF6-68D9-A019-F06FF01BA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2311" r="2226" b="2028"/>
          <a:stretch/>
        </p:blipFill>
        <p:spPr>
          <a:xfrm>
            <a:off x="166254" y="1180959"/>
            <a:ext cx="4624110" cy="5490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642E43-7778-D637-992C-7DAB567ED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8591" y="1180959"/>
                <a:ext cx="6671432" cy="53523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32 magnetars: 18 SGRs (14 confirmed, 4 candidates), and 14 AXPs (12 confirmed, 2 candidate)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Powered by decay of magnetic fields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Strong magnetic fields: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6.1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Long period: 1-12 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Only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6</a:t>
                </a:r>
                <a:r>
                  <a:rPr lang="en-US" altLang="zh-CN" dirty="0"/>
                  <a:t> detected radio signal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28642E43-7778-D637-992C-7DAB567ED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8591" y="1180959"/>
                <a:ext cx="6671432" cy="5352363"/>
              </a:xfrm>
              <a:blipFill>
                <a:blip r:embed="rId4"/>
                <a:stretch>
                  <a:fillRect l="-1644" t="-2164" r="-1461" b="-2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88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368145" cy="663139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Background ——</a:t>
            </a:r>
            <a:r>
              <a:rPr lang="en-US" altLang="zh-CN" dirty="0"/>
              <a:t>XTE J1810-197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6A1B2D-2DF6-68D9-A019-F06FF01BA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615" r="2096" b="2340"/>
          <a:stretch/>
        </p:blipFill>
        <p:spPr>
          <a:xfrm>
            <a:off x="255639" y="1101753"/>
            <a:ext cx="4796020" cy="569488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0BEFCB0-E3E7-6613-FFE2-D1912304675E}"/>
              </a:ext>
            </a:extLst>
          </p:cNvPr>
          <p:cNvCxnSpPr>
            <a:cxnSpLocks/>
          </p:cNvCxnSpPr>
          <p:nvPr/>
        </p:nvCxnSpPr>
        <p:spPr>
          <a:xfrm flipH="1" flipV="1">
            <a:off x="3264310" y="1865404"/>
            <a:ext cx="1154842" cy="183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1A2DE47-92FF-6A84-6EC5-A4469CFD5391}"/>
              </a:ext>
            </a:extLst>
          </p:cNvPr>
          <p:cNvSpPr txBox="1"/>
          <p:nvPr/>
        </p:nvSpPr>
        <p:spPr>
          <a:xfrm>
            <a:off x="1779192" y="1710813"/>
            <a:ext cx="1681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XTE J1810-197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E6287D43-13E5-1C9D-457B-4D47926D3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030888"/>
                  </p:ext>
                </p:extLst>
              </p:nvPr>
            </p:nvGraphicFramePr>
            <p:xfrm>
              <a:off x="5222241" y="3274141"/>
              <a:ext cx="6802610" cy="3442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1305">
                      <a:extLst>
                        <a:ext uri="{9D8B030D-6E8A-4147-A177-3AD203B41FA5}">
                          <a16:colId xmlns:a16="http://schemas.microsoft.com/office/drawing/2014/main" val="3405349093"/>
                        </a:ext>
                      </a:extLst>
                    </a:gridCol>
                    <a:gridCol w="3401305">
                      <a:extLst>
                        <a:ext uri="{9D8B030D-6E8A-4147-A177-3AD203B41FA5}">
                          <a16:colId xmlns:a16="http://schemas.microsoft.com/office/drawing/2014/main" val="3349003838"/>
                        </a:ext>
                      </a:extLst>
                    </a:gridCol>
                  </a:tblGrid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XTE J1810-197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089287"/>
                      </a:ext>
                    </a:extLst>
                  </a:tr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Observation bands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X-ray, radio, infrared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841824"/>
                      </a:ext>
                    </a:extLst>
                  </a:tr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pc</m:t>
                              </m:r>
                            </m:oMath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995553"/>
                      </a:ext>
                    </a:extLst>
                  </a:tr>
                  <a:tr h="594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Period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5.54 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24294"/>
                      </a:ext>
                    </a:extLst>
                  </a:tr>
                  <a:tr h="5946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𝑠𝑢𝑟𝑓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7274209"/>
                      </a:ext>
                    </a:extLst>
                  </a:tr>
                  <a:tr h="594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Active period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0" dirty="0"/>
                            <a:t>2003-2008</a:t>
                          </a:r>
                        </a:p>
                        <a:p>
                          <a:pPr algn="ctr"/>
                          <a:r>
                            <a:rPr lang="en-US" altLang="zh-CN" i="0" dirty="0"/>
                            <a:t>2018-now</a:t>
                          </a:r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693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E6287D43-13E5-1C9D-457B-4D47926D3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030888"/>
                  </p:ext>
                </p:extLst>
              </p:nvPr>
            </p:nvGraphicFramePr>
            <p:xfrm>
              <a:off x="5222241" y="3274141"/>
              <a:ext cx="6802610" cy="3442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1305">
                      <a:extLst>
                        <a:ext uri="{9D8B030D-6E8A-4147-A177-3AD203B41FA5}">
                          <a16:colId xmlns:a16="http://schemas.microsoft.com/office/drawing/2014/main" val="3405349093"/>
                        </a:ext>
                      </a:extLst>
                    </a:gridCol>
                    <a:gridCol w="3401305">
                      <a:extLst>
                        <a:ext uri="{9D8B030D-6E8A-4147-A177-3AD203B41FA5}">
                          <a16:colId xmlns:a16="http://schemas.microsoft.com/office/drawing/2014/main" val="3349003838"/>
                        </a:ext>
                      </a:extLst>
                    </a:gridCol>
                  </a:tblGrid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XTE J1810-197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089287"/>
                      </a:ext>
                    </a:extLst>
                  </a:tr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Observation bands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X-ray, radio, infrared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841824"/>
                      </a:ext>
                    </a:extLst>
                  </a:tr>
                  <a:tr h="5377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358" t="-203371" r="-717" b="-355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995553"/>
                      </a:ext>
                    </a:extLst>
                  </a:tr>
                  <a:tr h="594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Period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5.54 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24294"/>
                      </a:ext>
                    </a:extLst>
                  </a:tr>
                  <a:tr h="5946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79" t="-374490" r="-100537" b="-12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358" t="-374490" r="-717" b="-123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72742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Active period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0" dirty="0"/>
                            <a:t>2003-2008</a:t>
                          </a:r>
                        </a:p>
                        <a:p>
                          <a:pPr algn="ctr"/>
                          <a:r>
                            <a:rPr lang="en-US" altLang="zh-CN" i="0" dirty="0"/>
                            <a:t>2018-now</a:t>
                          </a:r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6931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AFC499-BDF7-6288-76B7-97FDB383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241" y="1180958"/>
            <a:ext cx="6851772" cy="20931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Found at X-ray band in 2003</a:t>
            </a:r>
          </a:p>
          <a:p>
            <a:r>
              <a:rPr lang="en-US" altLang="zh-CN" dirty="0"/>
              <a:t>First magnetar detected at the radio band in 2004 (transient radio pulsations )</a:t>
            </a:r>
          </a:p>
          <a:p>
            <a:r>
              <a:rPr lang="en-US" altLang="zh-CN" dirty="0"/>
              <a:t>Continued radio emission were also detected in 2006</a:t>
            </a:r>
          </a:p>
          <a:p>
            <a:r>
              <a:rPr lang="en-US" altLang="zh-CN" dirty="0"/>
              <a:t>Dimmed in late 2008</a:t>
            </a:r>
          </a:p>
          <a:p>
            <a:r>
              <a:rPr lang="en-US" altLang="zh-CN" dirty="0"/>
              <a:t>Reactivated in late 2018 at both X-ray and radio band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21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5" y="186608"/>
            <a:ext cx="10708222" cy="49443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Background——</a:t>
            </a:r>
            <a:r>
              <a:rPr lang="en-US" altLang="zh-CN" dirty="0"/>
              <a:t>XTE J1810-197 (2004-2008)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871656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14" y="49934"/>
            <a:ext cx="767778" cy="767778"/>
          </a:xfrm>
          <a:prstGeom prst="rect">
            <a:avLst/>
          </a:prstGeom>
        </p:spPr>
      </p:pic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95C36F3-6ACE-DF32-F590-2229C7CF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79" y="4029113"/>
            <a:ext cx="4946318" cy="268287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Variable integrated profile</a:t>
            </a:r>
          </a:p>
          <a:p>
            <a:endParaRPr lang="en-US" altLang="zh-CN" dirty="0"/>
          </a:p>
          <a:p>
            <a:r>
              <a:rPr lang="en-US" altLang="zh-CN" dirty="0"/>
              <a:t>Frequent and bright </a:t>
            </a:r>
            <a:r>
              <a:rPr lang="en-US" altLang="zh-CN" dirty="0" err="1"/>
              <a:t>interpulse</a:t>
            </a:r>
            <a:r>
              <a:rPr lang="en-US" altLang="zh-CN" dirty="0"/>
              <a:t> (IP)</a:t>
            </a:r>
          </a:p>
          <a:p>
            <a:endParaRPr lang="en-US" altLang="zh-CN" dirty="0"/>
          </a:p>
          <a:p>
            <a:r>
              <a:rPr lang="en-US" altLang="zh-CN" dirty="0"/>
              <a:t>Profile evolution with frequency</a:t>
            </a:r>
          </a:p>
          <a:p>
            <a:endParaRPr lang="en-US" altLang="zh-CN" dirty="0"/>
          </a:p>
          <a:p>
            <a:r>
              <a:rPr lang="en-US" altLang="zh-CN" dirty="0"/>
              <a:t>Spiky emission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4BD5FEC-1DC8-BAD8-A18D-8CBC40B6F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3" y="1018945"/>
            <a:ext cx="1435843" cy="53147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734530C-3D71-A8DA-7627-5D45830D6BEF}"/>
              </a:ext>
            </a:extLst>
          </p:cNvPr>
          <p:cNvSpPr txBox="1"/>
          <p:nvPr/>
        </p:nvSpPr>
        <p:spPr>
          <a:xfrm>
            <a:off x="202542" y="6320560"/>
            <a:ext cx="226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Integrated profile at 2 GHz (Camilo et al. 2016)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AAD2FE-7DA8-EE3D-BA19-487A2FACFBB5}"/>
              </a:ext>
            </a:extLst>
          </p:cNvPr>
          <p:cNvSpPr txBox="1"/>
          <p:nvPr/>
        </p:nvSpPr>
        <p:spPr>
          <a:xfrm>
            <a:off x="202542" y="2943319"/>
            <a:ext cx="73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2007.04</a:t>
            </a:r>
            <a:endParaRPr lang="zh-CN" altLang="en-US" sz="1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177B8E-181C-6495-C407-4E97806B841B}"/>
              </a:ext>
            </a:extLst>
          </p:cNvPr>
          <p:cNvSpPr txBox="1"/>
          <p:nvPr/>
        </p:nvSpPr>
        <p:spPr>
          <a:xfrm>
            <a:off x="204681" y="1701026"/>
            <a:ext cx="73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2006.08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D2B6E07-AE04-647C-EF66-7E59E46BA323}"/>
              </a:ext>
            </a:extLst>
          </p:cNvPr>
          <p:cNvSpPr txBox="1"/>
          <p:nvPr/>
        </p:nvSpPr>
        <p:spPr>
          <a:xfrm>
            <a:off x="166255" y="4185612"/>
            <a:ext cx="73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2008.09</a:t>
            </a:r>
            <a:endParaRPr lang="zh-CN" alt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2C5170-E4A8-6311-C0C7-9B90D75E8479}"/>
              </a:ext>
            </a:extLst>
          </p:cNvPr>
          <p:cNvSpPr txBox="1"/>
          <p:nvPr/>
        </p:nvSpPr>
        <p:spPr>
          <a:xfrm>
            <a:off x="194319" y="5427905"/>
            <a:ext cx="73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2008.09</a:t>
            </a:r>
            <a:endParaRPr lang="zh-CN" altLang="en-US" sz="12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92CC02B-3090-7F87-5E4B-8864F83CA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741" y="1096533"/>
            <a:ext cx="3690168" cy="494006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55138F8-0B57-B982-F408-D68BD5B4F483}"/>
              </a:ext>
            </a:extLst>
          </p:cNvPr>
          <p:cNvSpPr txBox="1"/>
          <p:nvPr/>
        </p:nvSpPr>
        <p:spPr>
          <a:xfrm>
            <a:off x="2585460" y="6320560"/>
            <a:ext cx="3832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Simultaneous multi-band observation on MJD 53944 (Kramer et al. 2007)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F2FFCF-653D-8CAF-8032-5A7B9B1CD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60" y="1155619"/>
            <a:ext cx="5074837" cy="26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5" y="186608"/>
            <a:ext cx="10609900" cy="49443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Background——</a:t>
            </a:r>
            <a:r>
              <a:rPr lang="en-US" altLang="zh-CN" dirty="0"/>
              <a:t>XTE J1810-197 (2004-2008)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871656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14" y="49934"/>
            <a:ext cx="767778" cy="76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34530C-3D71-A8DA-7627-5D45830D6BEF}"/>
                  </a:ext>
                </a:extLst>
              </p:cNvPr>
              <p:cNvSpPr txBox="1"/>
              <p:nvPr/>
            </p:nvSpPr>
            <p:spPr>
              <a:xfrm>
                <a:off x="326438" y="5857787"/>
                <a:ext cx="40351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</m:acc>
                  </m:oMath>
                </a14:m>
                <a:r>
                  <a:rPr lang="en-US" altLang="zh-CN" sz="1400" dirty="0"/>
                  <a:t> and flux in last active period (Camilo et al. 2016)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34530C-3D71-A8DA-7627-5D45830D6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8" y="5857787"/>
                <a:ext cx="4035167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30542F9-5788-9BB3-08D6-DFFD54E49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9" y="1266453"/>
            <a:ext cx="4603907" cy="4443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DBC719-A8BE-E851-965F-640A8C906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659" y="1266453"/>
            <a:ext cx="6168842" cy="2430565"/>
          </a:xfrm>
          <a:prstGeom prst="rect">
            <a:avLst/>
          </a:prstGeom>
        </p:spPr>
      </p:pic>
      <p:sp>
        <p:nvSpPr>
          <p:cNvPr id="13" name="左大括号 12">
            <a:extLst>
              <a:ext uri="{FF2B5EF4-FFF2-40B4-BE49-F238E27FC236}">
                <a16:creationId xmlns:a16="http://schemas.microsoft.com/office/drawing/2014/main" id="{50DFBAB7-88CC-1974-970C-924738AC6992}"/>
              </a:ext>
            </a:extLst>
          </p:cNvPr>
          <p:cNvSpPr/>
          <p:nvPr/>
        </p:nvSpPr>
        <p:spPr>
          <a:xfrm rot="5400000">
            <a:off x="6429446" y="469456"/>
            <a:ext cx="207328" cy="1682169"/>
          </a:xfrm>
          <a:prstGeom prst="leftBrac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288CA77-B2F2-3346-F4B8-5B426EAD52D1}"/>
              </a:ext>
            </a:extLst>
          </p:cNvPr>
          <p:cNvSpPr txBox="1"/>
          <p:nvPr/>
        </p:nvSpPr>
        <p:spPr>
          <a:xfrm>
            <a:off x="5451561" y="965001"/>
            <a:ext cx="216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Last active period (2003-2008)</a:t>
            </a:r>
            <a:endParaRPr lang="zh-CN" altLang="en-US" sz="1200" dirty="0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05A276F6-B294-F52D-47E9-0FDBE71C7D96}"/>
              </a:ext>
            </a:extLst>
          </p:cNvPr>
          <p:cNvSpPr/>
          <p:nvPr/>
        </p:nvSpPr>
        <p:spPr>
          <a:xfrm rot="5400000">
            <a:off x="8759095" y="-140741"/>
            <a:ext cx="207328" cy="2902565"/>
          </a:xfrm>
          <a:prstGeom prst="leftBrac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2A869FF-1BD9-FC67-9628-450B2596AFAA}"/>
              </a:ext>
            </a:extLst>
          </p:cNvPr>
          <p:cNvSpPr txBox="1"/>
          <p:nvPr/>
        </p:nvSpPr>
        <p:spPr>
          <a:xfrm>
            <a:off x="7821189" y="973751"/>
            <a:ext cx="216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inactive period (2008-2018)</a:t>
            </a:r>
            <a:endParaRPr lang="zh-CN" altLang="en-US" sz="12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7736A59-1943-61DB-EE1A-2D9E8935A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42" y="3882313"/>
            <a:ext cx="2776616" cy="26328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A1855D-6EE9-A055-51A6-E0C062E23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099" y="3853407"/>
            <a:ext cx="2760143" cy="261962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E2FA686-4F2B-F115-678A-AAE0BDD49852}"/>
              </a:ext>
            </a:extLst>
          </p:cNvPr>
          <p:cNvSpPr txBox="1"/>
          <p:nvPr/>
        </p:nvSpPr>
        <p:spPr>
          <a:xfrm>
            <a:off x="6429924" y="3558832"/>
            <a:ext cx="293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Spin-down history (Levin et al.2019)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D49B647-8F77-3C80-D3D9-8F8A85B9DFEF}"/>
              </a:ext>
            </a:extLst>
          </p:cNvPr>
          <p:cNvSpPr txBox="1"/>
          <p:nvPr/>
        </p:nvSpPr>
        <p:spPr>
          <a:xfrm>
            <a:off x="5692025" y="6515141"/>
            <a:ext cx="542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Flux density in active period and inactive period (Camilo et al. 2016)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CD5C7B7-9958-0FA2-0F16-8BEEA2BA2396}"/>
                  </a:ext>
                </a:extLst>
              </p:cNvPr>
              <p:cNvSpPr txBox="1"/>
              <p:nvPr/>
            </p:nvSpPr>
            <p:spPr>
              <a:xfrm>
                <a:off x="11266242" y="4886221"/>
                <a:ext cx="718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≈−3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CD5C7B7-9958-0FA2-0F16-8BEEA2BA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242" y="4886221"/>
                <a:ext cx="718145" cy="246221"/>
              </a:xfrm>
              <a:prstGeom prst="rect">
                <a:avLst/>
              </a:prstGeom>
              <a:blipFill>
                <a:blip r:embed="rId8"/>
                <a:stretch>
                  <a:fillRect l="-2542" r="-5085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835717-4EB9-83E1-8876-F1F98C9BB97B}"/>
                  </a:ext>
                </a:extLst>
              </p:cNvPr>
              <p:cNvSpPr txBox="1"/>
              <p:nvPr/>
            </p:nvSpPr>
            <p:spPr>
              <a:xfrm>
                <a:off x="7687651" y="4882784"/>
                <a:ext cx="8184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&gt;−1.5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835717-4EB9-83E1-8876-F1F98C9BB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651" y="4882784"/>
                <a:ext cx="818448" cy="246221"/>
              </a:xfrm>
              <a:prstGeom prst="rect">
                <a:avLst/>
              </a:prstGeom>
              <a:blipFill>
                <a:blip r:embed="rId9"/>
                <a:stretch>
                  <a:fillRect l="-5970" r="-8209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10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5" y="186608"/>
            <a:ext cx="7904320" cy="49443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XTE J1810-197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981" y="871656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14" y="49934"/>
            <a:ext cx="767778" cy="7677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CA9315-7082-526B-F0A9-9AFB583159F2}"/>
              </a:ext>
            </a:extLst>
          </p:cNvPr>
          <p:cNvSpPr txBox="1"/>
          <p:nvPr/>
        </p:nvSpPr>
        <p:spPr>
          <a:xfrm>
            <a:off x="6567949" y="1088551"/>
            <a:ext cx="52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Reactivated on 2018.12.08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900D0F9B-4097-D161-AEA6-7818CFC0C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9625" y="2102212"/>
                <a:ext cx="5397910" cy="39741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200" b="1" dirty="0"/>
                  <a:t>Integrated profile: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900" dirty="0"/>
                  <a:t>Stable or variable?</a:t>
                </a:r>
              </a:p>
              <a:p>
                <a:pPr marL="0" indent="0">
                  <a:buNone/>
                </a:pPr>
                <a:r>
                  <a:rPr lang="en-US" altLang="zh-CN" sz="1900" dirty="0"/>
                  <a:t>	Evolution with frequency?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200" b="1" i="1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b="1" dirty="0"/>
                  <a:t>: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900" dirty="0"/>
                  <a:t>The trend the same for the two active periods?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200" b="1" dirty="0"/>
                  <a:t>Spectral index: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Stable in active period?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900D0F9B-4097-D161-AEA6-7818CFC0C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9625" y="2102212"/>
                <a:ext cx="5397910" cy="3974124"/>
              </a:xfrm>
              <a:blipFill>
                <a:blip r:embed="rId3"/>
                <a:stretch>
                  <a:fillRect l="-1016" t="-2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0108E75-9402-63FB-B12C-AA9E8873F177}"/>
              </a:ext>
            </a:extLst>
          </p:cNvPr>
          <p:cNvSpPr txBox="1"/>
          <p:nvPr/>
        </p:nvSpPr>
        <p:spPr>
          <a:xfrm>
            <a:off x="324465" y="1075889"/>
            <a:ext cx="529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Before Reactivated on 2018.12.08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F7FBB494-15D2-A68A-DC5E-8665DBC99E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65" y="2102212"/>
                <a:ext cx="5556120" cy="4455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/>
                  <a:t>Integrated profile: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800" dirty="0"/>
                  <a:t>Variable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	Frequent and bright IP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	Spiky emission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altLang="zh-CN" sz="2000" b="1" dirty="0"/>
                  <a:t>: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800" dirty="0"/>
                  <a:t>Stable increase trend in radio active period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	Relatively stable during the inactive period</a:t>
                </a:r>
              </a:p>
              <a:p>
                <a:r>
                  <a:rPr lang="en-US" altLang="zh-CN" sz="2000" b="1" dirty="0"/>
                  <a:t>Flux density: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800" dirty="0"/>
                  <a:t>Downward trend</a:t>
                </a:r>
                <a:endParaRPr lang="en-US" altLang="zh-CN" sz="2000" dirty="0"/>
              </a:p>
              <a:p>
                <a:r>
                  <a:rPr lang="en-US" altLang="zh-CN" sz="2000" b="1" dirty="0"/>
                  <a:t>Spectral index: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1800" dirty="0"/>
                  <a:t>Variable but relatively flat spectrum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F7FBB494-15D2-A68A-DC5E-8665DBC99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02212"/>
                <a:ext cx="5556120" cy="4455904"/>
              </a:xfrm>
              <a:prstGeom prst="rect">
                <a:avLst/>
              </a:prstGeom>
              <a:blipFill>
                <a:blip r:embed="rId4"/>
                <a:stretch>
                  <a:fillRect l="-987" t="-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40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10623666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TMRT 2.25/8.60 GHz simultaneous observations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09139"/>
              </p:ext>
            </p:extLst>
          </p:nvPr>
        </p:nvGraphicFramePr>
        <p:xfrm>
          <a:off x="5161935" y="1334358"/>
          <a:ext cx="6951406" cy="53807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152151632"/>
                    </a:ext>
                  </a:extLst>
                </a:gridCol>
                <a:gridCol w="4897581">
                  <a:extLst>
                    <a:ext uri="{9D8B030D-6E8A-4147-A177-3AD203B41FA5}">
                      <a16:colId xmlns:a16="http://schemas.microsoft.com/office/drawing/2014/main" val="3734765452"/>
                    </a:ext>
                  </a:extLst>
                </a:gridCol>
              </a:tblGrid>
              <a:tr h="142218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Observation range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MJD 58501-59427     </a:t>
                      </a:r>
                    </a:p>
                    <a:p>
                      <a:r>
                        <a:rPr lang="en-US" altLang="zh-CN" b="0" dirty="0"/>
                        <a:t>UTC 2019.01.18-</a:t>
                      </a:r>
                      <a:r>
                        <a:rPr lang="en-US" altLang="zh-CN" b="0" baseline="0" dirty="0"/>
                        <a:t>2021.08.01  </a:t>
                      </a:r>
                    </a:p>
                    <a:p>
                      <a:r>
                        <a:rPr lang="en-US" altLang="zh-CN" b="0" baseline="0" dirty="0">
                          <a:solidFill>
                            <a:srgbClr val="FF0000"/>
                          </a:solidFill>
                        </a:rPr>
                        <a:t>(reactivate on 2018.12.08)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/>
                        <a:t>Spin 926 days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baseline="0" dirty="0"/>
                        <a:t>194</a:t>
                      </a:r>
                      <a:r>
                        <a:rPr lang="zh-CN" altLang="en-US" b="0" baseline="0" dirty="0"/>
                        <a:t> </a:t>
                      </a:r>
                      <a:r>
                        <a:rPr lang="en-US" altLang="zh-CN" b="0" baseline="0" dirty="0"/>
                        <a:t>observations</a:t>
                      </a:r>
                      <a:endParaRPr lang="en-US" altLang="zh-C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5954"/>
                  </a:ext>
                </a:extLst>
              </a:tr>
              <a:tr h="506788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Frequency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 </a:t>
                      </a:r>
                      <a:r>
                        <a:rPr lang="en-US" altLang="zh-CN" baseline="0" dirty="0"/>
                        <a:t> 2.20-2.30 GHz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13408"/>
                  </a:ext>
                </a:extLst>
              </a:tr>
              <a:tr h="506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  8.20-9.00 GHz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92935"/>
                  </a:ext>
                </a:extLst>
              </a:tr>
              <a:tr h="886879">
                <a:tc>
                  <a:txBody>
                    <a:bodyPr/>
                    <a:lstStyle/>
                    <a:p>
                      <a:r>
                        <a:rPr lang="en-US" altLang="zh-CN" dirty="0"/>
                        <a:t>Observation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incoherent de-dispersion and online-folding observation mode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28731"/>
                  </a:ext>
                </a:extLst>
              </a:tr>
              <a:tr h="639898">
                <a:tc>
                  <a:txBody>
                    <a:bodyPr/>
                    <a:lstStyle/>
                    <a:p>
                      <a:r>
                        <a:rPr lang="en-US" altLang="zh-CN" dirty="0"/>
                        <a:t>Phase bin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72992"/>
                  </a:ext>
                </a:extLst>
              </a:tr>
              <a:tr h="639898">
                <a:tc>
                  <a:txBody>
                    <a:bodyPr/>
                    <a:lstStyle/>
                    <a:p>
                      <a:r>
                        <a:rPr lang="en-US" altLang="zh-CN" dirty="0"/>
                        <a:t>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79965"/>
                  </a:ext>
                </a:extLst>
              </a:tr>
              <a:tr h="737451">
                <a:tc>
                  <a:txBody>
                    <a:bodyPr/>
                    <a:lstStyle/>
                    <a:p>
                      <a:r>
                        <a:rPr lang="en-US" altLang="zh-CN" dirty="0"/>
                        <a:t>Sub-integration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 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76130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B6714C7C-310B-F56B-8681-A7AB1802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3" t="31734" r="16152"/>
          <a:stretch/>
        </p:blipFill>
        <p:spPr>
          <a:xfrm>
            <a:off x="483568" y="1334358"/>
            <a:ext cx="4493226" cy="53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6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981" y="968680"/>
            <a:ext cx="12180019" cy="93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9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387" y="61359"/>
            <a:ext cx="892635" cy="89263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7573818" y="1376218"/>
            <a:ext cx="403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66254" y="186607"/>
            <a:ext cx="8197458" cy="66313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Integrated profile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713DE4-2241-BF2E-0AB8-F15D09B0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9" y="1189611"/>
            <a:ext cx="4184452" cy="54817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3D23CB-3DD5-A962-F7CD-6B4D12D0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993" y="1189611"/>
            <a:ext cx="4290797" cy="5547009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DA6CAA1D-B8C7-F7D8-26F3-4CEFAF51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325" y="1376126"/>
            <a:ext cx="3267023" cy="516232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Variable integrated profile</a:t>
            </a:r>
          </a:p>
          <a:p>
            <a:endParaRPr lang="en-US" altLang="zh-CN" dirty="0"/>
          </a:p>
          <a:p>
            <a:r>
              <a:rPr lang="en-US" altLang="zh-CN" dirty="0"/>
              <a:t>Relatively stable for a timescale from a few days to tens of days</a:t>
            </a:r>
          </a:p>
          <a:p>
            <a:endParaRPr lang="en-US" altLang="zh-CN" dirty="0"/>
          </a:p>
          <a:p>
            <a:r>
              <a:rPr lang="en-US" altLang="zh-CN" dirty="0"/>
              <a:t>Only possible </a:t>
            </a:r>
            <a:r>
              <a:rPr lang="en-US" altLang="zh-CN" dirty="0" err="1"/>
              <a:t>interpulse</a:t>
            </a:r>
            <a:r>
              <a:rPr lang="en-US" altLang="zh-CN" dirty="0"/>
              <a:t> (IP) at 8.60 GHz on MJD 58552</a:t>
            </a:r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4A9850-C8CB-F7C4-F0C2-98A060AAB30F}"/>
              </a:ext>
            </a:extLst>
          </p:cNvPr>
          <p:cNvSpPr txBox="1"/>
          <p:nvPr/>
        </p:nvSpPr>
        <p:spPr>
          <a:xfrm>
            <a:off x="7676280" y="3362950"/>
            <a:ext cx="1111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Red: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2.25 GHz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Blue: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8.60 GHz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4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869</Words>
  <Application>Microsoft Office PowerPoint</Application>
  <PresentationFormat>宽屏</PresentationFormat>
  <Paragraphs>165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CMBX10</vt:lpstr>
      <vt:lpstr>CMSY10</vt:lpstr>
      <vt:lpstr>等线</vt:lpstr>
      <vt:lpstr>等线 Light</vt:lpstr>
      <vt:lpstr>Arial</vt:lpstr>
      <vt:lpstr>Cambria Math</vt:lpstr>
      <vt:lpstr>Office 主题​​</vt:lpstr>
      <vt:lpstr>Simultaneous 2.25/8.60 GHz observations of the magnetar XTE J1810-197 </vt:lpstr>
      <vt:lpstr>Contents</vt:lpstr>
      <vt:lpstr>Background——Magnetars</vt:lpstr>
      <vt:lpstr>Background ——XTE J1810-197</vt:lpstr>
      <vt:lpstr>Background——XTE J1810-197 (2004-2008)</vt:lpstr>
      <vt:lpstr>Background——XTE J1810-197 (2004-2008)</vt:lpstr>
      <vt:lpstr>XTE J1810-197</vt:lpstr>
      <vt:lpstr>TMRT 2.25/8.60 GHz simultaneous observations</vt:lpstr>
      <vt:lpstr>Integrated profile</vt:lpstr>
      <vt:lpstr>Integrated profile</vt:lpstr>
      <vt:lpstr>Profile changes on the short timescale</vt:lpstr>
      <vt:lpstr>Profile changes on the short timescale</vt:lpstr>
      <vt:lpstr>Timing, Flux density and Spectral index</vt:lpstr>
      <vt:lpstr>Emission height</vt:lpstr>
      <vt:lpstr>Emission height</vt:lpstr>
      <vt:lpstr>Summary</vt:lpstr>
      <vt:lpstr>Thanks！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pulsar Huang</dc:creator>
  <cp:lastModifiedBy>Huang pulsar</cp:lastModifiedBy>
  <cp:revision>61</cp:revision>
  <dcterms:created xsi:type="dcterms:W3CDTF">2021-07-08T05:50:20Z</dcterms:created>
  <dcterms:modified xsi:type="dcterms:W3CDTF">2023-07-04T05:13:31Z</dcterms:modified>
</cp:coreProperties>
</file>