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83" r:id="rId3"/>
    <p:sldId id="257" r:id="rId4"/>
    <p:sldId id="258" r:id="rId5"/>
    <p:sldId id="271" r:id="rId6"/>
    <p:sldId id="260" r:id="rId7"/>
    <p:sldId id="262" r:id="rId8"/>
    <p:sldId id="259" r:id="rId9"/>
    <p:sldId id="263" r:id="rId10"/>
    <p:sldId id="264" r:id="rId11"/>
    <p:sldId id="265" r:id="rId12"/>
    <p:sldId id="267" r:id="rId13"/>
    <p:sldId id="266" r:id="rId14"/>
    <p:sldId id="268" r:id="rId15"/>
    <p:sldId id="270" r:id="rId16"/>
    <p:sldId id="282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 userDrawn="1">
          <p15:clr>
            <a:srgbClr val="A4A3A4"/>
          </p15:clr>
        </p15:guide>
        <p15:guide id="2" pos="37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86" y="26"/>
      </p:cViewPr>
      <p:guideLst>
        <p:guide orient="horz" pos="2198"/>
        <p:guide pos="379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2023/7/4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1.jpe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27.png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image" Target="../media/image26.png"/><Relationship Id="rId2" Type="http://schemas.openxmlformats.org/officeDocument/2006/relationships/tags" Target="../tags/tag117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5" Type="http://schemas.openxmlformats.org/officeDocument/2006/relationships/tags" Target="../tags/tag120.xml"/><Relationship Id="rId15" Type="http://schemas.openxmlformats.org/officeDocument/2006/relationships/image" Target="../media/image24.png"/><Relationship Id="rId10" Type="http://schemas.openxmlformats.org/officeDocument/2006/relationships/tags" Target="../tags/tag125.xml"/><Relationship Id="rId19" Type="http://schemas.openxmlformats.org/officeDocument/2006/relationships/image" Target="../media/image28.png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130.xml"/><Relationship Id="rId21" Type="http://schemas.openxmlformats.org/officeDocument/2006/relationships/image" Target="../media/image31.png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17" Type="http://schemas.openxmlformats.org/officeDocument/2006/relationships/tags" Target="../tags/tag144.xml"/><Relationship Id="rId2" Type="http://schemas.openxmlformats.org/officeDocument/2006/relationships/tags" Target="../tags/tag129.xml"/><Relationship Id="rId16" Type="http://schemas.openxmlformats.org/officeDocument/2006/relationships/tags" Target="../tags/tag143.xml"/><Relationship Id="rId20" Type="http://schemas.openxmlformats.org/officeDocument/2006/relationships/image" Target="../media/image30.png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24" Type="http://schemas.openxmlformats.org/officeDocument/2006/relationships/image" Target="../media/image34.png"/><Relationship Id="rId5" Type="http://schemas.openxmlformats.org/officeDocument/2006/relationships/tags" Target="../tags/tag132.xml"/><Relationship Id="rId15" Type="http://schemas.openxmlformats.org/officeDocument/2006/relationships/tags" Target="../tags/tag142.xml"/><Relationship Id="rId23" Type="http://schemas.openxmlformats.org/officeDocument/2006/relationships/image" Target="../media/image33.png"/><Relationship Id="rId10" Type="http://schemas.openxmlformats.org/officeDocument/2006/relationships/tags" Target="../tags/tag137.xml"/><Relationship Id="rId19" Type="http://schemas.openxmlformats.org/officeDocument/2006/relationships/image" Target="../media/image29.png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tags" Target="../tags/tag141.xml"/><Relationship Id="rId22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14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image" Target="../media/image38.jpeg"/><Relationship Id="rId5" Type="http://schemas.openxmlformats.org/officeDocument/2006/relationships/tags" Target="../tags/tag149.xml"/><Relationship Id="rId10" Type="http://schemas.openxmlformats.org/officeDocument/2006/relationships/image" Target="../media/image37.jpeg"/><Relationship Id="rId4" Type="http://schemas.openxmlformats.org/officeDocument/2006/relationships/tags" Target="../tags/tag148.xml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image" Target="../media/image41.png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12" Type="http://schemas.openxmlformats.org/officeDocument/2006/relationships/image" Target="../media/image40.jpe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image" Target="../media/image39.png"/><Relationship Id="rId5" Type="http://schemas.openxmlformats.org/officeDocument/2006/relationships/tags" Target="../tags/tag155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image" Target="../media/image46.jpeg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image" Target="../media/image45.jpeg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image" Target="../media/image44.jpeg"/><Relationship Id="rId5" Type="http://schemas.openxmlformats.org/officeDocument/2006/relationships/tags" Target="../tags/tag164.xml"/><Relationship Id="rId10" Type="http://schemas.openxmlformats.org/officeDocument/2006/relationships/image" Target="../media/image43.jpeg"/><Relationship Id="rId4" Type="http://schemas.openxmlformats.org/officeDocument/2006/relationships/tags" Target="../tags/tag163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5" Type="http://schemas.openxmlformats.org/officeDocument/2006/relationships/tags" Target="../tags/tag172.xml"/><Relationship Id="rId10" Type="http://schemas.openxmlformats.org/officeDocument/2006/relationships/tags" Target="../tags/tag177.xml"/><Relationship Id="rId4" Type="http://schemas.openxmlformats.org/officeDocument/2006/relationships/tags" Target="../tags/tag171.xml"/><Relationship Id="rId9" Type="http://schemas.openxmlformats.org/officeDocument/2006/relationships/tags" Target="../tags/tag17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4.png"/><Relationship Id="rId5" Type="http://schemas.openxmlformats.org/officeDocument/2006/relationships/tags" Target="../tags/tag74.xml"/><Relationship Id="rId10" Type="http://schemas.openxmlformats.org/officeDocument/2006/relationships/image" Target="../media/image3.png"/><Relationship Id="rId4" Type="http://schemas.openxmlformats.org/officeDocument/2006/relationships/tags" Target="../tags/tag73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image" Target="../media/image6.png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image" Target="../media/image5.png"/><Relationship Id="rId2" Type="http://schemas.openxmlformats.org/officeDocument/2006/relationships/tags" Target="../tags/tag78.xml"/><Relationship Id="rId16" Type="http://schemas.openxmlformats.org/officeDocument/2006/relationships/image" Target="../media/image9.png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81.xml"/><Relationship Id="rId15" Type="http://schemas.openxmlformats.org/officeDocument/2006/relationships/image" Target="../media/image8.png"/><Relationship Id="rId10" Type="http://schemas.openxmlformats.org/officeDocument/2006/relationships/tags" Target="../tags/tag86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image" Target="../media/image12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image" Target="../media/image11.png"/><Relationship Id="rId5" Type="http://schemas.openxmlformats.org/officeDocument/2006/relationships/tags" Target="../tags/tag91.xml"/><Relationship Id="rId10" Type="http://schemas.openxmlformats.org/officeDocument/2006/relationships/image" Target="../media/image10.png"/><Relationship Id="rId4" Type="http://schemas.openxmlformats.org/officeDocument/2006/relationships/tags" Target="../tags/tag90.xml"/><Relationship Id="rId9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10" Type="http://schemas.openxmlformats.org/officeDocument/2006/relationships/image" Target="../media/image14.png"/><Relationship Id="rId4" Type="http://schemas.openxmlformats.org/officeDocument/2006/relationships/tags" Target="../tags/tag98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image" Target="../media/image18.png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tags" Target="../tags/tag107.xml"/><Relationship Id="rId16" Type="http://schemas.openxmlformats.org/officeDocument/2006/relationships/image" Target="../media/image21.png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10.xml"/><Relationship Id="rId15" Type="http://schemas.openxmlformats.org/officeDocument/2006/relationships/image" Target="../media/image20.png"/><Relationship Id="rId10" Type="http://schemas.openxmlformats.org/officeDocument/2006/relationships/tags" Target="../tags/tag115.xml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 idx="1"/>
            <p:custDataLst>
              <p:tags r:id="rId2"/>
            </p:custDataLst>
          </p:nvPr>
        </p:nvSpPr>
        <p:spPr>
          <a:xfrm>
            <a:off x="1536700" y="937260"/>
            <a:ext cx="8840470" cy="1679575"/>
          </a:xfrm>
        </p:spPr>
        <p:txBody>
          <a:bodyPr>
            <a:normAutofit fontScale="90000"/>
          </a:bodyPr>
          <a:lstStyle/>
          <a:p>
            <a:pPr algn="ctr"/>
            <a:r>
              <a:rPr sz="4445" b="1">
                <a:solidFill>
                  <a:schemeClr val="tx1"/>
                </a:solidFill>
              </a:rPr>
              <a:t>Studys of timing and scintillation for pulsars in M3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2"/>
            <p:custDataLst>
              <p:tags r:id="rId3"/>
            </p:custDataLst>
          </p:nvPr>
        </p:nvSpPr>
        <p:spPr>
          <a:xfrm>
            <a:off x="3096260" y="4291330"/>
            <a:ext cx="6538595" cy="7569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sz="1700">
                <a:solidFill>
                  <a:schemeClr val="tx1"/>
                </a:solidFill>
              </a:rPr>
              <a:t>cooperator：</a:t>
            </a:r>
            <a:r>
              <a:rPr lang="en-US" sz="1700">
                <a:solidFill>
                  <a:schemeClr val="tx1"/>
                </a:solidFill>
              </a:rPr>
              <a:t>Liyun Zhang</a:t>
            </a:r>
            <a:r>
              <a:rPr sz="1700">
                <a:solidFill>
                  <a:schemeClr val="tx1"/>
                </a:solidFill>
              </a:rPr>
              <a:t>、</a:t>
            </a:r>
            <a:r>
              <a:rPr lang="en-US" sz="1700">
                <a:solidFill>
                  <a:schemeClr val="tx1"/>
                </a:solidFill>
              </a:rPr>
              <a:t>Zhichen Pan</a:t>
            </a:r>
            <a:r>
              <a:rPr sz="1700">
                <a:solidFill>
                  <a:schemeClr val="tx1"/>
                </a:solidFill>
              </a:rPr>
              <a:t>、</a:t>
            </a:r>
            <a:r>
              <a:rPr lang="en-US" sz="1700">
                <a:solidFill>
                  <a:schemeClr val="tx1"/>
                </a:solidFill>
              </a:rPr>
              <a:t>Jumei Yao</a:t>
            </a:r>
            <a:r>
              <a:rPr sz="1700">
                <a:solidFill>
                  <a:schemeClr val="tx1"/>
                </a:solidFill>
                <a:sym typeface="+mn-ea"/>
              </a:rPr>
              <a:t>、</a:t>
            </a:r>
            <a:r>
              <a:rPr lang="en-US" sz="1700">
                <a:solidFill>
                  <a:schemeClr val="tx1"/>
                </a:solidFill>
                <a:sym typeface="+mn-ea"/>
              </a:rPr>
              <a:t>Lei Qian</a:t>
            </a:r>
            <a:r>
              <a:rPr lang="zh-CN" altLang="en-US" sz="1700">
                <a:solidFill>
                  <a:schemeClr val="tx1"/>
                </a:solidFill>
                <a:sym typeface="+mn-ea"/>
              </a:rPr>
              <a:t>、</a:t>
            </a:r>
            <a:r>
              <a:rPr lang="en-US" altLang="zh-CN" sz="1700">
                <a:solidFill>
                  <a:schemeClr val="tx1"/>
                </a:solidFill>
                <a:sym typeface="+mn-ea"/>
              </a:rPr>
              <a:t>Yifeng Li</a:t>
            </a:r>
            <a:r>
              <a:rPr lang="zh-CN" altLang="en-US" sz="1700">
                <a:solidFill>
                  <a:schemeClr val="tx1"/>
                </a:solidFill>
                <a:sym typeface="+mn-ea"/>
              </a:rPr>
              <a:t>、</a:t>
            </a:r>
            <a:r>
              <a:rPr lang="en-US" altLang="zh-CN" sz="1700">
                <a:solidFill>
                  <a:schemeClr val="tx1"/>
                </a:solidFill>
                <a:sym typeface="+mn-ea"/>
              </a:rPr>
              <a:t>Minghui Li</a:t>
            </a: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300220" y="2616835"/>
            <a:ext cx="3591560" cy="1223645"/>
          </a:xfrm>
          <a:prstGeom prst="rect">
            <a:avLst/>
          </a:prstGeom>
          <a:noFill/>
          <a:ln>
            <a:noFill/>
          </a:ln>
        </p:spPr>
        <p:txBody>
          <a:bodyPr wrap="square" lIns="101600" tIns="38100" rIns="63500" bIns="38100" rtlCol="0" anchor="ctr" anchorCtr="0">
            <a:norm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2400" b="1" spc="3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rPr>
              <a:t>李保达</a:t>
            </a:r>
            <a:r>
              <a:rPr lang="en-US" sz="2400" b="1" spc="3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rPr>
              <a:t>(</a:t>
            </a:r>
            <a:r>
              <a:rPr sz="2400" b="1" spc="3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rPr>
              <a:t>Baoda</a:t>
            </a:r>
            <a:r>
              <a:rPr sz="2400" b="1" spc="300">
                <a:uFillTx/>
                <a:latin typeface="+mj-lt"/>
                <a:ea typeface="+mj-ea"/>
                <a:cs typeface="+mj-cs"/>
                <a:sym typeface="+mn-ea"/>
              </a:rPr>
              <a:t>Li</a:t>
            </a:r>
            <a:r>
              <a:rPr lang="en-US" sz="2400" b="1" spc="300">
                <a:uFillTx/>
                <a:latin typeface="+mj-lt"/>
                <a:ea typeface="+mj-ea"/>
                <a:cs typeface="+mj-cs"/>
                <a:sym typeface="+mn-ea"/>
              </a:rPr>
              <a:t>)</a:t>
            </a:r>
            <a:endParaRPr lang="en-US" sz="2400" b="1" spc="300">
              <a:solidFill>
                <a:schemeClr val="tx1"/>
              </a:solidFill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85185" y="3758565"/>
            <a:ext cx="51428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sz="2400" b="1" spc="300">
                <a:uFillTx/>
                <a:latin typeface="+mj-lt"/>
                <a:ea typeface="+mj-ea"/>
                <a:cs typeface="+mj-cs"/>
                <a:sym typeface="+mn-ea"/>
              </a:rPr>
              <a:t>Guizhou University</a:t>
            </a:r>
            <a:endParaRPr lang="en-US" sz="2400" b="1" spc="300"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96260" y="5187950"/>
            <a:ext cx="6096000" cy="48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en-US" altLang="zh-CN" sz="1700" spc="150">
                <a:uFillTx/>
                <a:sym typeface="+mn-ea"/>
              </a:rPr>
              <a:t>Nanyang 2023.7.4  </a:t>
            </a:r>
          </a:p>
        </p:txBody>
      </p:sp>
      <p:pic>
        <p:nvPicPr>
          <p:cNvPr id="6" name="Picture 1852" descr="C:\Users\qingfeng\Pictures\getCAWXFZOS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025" y="0"/>
            <a:ext cx="1704975" cy="17195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372870" y="211455"/>
            <a:ext cx="10114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/>
              <a:t> </a:t>
            </a:r>
            <a:r>
              <a:rPr sz="2800" spc="200">
                <a:ln w="22225">
                  <a:solidFill>
                    <a:schemeClr val="accent2"/>
                  </a:solidFill>
                  <a:prstDash val="solid"/>
                </a:ln>
                <a:effectLst/>
                <a:uFillTx/>
              </a:rPr>
              <a:t>Autocorrelation function</a:t>
            </a:r>
            <a:r>
              <a:rPr lang="en-US" sz="2800" spc="200">
                <a:ln w="22225">
                  <a:solidFill>
                    <a:schemeClr val="accent2"/>
                  </a:solidFill>
                  <a:prstDash val="solid"/>
                </a:ln>
                <a:effectLst/>
                <a:uFillTx/>
              </a:rPr>
              <a:t> (ACF)</a:t>
            </a:r>
            <a:r>
              <a:rPr sz="2800" spc="200">
                <a:ln w="22225">
                  <a:solidFill>
                    <a:schemeClr val="accent2"/>
                  </a:solidFill>
                  <a:prstDash val="solid"/>
                </a:ln>
                <a:effectLst/>
                <a:uFillTx/>
              </a:rPr>
              <a:t> of dynamic spectrum</a:t>
            </a: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678180" y="942975"/>
            <a:ext cx="5554345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         </a:t>
            </a:r>
            <a:r>
              <a:rPr lang="zh-CN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By using two parameters:</a:t>
            </a:r>
            <a:r>
              <a:rPr lang="en-US" altLang="zh-CN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scintillation</a:t>
            </a:r>
            <a:r>
              <a:rPr lang="en-US" altLang="zh-CN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bandwidth νd</a:t>
            </a:r>
            <a:r>
              <a:rPr lang="en-US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 and </a:t>
            </a:r>
            <a:r>
              <a:rPr lang="zh-CN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scintillation time scale</a:t>
            </a:r>
            <a:r>
              <a:rPr lang="en-US" altLang="zh-CN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τ</a:t>
            </a:r>
            <a:r>
              <a:rPr lang="en-US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d</a:t>
            </a:r>
            <a:r>
              <a:rPr lang="en-US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. </a:t>
            </a:r>
            <a:r>
              <a:rPr lang="zh-CN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 the average characteristics of scintillation of each observation can be quantified.</a:t>
            </a:r>
            <a:r>
              <a:rPr lang="en-US" altLang="zh-CN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τ</a:t>
            </a:r>
            <a:r>
              <a:rPr lang="en-US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d </a:t>
            </a:r>
            <a:r>
              <a:rPr lang="zh-CN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is the half width of ACF</a:t>
            </a:r>
            <a:r>
              <a:rPr lang="en-US" altLang="zh-CN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at </a:t>
            </a:r>
            <a:r>
              <a:rPr lang="en-US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1/e </a:t>
            </a:r>
            <a:r>
              <a: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along the time axis,</a:t>
            </a:r>
            <a:r>
              <a:rPr lang="zh-CN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，ν</a:t>
            </a:r>
            <a:r>
              <a:rPr lang="en-US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d </a:t>
            </a:r>
            <a:r>
              <a:rPr lang="zh-CN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is the half width at the half maximum along the frequency axis（</a:t>
            </a:r>
            <a:r>
              <a:rPr lang="en-US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Cordes 1986</a:t>
            </a:r>
            <a:r>
              <a:rPr lang="zh-CN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）。</a:t>
            </a:r>
            <a:endParaRPr lang="zh-CN" altLang="en-US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rcRect r="893"/>
          <a:stretch>
            <a:fillRect/>
          </a:stretch>
        </p:blipFill>
        <p:spPr>
          <a:xfrm>
            <a:off x="2349500" y="3686810"/>
            <a:ext cx="2110740" cy="3778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rcRect t="32675"/>
          <a:stretch>
            <a:fillRect/>
          </a:stretch>
        </p:blipFill>
        <p:spPr>
          <a:xfrm>
            <a:off x="1828165" y="4129405"/>
            <a:ext cx="3008630" cy="3359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630680" y="4530090"/>
            <a:ext cx="3548380" cy="3251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rcRect l="9861"/>
          <a:stretch>
            <a:fillRect/>
          </a:stretch>
        </p:blipFill>
        <p:spPr>
          <a:xfrm>
            <a:off x="1828165" y="4919980"/>
            <a:ext cx="3297555" cy="59626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2531110" y="5516245"/>
            <a:ext cx="1747520" cy="5746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756400" y="3544570"/>
            <a:ext cx="3848100" cy="2918460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10"/>
            </p:custDataLst>
          </p:nvPr>
        </p:nvSpPr>
        <p:spPr>
          <a:xfrm>
            <a:off x="6847205" y="6463030"/>
            <a:ext cx="3839210" cy="3460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1200">
                <a:sym typeface="+mn-ea"/>
              </a:rPr>
              <a:t>J2048−1616ACF</a:t>
            </a:r>
            <a:r>
              <a:rPr lang="en-US" altLang="zh-CN" sz="1200">
                <a:sym typeface="+mn-ea"/>
              </a:rPr>
              <a:t> (Chen et al, 2022)</a:t>
            </a:r>
          </a:p>
          <a:p>
            <a:pPr algn="ctr"/>
            <a:endParaRPr lang="zh-CN" altLang="en-US" sz="1200"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11"/>
            </p:custDataLst>
          </p:nvPr>
        </p:nvSpPr>
        <p:spPr>
          <a:xfrm>
            <a:off x="6563360" y="3198495"/>
            <a:ext cx="4636135" cy="3460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1200">
                <a:sym typeface="+mn-ea"/>
              </a:rPr>
              <a:t>J2048−1616dynamic spectrum</a:t>
            </a:r>
            <a:r>
              <a:rPr lang="en-US" altLang="zh-CN" sz="1200">
                <a:sym typeface="+mn-ea"/>
              </a:rPr>
              <a:t> (Chen et al, 2022)</a:t>
            </a: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365240" y="918210"/>
            <a:ext cx="4418330" cy="22802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386070" y="3686810"/>
            <a:ext cx="565150" cy="33718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zh-CN" altLang="en-US">
                <a:latin typeface="Microsoft JhengHei UI Light" panose="020B0304030504040204" charset="-120"/>
                <a:ea typeface="Microsoft JhengHei UI Light" panose="020B0304030504040204" charset="-120"/>
              </a:rPr>
              <a:t>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386070" y="496506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latin typeface="Microsoft JhengHei UI Light" panose="020B0304030504040204" charset="-120"/>
                <a:ea typeface="Microsoft JhengHei UI Light" panose="020B0304030504040204" charset="-120"/>
              </a:rPr>
              <a:t>④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386070" y="4064635"/>
            <a:ext cx="4229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latin typeface="Microsoft JhengHei UI Light" panose="020B0304030504040204" charset="-120"/>
                <a:ea typeface="Microsoft JhengHei UI Light" panose="020B0304030504040204" charset="-120"/>
                <a:sym typeface="+mn-ea"/>
              </a:rPr>
              <a:t>②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86070" y="4432935"/>
            <a:ext cx="4229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latin typeface="Microsoft JhengHei UI Light" panose="020B0304030504040204" charset="-120"/>
                <a:ea typeface="Microsoft JhengHei UI Light" panose="020B0304030504040204" charset="-120"/>
                <a:sym typeface="+mn-ea"/>
              </a:rPr>
              <a:t>③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386070" y="5577205"/>
            <a:ext cx="6223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latin typeface="Microsoft JhengHei UI Light" panose="020B0304030504040204" charset="-120"/>
                <a:ea typeface="Microsoft JhengHei UI Light" panose="020B0304030504040204" charset="-120"/>
                <a:sym typeface="+mn-ea"/>
              </a:rPr>
              <a:t>⑤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227580" y="267970"/>
            <a:ext cx="81051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800" spc="200">
                <a:ln w="22225">
                  <a:solidFill>
                    <a:schemeClr val="accent2"/>
                  </a:solidFill>
                  <a:prstDash val="solid"/>
                </a:ln>
                <a:effectLst/>
                <a:uFillTx/>
                <a:sym typeface="+mn-ea"/>
              </a:rPr>
              <a:t>Secondary spectrum of dynamic spectrum</a:t>
            </a: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741680" y="1003935"/>
            <a:ext cx="554799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         </a:t>
            </a:r>
            <a:r>
              <a: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A "cross" pattern can be seen in some observed dynamic spectra (Hewish</a:t>
            </a:r>
            <a:r>
              <a:rPr lang="en-US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.</a:t>
            </a:r>
            <a:r>
              <a: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 1980). In order to study the "slope" or "cross" scintillation, Cordes</a:t>
            </a:r>
            <a:r>
              <a:rPr lang="en-US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 et al. (</a:t>
            </a:r>
            <a:r>
              <a:rPr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1984) proposed a secondary spectrum by two-dimensional Fourier transform of the dynamic spectrum.</a:t>
            </a:r>
          </a:p>
        </p:txBody>
      </p:sp>
      <p:sp>
        <p:nvSpPr>
          <p:cNvPr id="21" name="文本框 20"/>
          <p:cNvSpPr txBox="1"/>
          <p:nvPr>
            <p:custDataLst>
              <p:tags r:id="rId4"/>
            </p:custDataLst>
          </p:nvPr>
        </p:nvSpPr>
        <p:spPr>
          <a:xfrm>
            <a:off x="6923405" y="6463030"/>
            <a:ext cx="3160395" cy="3460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1200">
                <a:sym typeface="+mn-ea"/>
              </a:rPr>
              <a:t>J2048−1616二次谱</a:t>
            </a:r>
            <a:r>
              <a:rPr lang="en-US" altLang="zh-CN" sz="1200">
                <a:sym typeface="+mn-ea"/>
              </a:rPr>
              <a:t>( Chen et al, 2022 )</a:t>
            </a:r>
          </a:p>
          <a:p>
            <a:pPr algn="ctr"/>
            <a:endParaRPr lang="zh-CN" altLang="en-US" sz="1200"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5"/>
            </p:custDataLst>
          </p:nvPr>
        </p:nvSpPr>
        <p:spPr>
          <a:xfrm>
            <a:off x="6763385" y="3255645"/>
            <a:ext cx="3753485" cy="3460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1200">
                <a:sym typeface="+mn-ea"/>
              </a:rPr>
              <a:t>J2048−1616动态谱</a:t>
            </a:r>
            <a:r>
              <a:rPr lang="en-US" altLang="zh-CN" sz="1200">
                <a:sym typeface="+mn-ea"/>
              </a:rPr>
              <a:t>( Chen et al, 2022 )</a:t>
            </a: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289675" y="918210"/>
            <a:ext cx="4580255" cy="23641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446520" y="3514090"/>
            <a:ext cx="3962400" cy="29489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2227580" y="3237230"/>
            <a:ext cx="2326640" cy="48323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/>
          <a:srcRect t="33670"/>
          <a:stretch>
            <a:fillRect/>
          </a:stretch>
        </p:blipFill>
        <p:spPr>
          <a:xfrm>
            <a:off x="2747645" y="3785235"/>
            <a:ext cx="1286510" cy="379095"/>
          </a:xfrm>
          <a:prstGeom prst="rect">
            <a:avLst/>
          </a:prstGeom>
        </p:spPr>
      </p:pic>
      <p:sp>
        <p:nvSpPr>
          <p:cNvPr id="24" name="文本框 23"/>
          <p:cNvSpPr txBox="1"/>
          <p:nvPr>
            <p:custDataLst>
              <p:tags r:id="rId10"/>
            </p:custDataLst>
          </p:nvPr>
        </p:nvSpPr>
        <p:spPr>
          <a:xfrm>
            <a:off x="1360170" y="3808095"/>
            <a:ext cx="867410" cy="628650"/>
          </a:xfrm>
          <a:prstGeom prst="rect">
            <a:avLst/>
          </a:prstGeom>
          <a:noFill/>
        </p:spPr>
        <p:txBody>
          <a:bodyPr wrap="none" rtlCol="0" anchor="t">
            <a:no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en-US" alt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F</a:t>
            </a:r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it</a:t>
            </a:r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/>
          <a:srcRect l="8065" r="1031"/>
          <a:stretch>
            <a:fillRect/>
          </a:stretch>
        </p:blipFill>
        <p:spPr>
          <a:xfrm>
            <a:off x="1565910" y="4697095"/>
            <a:ext cx="4069080" cy="525145"/>
          </a:xfrm>
          <a:prstGeom prst="rect">
            <a:avLst/>
          </a:prstGeom>
        </p:spPr>
      </p:pic>
      <p:sp>
        <p:nvSpPr>
          <p:cNvPr id="26" name="文本框 25"/>
          <p:cNvSpPr txBox="1"/>
          <p:nvPr>
            <p:custDataLst>
              <p:tags r:id="rId12"/>
            </p:custDataLst>
          </p:nvPr>
        </p:nvSpPr>
        <p:spPr>
          <a:xfrm>
            <a:off x="2846705" y="4344035"/>
            <a:ext cx="1795145" cy="35242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ctr"/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Arc </a:t>
            </a:r>
          </a:p>
        </p:txBody>
      </p:sp>
      <p:pic>
        <p:nvPicPr>
          <p:cNvPr id="27" name="图片 2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619885" y="5401945"/>
            <a:ext cx="3761105" cy="47879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14"/>
            </p:custDataLst>
          </p:nvPr>
        </p:nvSpPr>
        <p:spPr>
          <a:xfrm>
            <a:off x="5726430" y="3311525"/>
            <a:ext cx="565150" cy="33718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zh-CN" altLang="en-US">
                <a:latin typeface="Microsoft JhengHei UI Light" panose="020B0304030504040204" charset="-120"/>
                <a:ea typeface="Microsoft JhengHei UI Light" panose="020B0304030504040204" charset="-120"/>
              </a:rPr>
              <a:t>①</a:t>
            </a:r>
          </a:p>
        </p:txBody>
      </p:sp>
      <p:sp>
        <p:nvSpPr>
          <p:cNvPr id="3" name="文本框 2"/>
          <p:cNvSpPr txBox="1"/>
          <p:nvPr>
            <p:custDataLst>
              <p:tags r:id="rId15"/>
            </p:custDataLst>
          </p:nvPr>
        </p:nvSpPr>
        <p:spPr>
          <a:xfrm>
            <a:off x="5715000" y="544131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latin typeface="Microsoft JhengHei UI Light" panose="020B0304030504040204" charset="-120"/>
                <a:ea typeface="Microsoft JhengHei UI Light" panose="020B0304030504040204" charset="-120"/>
              </a:rPr>
              <a:t>④</a:t>
            </a:r>
          </a:p>
        </p:txBody>
      </p:sp>
      <p:sp>
        <p:nvSpPr>
          <p:cNvPr id="8" name="文本框 7"/>
          <p:cNvSpPr txBox="1"/>
          <p:nvPr>
            <p:custDataLst>
              <p:tags r:id="rId16"/>
            </p:custDataLst>
          </p:nvPr>
        </p:nvSpPr>
        <p:spPr>
          <a:xfrm>
            <a:off x="5726430" y="3689350"/>
            <a:ext cx="4229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latin typeface="Microsoft JhengHei UI Light" panose="020B0304030504040204" charset="-120"/>
                <a:ea typeface="Microsoft JhengHei UI Light" panose="020B0304030504040204" charset="-120"/>
                <a:sym typeface="+mn-ea"/>
              </a:rPr>
              <a:t>②</a:t>
            </a:r>
          </a:p>
        </p:txBody>
      </p:sp>
      <p:sp>
        <p:nvSpPr>
          <p:cNvPr id="9" name="文本框 8"/>
          <p:cNvSpPr txBox="1"/>
          <p:nvPr>
            <p:custDataLst>
              <p:tags r:id="rId17"/>
            </p:custDataLst>
          </p:nvPr>
        </p:nvSpPr>
        <p:spPr>
          <a:xfrm>
            <a:off x="5715000" y="4909185"/>
            <a:ext cx="4229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latin typeface="Microsoft JhengHei UI Light" panose="020B0304030504040204" charset="-120"/>
                <a:ea typeface="Microsoft JhengHei UI Light" panose="020B0304030504040204" charset="-120"/>
                <a:sym typeface="+mn-ea"/>
              </a:rPr>
              <a:t>③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rcRect r="11429"/>
          <a:stretch>
            <a:fillRect/>
          </a:stretch>
        </p:blipFill>
        <p:spPr>
          <a:xfrm>
            <a:off x="209550" y="941070"/>
            <a:ext cx="3887470" cy="2743200"/>
          </a:xfrm>
          <a:prstGeom prst="rect">
            <a:avLst/>
          </a:prstGeom>
        </p:spPr>
      </p:pic>
      <p:pic>
        <p:nvPicPr>
          <p:cNvPr id="5" name="图片 4" descr="20220707A_ACF"/>
          <p:cNvPicPr>
            <a:picLocks noChangeAspect="1"/>
          </p:cNvPicPr>
          <p:nvPr/>
        </p:nvPicPr>
        <p:blipFill>
          <a:blip r:embed="rId9"/>
          <a:srcRect t="6287" r="3861" b="3491"/>
          <a:stretch>
            <a:fillRect/>
          </a:stretch>
        </p:blipFill>
        <p:spPr>
          <a:xfrm>
            <a:off x="4097020" y="1160780"/>
            <a:ext cx="2454766" cy="2304000"/>
          </a:xfrm>
          <a:prstGeom prst="rect">
            <a:avLst/>
          </a:prstGeom>
        </p:spPr>
      </p:pic>
      <p:pic>
        <p:nvPicPr>
          <p:cNvPr id="6" name="图片 5" descr="20191214AALL"/>
          <p:cNvPicPr>
            <a:picLocks noChangeAspect="1"/>
          </p:cNvPicPr>
          <p:nvPr/>
        </p:nvPicPr>
        <p:blipFill>
          <a:blip r:embed="rId10"/>
          <a:srcRect r="8230"/>
          <a:stretch>
            <a:fillRect/>
          </a:stretch>
        </p:blipFill>
        <p:spPr>
          <a:xfrm>
            <a:off x="209550" y="3684270"/>
            <a:ext cx="3888105" cy="2392045"/>
          </a:xfrm>
          <a:prstGeom prst="rect">
            <a:avLst/>
          </a:prstGeom>
        </p:spPr>
      </p:pic>
      <p:pic>
        <p:nvPicPr>
          <p:cNvPr id="7" name="图片 6" descr="20191214A_ACF"/>
          <p:cNvPicPr>
            <a:picLocks noChangeAspect="1"/>
          </p:cNvPicPr>
          <p:nvPr/>
        </p:nvPicPr>
        <p:blipFill>
          <a:blip r:embed="rId11"/>
          <a:srcRect t="6394" r="2969" b="2786"/>
          <a:stretch>
            <a:fillRect/>
          </a:stretch>
        </p:blipFill>
        <p:spPr>
          <a:xfrm>
            <a:off x="3984625" y="3550920"/>
            <a:ext cx="2679065" cy="250761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2107565" y="210185"/>
            <a:ext cx="8389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spc="200">
                <a:ln w="22225">
                  <a:solidFill>
                    <a:schemeClr val="accent2"/>
                  </a:solidFill>
                  <a:prstDash val="solid"/>
                </a:ln>
                <a:effectLst/>
                <a:uFillTx/>
                <a:sym typeface="+mn-ea"/>
              </a:rPr>
              <a:t>ACF of dynamic spectrum</a:t>
            </a:r>
            <a:r>
              <a:rPr lang="en-US" sz="2800" spc="200">
                <a:ln w="22225">
                  <a:solidFill>
                    <a:schemeClr val="accent2"/>
                  </a:solidFill>
                  <a:prstDash val="solid"/>
                </a:ln>
                <a:effectLst/>
                <a:uFillTx/>
                <a:sym typeface="+mn-ea"/>
              </a:rPr>
              <a:t> in M3A</a:t>
            </a: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301865" y="4587240"/>
            <a:ext cx="3585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t>ACF spot tilt</a:t>
            </a:r>
            <a:r>
              <a:rPr lang="en-US"/>
              <a:t>.</a:t>
            </a:r>
            <a:r>
              <a:t> anisotropic medium</a:t>
            </a: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226935" y="5140325"/>
            <a:ext cx="3270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The lumpy scintillation</a:t>
            </a:r>
            <a:r>
              <a:rPr lang="en-US" altLang="zh-CN"/>
              <a:t>. 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489190" y="1426210"/>
            <a:ext cx="6096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Δν</a:t>
            </a:r>
            <a:r>
              <a:rPr lang="en-US" altLang="zh-CN" baseline="-25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</a:t>
            </a:r>
            <a:r>
              <a:rPr lang="zh-CN" altLang="en-US"/>
              <a:t> = 22.86</a:t>
            </a:r>
            <a:r>
              <a:rPr lang="en-US" altLang="zh-CN"/>
              <a:t>8</a:t>
            </a:r>
            <a:r>
              <a:rPr lang="zh-CN" altLang="en-US"/>
              <a:t> +- 0.493 </a:t>
            </a:r>
            <a:r>
              <a:rPr lang="zh-CN" altLang="en-US" i="1"/>
              <a:t>MHz</a:t>
            </a:r>
          </a:p>
          <a:p>
            <a:endParaRPr lang="zh-CN" altLang="en-US" i="1"/>
          </a:p>
          <a:p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Δτ</a:t>
            </a:r>
            <a:r>
              <a:rPr lang="en-US" altLang="zh-CN" baseline="-25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</a:t>
            </a:r>
            <a:r>
              <a:rPr lang="zh-CN" altLang="en-US"/>
              <a:t> = 49.98</a:t>
            </a:r>
            <a:r>
              <a:rPr lang="en-US" altLang="zh-CN"/>
              <a:t>7</a:t>
            </a:r>
            <a:r>
              <a:rPr lang="zh-CN" altLang="en-US"/>
              <a:t> +- 1.279 </a:t>
            </a:r>
            <a:r>
              <a:rPr lang="zh-CN" altLang="en-US" i="1"/>
              <a:t>min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538085" y="2777490"/>
            <a:ext cx="6096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Δν</a:t>
            </a:r>
            <a:r>
              <a:rPr lang="en-US" altLang="zh-CN" baseline="-25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</a:t>
            </a:r>
            <a:r>
              <a:rPr lang="zh-CN" altLang="en-US"/>
              <a:t> = 14.573 +- 0.567 </a:t>
            </a:r>
            <a:r>
              <a:rPr lang="zh-CN" altLang="en-US" i="1"/>
              <a:t>MHz</a:t>
            </a:r>
          </a:p>
          <a:p>
            <a:endParaRPr lang="zh-CN" altLang="en-US" i="1"/>
          </a:p>
          <a:p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Δτ</a:t>
            </a:r>
            <a:r>
              <a:rPr lang="en-US" altLang="zh-CN" baseline="-25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</a:t>
            </a:r>
            <a:r>
              <a:rPr lang="zh-CN" altLang="en-US"/>
              <a:t> = 49.602 +- 0.618 </a:t>
            </a:r>
            <a:r>
              <a:rPr lang="zh-CN" altLang="en-US" i="1"/>
              <a:t>min</a:t>
            </a: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9717405" y="6076315"/>
            <a:ext cx="2129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Li et al. in prep</a:t>
            </a: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1856740" y="732155"/>
            <a:ext cx="955040" cy="332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M3A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rcRect r="9809"/>
          <a:stretch>
            <a:fillRect/>
          </a:stretch>
        </p:blipFill>
        <p:spPr>
          <a:xfrm>
            <a:off x="625475" y="890905"/>
            <a:ext cx="3958590" cy="2743200"/>
          </a:xfrm>
          <a:prstGeom prst="rect">
            <a:avLst/>
          </a:prstGeom>
        </p:spPr>
      </p:pic>
      <p:pic>
        <p:nvPicPr>
          <p:cNvPr id="5" name="图片 4" descr="20210205BALL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rcRect r="12856"/>
          <a:stretch>
            <a:fillRect/>
          </a:stretch>
        </p:blipFill>
        <p:spPr>
          <a:xfrm>
            <a:off x="625475" y="3634105"/>
            <a:ext cx="3958590" cy="28390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584065" y="3562985"/>
            <a:ext cx="2888615" cy="2888615"/>
          </a:xfrm>
          <a:prstGeom prst="rect">
            <a:avLst/>
          </a:prstGeom>
        </p:spPr>
      </p:pic>
      <p:pic>
        <p:nvPicPr>
          <p:cNvPr id="7" name="图片 6" descr="20211106B_AC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584065" y="664845"/>
            <a:ext cx="2898140" cy="28981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971790" y="2602865"/>
            <a:ext cx="33458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20210205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Δν</a:t>
            </a:r>
            <a:r>
              <a:rPr lang="en-US" altLang="zh-CN" baseline="-25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</a:t>
            </a:r>
            <a:r>
              <a:rPr lang="zh-CN" altLang="en-US">
                <a:sym typeface="+mn-ea"/>
              </a:rPr>
              <a:t> </a:t>
            </a:r>
            <a:r>
              <a:rPr lang="zh-CN" altLang="en-US"/>
              <a:t>= 34.38</a:t>
            </a:r>
            <a:r>
              <a:rPr lang="en-US" altLang="zh-CN"/>
              <a:t>7</a:t>
            </a:r>
            <a:r>
              <a:rPr lang="zh-CN" altLang="en-US"/>
              <a:t> +- 0.20</a:t>
            </a:r>
            <a:r>
              <a:rPr lang="en-US" altLang="zh-CN"/>
              <a:t>1 </a:t>
            </a:r>
            <a:r>
              <a:rPr lang="zh-CN" altLang="en-US" i="1"/>
              <a:t>MHz</a:t>
            </a:r>
          </a:p>
          <a:p>
            <a:endParaRPr lang="zh-CN" altLang="en-US"/>
          </a:p>
          <a:p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Δτ</a:t>
            </a:r>
            <a:r>
              <a:rPr lang="en-US" altLang="zh-CN" baseline="-25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 </a:t>
            </a:r>
            <a:r>
              <a:rPr lang="zh-CN" altLang="en-US"/>
              <a:t>= 51.070 +- 0.344 </a:t>
            </a:r>
            <a:r>
              <a:rPr lang="zh-CN" altLang="en-US" i="1"/>
              <a:t>min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945755" y="1007110"/>
            <a:ext cx="33712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20211106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Δν</a:t>
            </a:r>
            <a:r>
              <a:rPr lang="en-US" altLang="zh-CN" baseline="-250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zh-CN" altLang="en-US"/>
              <a:t> = 15.181 +- 0.21</a:t>
            </a:r>
            <a:r>
              <a:rPr lang="en-US" altLang="zh-CN"/>
              <a:t>6</a:t>
            </a:r>
            <a:r>
              <a:rPr lang="zh-CN" altLang="en-US"/>
              <a:t> </a:t>
            </a:r>
            <a:r>
              <a:rPr lang="zh-CN" altLang="en-US" i="1"/>
              <a:t>MHz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Δτ</a:t>
            </a:r>
            <a:r>
              <a:rPr lang="en-US" altLang="zh-CN" baseline="-2500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zh-CN" altLang="en-US"/>
              <a:t>= 43.22</a:t>
            </a:r>
            <a:r>
              <a:rPr lang="en-US" altLang="zh-CN"/>
              <a:t>7</a:t>
            </a:r>
            <a:r>
              <a:rPr lang="zh-CN" altLang="en-US"/>
              <a:t> +- 0.462 </a:t>
            </a:r>
            <a:r>
              <a:rPr lang="zh-CN" altLang="en-US" i="1"/>
              <a:t>min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046720" y="4772025"/>
            <a:ext cx="3757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>
                <a:sym typeface="+mn-ea"/>
              </a:rPr>
              <a:t>ACF spot tilt</a:t>
            </a:r>
            <a:r>
              <a:rPr lang="en-US">
                <a:sym typeface="+mn-ea"/>
              </a:rPr>
              <a:t>.</a:t>
            </a:r>
            <a:r>
              <a:rPr>
                <a:sym typeface="+mn-ea"/>
              </a:rPr>
              <a:t> anisotropic medium</a:t>
            </a:r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7971790" y="5325110"/>
            <a:ext cx="3270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The lumpy scintillation</a:t>
            </a:r>
            <a:r>
              <a:rPr lang="en-US" altLang="zh-CN"/>
              <a:t>.  </a:t>
            </a: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2107565" y="210185"/>
            <a:ext cx="83896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spc="200">
                <a:ln w="22225">
                  <a:solidFill>
                    <a:schemeClr val="accent2"/>
                  </a:solidFill>
                  <a:prstDash val="solid"/>
                </a:ln>
                <a:effectLst/>
                <a:uFillTx/>
                <a:sym typeface="+mn-ea"/>
              </a:rPr>
              <a:t>ACF of dynamic spectrum</a:t>
            </a:r>
            <a:r>
              <a:rPr lang="en-US" sz="2800" spc="200">
                <a:ln w="22225">
                  <a:solidFill>
                    <a:schemeClr val="accent2"/>
                  </a:solidFill>
                  <a:prstDash val="solid"/>
                </a:ln>
                <a:effectLst/>
                <a:uFillTx/>
                <a:sym typeface="+mn-ea"/>
              </a:rPr>
              <a:t> in M3B</a:t>
            </a:r>
          </a:p>
          <a:p>
            <a:pPr algn="ctr"/>
            <a:endParaRPr lang="en-US" sz="2800" spc="200">
              <a:ln w="22225">
                <a:solidFill>
                  <a:schemeClr val="accent2"/>
                </a:solidFill>
                <a:prstDash val="solid"/>
              </a:ln>
              <a:effectLst/>
              <a:uFillTx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9848850" y="6329045"/>
            <a:ext cx="2129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Li et al. in prep</a:t>
            </a: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2107565" y="732155"/>
            <a:ext cx="955040" cy="332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M3B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210702B_AC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2460" y="1496060"/>
            <a:ext cx="1917700" cy="1917700"/>
          </a:xfrm>
          <a:prstGeom prst="rect">
            <a:avLst/>
          </a:prstGeom>
        </p:spPr>
      </p:pic>
      <p:pic>
        <p:nvPicPr>
          <p:cNvPr id="4" name="图片 3" descr="20210702BALL"/>
          <p:cNvPicPr>
            <a:picLocks noChangeAspect="1"/>
          </p:cNvPicPr>
          <p:nvPr/>
        </p:nvPicPr>
        <p:blipFill>
          <a:blip r:embed="rId11"/>
          <a:srcRect r="12482"/>
          <a:stretch>
            <a:fillRect/>
          </a:stretch>
        </p:blipFill>
        <p:spPr>
          <a:xfrm>
            <a:off x="63500" y="1496060"/>
            <a:ext cx="2918460" cy="2085340"/>
          </a:xfrm>
          <a:prstGeom prst="rect">
            <a:avLst/>
          </a:prstGeom>
        </p:spPr>
      </p:pic>
      <p:pic>
        <p:nvPicPr>
          <p:cNvPr id="5" name="图片 4" descr="20220604BALL"/>
          <p:cNvPicPr>
            <a:picLocks noChangeAspect="1"/>
          </p:cNvPicPr>
          <p:nvPr/>
        </p:nvPicPr>
        <p:blipFill>
          <a:blip r:embed="rId12"/>
          <a:srcRect r="14040"/>
          <a:stretch>
            <a:fillRect/>
          </a:stretch>
        </p:blipFill>
        <p:spPr>
          <a:xfrm>
            <a:off x="-34290" y="3589020"/>
            <a:ext cx="3016885" cy="2193925"/>
          </a:xfrm>
          <a:prstGeom prst="rect">
            <a:avLst/>
          </a:prstGeom>
        </p:spPr>
      </p:pic>
      <p:pic>
        <p:nvPicPr>
          <p:cNvPr id="6" name="图片 5" descr="20210702B_AC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0070" y="3520440"/>
            <a:ext cx="1990090" cy="19900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942705" y="1326515"/>
            <a:ext cx="307657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Δν</a:t>
            </a:r>
            <a:r>
              <a:rPr lang="en-US" altLang="zh-CN" baseline="-25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</a:t>
            </a:r>
            <a:r>
              <a:rPr lang="zh-CN" altLang="en-US"/>
              <a:t> = 7.94</a:t>
            </a:r>
            <a:r>
              <a:rPr lang="en-US" altLang="zh-CN"/>
              <a:t>7</a:t>
            </a:r>
            <a:r>
              <a:rPr lang="zh-CN" altLang="en-US"/>
              <a:t> +- 0.319 </a:t>
            </a:r>
            <a:r>
              <a:rPr lang="zh-CN" altLang="en-US" i="1"/>
              <a:t>MHz</a:t>
            </a:r>
          </a:p>
          <a:p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Δτ</a:t>
            </a:r>
            <a:r>
              <a:rPr lang="en-US" altLang="zh-CN" baseline="-25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</a:t>
            </a:r>
            <a:r>
              <a:rPr lang="zh-CN" altLang="en-US"/>
              <a:t> = 9.140 +- 0.25</a:t>
            </a:r>
            <a:r>
              <a:rPr lang="en-US" altLang="zh-CN"/>
              <a:t>8</a:t>
            </a:r>
            <a:r>
              <a:rPr lang="zh-CN" altLang="en-US"/>
              <a:t> </a:t>
            </a:r>
            <a:r>
              <a:rPr lang="zh-CN" altLang="en-US" i="1"/>
              <a:t>min</a:t>
            </a:r>
          </a:p>
          <a:p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η = 0.4967 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+-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0.0039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942705" y="2451100"/>
            <a:ext cx="281813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Δν</a:t>
            </a:r>
            <a:r>
              <a:rPr lang="en-US" altLang="zh-CN" baseline="-25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</a:t>
            </a:r>
            <a:r>
              <a:rPr lang="zh-CN" altLang="en-US"/>
              <a:t> = 6.520 +- 0.460 </a:t>
            </a:r>
            <a:r>
              <a:rPr lang="zh-CN" altLang="en-US" i="1"/>
              <a:t>MHz</a:t>
            </a:r>
          </a:p>
          <a:p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Δτ</a:t>
            </a:r>
            <a:r>
              <a:rPr lang="en-US" altLang="zh-CN" baseline="-25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</a:t>
            </a:r>
            <a:r>
              <a:rPr lang="zh-CN" altLang="en-US"/>
              <a:t> = 11.910 +- 0.96</a:t>
            </a:r>
            <a:r>
              <a:rPr lang="en-US" altLang="zh-CN"/>
              <a:t>8</a:t>
            </a:r>
            <a:r>
              <a:rPr lang="zh-CN" altLang="en-US"/>
              <a:t> </a:t>
            </a:r>
            <a:r>
              <a:rPr lang="zh-CN" altLang="en-US" i="1"/>
              <a:t>min</a:t>
            </a:r>
          </a:p>
          <a:p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η</a:t>
            </a: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=  0.4391 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+-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0.0542</a:t>
            </a: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8792845" y="4027805"/>
            <a:ext cx="32702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Stripes scintillation, with smaller scintillation time scale and scintillation bandwidth.</a:t>
            </a:r>
          </a:p>
        </p:txBody>
      </p:sp>
      <p:pic>
        <p:nvPicPr>
          <p:cNvPr id="12" name="图片 11" descr="20210702BALL1"/>
          <p:cNvPicPr>
            <a:picLocks noChangeAspect="1"/>
          </p:cNvPicPr>
          <p:nvPr/>
        </p:nvPicPr>
        <p:blipFill>
          <a:blip r:embed="rId13"/>
          <a:srcRect l="5285" t="7399" r="14785" b="4132"/>
          <a:stretch>
            <a:fillRect/>
          </a:stretch>
        </p:blipFill>
        <p:spPr>
          <a:xfrm>
            <a:off x="5009515" y="1495425"/>
            <a:ext cx="3477260" cy="2310130"/>
          </a:xfrm>
          <a:prstGeom prst="rect">
            <a:avLst/>
          </a:prstGeom>
        </p:spPr>
      </p:pic>
      <p:pic>
        <p:nvPicPr>
          <p:cNvPr id="14" name="图片 13" descr="20220604BALL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rcRect l="5118" t="9780" r="16361" b="4132"/>
          <a:stretch>
            <a:fillRect/>
          </a:stretch>
        </p:blipFill>
        <p:spPr>
          <a:xfrm>
            <a:off x="5009515" y="3805555"/>
            <a:ext cx="3476625" cy="2287905"/>
          </a:xfrm>
          <a:prstGeom prst="rect">
            <a:avLst/>
          </a:prstGeom>
        </p:spPr>
      </p:pic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8858885" y="4958080"/>
            <a:ext cx="3270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Captured scintillation arc, asymmetry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8578215" y="3589020"/>
            <a:ext cx="3634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>
                <a:sym typeface="+mn-ea"/>
              </a:rPr>
              <a:t>ACF spot tilt</a:t>
            </a:r>
            <a:r>
              <a:rPr lang="en-US">
                <a:sym typeface="+mn-ea"/>
              </a:rPr>
              <a:t>.</a:t>
            </a:r>
            <a:r>
              <a:rPr>
                <a:sym typeface="+mn-ea"/>
              </a:rPr>
              <a:t> anisotropic medium</a:t>
            </a:r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410210" y="210185"/>
            <a:ext cx="113506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spc="200">
                <a:ln w="22225">
                  <a:solidFill>
                    <a:schemeClr val="accent2"/>
                  </a:solidFill>
                  <a:prstDash val="solid"/>
                </a:ln>
                <a:effectLst/>
                <a:uFillTx/>
                <a:sym typeface="+mn-ea"/>
              </a:rPr>
              <a:t>ACF</a:t>
            </a:r>
            <a:r>
              <a:rPr lang="en-US" sz="2800" spc="200">
                <a:ln w="22225">
                  <a:solidFill>
                    <a:schemeClr val="accent2"/>
                  </a:solidFill>
                  <a:prstDash val="solid"/>
                </a:ln>
                <a:effectLst/>
                <a:uFillTx/>
                <a:sym typeface="+mn-ea"/>
              </a:rPr>
              <a:t> and s</a:t>
            </a:r>
            <a:r>
              <a:rPr sz="2800" spc="200">
                <a:ln w="22225">
                  <a:solidFill>
                    <a:schemeClr val="accent2"/>
                  </a:solidFill>
                  <a:prstDash val="solid"/>
                </a:ln>
                <a:effectLst/>
                <a:uFillTx/>
                <a:sym typeface="+mn-ea"/>
              </a:rPr>
              <a:t>econdary spectrum of dynamic spectrum</a:t>
            </a:r>
            <a:r>
              <a:rPr lang="en-US" sz="2800" spc="200">
                <a:ln w="22225">
                  <a:solidFill>
                    <a:schemeClr val="accent2"/>
                  </a:solidFill>
                  <a:prstDash val="solid"/>
                </a:ln>
                <a:effectLst/>
                <a:uFillTx/>
                <a:sym typeface="+mn-ea"/>
              </a:rPr>
              <a:t> in M3B</a:t>
            </a:r>
          </a:p>
        </p:txBody>
      </p:sp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6812915" y="6165850"/>
            <a:ext cx="2129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Li et al. in prep</a:t>
            </a: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2607945" y="1163320"/>
            <a:ext cx="955040" cy="332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M3B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256790" y="635"/>
            <a:ext cx="807339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zh-CN" sz="4000">
                <a:ln w="22225">
                  <a:solidFill>
                    <a:schemeClr val="accent2"/>
                  </a:solidFill>
                  <a:prstDash val="solid"/>
                </a:ln>
                <a:effectLst/>
                <a:sym typeface="+mn-ea"/>
              </a:rPr>
              <a:t>Conclusion</a:t>
            </a:r>
            <a:endParaRPr lang="en-US" altLang="zh-CN" sz="400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/>
              <a:sym typeface="+mn-ea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altLang="zh-CN" sz="400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424940" y="1153160"/>
            <a:ext cx="105562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t>The timing solutions of M3A, B and D are updated, which are consistent with the predecessors. M3C was not detected.</a:t>
            </a: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424940" y="1936115"/>
            <a:ext cx="10243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>
                <a:solidFill>
                  <a:schemeClr val="tx1"/>
                </a:solidFill>
              </a:rPr>
              <a:t>The timing solutions of two new pulsars M3E and F are obtained. </a:t>
            </a:r>
          </a:p>
        </p:txBody>
      </p:sp>
      <p:sp>
        <p:nvSpPr>
          <p:cNvPr id="8" name="同心圆 7"/>
          <p:cNvSpPr/>
          <p:nvPr>
            <p:custDataLst>
              <p:tags r:id="rId5"/>
            </p:custDataLst>
          </p:nvPr>
        </p:nvSpPr>
        <p:spPr>
          <a:xfrm>
            <a:off x="1109980" y="1153160"/>
            <a:ext cx="314960" cy="31623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同心圆 9"/>
          <p:cNvSpPr/>
          <p:nvPr>
            <p:custDataLst>
              <p:tags r:id="rId6"/>
            </p:custDataLst>
          </p:nvPr>
        </p:nvSpPr>
        <p:spPr>
          <a:xfrm>
            <a:off x="1109980" y="1936115"/>
            <a:ext cx="314960" cy="31623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1424940" y="2647950"/>
            <a:ext cx="102431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>
                <a:solidFill>
                  <a:schemeClr val="tx1"/>
                </a:solidFill>
              </a:rPr>
              <a:t>The dynamic spectra of M3A and B are obtained. ACF analysis shows that scintillation may come from anisotropic media.</a:t>
            </a:r>
          </a:p>
        </p:txBody>
      </p:sp>
      <p:sp>
        <p:nvSpPr>
          <p:cNvPr id="12" name="同心圆 11"/>
          <p:cNvSpPr/>
          <p:nvPr>
            <p:custDataLst>
              <p:tags r:id="rId8"/>
            </p:custDataLst>
          </p:nvPr>
        </p:nvSpPr>
        <p:spPr>
          <a:xfrm>
            <a:off x="1109980" y="2647950"/>
            <a:ext cx="314960" cy="31623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1425575" y="3490595"/>
            <a:ext cx="5779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>
                <a:sym typeface="+mn-ea"/>
              </a:rPr>
              <a:t>Two different scintillation states were found in M3B.</a:t>
            </a:r>
            <a:r>
              <a:rPr lang="en-US">
                <a:sym typeface="+mn-ea"/>
              </a:rPr>
              <a:t> </a:t>
            </a:r>
            <a:endParaRPr lang="zh-CN" altLang="en-US">
              <a:sym typeface="+mn-ea"/>
            </a:endParaRPr>
          </a:p>
        </p:txBody>
      </p:sp>
      <p:sp>
        <p:nvSpPr>
          <p:cNvPr id="14" name="同心圆 13"/>
          <p:cNvSpPr/>
          <p:nvPr>
            <p:custDataLst>
              <p:tags r:id="rId10"/>
            </p:custDataLst>
          </p:nvPr>
        </p:nvSpPr>
        <p:spPr>
          <a:xfrm>
            <a:off x="1110615" y="3490595"/>
            <a:ext cx="314960" cy="31623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>
            <p:custDataLst>
              <p:tags r:id="rId11"/>
            </p:custDataLst>
          </p:nvPr>
        </p:nvSpPr>
        <p:spPr>
          <a:xfrm>
            <a:off x="1424940" y="4333240"/>
            <a:ext cx="104184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t>The scintillation arc is captured in the two stripe scintillation of M3B</a:t>
            </a:r>
            <a:r>
              <a:rPr lang="zh-CN"/>
              <a:t>，</a:t>
            </a:r>
            <a:r>
              <a:rPr lang="en-US" altLang="zh-CN"/>
              <a:t>the fitted value of the curvature arc is ~ 0.47</a:t>
            </a:r>
            <a:r>
              <a:t>.</a:t>
            </a:r>
            <a:r>
              <a:rPr lang="en-US"/>
              <a:t> </a:t>
            </a:r>
            <a:endParaRPr>
              <a:sym typeface="+mn-ea"/>
            </a:endParaRPr>
          </a:p>
        </p:txBody>
      </p:sp>
      <p:sp>
        <p:nvSpPr>
          <p:cNvPr id="16" name="同心圆 15"/>
          <p:cNvSpPr/>
          <p:nvPr>
            <p:custDataLst>
              <p:tags r:id="rId12"/>
            </p:custDataLst>
          </p:nvPr>
        </p:nvSpPr>
        <p:spPr>
          <a:xfrm>
            <a:off x="1109980" y="4333240"/>
            <a:ext cx="314960" cy="31623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 idx="1"/>
            <p:custDataLst>
              <p:tags r:id="rId2"/>
            </p:custDataLst>
          </p:nvPr>
        </p:nvSpPr>
        <p:spPr>
          <a:xfrm>
            <a:off x="1987545" y="2272465"/>
            <a:ext cx="8216910" cy="1208154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</a:bodyPr>
          <a:lstStyle/>
          <a:p>
            <a:pPr marL="0" indent="0" algn="ctr">
              <a:buNone/>
            </a:pPr>
            <a:r>
              <a:rPr sz="6000" b="0" spc="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汉仪旗黑-85S" panose="00020600040101010101" pitchFamily="18" charset="-122"/>
                <a:sym typeface="+mn-ea"/>
              </a:rPr>
              <a:t>Thanks for listening</a:t>
            </a:r>
            <a:r>
              <a:rPr lang="en-US" sz="6000" b="0" spc="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汉仪旗黑-85S" panose="00020600040101010101" pitchFamily="18" charset="-122"/>
                <a:sym typeface="+mn-ea"/>
              </a:rPr>
              <a:t> !</a:t>
            </a:r>
            <a:r>
              <a:rPr lang="en-US" altLang="zh-CN" sz="6000" b="0" spc="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汉仪旗黑-85S" panose="00020600040101010101" pitchFamily="18" charset="-122"/>
                <a:sym typeface="+mn-ea"/>
              </a:rPr>
              <a:t>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807200" y="5191760"/>
            <a:ext cx="33318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/>
              <a:t>gs.bdli21@gzu.edu.cn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0970" y="4209415"/>
            <a:ext cx="1891030" cy="25431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09240" y="801370"/>
            <a:ext cx="4255770" cy="705485"/>
          </a:xfrm>
        </p:spPr>
        <p:txBody>
          <a:bodyPr/>
          <a:lstStyle/>
          <a:p>
            <a:pPr algn="ctr"/>
            <a:r>
              <a:rPr lang="en-US" altLang="zh-CN" sz="4000"/>
              <a:t>Outline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92855" y="1845310"/>
            <a:ext cx="4752340" cy="2659380"/>
          </a:xfrm>
        </p:spPr>
        <p:txBody>
          <a:bodyPr/>
          <a:lstStyle/>
          <a:p>
            <a:r>
              <a:rPr 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sym typeface="+mn-ea"/>
              </a:rPr>
              <a:t>P</a:t>
            </a:r>
            <a:r>
              <a:rPr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sym typeface="+mn-ea"/>
              </a:rPr>
              <a:t>ulsars in M3</a:t>
            </a:r>
          </a:p>
          <a:p>
            <a:pPr algn="l">
              <a:buClrTx/>
              <a:buSzTx/>
            </a:pPr>
            <a:r>
              <a:rPr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sym typeface="+mn-ea"/>
              </a:rPr>
              <a:t>Scintillation in M3</a:t>
            </a:r>
          </a:p>
          <a:p>
            <a:r>
              <a:rPr lang="en-US" altLang="zh-CN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sym typeface="+mn-ea"/>
              </a:rPr>
              <a:t>Conclusion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669290" y="1387475"/>
            <a:ext cx="106165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en-US" altLang="zh-CN">
                <a:sym typeface="+mn-ea"/>
              </a:rPr>
              <a:t>NGC5272</a:t>
            </a:r>
            <a:r>
              <a:rPr lang="en-US" altLang="zh-CN">
                <a:solidFill>
                  <a:schemeClr val="tx1"/>
                </a:solidFill>
              </a:rPr>
              <a:t> (M3)</a:t>
            </a:r>
            <a:r>
              <a:rPr lang="zh-CN" altLang="en-US">
                <a:solidFill>
                  <a:schemeClr val="tx1"/>
                </a:solidFill>
              </a:rPr>
              <a:t>，galactic longitude</a:t>
            </a:r>
            <a:r>
              <a:rPr lang="en-US" altLang="zh-CN">
                <a:solidFill>
                  <a:schemeClr val="tx1"/>
                </a:solidFill>
              </a:rPr>
              <a:t> 42.22</a:t>
            </a:r>
            <a:r>
              <a:rPr lang="zh-CN" altLang="en-US">
                <a:solidFill>
                  <a:schemeClr val="tx1"/>
                </a:solidFill>
              </a:rPr>
              <a:t>°，galactic latitude</a:t>
            </a:r>
            <a:r>
              <a:rPr lang="en-US" altLang="zh-CN">
                <a:solidFill>
                  <a:schemeClr val="tx1"/>
                </a:solidFill>
              </a:rPr>
              <a:t>78.71</a:t>
            </a:r>
            <a:r>
              <a:rPr lang="zh-CN" altLang="en-US">
                <a:solidFill>
                  <a:schemeClr val="tx1"/>
                </a:solidFill>
              </a:rPr>
              <a:t>°，</a:t>
            </a:r>
            <a:r>
              <a:rPr lang="en-US" altLang="zh-CN">
                <a:solidFill>
                  <a:schemeClr val="tx1"/>
                </a:solidFill>
              </a:rPr>
              <a:t>d</a:t>
            </a:r>
            <a:r>
              <a:rPr lang="zh-CN" altLang="en-US">
                <a:solidFill>
                  <a:schemeClr val="tx1"/>
                </a:solidFill>
              </a:rPr>
              <a:t>istance</a:t>
            </a:r>
            <a:r>
              <a:rPr lang="en-US" altLang="zh-CN">
                <a:solidFill>
                  <a:schemeClr val="tx1"/>
                </a:solidFill>
              </a:rPr>
              <a:t> 10.2 kpc</a:t>
            </a:r>
            <a:r>
              <a:rPr lang="en-US" altLang="zh-CN" baseline="30000">
                <a:solidFill>
                  <a:schemeClr val="tx1"/>
                </a:solidFill>
              </a:rPr>
              <a:t>[1]</a:t>
            </a:r>
            <a:r>
              <a:rPr lang="en-US" altLang="zh-CN">
                <a:solidFill>
                  <a:schemeClr val="tx1"/>
                </a:solidFill>
              </a:rPr>
              <a:t>.</a:t>
            </a:r>
            <a:endParaRPr lang="zh-CN" altLang="en-US">
              <a:solidFill>
                <a:schemeClr val="tx1"/>
              </a:solidFill>
            </a:endParaRPr>
          </a:p>
          <a:p>
            <a:pPr indent="0" algn="ctr" fontAlgn="auto">
              <a:lnSpc>
                <a:spcPct val="150000"/>
              </a:lnSpc>
            </a:pPr>
            <a:r>
              <a:rPr>
                <a:solidFill>
                  <a:schemeClr val="tx1"/>
                </a:solidFill>
              </a:rPr>
              <a:t>certified</a:t>
            </a:r>
            <a:r>
              <a:rPr lang="en-US">
                <a:solidFill>
                  <a:schemeClr val="tx1"/>
                </a:solidFill>
              </a:rPr>
              <a:t> (M3A, B, D, E and F),  need confirmation (M3C).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448050" y="252730"/>
            <a:ext cx="4933950" cy="139319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sym typeface="+mn-ea"/>
              </a:rPr>
              <a:t>P</a:t>
            </a:r>
            <a:r>
              <a:rPr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sym typeface="+mn-ea"/>
              </a:rPr>
              <a:t>ulsars in M3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07440" y="2446655"/>
            <a:ext cx="4074160" cy="17957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946900" y="2446655"/>
            <a:ext cx="3572510" cy="35890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108710" y="4242435"/>
            <a:ext cx="4072890" cy="17938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57885" y="6036310"/>
            <a:ext cx="446849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200">
                <a:solidFill>
                  <a:schemeClr val="tx1"/>
                </a:solidFill>
                <a:sym typeface="+mn-ea"/>
              </a:rPr>
              <a:t>Pulse profiles of M3A, B, C and D ( </a:t>
            </a:r>
            <a:r>
              <a:rPr lang="zh-CN" altLang="en-US" sz="1200">
                <a:solidFill>
                  <a:schemeClr val="tx1"/>
                </a:solidFill>
                <a:sym typeface="+mn-ea"/>
              </a:rPr>
              <a:t>Hessels</a:t>
            </a:r>
            <a:r>
              <a:rPr lang="en-US" altLang="zh-CN" sz="1200">
                <a:solidFill>
                  <a:schemeClr val="tx1"/>
                </a:solidFill>
                <a:sym typeface="+mn-ea"/>
              </a:rPr>
              <a:t> et al. 2007 )</a:t>
            </a: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7033895" y="6035675"/>
            <a:ext cx="348551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200">
                <a:sym typeface="+mn-ea"/>
              </a:rPr>
              <a:t>Pulse profiles of M3E and M3F</a:t>
            </a:r>
            <a:r>
              <a:rPr lang="en-US" altLang="zh-CN" sz="1200">
                <a:solidFill>
                  <a:schemeClr val="tx1"/>
                </a:solidFill>
                <a:sym typeface="+mn-ea"/>
              </a:rPr>
              <a:t>( Pan et al. 2020 )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4450" y="6489065"/>
            <a:ext cx="6096000" cy="2705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aseline="30000">
                <a:sym typeface="+mn-ea"/>
              </a:rPr>
              <a:t>[1]https://people.smp.uq.edu.au/HolgerBaumgardt/globular/fits/ngc5272.html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M3A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565910" y="1630680"/>
            <a:ext cx="2743835" cy="2120900"/>
          </a:xfrm>
          <a:prstGeom prst="rect">
            <a:avLst/>
          </a:prstGeom>
        </p:spPr>
      </p:pic>
      <p:pic>
        <p:nvPicPr>
          <p:cNvPr id="7" name="图片 6" descr="M3D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678420" y="1642110"/>
            <a:ext cx="2743835" cy="2121535"/>
          </a:xfrm>
          <a:prstGeom prst="rect">
            <a:avLst/>
          </a:prstGeom>
        </p:spPr>
      </p:pic>
      <p:pic>
        <p:nvPicPr>
          <p:cNvPr id="9" name="图片 8" descr="M3B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613910" y="1630680"/>
            <a:ext cx="2758440" cy="2131695"/>
          </a:xfrm>
          <a:prstGeom prst="rect">
            <a:avLst/>
          </a:prstGeom>
        </p:spPr>
      </p:pic>
      <p:sp>
        <p:nvSpPr>
          <p:cNvPr id="22" name="文本框 21"/>
          <p:cNvSpPr txBox="1"/>
          <p:nvPr>
            <p:custDataLst>
              <p:tags r:id="rId5"/>
            </p:custDataLst>
          </p:nvPr>
        </p:nvSpPr>
        <p:spPr>
          <a:xfrm>
            <a:off x="1971675" y="1943100"/>
            <a:ext cx="589915" cy="332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200">
                <a:solidFill>
                  <a:schemeClr val="tx1"/>
                </a:solidFill>
              </a:rPr>
              <a:t>M3A</a:t>
            </a: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4938395" y="1943100"/>
            <a:ext cx="589915" cy="332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200">
                <a:solidFill>
                  <a:schemeClr val="tx1"/>
                </a:solidFill>
              </a:rPr>
              <a:t>M3B</a:t>
            </a: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8428990" y="1943100"/>
            <a:ext cx="589915" cy="332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200">
                <a:solidFill>
                  <a:schemeClr val="tx1"/>
                </a:solidFill>
              </a:rPr>
              <a:t>M3D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46810" y="290195"/>
            <a:ext cx="993648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sz="4000">
                <a:ln w="22225">
                  <a:solidFill>
                    <a:schemeClr val="accent2"/>
                  </a:solidFill>
                  <a:prstDash val="solid"/>
                </a:ln>
                <a:effectLst/>
                <a:sym typeface="+mn-ea"/>
              </a:rPr>
              <a:t>Timing residual</a:t>
            </a:r>
            <a:r>
              <a:rPr lang="en-US" sz="4000">
                <a:ln w="22225">
                  <a:solidFill>
                    <a:schemeClr val="accent2"/>
                  </a:solidFill>
                  <a:prstDash val="solid"/>
                </a:ln>
                <a:effectLst/>
                <a:sym typeface="+mn-ea"/>
              </a:rPr>
              <a:t>s</a:t>
            </a:r>
            <a:r>
              <a:rPr sz="4000">
                <a:ln w="22225">
                  <a:solidFill>
                    <a:schemeClr val="accent2"/>
                  </a:solidFill>
                  <a:prstDash val="solid"/>
                </a:ln>
                <a:effectLst/>
                <a:sym typeface="+mn-ea"/>
              </a:rPr>
              <a:t> of pulsars in M3</a:t>
            </a:r>
          </a:p>
        </p:txBody>
      </p:sp>
      <p:pic>
        <p:nvPicPr>
          <p:cNvPr id="3" name="图片 2" descr="Figure_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V="1">
            <a:off x="6473190" y="4002405"/>
            <a:ext cx="2718435" cy="210248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6834505" y="5544820"/>
            <a:ext cx="589915" cy="332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200">
                <a:solidFill>
                  <a:schemeClr val="tx1"/>
                </a:solidFill>
              </a:rPr>
              <a:t>M3F</a:t>
            </a:r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8664575" y="6104890"/>
            <a:ext cx="2129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Li et al. in prep</a:t>
            </a:r>
          </a:p>
        </p:txBody>
      </p:sp>
      <p:pic>
        <p:nvPicPr>
          <p:cNvPr id="13" name="图片 12" descr="Figure_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61590" y="4002405"/>
            <a:ext cx="2730500" cy="197167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2927350" y="5475605"/>
            <a:ext cx="589915" cy="401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200">
                <a:solidFill>
                  <a:schemeClr val="tx1"/>
                </a:solidFill>
              </a:rPr>
              <a:t>M3E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内容占位符 1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48735" y="-344805"/>
            <a:ext cx="4933950" cy="139319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sym typeface="+mn-ea"/>
              </a:rPr>
              <a:t>P</a:t>
            </a:r>
            <a:r>
              <a:rPr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sym typeface="+mn-ea"/>
              </a:rPr>
              <a:t>ulsars in M3</a:t>
            </a:r>
          </a:p>
          <a:p>
            <a:pPr marL="0" indent="0">
              <a:lnSpc>
                <a:spcPct val="150000"/>
              </a:lnSpc>
              <a:buNone/>
            </a:pPr>
            <a:endParaRPr sz="400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/>
              <a:sym typeface="+mn-ea"/>
            </a:endParaRPr>
          </a:p>
        </p:txBody>
      </p:sp>
      <p:pic>
        <p:nvPicPr>
          <p:cNvPr id="5" name="图片 4" descr="Q10k20_20220707_M3_DM26.44_P2.5449_ACCEL_Cand_16.pfd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778510"/>
            <a:ext cx="4422140" cy="31267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966210" y="778510"/>
            <a:ext cx="4422140" cy="3127375"/>
          </a:xfrm>
          <a:prstGeom prst="rect">
            <a:avLst/>
          </a:prstGeom>
        </p:spPr>
      </p:pic>
      <p:pic>
        <p:nvPicPr>
          <p:cNvPr id="13" name="图片 12" descr="Q5k20_320211106_M3_DM26.40_P5.4428_ACCEL_Cand_2.pfd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rcRect r="8309"/>
          <a:stretch>
            <a:fillRect/>
          </a:stretch>
        </p:blipFill>
        <p:spPr>
          <a:xfrm>
            <a:off x="7961630" y="778510"/>
            <a:ext cx="4057015" cy="3127375"/>
          </a:xfrm>
          <a:prstGeom prst="rect">
            <a:avLst/>
          </a:prstGeom>
        </p:spPr>
      </p:pic>
      <p:graphicFrame>
        <p:nvGraphicFramePr>
          <p:cNvPr id="20" name="表格 19"/>
          <p:cNvGraphicFramePr/>
          <p:nvPr>
            <p:custDataLst>
              <p:tags r:id="rId6"/>
            </p:custDataLst>
          </p:nvPr>
        </p:nvGraphicFramePr>
        <p:xfrm>
          <a:off x="1430020" y="4137660"/>
          <a:ext cx="9494520" cy="2369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12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b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</a:rPr>
                        <a:t>Name</a:t>
                      </a: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b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</a:rPr>
                        <a:t>Period</a:t>
                      </a: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b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</a:rPr>
                        <a:t>(ms)</a:t>
                      </a: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b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</a:rPr>
                        <a:t>DM</a:t>
                      </a: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b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</a:rPr>
                        <a:t>(pc/cm3)</a:t>
                      </a: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b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</a:rPr>
                        <a:t>Porbit </a:t>
                      </a: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b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</a:rPr>
                        <a:t>(days)</a:t>
                      </a: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b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</a:rPr>
                        <a:t>Min MC</a:t>
                      </a: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b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</a:rPr>
                        <a:t>(0.21 M</a:t>
                      </a:r>
                      <a:r>
                        <a:rPr lang="en-US" altLang="zh-CN" b="0" baseline="-250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</a:rPr>
                        <a:t>⊙</a:t>
                      </a:r>
                      <a:r>
                        <a:rPr lang="en-US" altLang="zh-CN" b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</a:rPr>
                        <a:t>)</a:t>
                      </a: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b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</a:rPr>
                        <a:t>References</a:t>
                      </a: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5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M3A</a:t>
                      </a: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2.54</a:t>
                      </a:r>
                      <a:r>
                        <a:rPr lang="en-US" altLang="zh-CN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5</a:t>
                      </a: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26.5</a:t>
                      </a: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>
                          <a:ln>
                            <a:solidFill>
                              <a:sysClr val="windowText" lastClr="000000"/>
                            </a:solidFill>
                          </a:ln>
                          <a:sym typeface="+mn-ea"/>
                        </a:rPr>
                        <a:t>0.136</a:t>
                      </a:r>
                      <a:endParaRPr lang="en-US" altLang="zh-CN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>
                          <a:ln>
                            <a:solidFill>
                              <a:sysClr val="windowText" lastClr="000000"/>
                            </a:solidFill>
                          </a:ln>
                          <a:sym typeface="+mn-ea"/>
                        </a:rPr>
                        <a:t>0.0125 </a:t>
                      </a:r>
                      <a:endParaRPr lang="en-US" altLang="zh-CN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Hessels et al. 2007</a:t>
                      </a:r>
                      <a:r>
                        <a:rPr lang="en-US" altLang="zh-CN" sz="100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;</a:t>
                      </a:r>
                      <a:r>
                        <a:rPr lang="zh-CN" altLang="en-US" sz="100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 Pan et al. 2020</a:t>
                      </a:r>
                      <a:r>
                        <a:rPr lang="en-US" altLang="zh-CN" sz="100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 </a:t>
                      </a: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5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M3B</a:t>
                      </a: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2.389</a:t>
                      </a: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26.2</a:t>
                      </a: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>
                          <a:ln>
                            <a:solidFill>
                              <a:sysClr val="windowText" lastClr="000000"/>
                            </a:solidFill>
                          </a:ln>
                          <a:sym typeface="+mn-ea"/>
                        </a:rPr>
                        <a:t>1.4</a:t>
                      </a:r>
                      <a:endParaRPr lang="en-US" altLang="zh-CN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>
                          <a:ln>
                            <a:solidFill>
                              <a:sysClr val="windowText" lastClr="000000"/>
                            </a:solidFill>
                          </a:ln>
                          <a:sym typeface="+mn-ea"/>
                        </a:rPr>
                        <a:t>0.21</a:t>
                      </a:r>
                      <a:endParaRPr lang="en-US" altLang="zh-CN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>
                          <a:ln>
                            <a:solidFill>
                              <a:sysClr val="windowText" lastClr="000000"/>
                            </a:solidFill>
                          </a:ln>
                          <a:sym typeface="+mn-ea"/>
                        </a:rPr>
                        <a:t>Hessels et al. 2007</a:t>
                      </a:r>
                      <a:endParaRPr lang="zh-CN" altLang="en-US" sz="100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5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M3D</a:t>
                      </a: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5.44</a:t>
                      </a: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26.3</a:t>
                      </a: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>
                          <a:ln>
                            <a:solidFill>
                              <a:sysClr val="windowText" lastClr="000000"/>
                            </a:solidFill>
                          </a:ln>
                          <a:sym typeface="+mn-ea"/>
                        </a:rPr>
                        <a:t>129</a:t>
                      </a:r>
                      <a:endParaRPr lang="en-US" altLang="zh-CN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>
                          <a:ln>
                            <a:solidFill>
                              <a:sysClr val="windowText" lastClr="000000"/>
                            </a:solidFill>
                          </a:ln>
                          <a:sym typeface="+mn-ea"/>
                        </a:rPr>
                        <a:t>0.21</a:t>
                      </a:r>
                      <a:endParaRPr lang="en-US" altLang="zh-CN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000">
                          <a:ln>
                            <a:solidFill>
                              <a:sysClr val="windowText" lastClr="000000"/>
                            </a:solidFill>
                          </a:ln>
                          <a:sym typeface="+mn-ea"/>
                        </a:rPr>
                        <a:t>Hessels et al. 2007</a:t>
                      </a:r>
                      <a:endParaRPr lang="zh-CN" altLang="en-US" sz="100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文本框 26"/>
          <p:cNvSpPr txBox="1"/>
          <p:nvPr>
            <p:custDataLst>
              <p:tags r:id="rId7"/>
            </p:custDataLst>
          </p:nvPr>
        </p:nvSpPr>
        <p:spPr>
          <a:xfrm>
            <a:off x="1671955" y="588010"/>
            <a:ext cx="852805" cy="332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M3A</a:t>
            </a:r>
          </a:p>
        </p:txBody>
      </p:sp>
      <p:sp>
        <p:nvSpPr>
          <p:cNvPr id="28" name="文本框 27"/>
          <p:cNvSpPr txBox="1"/>
          <p:nvPr>
            <p:custDataLst>
              <p:tags r:id="rId8"/>
            </p:custDataLst>
          </p:nvPr>
        </p:nvSpPr>
        <p:spPr>
          <a:xfrm>
            <a:off x="5715000" y="588010"/>
            <a:ext cx="852805" cy="332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M3B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758045" y="588010"/>
            <a:ext cx="8826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sym typeface="+mn-ea"/>
              </a:rPr>
              <a:t>M3D 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60730" y="790575"/>
            <a:ext cx="5485765" cy="3876675"/>
          </a:xfrm>
          <a:prstGeom prst="rect">
            <a:avLst/>
          </a:prstGeom>
        </p:spPr>
      </p:pic>
      <p:sp>
        <p:nvSpPr>
          <p:cNvPr id="13" name="内容占位符 13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3848735" y="-344805"/>
            <a:ext cx="4933950" cy="139319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sym typeface="+mn-ea"/>
              </a:rPr>
              <a:t>P</a:t>
            </a:r>
            <a:r>
              <a:rPr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sym typeface="+mn-ea"/>
              </a:rPr>
              <a:t>ulsars in M3</a:t>
            </a:r>
          </a:p>
          <a:p>
            <a:pPr marL="0" indent="0">
              <a:lnSpc>
                <a:spcPct val="150000"/>
              </a:lnSpc>
              <a:buNone/>
            </a:pPr>
            <a:endParaRPr sz="400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134735" y="790575"/>
            <a:ext cx="5483860" cy="3876675"/>
          </a:xfrm>
          <a:prstGeom prst="rect">
            <a:avLst/>
          </a:prstGeom>
        </p:spPr>
      </p:pic>
      <p:graphicFrame>
        <p:nvGraphicFramePr>
          <p:cNvPr id="27" name="表格 26"/>
          <p:cNvGraphicFramePr/>
          <p:nvPr>
            <p:custDataLst>
              <p:tags r:id="rId5"/>
            </p:custDataLst>
          </p:nvPr>
        </p:nvGraphicFramePr>
        <p:xfrm>
          <a:off x="1430020" y="4762500"/>
          <a:ext cx="9494520" cy="2369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12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b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</a:rPr>
                        <a:t>Name</a:t>
                      </a: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b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</a:rPr>
                        <a:t>Period</a:t>
                      </a: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b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</a:rPr>
                        <a:t>(ms)</a:t>
                      </a: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b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</a:rPr>
                        <a:t>DM</a:t>
                      </a: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b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</a:rPr>
                        <a:t>(pc/cm3)</a:t>
                      </a: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b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</a:rPr>
                        <a:t>Porbit </a:t>
                      </a: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b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</a:rPr>
                        <a:t>(days)</a:t>
                      </a: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b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</a:rPr>
                        <a:t>Min MC</a:t>
                      </a: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b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</a:rPr>
                        <a:t>(0.21 M</a:t>
                      </a:r>
                      <a:r>
                        <a:rPr lang="en-US" altLang="zh-CN" b="0" baseline="-250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</a:rPr>
                        <a:t>⊙</a:t>
                      </a:r>
                      <a:r>
                        <a:rPr lang="en-US" altLang="zh-CN" b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</a:rPr>
                        <a:t>)</a:t>
                      </a: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b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dk1"/>
                          </a:solidFill>
                        </a:rPr>
                        <a:t>References</a:t>
                      </a: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5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M3E</a:t>
                      </a: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5.472</a:t>
                      </a: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800">
                          <a:ln>
                            <a:solidFill>
                              <a:sysClr val="windowText" lastClr="000000"/>
                            </a:solidFill>
                          </a:ln>
                          <a:sym typeface="+mn-ea"/>
                        </a:rPr>
                        <a:t>26.541</a:t>
                      </a:r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sym typeface="+mn-ea"/>
                        </a:rPr>
                        <a:t>7.097</a:t>
                      </a: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sym typeface="+mn-ea"/>
                        </a:rPr>
                        <a:t>0.203</a:t>
                      </a: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 Pan et al. 2020</a:t>
                      </a:r>
                      <a:r>
                        <a:rPr lang="en-US" altLang="zh-CN" sz="100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;  Li et al. in prep</a:t>
                      </a: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5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M3F</a:t>
                      </a: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4.404</a:t>
                      </a: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800">
                          <a:ln>
                            <a:solidFill>
                              <a:sysClr val="windowText" lastClr="000000"/>
                            </a:solidFill>
                          </a:ln>
                          <a:sym typeface="+mn-ea"/>
                        </a:rPr>
                        <a:t> 26.467</a:t>
                      </a:r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sym typeface="+mn-ea"/>
                        </a:rPr>
                        <a:t>2.992</a:t>
                      </a: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sym typeface="+mn-ea"/>
                        </a:rPr>
                        <a:t>0.147 </a:t>
                      </a: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>
                          <a:ln>
                            <a:solidFill>
                              <a:sysClr val="windowText" lastClr="000000"/>
                            </a:solidFill>
                          </a:ln>
                          <a:sym typeface="+mn-ea"/>
                        </a:rPr>
                        <a:t> Pan et al. 2020</a:t>
                      </a:r>
                      <a:r>
                        <a:rPr lang="en-US" altLang="zh-CN" sz="1000">
                          <a:ln>
                            <a:solidFill>
                              <a:sysClr val="windowText" lastClr="000000"/>
                            </a:solidFill>
                          </a:ln>
                          <a:sym typeface="+mn-ea"/>
                        </a:rPr>
                        <a:t>;  Li et al. in prep</a:t>
                      </a:r>
                      <a:endParaRPr lang="en-US" altLang="zh-CN" sz="100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  <a:p>
                      <a:pPr algn="ctr">
                        <a:buNone/>
                      </a:pPr>
                      <a:endParaRPr lang="en-US" altLang="zh-CN" sz="1000">
                        <a:ln>
                          <a:solidFill>
                            <a:sysClr val="windowText" lastClr="000000"/>
                          </a:solidFill>
                        </a:ln>
                        <a:sym typeface="+mn-ea"/>
                      </a:endParaRPr>
                    </a:p>
                  </a:txBody>
                  <a:tcPr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文本框 27"/>
          <p:cNvSpPr txBox="1"/>
          <p:nvPr>
            <p:custDataLst>
              <p:tags r:id="rId6"/>
            </p:custDataLst>
          </p:nvPr>
        </p:nvSpPr>
        <p:spPr>
          <a:xfrm>
            <a:off x="2995930" y="716280"/>
            <a:ext cx="852805" cy="332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M3E</a:t>
            </a:r>
          </a:p>
        </p:txBody>
      </p:sp>
      <p:sp>
        <p:nvSpPr>
          <p:cNvPr id="29" name="文本框 28"/>
          <p:cNvSpPr txBox="1"/>
          <p:nvPr>
            <p:custDataLst>
              <p:tags r:id="rId7"/>
            </p:custDataLst>
          </p:nvPr>
        </p:nvSpPr>
        <p:spPr>
          <a:xfrm>
            <a:off x="8449945" y="716280"/>
            <a:ext cx="852805" cy="332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M3F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位置信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09345"/>
            <a:ext cx="6223635" cy="4763770"/>
          </a:xfrm>
          <a:prstGeom prst="rect">
            <a:avLst/>
          </a:prstGeom>
        </p:spPr>
      </p:pic>
      <p:sp>
        <p:nvSpPr>
          <p:cNvPr id="14" name="内容占位符 1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48735" y="-344805"/>
            <a:ext cx="4933950" cy="139319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sym typeface="+mn-ea"/>
              </a:rPr>
              <a:t>P</a:t>
            </a:r>
            <a:r>
              <a:rPr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sym typeface="+mn-ea"/>
              </a:rPr>
              <a:t>ulsars in M3</a:t>
            </a:r>
          </a:p>
        </p:txBody>
      </p:sp>
      <p:pic>
        <p:nvPicPr>
          <p:cNvPr id="5" name="图片 4" descr="伴星信息"/>
          <p:cNvPicPr>
            <a:picLocks noChangeAspect="1"/>
          </p:cNvPicPr>
          <p:nvPr/>
        </p:nvPicPr>
        <p:blipFill>
          <a:blip r:embed="rId6"/>
          <a:srcRect l="9977" t="10046" r="12868" b="6444"/>
          <a:stretch>
            <a:fillRect/>
          </a:stretch>
        </p:blipFill>
        <p:spPr>
          <a:xfrm>
            <a:off x="6223635" y="1557655"/>
            <a:ext cx="4940300" cy="40925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77770" y="1048385"/>
            <a:ext cx="12680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/>
              <a:t>P</a:t>
            </a:r>
            <a:r>
              <a:rPr lang="zh-CN" altLang="en-US"/>
              <a:t>osition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89775" y="1048385"/>
            <a:ext cx="38449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Companion mass and orbital period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717405" y="5791200"/>
            <a:ext cx="2129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Li et al. in prep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1384935" y="765175"/>
          <a:ext cx="9887585" cy="4946650"/>
        </p:xfrm>
        <a:graphic>
          <a:graphicData uri="http://schemas.openxmlformats.org/drawingml/2006/table">
            <a:tbl>
              <a:tblPr/>
              <a:tblGrid>
                <a:gridCol w="303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8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470"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Detection rate of </a:t>
                      </a:r>
                      <a:r>
                        <a:rPr lang="en-US" sz="28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41 </a:t>
                      </a:r>
                      <a:r>
                        <a:rPr lang="en-US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observations</a:t>
                      </a:r>
                      <a:r>
                        <a:rPr lang="en-US" sz="28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in M3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0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Name</a:t>
                      </a:r>
                      <a:endParaRPr lang="en-US" altLang="en-US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Hessels et al. 2007 Det./Bbs.(%)</a:t>
                      </a:r>
                      <a:endParaRPr lang="en-US" altLang="en-US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FAST archive data Det./Obs.(%)</a:t>
                      </a:r>
                      <a:endParaRPr lang="en-US" altLang="en-US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5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M3A</a:t>
                      </a:r>
                      <a:endParaRPr lang="en-US" altLang="en-US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3/78 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26/41 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M3B</a:t>
                      </a:r>
                      <a:endParaRPr lang="en-US" altLang="en-US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16/78 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37/41 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2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M3D</a:t>
                      </a:r>
                      <a:endParaRPr lang="en-US" altLang="en-US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12/78 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30/41 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M3E</a:t>
                      </a:r>
                      <a:endParaRPr lang="en-US" altLang="en-US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17/41 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9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M3F</a:t>
                      </a:r>
                      <a:endParaRPr lang="en-US" altLang="en-US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31/41 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M3C ?</a:t>
                      </a:r>
                      <a:endParaRPr lang="en-US" altLang="en-US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1/78(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Uncertified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)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0/41</a:t>
                      </a:r>
                      <a:endParaRPr lang="en-US" altLang="en-US" sz="2400" b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内容占位符 1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629025" y="0"/>
            <a:ext cx="4933950" cy="1393190"/>
          </a:xfrm>
        </p:spPr>
        <p:txBody>
          <a:bodyPr>
            <a:normAutofit fontScale="7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sym typeface="+mn-ea"/>
              </a:rPr>
              <a:t>Scintillation pulsar</a:t>
            </a:r>
            <a:r>
              <a:rPr 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sym typeface="+mn-ea"/>
              </a:rPr>
              <a:t>s</a:t>
            </a:r>
            <a:r>
              <a:rPr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sym typeface="+mn-ea"/>
              </a:rPr>
              <a:t> in M3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8455" y="942340"/>
            <a:ext cx="3762375" cy="2659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51605" y="915035"/>
            <a:ext cx="3801745" cy="26866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53350" y="977900"/>
            <a:ext cx="3712845" cy="26238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7970" y="3601720"/>
            <a:ext cx="3832860" cy="27089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7949565" y="3976370"/>
            <a:ext cx="3516630" cy="188341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8135620" y="5898515"/>
            <a:ext cx="318452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sym typeface="+mn-ea"/>
              </a:rPr>
              <a:t>( Cordes J, M. 2002 )</a:t>
            </a: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7753350" y="6143625"/>
            <a:ext cx="44386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00">
                <a:solidFill>
                  <a:schemeClr val="tx1"/>
                </a:solidFill>
              </a:rPr>
              <a:t>I</a:t>
            </a:r>
            <a:r>
              <a:rPr lang="zh-CN" altLang="en-US" sz="1400">
                <a:solidFill>
                  <a:schemeClr val="tx1"/>
                </a:solidFill>
              </a:rPr>
              <a:t>nterference</a:t>
            </a:r>
            <a:r>
              <a:rPr lang="en-US" altLang="zh-CN" sz="1400">
                <a:solidFill>
                  <a:schemeClr val="tx1"/>
                </a:solidFill>
              </a:rPr>
              <a:t> + </a:t>
            </a:r>
            <a:r>
              <a:rPr lang="zh-CN" altLang="en-US" sz="1400">
                <a:solidFill>
                  <a:schemeClr val="tx1"/>
                </a:solidFill>
              </a:rPr>
              <a:t>Relative motion of earth, pulsar and interstellar medium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31615" y="3679825"/>
            <a:ext cx="3721735" cy="263080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1755140" y="906780"/>
            <a:ext cx="955040" cy="332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M3A</a:t>
            </a: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5631815" y="906780"/>
            <a:ext cx="745490" cy="332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1800">
                <a:solidFill>
                  <a:schemeClr val="tx1"/>
                </a:solidFill>
              </a:rPr>
              <a:t>M3B</a:t>
            </a: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9314815" y="906780"/>
            <a:ext cx="853440" cy="332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800">
                <a:solidFill>
                  <a:schemeClr val="tx1"/>
                </a:solidFill>
              </a:rPr>
              <a:t>M3D</a:t>
            </a:r>
            <a:endParaRPr lang="en-US" altLang="zh-CN" sz="1200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1800225" y="3601720"/>
            <a:ext cx="909955" cy="332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800">
                <a:solidFill>
                  <a:schemeClr val="tx1"/>
                </a:solidFill>
              </a:rPr>
              <a:t>M3E</a:t>
            </a:r>
            <a:endParaRPr lang="en-US" altLang="zh-CN" sz="1200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>
            <p:custDataLst>
              <p:tags r:id="rId10"/>
            </p:custDataLst>
          </p:nvPr>
        </p:nvSpPr>
        <p:spPr>
          <a:xfrm>
            <a:off x="5597525" y="3601720"/>
            <a:ext cx="802005" cy="332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800">
                <a:solidFill>
                  <a:schemeClr val="tx1"/>
                </a:solidFill>
              </a:rPr>
              <a:t>M3F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k0ZDgzNjBhZDdmM2JkNWI0MDIwYTg5YTcxYjdjODcifQ=="/>
  <p:tag name="KSO_WPP_MARK_KEY" val="f36ef056-bb68-4fda-9a26-8829c7234a0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671,&quot;width&quot;:10347}"/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e9e4904-3a5a-41bf-8cb5-e58163e557e2}"/>
  <p:tag name="TABLE_ENDDRAG_ORIGIN_RECT" val="713*350"/>
  <p:tag name="TABLE_ENDDRAG_RECT" val="109*60*713*350"/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671,&quot;width&quot;:10347}"/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39,&quot;width&quot;:5193}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3723,&quot;width&quot;:7213}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4644,&quot;width&quot;:6240}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761,&quot;width&quot;:3664}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597,&quot;width&quot;:2026}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827,&quot;width&quot;:6408}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754,&quot;width&quot;:5923}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320,&quot;width&quot;:6234}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471,&quot;width&quot;:6234}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549,&quot;width&quot;:4549}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564,&quot;width&quot;:4564}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可爱模板企业通用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1551_1*a*1"/>
  <p:tag name="KSO_WM_TEMPLATE_CATEGORY" val="custom"/>
  <p:tag name="KSO_WM_TEMPLATE_INDEX" val="20221551"/>
  <p:tag name="KSO_WM_UNIT_LAYERLEVEL" val="1"/>
  <p:tag name="KSO_WM_TAG_VERSION" val="1.0"/>
  <p:tag name="KSO_WM_BEAUTIFY_FLAG" val=""/>
  <p:tag name="KSO_WM_UNIT_DEFAULT_FONT" val="56;58;2"/>
  <p:tag name="KSO_WM_UNIT_BLOCK" val="0"/>
  <p:tag name="KSO_WM_UNIT_DEC_AREA_ID" val="23fd11836f164aeb962ff6be3d4003db"/>
  <p:tag name="KSO_WM_CHIP_GROUPID" val="61512f1ed3dcef8fee32c219"/>
  <p:tag name="KSO_WM_CHIP_XID" val="61512f1ed3dcef8fee32c21a"/>
  <p:tag name="KSO_WM_CHIP_FILLAREA_FILL_RULE" val="{&quot;fill_align&quot;:&quot;lm&quot;,&quot;fill_mode&quot;:&quot;adaptive&quot;,&quot;sacle_strategy&quot;:&quot;smart&quot;}"/>
  <p:tag name="KSO_WM_ASSEMBLE_CHIP_INDEX" val="24708da942da4277bbf662098d6a32ce"/>
  <p:tag name="KSO_WM_UNIT_TEXT_FILL_FORE_SCHEMECOLOR_INDEX_BRIGHTNESS" val="0"/>
  <p:tag name="KSO_WM_UNIT_TEXT_FILL_FORE_SCHEMECOLOR_INDEX" val="13"/>
  <p:tag name="KSO_WM_UNIT_TEXT_FILL_TYP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1551_1*b*1"/>
  <p:tag name="KSO_WM_TEMPLATE_CATEGORY" val="custom"/>
  <p:tag name="KSO_WM_TEMPLATE_INDEX" val="20221551"/>
  <p:tag name="KSO_WM_UNIT_LAYERLEVEL" val="1"/>
  <p:tag name="KSO_WM_TAG_VERSION" val="1.0"/>
  <p:tag name="KSO_WM_BEAUTIFY_FLAG" val=""/>
  <p:tag name="KSO_WM_UNIT_DEFAULT_FONT" val="16;24;2"/>
  <p:tag name="KSO_WM_UNIT_BLOCK" val="0"/>
  <p:tag name="KSO_WM_UNIT_DEC_AREA_ID" val="656ac5cb658d461cb5c1e51cbb073a5d"/>
  <p:tag name="KSO_WM_CHIP_GROUPID" val="61512f1ed3dcef8fee32c219"/>
  <p:tag name="KSO_WM_CHIP_XID" val="61512f1ed3dcef8fee32c21a"/>
  <p:tag name="KSO_WM_CHIP_FILLAREA_FILL_RULE" val="{&quot;fill_align&quot;:&quot;lm&quot;,&quot;fill_mode&quot;:&quot;adaptive&quot;,&quot;sacle_strategy&quot;:&quot;smart&quot;}"/>
  <p:tag name="KSO_WM_ASSEMBLE_CHIP_INDEX" val="24708da942da4277bbf662098d6a32ce"/>
  <p:tag name="KSO_WM_UNIT_TEXT_FILL_FORE_SCHEMECOLOR_INDEX_BRIGHTNESS" val="0"/>
  <p:tag name="KSO_WM_UNIT_TEXT_FILL_FORE_SCHEMECOLOR_INDEX" val="13"/>
  <p:tag name="KSO_WM_UNIT_TEXT_FILL_TYP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/击/此/处/添/加/正/文"/>
  <p:tag name="KSO_WM_UNIT_NOCLEAR" val="0"/>
  <p:tag name="KSO_WM_UNIT_VALUE" val="4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1551_1*f*1"/>
  <p:tag name="KSO_WM_TEMPLATE_CATEGORY" val="custom"/>
  <p:tag name="KSO_WM_TEMPLATE_INDEX" val="20221551"/>
  <p:tag name="KSO_WM_UNIT_LAYERLEVEL" val="1"/>
  <p:tag name="KSO_WM_TAG_VERSION" val="1.0"/>
  <p:tag name="KSO_WM_BEAUTIFY_FLAG" val=""/>
  <p:tag name="KSO_WM_UNIT_DEFAULT_FONT" val="14;16;2"/>
  <p:tag name="KSO_WM_UNIT_BLOCK" val="0"/>
  <p:tag name="KSO_WM_UNIT_DEC_AREA_ID" val="cd80c25a7b074266b9ff283ae8a6ea39"/>
  <p:tag name="KSO_WM_CHIP_GROUPID" val="61512f1ed3dcef8fee32c219"/>
  <p:tag name="KSO_WM_CHIP_XID" val="61512f1ed3dcef8fee32c21a"/>
  <p:tag name="KSO_WM_CHIP_FILLAREA_FILL_RULE" val="{&quot;fill_align&quot;:&quot;lm&quot;,&quot;fill_mode&quot;:&quot;adaptive&quot;,&quot;sacle_strategy&quot;:&quot;smart&quot;}"/>
  <p:tag name="KSO_WM_ASSEMBLE_CHIP_INDEX" val="24708da942da4277bbf662098d6a32ce"/>
  <p:tag name="KSO_WM_UNIT_TEXT_FILL_FORE_SCHEMECOLOR_INDEX_BRIGHTNESS" val="0"/>
  <p:tag name="KSO_WM_UNIT_TEXT_FILL_FORE_SCHEMECOLOR_INDEX" val="13"/>
  <p:tag name="KSO_WM_UNIT_TEXT_FILL_TYP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89.218897637796,&quot;width&quot;:4649.366929133858}"/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671,&quot;width&quot;:10347}"/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3340,&quot;width&quot;:4321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671,&quot;width&quot;:10347}"/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854f28a-d68d-472e-8fae-05fe9fb9d4af}"/>
  <p:tag name="TABLE_ENDDRAG_ORIGIN_RECT" val="747*181"/>
  <p:tag name="TABLE_ENDDRAG_RECT" val="129*325*747*18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671,&quot;width&quot;:10347}"/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854f28a-d68d-472e-8fae-05fe9fb9d4af}"/>
  <p:tag name="TABLE_ENDDRAG_ORIGIN_RECT" val="747*181"/>
  <p:tag name="TABLE_ENDDRAG_RECT" val="129*325*747*181"/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918</Words>
  <Application>Microsoft Office PowerPoint</Application>
  <PresentationFormat>宽屏</PresentationFormat>
  <Paragraphs>176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Microsoft JhengHei UI Light</vt:lpstr>
      <vt:lpstr>宋体</vt:lpstr>
      <vt:lpstr>Arial</vt:lpstr>
      <vt:lpstr>Calibri</vt:lpstr>
      <vt:lpstr>Wingdings</vt:lpstr>
      <vt:lpstr>Office 主题​​</vt:lpstr>
      <vt:lpstr>Studys of timing and scintillation for pulsars in M3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 for listening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Studys of timing and scintillation for pulsars in M3</dc:title>
  <dc:creator/>
  <cp:lastModifiedBy>zhigang@nynu.edu.cn</cp:lastModifiedBy>
  <cp:revision>226</cp:revision>
  <dcterms:created xsi:type="dcterms:W3CDTF">2019-06-19T02:08:00Z</dcterms:created>
  <dcterms:modified xsi:type="dcterms:W3CDTF">2023-07-04T08:06:35Z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D895364BC9104B0AA6636C9411E00D7F_11</vt:lpwstr>
  </property>
</Properties>
</file>