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9"/>
  </p:notesMasterIdLst>
  <p:sldIdLst>
    <p:sldId id="256" r:id="rId2"/>
    <p:sldId id="267" r:id="rId3"/>
    <p:sldId id="268" r:id="rId4"/>
    <p:sldId id="265" r:id="rId5"/>
    <p:sldId id="261" r:id="rId6"/>
    <p:sldId id="274" r:id="rId7"/>
    <p:sldId id="257" r:id="rId8"/>
    <p:sldId id="275" r:id="rId9"/>
    <p:sldId id="276" r:id="rId10"/>
    <p:sldId id="259" r:id="rId11"/>
    <p:sldId id="277" r:id="rId12"/>
    <p:sldId id="258" r:id="rId13"/>
    <p:sldId id="273" r:id="rId14"/>
    <p:sldId id="272" r:id="rId15"/>
    <p:sldId id="270" r:id="rId16"/>
    <p:sldId id="260" r:id="rId17"/>
    <p:sldId id="26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60"/>
  </p:normalViewPr>
  <p:slideViewPr>
    <p:cSldViewPr snapToGrid="0">
      <p:cViewPr>
        <p:scale>
          <a:sx n="92" d="100"/>
          <a:sy n="92" d="100"/>
        </p:scale>
        <p:origin x="64"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F63FC-8C58-44A6-B03D-0EAD7D1385F2}" type="datetimeFigureOut">
              <a:rPr lang="zh-CN" altLang="en-US" smtClean="0"/>
              <a:t>2023/7/3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260F8-5E6C-4E6D-89D4-B6B699E999AC}" type="slidenum">
              <a:rPr lang="zh-CN" altLang="en-US" smtClean="0"/>
              <a:t>‹#›</a:t>
            </a:fld>
            <a:endParaRPr lang="zh-CN" altLang="en-US"/>
          </a:p>
        </p:txBody>
      </p:sp>
    </p:spTree>
    <p:extLst>
      <p:ext uri="{BB962C8B-B14F-4D97-AF65-F5344CB8AC3E}">
        <p14:creationId xmlns:p14="http://schemas.microsoft.com/office/powerpoint/2010/main" val="422310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75260F8-5E6C-4E6D-89D4-B6B699E999AC}" type="slidenum">
              <a:rPr lang="zh-CN" altLang="en-US" smtClean="0"/>
              <a:t>12</a:t>
            </a:fld>
            <a:endParaRPr lang="zh-CN" altLang="en-US"/>
          </a:p>
        </p:txBody>
      </p:sp>
    </p:spTree>
    <p:extLst>
      <p:ext uri="{BB962C8B-B14F-4D97-AF65-F5344CB8AC3E}">
        <p14:creationId xmlns:p14="http://schemas.microsoft.com/office/powerpoint/2010/main" val="4016682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75260F8-5E6C-4E6D-89D4-B6B699E999AC}" type="slidenum">
              <a:rPr lang="zh-CN" altLang="en-US" smtClean="0"/>
              <a:t>15</a:t>
            </a:fld>
            <a:endParaRPr lang="zh-CN" altLang="en-US"/>
          </a:p>
        </p:txBody>
      </p:sp>
    </p:spTree>
    <p:extLst>
      <p:ext uri="{BB962C8B-B14F-4D97-AF65-F5344CB8AC3E}">
        <p14:creationId xmlns:p14="http://schemas.microsoft.com/office/powerpoint/2010/main" val="202968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2E0A11-595D-6D8D-E710-949499DDE36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C93893-8983-24C1-7DD8-CD37563385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F3D190-25AD-684E-338D-056B06B55681}"/>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5" name="页脚占位符 4">
            <a:extLst>
              <a:ext uri="{FF2B5EF4-FFF2-40B4-BE49-F238E27FC236}">
                <a16:creationId xmlns:a16="http://schemas.microsoft.com/office/drawing/2014/main" id="{BFDE384A-3368-BB42-FB05-C5437D0C43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282DE5-41DE-7651-D933-ED88FF22E86A}"/>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171314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06C6DE-0830-FAB6-CBBA-F9B2EAA3A5D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605FB6-8C69-432E-B20A-005FB2022E9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0397A3-AE2B-5671-05EB-7CD5F64471DD}"/>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5" name="页脚占位符 4">
            <a:extLst>
              <a:ext uri="{FF2B5EF4-FFF2-40B4-BE49-F238E27FC236}">
                <a16:creationId xmlns:a16="http://schemas.microsoft.com/office/drawing/2014/main" id="{B5E8389C-E46B-94C2-702E-CD3756B615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1E226E-7868-D69F-F797-9A100B94CC2E}"/>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15550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15BA5C8-4932-71D6-F736-4D75A71B9CB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FECD1E-6C9A-7A0D-711C-46B1576783A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17EE71B-B347-F82D-FC4E-FB1D9CCC0F13}"/>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5" name="页脚占位符 4">
            <a:extLst>
              <a:ext uri="{FF2B5EF4-FFF2-40B4-BE49-F238E27FC236}">
                <a16:creationId xmlns:a16="http://schemas.microsoft.com/office/drawing/2014/main" id="{D3D3D0E6-178C-5000-013F-D2C25CB997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502265-A630-893E-4F1B-3E9A865BADF9}"/>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419158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614150-8031-2771-9A4A-1EA13D94CF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EA79AF-DF13-933C-C5C9-B1BE0AFDF7C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1CFD720-FD99-B0AB-0CBB-458187867634}"/>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5" name="页脚占位符 4">
            <a:extLst>
              <a:ext uri="{FF2B5EF4-FFF2-40B4-BE49-F238E27FC236}">
                <a16:creationId xmlns:a16="http://schemas.microsoft.com/office/drawing/2014/main" id="{2DF1DA37-B007-B651-6F8C-9D0EBDED8D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2F5881-952A-7460-99A0-0986960FDE70}"/>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428074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5BE30-70C7-85E6-50B2-F6A21AF1B6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787844F-D1BE-C7A0-6A86-461DE6174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494DF70-7061-5245-4E69-5871D776F76F}"/>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5" name="页脚占位符 4">
            <a:extLst>
              <a:ext uri="{FF2B5EF4-FFF2-40B4-BE49-F238E27FC236}">
                <a16:creationId xmlns:a16="http://schemas.microsoft.com/office/drawing/2014/main" id="{796D89FD-AD98-6ABC-F07E-B62B2270C49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4821AB-0F69-E784-5EF4-E89B8CD65850}"/>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205195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79B0AA-3685-3C3D-A2D6-15FFBEB31CC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332F8E2-BF86-BCD4-503B-D270BD290C2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451FA41-9A7F-B653-3EFF-1C7E7287F2A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7B29623-810B-468E-60B9-697DF51B01EC}"/>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6" name="页脚占位符 5">
            <a:extLst>
              <a:ext uri="{FF2B5EF4-FFF2-40B4-BE49-F238E27FC236}">
                <a16:creationId xmlns:a16="http://schemas.microsoft.com/office/drawing/2014/main" id="{E2B51084-8FEB-2921-B53C-F982B984C5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FF95A6-CF98-9BAD-94CA-FE9A9E54C550}"/>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15470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E240F-F093-ADC1-4A5E-8DF6EB6AB95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257F55B-D8CC-B68A-0C4A-F9560F849E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BB27FBB-4E2E-7AE4-92B9-3D7E022176D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BFEB8C8-B624-6E8F-C756-88DB9BEE5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AD27D15-E9D2-764F-2AC2-ACB5AAFD0D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19CAEAE-B656-2BE2-1337-A2D23DC7B32F}"/>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8" name="页脚占位符 7">
            <a:extLst>
              <a:ext uri="{FF2B5EF4-FFF2-40B4-BE49-F238E27FC236}">
                <a16:creationId xmlns:a16="http://schemas.microsoft.com/office/drawing/2014/main" id="{A39B43B0-D7DC-5BAC-BC11-25927833597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11A43E6-33DE-AC26-497F-D27245F0BC60}"/>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323796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D03A5A-7E56-6201-7E65-8AD3F78173E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5AA1FBE-EE7F-6EED-D4BA-C7B7F2ADCF15}"/>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4" name="页脚占位符 3">
            <a:extLst>
              <a:ext uri="{FF2B5EF4-FFF2-40B4-BE49-F238E27FC236}">
                <a16:creationId xmlns:a16="http://schemas.microsoft.com/office/drawing/2014/main" id="{5EAF780C-05B7-5175-71F5-90B8FE0D4B3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EB9D569-3899-CA1F-A4CC-7A9AC5397E7D}"/>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143522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9BC666-5BD3-36FA-2B09-2B4D503CBAC4}"/>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3" name="页脚占位符 2">
            <a:extLst>
              <a:ext uri="{FF2B5EF4-FFF2-40B4-BE49-F238E27FC236}">
                <a16:creationId xmlns:a16="http://schemas.microsoft.com/office/drawing/2014/main" id="{5CF010E4-688B-E229-0BF3-5800B4F878D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971F35-6A4F-53AC-0B9A-A9FF7D738991}"/>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298289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89E72-9FE1-938C-A06D-67CF64015A4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8264D42-5D6F-60E7-48F6-24831942B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8673CF6-F052-2603-EAFB-3484B267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F129FEC-CE77-FF1E-0AB2-BD14E981C6B7}"/>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6" name="页脚占位符 5">
            <a:extLst>
              <a:ext uri="{FF2B5EF4-FFF2-40B4-BE49-F238E27FC236}">
                <a16:creationId xmlns:a16="http://schemas.microsoft.com/office/drawing/2014/main" id="{17197D71-29D3-EA09-41BC-C39F3F1AF8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2162AC-3F4C-8C81-227B-8457574D21EA}"/>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73601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6453FC-9D30-7FD1-7823-880E123823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83C050F-BADA-C930-1033-3A2985B60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776D969-3A09-C273-A515-3509FCF86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6DC8EF9-B5F6-671D-9496-53BE54C16485}"/>
              </a:ext>
            </a:extLst>
          </p:cNvPr>
          <p:cNvSpPr>
            <a:spLocks noGrp="1"/>
          </p:cNvSpPr>
          <p:nvPr>
            <p:ph type="dt" sz="half" idx="10"/>
          </p:nvPr>
        </p:nvSpPr>
        <p:spPr/>
        <p:txBody>
          <a:bodyPr/>
          <a:lstStyle/>
          <a:p>
            <a:fld id="{E072F19D-A0BD-4DFC-B9E8-46486B6A2F09}" type="datetimeFigureOut">
              <a:rPr lang="zh-CN" altLang="en-US" smtClean="0"/>
              <a:t>2023/7/3</a:t>
            </a:fld>
            <a:endParaRPr lang="zh-CN" altLang="en-US"/>
          </a:p>
        </p:txBody>
      </p:sp>
      <p:sp>
        <p:nvSpPr>
          <p:cNvPr id="6" name="页脚占位符 5">
            <a:extLst>
              <a:ext uri="{FF2B5EF4-FFF2-40B4-BE49-F238E27FC236}">
                <a16:creationId xmlns:a16="http://schemas.microsoft.com/office/drawing/2014/main" id="{72497F5B-907F-3F6A-B90E-4AF9B8CBB2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7930B80-F80D-E1E6-6F13-91B08A159479}"/>
              </a:ext>
            </a:extLst>
          </p:cNvPr>
          <p:cNvSpPr>
            <a:spLocks noGrp="1"/>
          </p:cNvSpPr>
          <p:nvPr>
            <p:ph type="sldNum" sz="quarter" idx="12"/>
          </p:nvPr>
        </p:nvSpPr>
        <p:spPr/>
        <p:txBody>
          <a:body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283145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0F96ECB-AE6B-DE7F-6F3E-D780640A8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412DF1-F709-9EB7-6BA7-6149C17C3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E9D642F-7F47-518A-0A99-531BAF8B26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2F19D-A0BD-4DFC-B9E8-46486B6A2F09}" type="datetimeFigureOut">
              <a:rPr lang="zh-CN" altLang="en-US" smtClean="0"/>
              <a:t>2023/7/3</a:t>
            </a:fld>
            <a:endParaRPr lang="zh-CN" altLang="en-US"/>
          </a:p>
        </p:txBody>
      </p:sp>
      <p:sp>
        <p:nvSpPr>
          <p:cNvPr id="5" name="页脚占位符 4">
            <a:extLst>
              <a:ext uri="{FF2B5EF4-FFF2-40B4-BE49-F238E27FC236}">
                <a16:creationId xmlns:a16="http://schemas.microsoft.com/office/drawing/2014/main" id="{A4445693-4981-4437-3A90-8A0469160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B9C7418-0309-F9BB-3521-D4EB8EF65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3B358-DE0D-40A4-9FF1-8A754A32C765}" type="slidenum">
              <a:rPr lang="zh-CN" altLang="en-US" smtClean="0"/>
              <a:t>‹#›</a:t>
            </a:fld>
            <a:endParaRPr lang="zh-CN" altLang="en-US"/>
          </a:p>
        </p:txBody>
      </p:sp>
    </p:spTree>
    <p:extLst>
      <p:ext uri="{BB962C8B-B14F-4D97-AF65-F5344CB8AC3E}">
        <p14:creationId xmlns:p14="http://schemas.microsoft.com/office/powerpoint/2010/main" val="4315532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543B0-4B1D-019A-5E83-BAB2F9D5FB65}"/>
              </a:ext>
            </a:extLst>
          </p:cNvPr>
          <p:cNvSpPr>
            <a:spLocks noGrp="1"/>
          </p:cNvSpPr>
          <p:nvPr>
            <p:ph type="ctrTitle"/>
          </p:nvPr>
        </p:nvSpPr>
        <p:spPr>
          <a:xfrm>
            <a:off x="377536" y="1558636"/>
            <a:ext cx="11436927" cy="852056"/>
          </a:xfrm>
        </p:spPr>
        <p:txBody>
          <a:bodyPr>
            <a:normAutofit fontScale="90000"/>
          </a:bodyPr>
          <a:lstStyle/>
          <a:p>
            <a:pPr algn="ctr">
              <a:lnSpc>
                <a:spcPct val="150000"/>
              </a:lnSpc>
            </a:pPr>
            <a:r>
              <a:rPr lang="en-US" altLang="zh-CN" sz="48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Glitch correlated emission variation of two pulsars</a:t>
            </a:r>
            <a:endParaRPr lang="zh-CN" altLang="en-US" sz="48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副标题 2">
            <a:extLst>
              <a:ext uri="{FF2B5EF4-FFF2-40B4-BE49-F238E27FC236}">
                <a16:creationId xmlns:a16="http://schemas.microsoft.com/office/drawing/2014/main" id="{03B1DCC1-B548-0B09-8485-E5AA1958132B}"/>
              </a:ext>
            </a:extLst>
          </p:cNvPr>
          <p:cNvSpPr>
            <a:spLocks noGrp="1"/>
          </p:cNvSpPr>
          <p:nvPr>
            <p:ph type="subTitle" idx="1"/>
          </p:nvPr>
        </p:nvSpPr>
        <p:spPr>
          <a:xfrm>
            <a:off x="5770419" y="4103256"/>
            <a:ext cx="5527964" cy="1820693"/>
          </a:xfrm>
        </p:spPr>
        <p:txBody>
          <a:bodyPr>
            <a:normAutofit fontScale="92500"/>
          </a:bodyPr>
          <a:lstStyle/>
          <a:p>
            <a:pPr algn="just"/>
            <a:r>
              <a:rPr lang="zh-CN" altLang="en-US" b="1" dirty="0">
                <a:solidFill>
                  <a:schemeClr val="tx1"/>
                </a:solidFill>
                <a:latin typeface="楷体" panose="02010609060101010101" pitchFamily="49" charset="-122"/>
                <a:ea typeface="楷体" panose="02010609060101010101" pitchFamily="49" charset="-122"/>
              </a:rPr>
              <a:t>单位：贵州师范大学 </a:t>
            </a:r>
            <a:r>
              <a:rPr lang="en-US" altLang="zh-CN" b="1" dirty="0">
                <a:solidFill>
                  <a:schemeClr val="tx1"/>
                </a:solidFill>
                <a:latin typeface="楷体" panose="02010609060101010101" pitchFamily="49" charset="-122"/>
                <a:ea typeface="楷体" panose="02010609060101010101" pitchFamily="49" charset="-122"/>
              </a:rPr>
              <a:t>2020</a:t>
            </a:r>
            <a:r>
              <a:rPr lang="zh-CN" altLang="en-US" b="1" dirty="0">
                <a:solidFill>
                  <a:schemeClr val="tx1"/>
                </a:solidFill>
                <a:latin typeface="楷体" panose="02010609060101010101" pitchFamily="49" charset="-122"/>
                <a:ea typeface="楷体" panose="02010609060101010101" pitchFamily="49" charset="-122"/>
              </a:rPr>
              <a:t>级“南仁东”班  </a:t>
            </a:r>
            <a:endParaRPr lang="en-US" altLang="zh-CN" b="1" dirty="0">
              <a:solidFill>
                <a:schemeClr val="tx1"/>
              </a:solidFill>
              <a:latin typeface="楷体" panose="02010609060101010101" pitchFamily="49" charset="-122"/>
              <a:ea typeface="楷体" panose="02010609060101010101" pitchFamily="49" charset="-122"/>
            </a:endParaRPr>
          </a:p>
          <a:p>
            <a:pPr algn="just"/>
            <a:r>
              <a:rPr lang="zh-CN" altLang="en-US" b="1" dirty="0">
                <a:solidFill>
                  <a:schemeClr val="tx1"/>
                </a:solidFill>
                <a:latin typeface="楷体" panose="02010609060101010101" pitchFamily="49" charset="-122"/>
                <a:ea typeface="楷体" panose="02010609060101010101" pitchFamily="49" charset="-122"/>
              </a:rPr>
              <a:t>报告人：李威</a:t>
            </a:r>
            <a:endParaRPr lang="en-US" altLang="zh-CN" b="1" dirty="0">
              <a:solidFill>
                <a:schemeClr val="tx1"/>
              </a:solidFill>
              <a:latin typeface="楷体" panose="02010609060101010101" pitchFamily="49" charset="-122"/>
              <a:ea typeface="楷体" panose="02010609060101010101" pitchFamily="49" charset="-122"/>
            </a:endParaRPr>
          </a:p>
          <a:p>
            <a:pPr algn="just"/>
            <a:r>
              <a:rPr lang="zh-CN" altLang="en-US" b="1" dirty="0">
                <a:solidFill>
                  <a:schemeClr val="tx1"/>
                </a:solidFill>
                <a:latin typeface="楷体" panose="02010609060101010101" pitchFamily="49" charset="-122"/>
                <a:ea typeface="楷体" panose="02010609060101010101" pitchFamily="49" charset="-122"/>
              </a:rPr>
              <a:t>指导老师：党世军</a:t>
            </a:r>
            <a:endParaRPr lang="en-US" altLang="zh-CN" b="1" dirty="0">
              <a:solidFill>
                <a:schemeClr val="tx1"/>
              </a:solidFill>
              <a:latin typeface="楷体" panose="02010609060101010101" pitchFamily="49" charset="-122"/>
              <a:ea typeface="楷体" panose="02010609060101010101" pitchFamily="49" charset="-122"/>
            </a:endParaRPr>
          </a:p>
          <a:p>
            <a:pPr algn="just"/>
            <a:r>
              <a:rPr lang="en-US" altLang="zh-CN" b="1" dirty="0">
                <a:solidFill>
                  <a:schemeClr val="tx1"/>
                </a:solidFill>
                <a:latin typeface="楷体" panose="02010609060101010101" pitchFamily="49" charset="-122"/>
                <a:ea typeface="楷体" panose="02010609060101010101" pitchFamily="49" charset="-122"/>
              </a:rPr>
              <a:t>2023</a:t>
            </a:r>
            <a:r>
              <a:rPr lang="zh-CN" altLang="en-US" b="1" dirty="0">
                <a:solidFill>
                  <a:schemeClr val="tx1"/>
                </a:solidFill>
                <a:latin typeface="楷体" panose="02010609060101010101" pitchFamily="49" charset="-122"/>
                <a:ea typeface="楷体" panose="02010609060101010101" pitchFamily="49" charset="-122"/>
              </a:rPr>
              <a:t>年</a:t>
            </a:r>
            <a:r>
              <a:rPr lang="en-US" altLang="zh-CN" b="1" dirty="0">
                <a:solidFill>
                  <a:schemeClr val="tx1"/>
                </a:solidFill>
                <a:latin typeface="楷体" panose="02010609060101010101" pitchFamily="49" charset="-122"/>
                <a:ea typeface="楷体" panose="02010609060101010101" pitchFamily="49" charset="-122"/>
              </a:rPr>
              <a:t>7</a:t>
            </a:r>
            <a:r>
              <a:rPr lang="zh-CN" altLang="en-US" b="1" dirty="0">
                <a:solidFill>
                  <a:schemeClr val="tx1"/>
                </a:solidFill>
                <a:latin typeface="楷体" panose="02010609060101010101" pitchFamily="49" charset="-122"/>
                <a:ea typeface="楷体" panose="02010609060101010101" pitchFamily="49" charset="-122"/>
              </a:rPr>
              <a:t>月</a:t>
            </a:r>
            <a:r>
              <a:rPr lang="en-US" altLang="zh-CN" b="1" dirty="0">
                <a:solidFill>
                  <a:schemeClr val="tx1"/>
                </a:solidFill>
                <a:latin typeface="楷体" panose="02010609060101010101" pitchFamily="49" charset="-122"/>
                <a:ea typeface="楷体" panose="02010609060101010101" pitchFamily="49" charset="-122"/>
              </a:rPr>
              <a:t>4</a:t>
            </a:r>
            <a:r>
              <a:rPr lang="zh-CN" altLang="en-US" b="1" dirty="0">
                <a:solidFill>
                  <a:schemeClr val="tx1"/>
                </a:solidFill>
                <a:latin typeface="楷体" panose="02010609060101010101" pitchFamily="49" charset="-122"/>
                <a:ea typeface="楷体" panose="02010609060101010101" pitchFamily="49" charset="-122"/>
              </a:rPr>
              <a:t>日</a:t>
            </a:r>
            <a:endParaRPr lang="en-US" altLang="zh-CN" b="1" dirty="0">
              <a:solidFill>
                <a:schemeClr val="tx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40472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43CF4E-128C-453A-AD89-0DB56B9552CF}"/>
              </a:ext>
            </a:extLst>
          </p:cNvPr>
          <p:cNvSpPr>
            <a:spLocks noGrp="1"/>
          </p:cNvSpPr>
          <p:nvPr>
            <p:ph type="title"/>
          </p:nvPr>
        </p:nvSpPr>
        <p:spPr>
          <a:xfrm>
            <a:off x="140505" y="214989"/>
            <a:ext cx="6952130" cy="863657"/>
          </a:xfrm>
        </p:spPr>
        <p:txBody>
          <a:bodyPr>
            <a:normAutofit/>
          </a:bodyPr>
          <a:lstStyle/>
          <a:p>
            <a:r>
              <a:rPr lang="en-US" altLang="zh-CN" sz="2800" b="1" dirty="0">
                <a:solidFill>
                  <a:schemeClr val="tx1"/>
                </a:solidFill>
                <a:latin typeface="楷体" panose="02010609060101010101" pitchFamily="49" charset="-122"/>
                <a:ea typeface="楷体" panose="02010609060101010101" pitchFamily="49" charset="-122"/>
                <a:cs typeface="+mn-cs"/>
              </a:rPr>
              <a:t>5.</a:t>
            </a:r>
            <a:r>
              <a:rPr lang="zh-CN" altLang="en-US" sz="2800" b="1" dirty="0">
                <a:solidFill>
                  <a:schemeClr val="tx1"/>
                </a:solidFill>
                <a:latin typeface="楷体" panose="02010609060101010101" pitchFamily="49" charset="-122"/>
                <a:ea typeface="楷体" panose="02010609060101010101" pitchFamily="49" charset="-122"/>
                <a:cs typeface="+mn-cs"/>
              </a:rPr>
              <a:t>拟合得到的三次周期跃变的参数</a:t>
            </a:r>
          </a:p>
        </p:txBody>
      </p:sp>
      <mc:AlternateContent xmlns:mc="http://schemas.openxmlformats.org/markup-compatibility/2006">
        <mc:Choice xmlns:a14="http://schemas.microsoft.com/office/drawing/2010/main" Requires="a14">
          <p:graphicFrame>
            <p:nvGraphicFramePr>
              <p:cNvPr id="4" name="表格 4">
                <a:extLst>
                  <a:ext uri="{FF2B5EF4-FFF2-40B4-BE49-F238E27FC236}">
                    <a16:creationId xmlns:a16="http://schemas.microsoft.com/office/drawing/2014/main" id="{39627AB1-3627-C2DF-3BA3-18317C29B338}"/>
                  </a:ext>
                </a:extLst>
              </p:cNvPr>
              <p:cNvGraphicFramePr>
                <a:graphicFrameLocks noGrp="1"/>
              </p:cNvGraphicFramePr>
              <p:nvPr>
                <p:ph idx="1"/>
                <p:extLst>
                  <p:ext uri="{D42A27DB-BD31-4B8C-83A1-F6EECF244321}">
                    <p14:modId xmlns:p14="http://schemas.microsoft.com/office/powerpoint/2010/main" val="1189980935"/>
                  </p:ext>
                </p:extLst>
              </p:nvPr>
            </p:nvGraphicFramePr>
            <p:xfrm>
              <a:off x="1057867" y="1134065"/>
              <a:ext cx="9014386" cy="3216262"/>
            </p:xfrm>
            <a:graphic>
              <a:graphicData uri="http://schemas.openxmlformats.org/drawingml/2006/table">
                <a:tbl>
                  <a:tblPr firstRow="1" bandRow="1">
                    <a:tableStyleId>{5C22544A-7EE6-4342-B048-85BDC9FD1C3A}</a:tableStyleId>
                  </a:tblPr>
                  <a:tblGrid>
                    <a:gridCol w="793167">
                      <a:extLst>
                        <a:ext uri="{9D8B030D-6E8A-4147-A177-3AD203B41FA5}">
                          <a16:colId xmlns:a16="http://schemas.microsoft.com/office/drawing/2014/main" val="1669603552"/>
                        </a:ext>
                      </a:extLst>
                    </a:gridCol>
                    <a:gridCol w="1082733">
                      <a:extLst>
                        <a:ext uri="{9D8B030D-6E8A-4147-A177-3AD203B41FA5}">
                          <a16:colId xmlns:a16="http://schemas.microsoft.com/office/drawing/2014/main" val="838119111"/>
                        </a:ext>
                      </a:extLst>
                    </a:gridCol>
                    <a:gridCol w="1326315">
                      <a:extLst>
                        <a:ext uri="{9D8B030D-6E8A-4147-A177-3AD203B41FA5}">
                          <a16:colId xmlns:a16="http://schemas.microsoft.com/office/drawing/2014/main" val="671011527"/>
                        </a:ext>
                      </a:extLst>
                    </a:gridCol>
                    <a:gridCol w="1264825">
                      <a:extLst>
                        <a:ext uri="{9D8B030D-6E8A-4147-A177-3AD203B41FA5}">
                          <a16:colId xmlns:a16="http://schemas.microsoft.com/office/drawing/2014/main" val="264332224"/>
                        </a:ext>
                      </a:extLst>
                    </a:gridCol>
                    <a:gridCol w="973715">
                      <a:extLst>
                        <a:ext uri="{9D8B030D-6E8A-4147-A177-3AD203B41FA5}">
                          <a16:colId xmlns:a16="http://schemas.microsoft.com/office/drawing/2014/main" val="1410556001"/>
                        </a:ext>
                      </a:extLst>
                    </a:gridCol>
                    <a:gridCol w="1033943">
                      <a:extLst>
                        <a:ext uri="{9D8B030D-6E8A-4147-A177-3AD203B41FA5}">
                          <a16:colId xmlns:a16="http://schemas.microsoft.com/office/drawing/2014/main" val="3940415816"/>
                        </a:ext>
                      </a:extLst>
                    </a:gridCol>
                    <a:gridCol w="911781">
                      <a:extLst>
                        <a:ext uri="{9D8B030D-6E8A-4147-A177-3AD203B41FA5}">
                          <a16:colId xmlns:a16="http://schemas.microsoft.com/office/drawing/2014/main" val="1701596590"/>
                        </a:ext>
                      </a:extLst>
                    </a:gridCol>
                    <a:gridCol w="1627907">
                      <a:extLst>
                        <a:ext uri="{9D8B030D-6E8A-4147-A177-3AD203B41FA5}">
                          <a16:colId xmlns:a16="http://schemas.microsoft.com/office/drawing/2014/main" val="2136151848"/>
                        </a:ext>
                      </a:extLst>
                    </a:gridCol>
                  </a:tblGrid>
                  <a:tr h="813821">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Gl. No.</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Epoch</a:t>
                          </a:r>
                        </a:p>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(MJD)</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l-GR" altLang="zh-CN" sz="1800" dirty="0">
                              <a:latin typeface="Times New Roman" panose="02020603050405020304" pitchFamily="18" charset="0"/>
                              <a:ea typeface="宋体" panose="02010600030101010101" pitchFamily="2" charset="-122"/>
                              <a:cs typeface="Times New Roman" panose="02020603050405020304" pitchFamily="18" charset="0"/>
                            </a:rPr>
                            <a:t>∆ν/ν</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p>
                        <a:p>
                          <a:pPr algn="ct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i="1" smtClean="0">
                                      <a:latin typeface="Cambria Math" panose="02040503050406030204" pitchFamily="18" charset="0"/>
                                    </a:rPr>
                                    <m:t>10</m:t>
                                  </m:r>
                                </m:e>
                                <m:sup>
                                  <m:r>
                                    <a:rPr lang="en-US" altLang="zh-CN" sz="1800" i="1" smtClean="0">
                                      <a:latin typeface="Cambria Math" panose="02040503050406030204" pitchFamily="18" charset="0"/>
                                    </a:rPr>
                                    <m:t>−9</m:t>
                                  </m:r>
                                </m:sup>
                              </m:sSup>
                            </m:oMath>
                          </a14:m>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p>
                      </a:txBody>
                      <a:tcPr marL="68580" marR="68580" marT="34290" marB="34290"/>
                    </a:tc>
                    <a:tc>
                      <a:txBody>
                        <a:bodyPr/>
                        <a:lstStyle/>
                        <a:p>
                          <a:pPr algn="ctr"/>
                          <a:r>
                            <a:rPr lang="el-GR" altLang="zh-CN" sz="1800" dirty="0">
                              <a:latin typeface="Times New Roman" panose="02020603050405020304" pitchFamily="18" charset="0"/>
                              <a:ea typeface="宋体" panose="02010600030101010101" pitchFamily="2" charset="-122"/>
                              <a:cs typeface="Times New Roman" panose="02020603050405020304" pitchFamily="18" charset="0"/>
                            </a:rPr>
                            <a:t>∆ ˙ν/ν</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p>
                        <a:p>
                          <a:pPr algn="ct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i="1" smtClean="0">
                                      <a:latin typeface="Cambria Math" panose="02040503050406030204" pitchFamily="18" charset="0"/>
                                    </a:rPr>
                                    <m:t>10</m:t>
                                  </m:r>
                                </m:e>
                                <m:sup>
                                  <m:r>
                                    <a:rPr lang="en-US" altLang="zh-CN" sz="1800" i="1" smtClean="0">
                                      <a:latin typeface="Cambria Math" panose="02040503050406030204" pitchFamily="18" charset="0"/>
                                    </a:rPr>
                                    <m:t>−3</m:t>
                                  </m:r>
                                </m:sup>
                              </m:sSup>
                            </m:oMath>
                          </a14:m>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p>
                      </a:txBody>
                      <a:tcPr marL="68580" marR="68580" marT="34290" marB="34290"/>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New?</a:t>
                          </a:r>
                        </a:p>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(Y/N)</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Q</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T_d</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(Day)</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Reference</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extLst>
                      <a:ext uri="{0D108BD9-81ED-4DB2-BD59-A6C34878D82A}">
                        <a16:rowId xmlns:a16="http://schemas.microsoft.com/office/drawing/2014/main" val="714934742"/>
                      </a:ext>
                    </a:extLst>
                  </a:tr>
                  <a:tr h="546819">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54552(4)</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0.299(18)</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0.55(11)</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Yu M. 2013</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1710725166"/>
                      </a:ext>
                    </a:extLst>
                  </a:tr>
                  <a:tr h="681974">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54554(10)</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1.9(4)</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0.3(2)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N</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0.15(2)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200</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This Work</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2934251576"/>
                      </a:ext>
                    </a:extLst>
                  </a:tr>
                  <a:tr h="491674">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57093(3)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0.208(3)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0.035(3)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Y</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This Work</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518772979"/>
                      </a:ext>
                    </a:extLst>
                  </a:tr>
                  <a:tr h="681974">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59060(12)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1.180(7)</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0.50(2)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Y</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This Work</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3603242915"/>
                      </a:ext>
                    </a:extLst>
                  </a:tr>
                </a:tbl>
              </a:graphicData>
            </a:graphic>
          </p:graphicFrame>
        </mc:Choice>
        <mc:Fallback>
          <p:graphicFrame>
            <p:nvGraphicFramePr>
              <p:cNvPr id="4" name="表格 4">
                <a:extLst>
                  <a:ext uri="{FF2B5EF4-FFF2-40B4-BE49-F238E27FC236}">
                    <a16:creationId xmlns:a16="http://schemas.microsoft.com/office/drawing/2014/main" id="{39627AB1-3627-C2DF-3BA3-18317C29B338}"/>
                  </a:ext>
                </a:extLst>
              </p:cNvPr>
              <p:cNvGraphicFramePr>
                <a:graphicFrameLocks noGrp="1"/>
              </p:cNvGraphicFramePr>
              <p:nvPr>
                <p:ph idx="1"/>
                <p:extLst>
                  <p:ext uri="{D42A27DB-BD31-4B8C-83A1-F6EECF244321}">
                    <p14:modId xmlns:p14="http://schemas.microsoft.com/office/powerpoint/2010/main" val="1189980935"/>
                  </p:ext>
                </p:extLst>
              </p:nvPr>
            </p:nvGraphicFramePr>
            <p:xfrm>
              <a:off x="1057867" y="1134065"/>
              <a:ext cx="9014386" cy="3216262"/>
            </p:xfrm>
            <a:graphic>
              <a:graphicData uri="http://schemas.openxmlformats.org/drawingml/2006/table">
                <a:tbl>
                  <a:tblPr firstRow="1" bandRow="1">
                    <a:tableStyleId>{5C22544A-7EE6-4342-B048-85BDC9FD1C3A}</a:tableStyleId>
                  </a:tblPr>
                  <a:tblGrid>
                    <a:gridCol w="793167">
                      <a:extLst>
                        <a:ext uri="{9D8B030D-6E8A-4147-A177-3AD203B41FA5}">
                          <a16:colId xmlns:a16="http://schemas.microsoft.com/office/drawing/2014/main" val="1669603552"/>
                        </a:ext>
                      </a:extLst>
                    </a:gridCol>
                    <a:gridCol w="1082733">
                      <a:extLst>
                        <a:ext uri="{9D8B030D-6E8A-4147-A177-3AD203B41FA5}">
                          <a16:colId xmlns:a16="http://schemas.microsoft.com/office/drawing/2014/main" val="838119111"/>
                        </a:ext>
                      </a:extLst>
                    </a:gridCol>
                    <a:gridCol w="1326315">
                      <a:extLst>
                        <a:ext uri="{9D8B030D-6E8A-4147-A177-3AD203B41FA5}">
                          <a16:colId xmlns:a16="http://schemas.microsoft.com/office/drawing/2014/main" val="671011527"/>
                        </a:ext>
                      </a:extLst>
                    </a:gridCol>
                    <a:gridCol w="1264825">
                      <a:extLst>
                        <a:ext uri="{9D8B030D-6E8A-4147-A177-3AD203B41FA5}">
                          <a16:colId xmlns:a16="http://schemas.microsoft.com/office/drawing/2014/main" val="264332224"/>
                        </a:ext>
                      </a:extLst>
                    </a:gridCol>
                    <a:gridCol w="973715">
                      <a:extLst>
                        <a:ext uri="{9D8B030D-6E8A-4147-A177-3AD203B41FA5}">
                          <a16:colId xmlns:a16="http://schemas.microsoft.com/office/drawing/2014/main" val="1410556001"/>
                        </a:ext>
                      </a:extLst>
                    </a:gridCol>
                    <a:gridCol w="1033943">
                      <a:extLst>
                        <a:ext uri="{9D8B030D-6E8A-4147-A177-3AD203B41FA5}">
                          <a16:colId xmlns:a16="http://schemas.microsoft.com/office/drawing/2014/main" val="3940415816"/>
                        </a:ext>
                      </a:extLst>
                    </a:gridCol>
                    <a:gridCol w="911781">
                      <a:extLst>
                        <a:ext uri="{9D8B030D-6E8A-4147-A177-3AD203B41FA5}">
                          <a16:colId xmlns:a16="http://schemas.microsoft.com/office/drawing/2014/main" val="1701596590"/>
                        </a:ext>
                      </a:extLst>
                    </a:gridCol>
                    <a:gridCol w="1627907">
                      <a:extLst>
                        <a:ext uri="{9D8B030D-6E8A-4147-A177-3AD203B41FA5}">
                          <a16:colId xmlns:a16="http://schemas.microsoft.com/office/drawing/2014/main" val="2136151848"/>
                        </a:ext>
                      </a:extLst>
                    </a:gridCol>
                  </a:tblGrid>
                  <a:tr h="813821">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Gl. No.</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Epoch</a:t>
                          </a:r>
                        </a:p>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(MJD)</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endParaRPr lang="zh-CN"/>
                        </a:p>
                      </a:txBody>
                      <a:tcPr marL="68580" marR="68580" marT="34290" marB="34290">
                        <a:blipFill>
                          <a:blip r:embed="rId2"/>
                          <a:stretch>
                            <a:fillRect l="-141743" t="-5224" r="-439450" b="-295522"/>
                          </a:stretch>
                        </a:blipFill>
                      </a:tcPr>
                    </a:tc>
                    <a:tc>
                      <a:txBody>
                        <a:bodyPr/>
                        <a:lstStyle/>
                        <a:p>
                          <a:endParaRPr lang="zh-CN"/>
                        </a:p>
                      </a:txBody>
                      <a:tcPr marL="68580" marR="68580" marT="34290" marB="34290">
                        <a:blipFill>
                          <a:blip r:embed="rId2"/>
                          <a:stretch>
                            <a:fillRect l="-254589" t="-5224" r="-362802" b="-295522"/>
                          </a:stretch>
                        </a:blipFill>
                      </a:tcP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New?</a:t>
                          </a:r>
                        </a:p>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(Y/N)</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Q</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T_d</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(Day)</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Reference</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tc>
                    <a:extLst>
                      <a:ext uri="{0D108BD9-81ED-4DB2-BD59-A6C34878D82A}">
                        <a16:rowId xmlns:a16="http://schemas.microsoft.com/office/drawing/2014/main" val="714934742"/>
                      </a:ext>
                    </a:extLst>
                  </a:tr>
                  <a:tr h="546819">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54552(4)</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0.299(18)</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0.55(11)</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Yu M. 2013</a:t>
                          </a:r>
                          <a:endParaRPr lang="zh-CN" altLang="en-US" sz="1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1710725166"/>
                      </a:ext>
                    </a:extLst>
                  </a:tr>
                  <a:tr h="681974">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54554(10)</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1.9(4)</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0.3(2)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N</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0.15(2)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200</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This Work</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2934251576"/>
                      </a:ext>
                    </a:extLst>
                  </a:tr>
                  <a:tr h="491674">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57093(3)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0.208(3)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0.035(3)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Y</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This Work</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518772979"/>
                      </a:ext>
                    </a:extLst>
                  </a:tr>
                  <a:tr h="681974">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3</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59060(12)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1.180(7)</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0.50(2)</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Y</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tc>
                      <a:txBody>
                        <a:bodyPr/>
                        <a:lstStyle/>
                        <a:p>
                          <a:pPr algn="ct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This Work</a:t>
                          </a:r>
                          <a:endParaRPr lang="zh-CN" altLang="en-US" sz="1800" dirty="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anchor="ctr"/>
                    </a:tc>
                    <a:extLst>
                      <a:ext uri="{0D108BD9-81ED-4DB2-BD59-A6C34878D82A}">
                        <a16:rowId xmlns:a16="http://schemas.microsoft.com/office/drawing/2014/main" val="3603242915"/>
                      </a:ext>
                    </a:extLst>
                  </a:tr>
                </a:tbl>
              </a:graphicData>
            </a:graphic>
          </p:graphicFrame>
        </mc:Fallback>
      </mc:AlternateContent>
      <p:sp>
        <p:nvSpPr>
          <p:cNvPr id="3" name="文本框 2">
            <a:extLst>
              <a:ext uri="{FF2B5EF4-FFF2-40B4-BE49-F238E27FC236}">
                <a16:creationId xmlns:a16="http://schemas.microsoft.com/office/drawing/2014/main" id="{BFD21DCD-B882-6843-5B04-46E66A52B2FF}"/>
              </a:ext>
            </a:extLst>
          </p:cNvPr>
          <p:cNvSpPr txBox="1"/>
          <p:nvPr/>
        </p:nvSpPr>
        <p:spPr>
          <a:xfrm>
            <a:off x="741217" y="5616560"/>
            <a:ext cx="9476510" cy="707886"/>
          </a:xfrm>
          <a:prstGeom prst="rect">
            <a:avLst/>
          </a:prstGeom>
          <a:noFill/>
        </p:spPr>
        <p:txBody>
          <a:bodyPr wrap="square" rtlCol="0">
            <a:spAutoFit/>
          </a:bodyPr>
          <a:lstStyle/>
          <a:p>
            <a:r>
              <a:rPr lang="zh-CN" altLang="en-US" sz="2000" dirty="0">
                <a:solidFill>
                  <a:srgbClr val="FF0000"/>
                </a:solidFill>
                <a:latin typeface="宋体" panose="02010600030101010101" pitchFamily="2" charset="-122"/>
                <a:ea typeface="宋体" panose="02010600030101010101" pitchFamily="2" charset="-122"/>
              </a:rPr>
              <a:t>由于第三次周期跃变后数据不足，我们不能对第三次周期跃变的跃变后行为做进一步分析。</a:t>
            </a:r>
          </a:p>
        </p:txBody>
      </p:sp>
      <p:pic>
        <p:nvPicPr>
          <p:cNvPr id="6" name="图片 5">
            <a:extLst>
              <a:ext uri="{FF2B5EF4-FFF2-40B4-BE49-F238E27FC236}">
                <a16:creationId xmlns:a16="http://schemas.microsoft.com/office/drawing/2014/main" id="{DF22FE74-CF89-31A0-6835-ECB5037032CB}"/>
              </a:ext>
            </a:extLst>
          </p:cNvPr>
          <p:cNvPicPr>
            <a:picLocks noChangeAspect="1"/>
          </p:cNvPicPr>
          <p:nvPr/>
        </p:nvPicPr>
        <p:blipFill>
          <a:blip r:embed="rId3"/>
          <a:stretch>
            <a:fillRect/>
          </a:stretch>
        </p:blipFill>
        <p:spPr>
          <a:xfrm>
            <a:off x="1057867" y="4551219"/>
            <a:ext cx="6463298" cy="707885"/>
          </a:xfrm>
          <a:prstGeom prst="rect">
            <a:avLst/>
          </a:prstGeom>
        </p:spPr>
      </p:pic>
    </p:spTree>
    <p:extLst>
      <p:ext uri="{BB962C8B-B14F-4D97-AF65-F5344CB8AC3E}">
        <p14:creationId xmlns:p14="http://schemas.microsoft.com/office/powerpoint/2010/main" val="305182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F16F5E4-6925-2663-61F1-37D6A80D3C0E}"/>
              </a:ext>
            </a:extLst>
          </p:cNvPr>
          <p:cNvPicPr>
            <a:picLocks noChangeAspect="1"/>
          </p:cNvPicPr>
          <p:nvPr/>
        </p:nvPicPr>
        <p:blipFill>
          <a:blip r:embed="rId2"/>
          <a:stretch>
            <a:fillRect/>
          </a:stretch>
        </p:blipFill>
        <p:spPr>
          <a:xfrm>
            <a:off x="1833000" y="1791526"/>
            <a:ext cx="8122091" cy="2482601"/>
          </a:xfrm>
          <a:prstGeom prst="rect">
            <a:avLst/>
          </a:prstGeom>
        </p:spPr>
      </p:pic>
      <p:sp>
        <p:nvSpPr>
          <p:cNvPr id="6" name="标题 1">
            <a:extLst>
              <a:ext uri="{FF2B5EF4-FFF2-40B4-BE49-F238E27FC236}">
                <a16:creationId xmlns:a16="http://schemas.microsoft.com/office/drawing/2014/main" id="{CDF74A26-AB35-B225-30C0-73BCDB129051}"/>
              </a:ext>
            </a:extLst>
          </p:cNvPr>
          <p:cNvSpPr>
            <a:spLocks noGrp="1"/>
          </p:cNvSpPr>
          <p:nvPr>
            <p:ph type="title"/>
          </p:nvPr>
        </p:nvSpPr>
        <p:spPr>
          <a:xfrm>
            <a:off x="292905" y="263480"/>
            <a:ext cx="8622495" cy="863657"/>
          </a:xfrm>
        </p:spPr>
        <p:txBody>
          <a:bodyPr>
            <a:normAutofit/>
          </a:bodyPr>
          <a:lstStyle/>
          <a:p>
            <a:r>
              <a:rPr lang="en-US" altLang="zh-CN" sz="2800" b="1" dirty="0">
                <a:latin typeface="楷体" panose="02010609060101010101" pitchFamily="49" charset="-122"/>
                <a:ea typeface="楷体" panose="02010609060101010101" pitchFamily="49" charset="-122"/>
                <a:cs typeface="+mn-cs"/>
              </a:rPr>
              <a:t>6</a:t>
            </a:r>
            <a:r>
              <a:rPr lang="en-US" altLang="zh-CN" sz="2800" b="1" dirty="0">
                <a:solidFill>
                  <a:schemeClr val="tx1"/>
                </a:solidFill>
                <a:latin typeface="楷体" panose="02010609060101010101" pitchFamily="49" charset="-122"/>
                <a:ea typeface="楷体" panose="02010609060101010101" pitchFamily="49" charset="-122"/>
                <a:cs typeface="+mn-cs"/>
              </a:rPr>
              <a:t>.</a:t>
            </a:r>
            <a:r>
              <a:rPr lang="zh-CN" altLang="en-US" sz="2800" b="1" dirty="0">
                <a:solidFill>
                  <a:schemeClr val="tx1"/>
                </a:solidFill>
                <a:latin typeface="楷体" panose="02010609060101010101" pitchFamily="49" charset="-122"/>
                <a:ea typeface="楷体" panose="02010609060101010101" pitchFamily="49" charset="-122"/>
                <a:cs typeface="+mn-cs"/>
              </a:rPr>
              <a:t>拟合得到的三次周期跃变的前后的自转参数</a:t>
            </a:r>
          </a:p>
        </p:txBody>
      </p:sp>
    </p:spTree>
    <p:extLst>
      <p:ext uri="{BB962C8B-B14F-4D97-AF65-F5344CB8AC3E}">
        <p14:creationId xmlns:p14="http://schemas.microsoft.com/office/powerpoint/2010/main" val="2088177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965636-448E-7E24-ABA8-7D92614744C8}"/>
              </a:ext>
            </a:extLst>
          </p:cNvPr>
          <p:cNvSpPr>
            <a:spLocks noGrp="1"/>
          </p:cNvSpPr>
          <p:nvPr>
            <p:ph type="title"/>
          </p:nvPr>
        </p:nvSpPr>
        <p:spPr>
          <a:xfrm>
            <a:off x="277091" y="0"/>
            <a:ext cx="8176519" cy="829020"/>
          </a:xfrm>
        </p:spPr>
        <p:txBody>
          <a:bodyPr>
            <a:normAutofit fontScale="90000"/>
          </a:bodyPr>
          <a:lstStyle/>
          <a:p>
            <a:r>
              <a:rPr lang="zh-CN" altLang="en-US" sz="4800" dirty="0">
                <a:latin typeface="黑体" panose="02010609060101010101" pitchFamily="49" charset="-122"/>
                <a:ea typeface="黑体" panose="02010609060101010101" pitchFamily="49" charset="-122"/>
              </a:rPr>
              <a:t> </a:t>
            </a:r>
            <a:r>
              <a:rPr lang="en-US" altLang="zh-CN" sz="3100" b="1" dirty="0">
                <a:latin typeface="黑体" panose="02010609060101010101" pitchFamily="49" charset="-122"/>
                <a:ea typeface="黑体" panose="02010609060101010101" pitchFamily="49" charset="-122"/>
              </a:rPr>
              <a:t>7</a:t>
            </a:r>
            <a:r>
              <a:rPr lang="en-US" altLang="zh-CN" sz="3100" b="1" dirty="0">
                <a:solidFill>
                  <a:schemeClr val="tx1"/>
                </a:solidFill>
                <a:latin typeface="楷体" panose="02010609060101010101" pitchFamily="49" charset="-122"/>
                <a:ea typeface="楷体" panose="02010609060101010101" pitchFamily="49" charset="-122"/>
                <a:cs typeface="+mn-cs"/>
              </a:rPr>
              <a:t>.</a:t>
            </a:r>
            <a:r>
              <a:rPr lang="zh-CN" altLang="en-US" sz="3100" b="1" dirty="0">
                <a:solidFill>
                  <a:schemeClr val="tx1"/>
                </a:solidFill>
                <a:latin typeface="楷体" panose="02010609060101010101" pitchFamily="49" charset="-122"/>
                <a:ea typeface="楷体" panose="02010609060101010101" pitchFamily="49" charset="-122"/>
                <a:cs typeface="+mn-cs"/>
              </a:rPr>
              <a:t> </a:t>
            </a:r>
            <a:r>
              <a:rPr lang="en-US" altLang="zh-CN" sz="3100" b="1" dirty="0">
                <a:solidFill>
                  <a:schemeClr val="tx1"/>
                </a:solidFill>
                <a:latin typeface="楷体" panose="02010609060101010101" pitchFamily="49" charset="-122"/>
                <a:ea typeface="楷体" panose="02010609060101010101" pitchFamily="49" charset="-122"/>
                <a:cs typeface="+mn-cs"/>
              </a:rPr>
              <a:t>PSR J1453-6413</a:t>
            </a:r>
            <a:r>
              <a:rPr lang="zh-CN" altLang="en-US" sz="3100" b="1" dirty="0">
                <a:solidFill>
                  <a:schemeClr val="tx1"/>
                </a:solidFill>
                <a:latin typeface="楷体" panose="02010609060101010101" pitchFamily="49" charset="-122"/>
                <a:ea typeface="楷体" panose="02010609060101010101" pitchFamily="49" charset="-122"/>
                <a:cs typeface="+mn-cs"/>
              </a:rPr>
              <a:t>周期跃变前后脉冲轮廓的变化</a:t>
            </a:r>
          </a:p>
        </p:txBody>
      </p:sp>
      <p:pic>
        <p:nvPicPr>
          <p:cNvPr id="9" name="内容占位符 8">
            <a:extLst>
              <a:ext uri="{FF2B5EF4-FFF2-40B4-BE49-F238E27FC236}">
                <a16:creationId xmlns:a16="http://schemas.microsoft.com/office/drawing/2014/main" id="{0A786A76-5727-3E3E-1530-599C7B7EDE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6202" y="829020"/>
            <a:ext cx="7710197" cy="4740507"/>
          </a:xfrm>
        </p:spPr>
      </p:pic>
      <p:sp>
        <p:nvSpPr>
          <p:cNvPr id="8" name="文本框 7">
            <a:extLst>
              <a:ext uri="{FF2B5EF4-FFF2-40B4-BE49-F238E27FC236}">
                <a16:creationId xmlns:a16="http://schemas.microsoft.com/office/drawing/2014/main" id="{185D85C1-DD33-7EA7-BB36-C55F0FCE1228}"/>
              </a:ext>
            </a:extLst>
          </p:cNvPr>
          <p:cNvSpPr txBox="1"/>
          <p:nvPr/>
        </p:nvSpPr>
        <p:spPr>
          <a:xfrm>
            <a:off x="693743" y="5376127"/>
            <a:ext cx="11067749" cy="923330"/>
          </a:xfrm>
          <a:prstGeom prst="rect">
            <a:avLst/>
          </a:prstGeom>
          <a:noFill/>
        </p:spPr>
        <p:txBody>
          <a:bodyPr wrap="square" rtlCol="0">
            <a:spAutoFit/>
          </a:bodyPr>
          <a:lstStyle/>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第二次周期跃变前后归一化平均脉冲轮廓发生了变化。这一现象</a:t>
            </a:r>
            <a:r>
              <a:rPr lang="zh-CN" altLang="en-US" dirty="0">
                <a:solidFill>
                  <a:srgbClr val="FF0000"/>
                </a:solidFill>
                <a:latin typeface="楷体" panose="02010609060101010101" pitchFamily="49" charset="-122"/>
                <a:ea typeface="楷体" panose="02010609060101010101" pitchFamily="49" charset="-122"/>
              </a:rPr>
              <a:t>可能与周期跃变有关</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4140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36D3EF-FF0F-1A30-DDB8-FDFA30511513}"/>
              </a:ext>
            </a:extLst>
          </p:cNvPr>
          <p:cNvSpPr>
            <a:spLocks noGrp="1"/>
          </p:cNvSpPr>
          <p:nvPr>
            <p:ph type="title"/>
          </p:nvPr>
        </p:nvSpPr>
        <p:spPr>
          <a:xfrm>
            <a:off x="304800" y="160159"/>
            <a:ext cx="10688782" cy="1320800"/>
          </a:xfrm>
        </p:spPr>
        <p:txBody>
          <a:bodyPr>
            <a:normAutofit fontScale="90000"/>
          </a:bodyPr>
          <a:lstStyle/>
          <a:p>
            <a:r>
              <a:rPr lang="en-US" altLang="zh-CN" sz="2400" b="1" dirty="0">
                <a:solidFill>
                  <a:srgbClr val="FF0000"/>
                </a:solidFill>
                <a:latin typeface="楷体" panose="02010609060101010101" pitchFamily="49" charset="-122"/>
                <a:ea typeface="楷体" panose="02010609060101010101" pitchFamily="49" charset="-122"/>
              </a:rPr>
              <a:t>PSR J1731-4744</a:t>
            </a:r>
            <a:br>
              <a:rPr lang="en-US" altLang="zh-CN" sz="2400" b="1" dirty="0">
                <a:solidFill>
                  <a:srgbClr val="FF0000"/>
                </a:solidFill>
                <a:latin typeface="楷体" panose="02010609060101010101" pitchFamily="49" charset="-122"/>
                <a:ea typeface="楷体" panose="02010609060101010101" pitchFamily="49" charset="-122"/>
              </a:rPr>
            </a:br>
            <a:br>
              <a:rPr lang="en-US" altLang="zh-CN" sz="2400" b="1" dirty="0">
                <a:solidFill>
                  <a:srgbClr val="FF0000"/>
                </a:solidFill>
                <a:latin typeface="楷体" panose="02010609060101010101" pitchFamily="49" charset="-122"/>
                <a:ea typeface="楷体" panose="02010609060101010101" pitchFamily="49" charset="-122"/>
              </a:rPr>
            </a:br>
            <a:r>
              <a:rPr lang="zh-CN" altLang="en-US" sz="2400" b="1" dirty="0">
                <a:solidFill>
                  <a:schemeClr val="tx1"/>
                </a:solidFill>
                <a:latin typeface="楷体" panose="02010609060101010101" pitchFamily="49" charset="-122"/>
                <a:ea typeface="楷体" panose="02010609060101010101" pitchFamily="49" charset="-122"/>
              </a:rPr>
              <a:t>周期跃变前后</a:t>
            </a:r>
            <a:r>
              <a:rPr lang="zh-CN" altLang="en-US" sz="2400" b="1" u="sng" dirty="0">
                <a:solidFill>
                  <a:schemeClr val="tx1"/>
                </a:solidFill>
                <a:latin typeface="楷体" panose="02010609060101010101" pitchFamily="49" charset="-122"/>
                <a:ea typeface="楷体" panose="02010609060101010101" pitchFamily="49" charset="-122"/>
              </a:rPr>
              <a:t>似乎</a:t>
            </a:r>
            <a:r>
              <a:rPr lang="zh-CN" altLang="en-US" sz="2400" b="1" dirty="0">
                <a:solidFill>
                  <a:schemeClr val="tx1"/>
                </a:solidFill>
                <a:latin typeface="楷体" panose="02010609060101010101" pitchFamily="49" charset="-122"/>
                <a:ea typeface="楷体" panose="02010609060101010101" pitchFamily="49" charset="-122"/>
              </a:rPr>
              <a:t>存在两种不同的</a:t>
            </a:r>
            <a:r>
              <a:rPr lang="en-US" altLang="zh-CN" sz="2400" b="1" dirty="0">
                <a:solidFill>
                  <a:schemeClr val="tx1"/>
                </a:solidFill>
                <a:latin typeface="楷体" panose="02010609060101010101" pitchFamily="49" charset="-122"/>
                <a:ea typeface="楷体" panose="02010609060101010101" pitchFamily="49" charset="-122"/>
              </a:rPr>
              <a:t>spin-down rate</a:t>
            </a:r>
            <a:br>
              <a:rPr lang="en-US" altLang="zh-CN" sz="2400" b="1" dirty="0">
                <a:latin typeface="楷体" panose="02010609060101010101" pitchFamily="49" charset="-122"/>
                <a:ea typeface="楷体" panose="02010609060101010101" pitchFamily="49" charset="-122"/>
              </a:rPr>
            </a:br>
            <a:r>
              <a:rPr lang="zh-CN" altLang="en-US" sz="2400" b="1" dirty="0">
                <a:solidFill>
                  <a:schemeClr val="tx1"/>
                </a:solidFill>
                <a:latin typeface="楷体" panose="02010609060101010101" pitchFamily="49" charset="-122"/>
                <a:ea typeface="楷体" panose="02010609060101010101" pitchFamily="49" charset="-122"/>
              </a:rPr>
              <a:t>这与</a:t>
            </a:r>
            <a:r>
              <a:rPr lang="en-US" altLang="zh-CN" sz="2400" b="1" dirty="0">
                <a:solidFill>
                  <a:schemeClr val="tx1"/>
                </a:solidFill>
                <a:latin typeface="楷体" panose="02010609060101010101" pitchFamily="49" charset="-122"/>
                <a:ea typeface="楷体" panose="02010609060101010101" pitchFamily="49" charset="-122"/>
              </a:rPr>
              <a:t>J1124-5916</a:t>
            </a:r>
            <a:r>
              <a:rPr lang="zh-CN" altLang="en-US" sz="2400" b="1" dirty="0">
                <a:solidFill>
                  <a:schemeClr val="tx1"/>
                </a:solidFill>
                <a:latin typeface="楷体" panose="02010609060101010101" pitchFamily="49" charset="-122"/>
                <a:ea typeface="楷体" panose="02010609060101010101" pitchFamily="49" charset="-122"/>
              </a:rPr>
              <a:t>、</a:t>
            </a:r>
            <a:r>
              <a:rPr lang="en-US" altLang="zh-CN" sz="2400" b="1" dirty="0">
                <a:solidFill>
                  <a:schemeClr val="tx1"/>
                </a:solidFill>
                <a:latin typeface="楷体" panose="02010609060101010101" pitchFamily="49" charset="-122"/>
                <a:ea typeface="楷体" panose="02010609060101010101" pitchFamily="49" charset="-122"/>
              </a:rPr>
              <a:t>J2021+4026</a:t>
            </a:r>
            <a:r>
              <a:rPr lang="zh-CN" altLang="en-US" sz="2400" b="1" dirty="0">
                <a:solidFill>
                  <a:schemeClr val="tx1"/>
                </a:solidFill>
                <a:latin typeface="楷体" panose="02010609060101010101" pitchFamily="49" charset="-122"/>
                <a:ea typeface="楷体" panose="02010609060101010101" pitchFamily="49" charset="-122"/>
              </a:rPr>
              <a:t>类似</a:t>
            </a:r>
          </a:p>
        </p:txBody>
      </p:sp>
      <p:pic>
        <p:nvPicPr>
          <p:cNvPr id="5" name="内容占位符 4">
            <a:extLst>
              <a:ext uri="{FF2B5EF4-FFF2-40B4-BE49-F238E27FC236}">
                <a16:creationId xmlns:a16="http://schemas.microsoft.com/office/drawing/2014/main" id="{7C143149-8609-BD04-94D0-876BA460D24C}"/>
              </a:ext>
            </a:extLst>
          </p:cNvPr>
          <p:cNvPicPr>
            <a:picLocks noGrp="1" noChangeAspect="1"/>
          </p:cNvPicPr>
          <p:nvPr>
            <p:ph idx="1"/>
          </p:nvPr>
        </p:nvPicPr>
        <p:blipFill>
          <a:blip r:embed="rId2"/>
          <a:stretch>
            <a:fillRect/>
          </a:stretch>
        </p:blipFill>
        <p:spPr>
          <a:xfrm>
            <a:off x="688073" y="2168468"/>
            <a:ext cx="4586932" cy="3432043"/>
          </a:xfrm>
        </p:spPr>
      </p:pic>
      <p:pic>
        <p:nvPicPr>
          <p:cNvPr id="7" name="图片 6">
            <a:extLst>
              <a:ext uri="{FF2B5EF4-FFF2-40B4-BE49-F238E27FC236}">
                <a16:creationId xmlns:a16="http://schemas.microsoft.com/office/drawing/2014/main" id="{2C2D7119-BB39-6704-EAEC-AAFD00F29479}"/>
              </a:ext>
            </a:extLst>
          </p:cNvPr>
          <p:cNvPicPr>
            <a:picLocks noChangeAspect="1"/>
          </p:cNvPicPr>
          <p:nvPr/>
        </p:nvPicPr>
        <p:blipFill rotWithShape="1">
          <a:blip r:embed="rId3">
            <a:extLst>
              <a:ext uri="{28A0092B-C50C-407E-A947-70E740481C1C}">
                <a14:useLocalDpi xmlns:a14="http://schemas.microsoft.com/office/drawing/2010/main" val="0"/>
              </a:ext>
            </a:extLst>
          </a:blip>
          <a:srcRect t="7846"/>
          <a:stretch/>
        </p:blipFill>
        <p:spPr>
          <a:xfrm>
            <a:off x="6916997" y="345319"/>
            <a:ext cx="3896476" cy="2869801"/>
          </a:xfrm>
          <a:prstGeom prst="rect">
            <a:avLst/>
          </a:prstGeom>
        </p:spPr>
      </p:pic>
      <p:pic>
        <p:nvPicPr>
          <p:cNvPr id="3" name="图片 2">
            <a:extLst>
              <a:ext uri="{FF2B5EF4-FFF2-40B4-BE49-F238E27FC236}">
                <a16:creationId xmlns:a16="http://schemas.microsoft.com/office/drawing/2014/main" id="{55BAEDDF-CB8C-6601-892F-DDAAD6233175}"/>
              </a:ext>
            </a:extLst>
          </p:cNvPr>
          <p:cNvPicPr>
            <a:picLocks noChangeAspect="1"/>
          </p:cNvPicPr>
          <p:nvPr/>
        </p:nvPicPr>
        <p:blipFill>
          <a:blip r:embed="rId4">
            <a:lum/>
            <a:alphaModFix/>
          </a:blip>
          <a:srcRect/>
          <a:stretch>
            <a:fillRect/>
          </a:stretch>
        </p:blipFill>
        <p:spPr>
          <a:xfrm>
            <a:off x="7173307" y="3791363"/>
            <a:ext cx="3543184" cy="2599014"/>
          </a:xfrm>
          <a:prstGeom prst="rect">
            <a:avLst/>
          </a:prstGeom>
          <a:noFill/>
          <a:ln cap="flat">
            <a:noFill/>
          </a:ln>
        </p:spPr>
      </p:pic>
      <p:sp>
        <p:nvSpPr>
          <p:cNvPr id="6" name="文本框 5">
            <a:extLst>
              <a:ext uri="{FF2B5EF4-FFF2-40B4-BE49-F238E27FC236}">
                <a16:creationId xmlns:a16="http://schemas.microsoft.com/office/drawing/2014/main" id="{EDC6E69B-DDC6-370C-9046-551BF17AB8DD}"/>
              </a:ext>
            </a:extLst>
          </p:cNvPr>
          <p:cNvSpPr txBox="1"/>
          <p:nvPr/>
        </p:nvSpPr>
        <p:spPr>
          <a:xfrm>
            <a:off x="7173307" y="3193474"/>
            <a:ext cx="4239492" cy="369332"/>
          </a:xfrm>
          <a:prstGeom prst="rect">
            <a:avLst/>
          </a:prstGeom>
          <a:noFill/>
        </p:spPr>
        <p:txBody>
          <a:bodyPr wrap="square">
            <a:spAutoFit/>
          </a:bodyPr>
          <a:lstStyle/>
          <a:p>
            <a:r>
              <a:rPr lang="en-US" altLang="zh-CN" sz="1800" b="1" dirty="0">
                <a:solidFill>
                  <a:schemeClr val="tx1"/>
                </a:solidFill>
                <a:latin typeface="楷体" panose="02010609060101010101" pitchFamily="49" charset="-122"/>
                <a:ea typeface="楷体" panose="02010609060101010101" pitchFamily="49" charset="-122"/>
              </a:rPr>
              <a:t>PSR J1124-5916 Ge et al.2022</a:t>
            </a:r>
            <a:endParaRPr lang="zh-CN" altLang="en-US" dirty="0"/>
          </a:p>
        </p:txBody>
      </p:sp>
      <p:sp>
        <p:nvSpPr>
          <p:cNvPr id="9" name="文本框 8">
            <a:extLst>
              <a:ext uri="{FF2B5EF4-FFF2-40B4-BE49-F238E27FC236}">
                <a16:creationId xmlns:a16="http://schemas.microsoft.com/office/drawing/2014/main" id="{B7BC1DB0-51A3-71B6-938B-2950A9FEC109}"/>
              </a:ext>
            </a:extLst>
          </p:cNvPr>
          <p:cNvSpPr txBox="1"/>
          <p:nvPr/>
        </p:nvSpPr>
        <p:spPr>
          <a:xfrm>
            <a:off x="7453745" y="6390377"/>
            <a:ext cx="3664528" cy="369332"/>
          </a:xfrm>
          <a:prstGeom prst="rect">
            <a:avLst/>
          </a:prstGeom>
          <a:noFill/>
        </p:spPr>
        <p:txBody>
          <a:bodyPr wrap="square">
            <a:spAutoFit/>
          </a:bodyPr>
          <a:lstStyle/>
          <a:p>
            <a:r>
              <a:rPr lang="en-US" altLang="zh-CN" sz="1800" b="1" dirty="0">
                <a:solidFill>
                  <a:schemeClr val="tx1"/>
                </a:solidFill>
                <a:latin typeface="楷体" panose="02010609060101010101" pitchFamily="49" charset="-122"/>
                <a:ea typeface="楷体" panose="02010609060101010101" pitchFamily="49" charset="-122"/>
              </a:rPr>
              <a:t>J2021+4026 </a:t>
            </a:r>
            <a:r>
              <a:rPr lang="en-US" altLang="zh-CN" sz="1800" dirty="0">
                <a:latin typeface="楷体" panose="02010609060101010101" pitchFamily="49" charset="-122"/>
                <a:ea typeface="楷体" panose="02010609060101010101" pitchFamily="49" charset="-122"/>
              </a:rPr>
              <a:t>(Takata </a:t>
            </a:r>
            <a:r>
              <a:rPr lang="en-US" altLang="zh-CN" sz="1800" dirty="0">
                <a:latin typeface="Times New Roman" panose="02020603050405020304" pitchFamily="18" charset="0"/>
                <a:cs typeface="Times New Roman" panose="02020603050405020304" pitchFamily="18" charset="0"/>
              </a:rPr>
              <a:t>et al. </a:t>
            </a:r>
            <a:r>
              <a:rPr lang="en-US" altLang="zh-CN" sz="1800" dirty="0">
                <a:latin typeface="楷体" panose="02010609060101010101" pitchFamily="49" charset="-122"/>
                <a:ea typeface="楷体" panose="02010609060101010101" pitchFamily="49" charset="-122"/>
              </a:rPr>
              <a:t>2020)</a:t>
            </a:r>
            <a:endParaRPr lang="zh-CN" altLang="en-US" dirty="0"/>
          </a:p>
        </p:txBody>
      </p:sp>
    </p:spTree>
    <p:extLst>
      <p:ext uri="{BB962C8B-B14F-4D97-AF65-F5344CB8AC3E}">
        <p14:creationId xmlns:p14="http://schemas.microsoft.com/office/powerpoint/2010/main" val="379256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55B869-C779-594F-4C74-CE047F90B7EB}"/>
              </a:ext>
            </a:extLst>
          </p:cNvPr>
          <p:cNvSpPr>
            <a:spLocks noGrp="1"/>
          </p:cNvSpPr>
          <p:nvPr>
            <p:ph type="title"/>
          </p:nvPr>
        </p:nvSpPr>
        <p:spPr>
          <a:xfrm>
            <a:off x="180109" y="71630"/>
            <a:ext cx="10515600" cy="1325563"/>
          </a:xfrm>
        </p:spPr>
        <p:txBody>
          <a:bodyPr>
            <a:normAutofit/>
          </a:bodyPr>
          <a:lstStyle/>
          <a:p>
            <a:r>
              <a:rPr lang="en-US" altLang="zh-CN" sz="2400" b="1" dirty="0">
                <a:solidFill>
                  <a:schemeClr val="tx1"/>
                </a:solidFill>
                <a:latin typeface="楷体" panose="02010609060101010101" pitchFamily="49" charset="-122"/>
                <a:ea typeface="楷体" panose="02010609060101010101" pitchFamily="49" charset="-122"/>
                <a:cs typeface="+mn-cs"/>
              </a:rPr>
              <a:t>PSR</a:t>
            </a:r>
            <a:r>
              <a:rPr lang="en-US" altLang="zh-CN" sz="2400" b="1" dirty="0">
                <a:solidFill>
                  <a:schemeClr val="tx1"/>
                </a:solidFill>
                <a:latin typeface="楷体" panose="02010609060101010101" pitchFamily="49" charset="-122"/>
                <a:ea typeface="楷体" panose="02010609060101010101" pitchFamily="49" charset="-122"/>
              </a:rPr>
              <a:t> J1731-4744</a:t>
            </a:r>
            <a:r>
              <a:rPr lang="zh-CN" altLang="en-US" sz="2400" b="1" dirty="0">
                <a:solidFill>
                  <a:schemeClr val="tx1"/>
                </a:solidFill>
                <a:latin typeface="楷体" panose="02010609060101010101" pitchFamily="49" charset="-122"/>
                <a:ea typeface="楷体" panose="02010609060101010101" pitchFamily="49" charset="-122"/>
              </a:rPr>
              <a:t>的周期跃变与脉冲轮廓之间</a:t>
            </a:r>
            <a:r>
              <a:rPr lang="zh-CN" altLang="en-US" sz="2400" b="1" u="sng" dirty="0">
                <a:solidFill>
                  <a:schemeClr val="tx1"/>
                </a:solidFill>
                <a:latin typeface="楷体" panose="02010609060101010101" pitchFamily="49" charset="-122"/>
                <a:ea typeface="楷体" panose="02010609060101010101" pitchFamily="49" charset="-122"/>
              </a:rPr>
              <a:t>可能</a:t>
            </a:r>
            <a:r>
              <a:rPr lang="zh-CN" altLang="en-US" sz="2400" b="1" dirty="0">
                <a:solidFill>
                  <a:schemeClr val="tx1"/>
                </a:solidFill>
                <a:latin typeface="楷体" panose="02010609060101010101" pitchFamily="49" charset="-122"/>
                <a:ea typeface="楷体" panose="02010609060101010101" pitchFamily="49" charset="-122"/>
              </a:rPr>
              <a:t>的联系</a:t>
            </a:r>
          </a:p>
        </p:txBody>
      </p:sp>
      <p:pic>
        <p:nvPicPr>
          <p:cNvPr id="5" name="内容占位符 4">
            <a:extLst>
              <a:ext uri="{FF2B5EF4-FFF2-40B4-BE49-F238E27FC236}">
                <a16:creationId xmlns:a16="http://schemas.microsoft.com/office/drawing/2014/main" id="{CA4E20FC-F17C-6F01-E33C-96A29F1C67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811" b="3355"/>
          <a:stretch/>
        </p:blipFill>
        <p:spPr>
          <a:xfrm>
            <a:off x="1297810" y="986595"/>
            <a:ext cx="9608128" cy="4884810"/>
          </a:xfrm>
        </p:spPr>
      </p:pic>
      <p:sp>
        <p:nvSpPr>
          <p:cNvPr id="8" name="文本框 7">
            <a:extLst>
              <a:ext uri="{FF2B5EF4-FFF2-40B4-BE49-F238E27FC236}">
                <a16:creationId xmlns:a16="http://schemas.microsoft.com/office/drawing/2014/main" id="{55FFE15C-9739-64CC-8615-1D9C1A187FF9}"/>
              </a:ext>
            </a:extLst>
          </p:cNvPr>
          <p:cNvSpPr txBox="1"/>
          <p:nvPr/>
        </p:nvSpPr>
        <p:spPr>
          <a:xfrm>
            <a:off x="1339374" y="5816693"/>
            <a:ext cx="6797762" cy="646331"/>
          </a:xfrm>
          <a:prstGeom prst="rect">
            <a:avLst/>
          </a:prstGeom>
          <a:noFill/>
        </p:spPr>
        <p:txBody>
          <a:bodyPr wrap="square" rtlCol="0">
            <a:spAutoFit/>
          </a:bodyPr>
          <a:lstStyle/>
          <a:p>
            <a:r>
              <a:rPr lang="zh-CN" altLang="en-US" dirty="0"/>
              <a:t>这颗脉冲星目前已被报道发生了四次周期跃变</a:t>
            </a:r>
            <a:endParaRPr lang="en-US" altLang="zh-CN" dirty="0"/>
          </a:p>
          <a:p>
            <a:r>
              <a:rPr lang="zh-CN" altLang="en-US" dirty="0"/>
              <a:t>前三次周期跃变后，脉冲轮廓均发现了较为明显的变化。</a:t>
            </a:r>
          </a:p>
        </p:txBody>
      </p:sp>
    </p:spTree>
    <p:extLst>
      <p:ext uri="{BB962C8B-B14F-4D97-AF65-F5344CB8AC3E}">
        <p14:creationId xmlns:p14="http://schemas.microsoft.com/office/powerpoint/2010/main" val="46858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6AB3F6D-634A-A186-819D-F81A1BB98609}"/>
              </a:ext>
            </a:extLst>
          </p:cNvPr>
          <p:cNvSpPr txBox="1"/>
          <p:nvPr/>
        </p:nvSpPr>
        <p:spPr>
          <a:xfrm>
            <a:off x="342584" y="167138"/>
            <a:ext cx="3064898" cy="646331"/>
          </a:xfrm>
          <a:prstGeom prst="rect">
            <a:avLst/>
          </a:prstGeom>
          <a:noFill/>
        </p:spPr>
        <p:txBody>
          <a:bodyPr wrap="square" rtlCol="0">
            <a:spAutoFit/>
          </a:bodyPr>
          <a:lstStyle/>
          <a:p>
            <a:r>
              <a:rPr lang="zh-CN" altLang="en-US" sz="3600" dirty="0"/>
              <a:t>四、讨论</a:t>
            </a:r>
          </a:p>
        </p:txBody>
      </p:sp>
      <p:pic>
        <p:nvPicPr>
          <p:cNvPr id="7" name="图片 6">
            <a:extLst>
              <a:ext uri="{FF2B5EF4-FFF2-40B4-BE49-F238E27FC236}">
                <a16:creationId xmlns:a16="http://schemas.microsoft.com/office/drawing/2014/main" id="{DCF62658-7B0A-6C7F-84EF-53E786856CD3}"/>
              </a:ext>
            </a:extLst>
          </p:cNvPr>
          <p:cNvPicPr>
            <a:picLocks noChangeAspect="1"/>
          </p:cNvPicPr>
          <p:nvPr/>
        </p:nvPicPr>
        <p:blipFill rotWithShape="1">
          <a:blip r:embed="rId3">
            <a:lum/>
            <a:alphaModFix/>
          </a:blip>
          <a:srcRect l="18582"/>
          <a:stretch/>
        </p:blipFill>
        <p:spPr>
          <a:xfrm>
            <a:off x="1085324" y="1473738"/>
            <a:ext cx="2882900" cy="782858"/>
          </a:xfrm>
          <a:prstGeom prst="rect">
            <a:avLst/>
          </a:prstGeom>
          <a:noFill/>
          <a:ln>
            <a:noFill/>
          </a:ln>
        </p:spPr>
      </p:pic>
      <p:sp>
        <p:nvSpPr>
          <p:cNvPr id="8" name="文本框 7">
            <a:extLst>
              <a:ext uri="{FF2B5EF4-FFF2-40B4-BE49-F238E27FC236}">
                <a16:creationId xmlns:a16="http://schemas.microsoft.com/office/drawing/2014/main" id="{91BA1BDF-D7E1-77A0-B419-3573B89C7134}"/>
              </a:ext>
            </a:extLst>
          </p:cNvPr>
          <p:cNvSpPr txBox="1"/>
          <p:nvPr/>
        </p:nvSpPr>
        <p:spPr>
          <a:xfrm>
            <a:off x="933932" y="1019975"/>
            <a:ext cx="5054600"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内部超流与外壳层之间的耦合参数定义为：</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1C15DF4-9726-42F2-BD3A-32D06B2B3078}"/>
                  </a:ext>
                </a:extLst>
              </p:cNvPr>
              <p:cNvSpPr txBox="1"/>
              <p:nvPr/>
            </p:nvSpPr>
            <p:spPr>
              <a:xfrm>
                <a:off x="1010131" y="2832434"/>
                <a:ext cx="10315959" cy="1707006"/>
              </a:xfrm>
              <a:prstGeom prst="rect">
                <a:avLst/>
              </a:prstGeom>
              <a:noFill/>
            </p:spPr>
            <p:txBody>
              <a:bodyPr wrap="square" rtlCol="0">
                <a:spAutoFit/>
              </a:bodyPr>
              <a:lstStyle/>
              <a:p>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目前的理论认为 </a:t>
                </a:r>
                <a14:m>
                  <m:oMath xmlns:m="http://schemas.openxmlformats.org/officeDocument/2006/math">
                    <m:f>
                      <m:fPr>
                        <m:ctrlPr>
                          <a:rPr lang="en-US" altLang="zh-CN" i="1">
                            <a:latin typeface="Cambria Math" panose="02040503050406030204" pitchFamily="18" charset="0"/>
                            <a:ea typeface="楷体" panose="02010609060101010101" pitchFamily="49" charset="-122"/>
                          </a:rPr>
                        </m:ctrlPr>
                      </m:fPr>
                      <m:num>
                        <m:sSub>
                          <m:sSubPr>
                            <m:ctrlPr>
                              <a:rPr lang="en-US" altLang="zh-CN" i="1">
                                <a:latin typeface="Cambria Math" panose="02040503050406030204" pitchFamily="18" charset="0"/>
                                <a:ea typeface="楷体" panose="02010609060101010101" pitchFamily="49" charset="-122"/>
                              </a:rPr>
                            </m:ctrlPr>
                          </m:sSubPr>
                          <m:e>
                            <m:r>
                              <a:rPr lang="en-US" altLang="zh-CN">
                                <a:latin typeface="Cambria Math" panose="02040503050406030204" pitchFamily="18" charset="0"/>
                                <a:ea typeface="楷体" panose="02010609060101010101" pitchFamily="49" charset="-122"/>
                              </a:rPr>
                              <m:t>𝐼</m:t>
                            </m:r>
                          </m:e>
                          <m:sub>
                            <m:r>
                              <a:rPr lang="en-US" altLang="zh-CN" i="1">
                                <a:latin typeface="Cambria Math" panose="02040503050406030204" pitchFamily="18" charset="0"/>
                                <a:ea typeface="楷体" panose="02010609060101010101" pitchFamily="49" charset="-122"/>
                              </a:rPr>
                              <m:t>𝐶</m:t>
                            </m:r>
                          </m:sub>
                        </m:sSub>
                      </m:num>
                      <m:den>
                        <m:r>
                          <a:rPr lang="en-US" altLang="zh-CN" i="1">
                            <a:latin typeface="Cambria Math" panose="02040503050406030204" pitchFamily="18" charset="0"/>
                            <a:ea typeface="楷体" panose="02010609060101010101" pitchFamily="49" charset="-122"/>
                          </a:rPr>
                          <m:t>𝐼</m:t>
                        </m:r>
                      </m:den>
                    </m:f>
                  </m:oMath>
                </a14:m>
                <a:r>
                  <a:rPr lang="zh-CN" altLang="en-US" dirty="0">
                    <a:latin typeface="楷体" panose="02010609060101010101" pitchFamily="49" charset="-122"/>
                    <a:ea typeface="楷体" panose="02010609060101010101" pitchFamily="49" charset="-122"/>
                  </a:rPr>
                  <a:t> 必须小于</a:t>
                </a:r>
                <a:r>
                  <a:rPr lang="en-US" altLang="zh-CN" dirty="0">
                    <a:latin typeface="楷体" panose="02010609060101010101" pitchFamily="49" charset="-122"/>
                    <a:ea typeface="楷体" panose="02010609060101010101" pitchFamily="49" charset="-122"/>
                  </a:rPr>
                  <a:t>7% (</a:t>
                </a:r>
                <a:r>
                  <a:rPr lang="en-US" altLang="zh-CN"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Link et al. 1997)</a:t>
                </a:r>
                <a:r>
                  <a:rPr lang="zh-CN" altLang="en-US" dirty="0">
                    <a:latin typeface="楷体" panose="02010609060101010101" pitchFamily="49" charset="-122"/>
                    <a:ea typeface="楷体" panose="02010609060101010101" pitchFamily="49" charset="-122"/>
                  </a:rPr>
                  <a:t>，超过</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将导致壳层超流无法满足跃变所需的角动量，并且应该考虑内核等其它成分参与跃变，这也称为跃变危机。</a:t>
                </a:r>
                <a:endParaRPr lang="en-US" altLang="zh-CN" dirty="0">
                  <a:latin typeface="楷体" panose="02010609060101010101" pitchFamily="49" charset="-122"/>
                  <a:ea typeface="楷体" panose="02010609060101010101" pitchFamily="49" charset="-122"/>
                </a:endParaRPr>
              </a:p>
              <a:p>
                <a:endParaRPr lang="en-US" altLang="zh-CN" dirty="0">
                  <a:latin typeface="楷体" panose="02010609060101010101" pitchFamily="49" charset="-122"/>
                  <a:ea typeface="楷体" panose="02010609060101010101" pitchFamily="49" charset="-122"/>
                </a:endParaRPr>
              </a:p>
              <a:p>
                <a:r>
                  <a:rPr lang="en-US" altLang="zh-CN" dirty="0">
                    <a:solidFill>
                      <a:srgbClr val="FF0000"/>
                    </a:solidFill>
                    <a:latin typeface="楷体" panose="02010609060101010101" pitchFamily="49" charset="-122"/>
                    <a:ea typeface="楷体" panose="02010609060101010101" pitchFamily="49" charset="-122"/>
                  </a:rPr>
                  <a:t>PSR J1453-6413</a:t>
                </a:r>
                <a:r>
                  <a:rPr lang="zh-CN" altLang="en-US" dirty="0">
                    <a:solidFill>
                      <a:srgbClr val="FF0000"/>
                    </a:solidFill>
                    <a:latin typeface="楷体" panose="02010609060101010101" pitchFamily="49" charset="-122"/>
                    <a:ea typeface="楷体" panose="02010609060101010101" pitchFamily="49" charset="-122"/>
                  </a:rPr>
                  <a:t>的</a:t>
                </a:r>
                <a:r>
                  <a:rPr lang="en-US" altLang="zh-CN" dirty="0">
                    <a:solidFill>
                      <a:srgbClr val="FF0000"/>
                    </a:solidFill>
                    <a:ea typeface="楷体" panose="02010609060101010101" pitchFamily="49" charset="-122"/>
                  </a:rPr>
                  <a:t> </a:t>
                </a:r>
                <a14:m>
                  <m:oMath xmlns:m="http://schemas.openxmlformats.org/officeDocument/2006/math">
                    <m:f>
                      <m:fPr>
                        <m:ctrlPr>
                          <a:rPr lang="en-US" altLang="zh-CN" i="1">
                            <a:solidFill>
                              <a:srgbClr val="FF0000"/>
                            </a:solidFill>
                            <a:latin typeface="Cambria Math" panose="02040503050406030204" pitchFamily="18" charset="0"/>
                            <a:ea typeface="楷体" panose="02010609060101010101" pitchFamily="49" charset="-122"/>
                          </a:rPr>
                        </m:ctrlPr>
                      </m:fPr>
                      <m:num>
                        <m:sSub>
                          <m:sSubPr>
                            <m:ctrlPr>
                              <a:rPr lang="en-US" altLang="zh-CN" i="1">
                                <a:solidFill>
                                  <a:srgbClr val="FF0000"/>
                                </a:solidFill>
                                <a:latin typeface="Cambria Math" panose="02040503050406030204" pitchFamily="18" charset="0"/>
                                <a:ea typeface="楷体" panose="02010609060101010101" pitchFamily="49" charset="-122"/>
                              </a:rPr>
                            </m:ctrlPr>
                          </m:sSubPr>
                          <m:e>
                            <m:r>
                              <a:rPr lang="en-US" altLang="zh-CN">
                                <a:solidFill>
                                  <a:srgbClr val="FF0000"/>
                                </a:solidFill>
                                <a:latin typeface="Cambria Math" panose="02040503050406030204" pitchFamily="18" charset="0"/>
                                <a:ea typeface="楷体" panose="02010609060101010101" pitchFamily="49" charset="-122"/>
                              </a:rPr>
                              <m:t>𝐼</m:t>
                            </m:r>
                          </m:e>
                          <m:sub>
                            <m:r>
                              <a:rPr lang="en-US" altLang="zh-CN" i="1">
                                <a:solidFill>
                                  <a:srgbClr val="FF0000"/>
                                </a:solidFill>
                                <a:latin typeface="Cambria Math" panose="02040503050406030204" pitchFamily="18" charset="0"/>
                                <a:ea typeface="楷体" panose="02010609060101010101" pitchFamily="49" charset="-122"/>
                              </a:rPr>
                              <m:t>𝐶</m:t>
                            </m:r>
                          </m:sub>
                        </m:sSub>
                      </m:num>
                      <m:den>
                        <m:r>
                          <a:rPr lang="en-US" altLang="zh-CN" i="1">
                            <a:solidFill>
                              <a:srgbClr val="FF0000"/>
                            </a:solidFill>
                            <a:latin typeface="Cambria Math" panose="02040503050406030204" pitchFamily="18" charset="0"/>
                            <a:ea typeface="楷体" panose="02010609060101010101" pitchFamily="49" charset="-122"/>
                          </a:rPr>
                          <m:t>𝐼</m:t>
                        </m:r>
                      </m:den>
                    </m:f>
                    <m:r>
                      <a:rPr lang="en-US" altLang="zh-CN" i="1">
                        <a:solidFill>
                          <a:srgbClr val="FF0000"/>
                        </a:solidFill>
                        <a:latin typeface="Cambria Math" panose="02040503050406030204" pitchFamily="18" charset="0"/>
                        <a:ea typeface="Cambria Math" panose="02040503050406030204" pitchFamily="18" charset="0"/>
                      </a:rPr>
                      <m:t>≈0.</m:t>
                    </m:r>
                    <m:r>
                      <a:rPr lang="en-US" altLang="zh-CN" i="1">
                        <a:solidFill>
                          <a:srgbClr val="FF0000"/>
                        </a:solidFill>
                        <a:latin typeface="Cambria Math" panose="02040503050406030204" pitchFamily="18" charset="0"/>
                        <a:ea typeface="Cambria Math" panose="02040503050406030204" pitchFamily="18" charset="0"/>
                      </a:rPr>
                      <m:t>0</m:t>
                    </m:r>
                    <m:r>
                      <a:rPr lang="en-US" altLang="zh-CN" i="1">
                        <a:solidFill>
                          <a:srgbClr val="FF0000"/>
                        </a:solidFill>
                        <a:latin typeface="Cambria Math" panose="02040503050406030204" pitchFamily="18" charset="0"/>
                        <a:ea typeface="Cambria Math" panose="02040503050406030204" pitchFamily="18" charset="0"/>
                      </a:rPr>
                      <m:t>2</m:t>
                    </m:r>
                    <m:r>
                      <a:rPr lang="en-US" altLang="zh-CN" i="1">
                        <a:solidFill>
                          <a:srgbClr val="FF0000"/>
                        </a:solidFill>
                        <a:latin typeface="Cambria Math" panose="02040503050406030204" pitchFamily="18" charset="0"/>
                        <a:ea typeface="Cambria Math" panose="02040503050406030204" pitchFamily="18" charset="0"/>
                      </a:rPr>
                      <m:t>9</m:t>
                    </m:r>
                    <m:r>
                      <a:rPr lang="en-US" altLang="zh-CN" i="1">
                        <a:solidFill>
                          <a:srgbClr val="FF0000"/>
                        </a:solidFill>
                        <a:latin typeface="Cambria Math" panose="02040503050406030204" pitchFamily="18" charset="0"/>
                        <a:ea typeface="Cambria Math" panose="02040503050406030204" pitchFamily="18" charset="0"/>
                      </a:rPr>
                      <m:t>% </m:t>
                    </m:r>
                    <m:r>
                      <a:rPr lang="zh-CN" altLang="en-US" i="1">
                        <a:solidFill>
                          <a:srgbClr val="FF0000"/>
                        </a:solidFill>
                        <a:latin typeface="Cambria Math" panose="02040503050406030204" pitchFamily="18" charset="0"/>
                        <a:ea typeface="Cambria Math" panose="02040503050406030204" pitchFamily="18" charset="0"/>
                      </a:rPr>
                      <m:t>，</m:t>
                    </m:r>
                  </m:oMath>
                </a14:m>
                <a:r>
                  <a:rPr lang="zh-CN" altLang="en-US" dirty="0">
                    <a:solidFill>
                      <a:srgbClr val="000000"/>
                    </a:solidFill>
                    <a:latin typeface="楷体" panose="02010609060101010101" pitchFamily="49" charset="-122"/>
                    <a:ea typeface="楷体" panose="02010609060101010101" pitchFamily="49" charset="-122"/>
                  </a:rPr>
                  <a:t>可以用简单的壳层与内部超流转移角动量来解释。</a:t>
                </a:r>
                <a:endParaRPr lang="en-US" altLang="zh-CN" dirty="0">
                  <a:latin typeface="楷体" panose="02010609060101010101" pitchFamily="49" charset="-122"/>
                  <a:ea typeface="楷体" panose="02010609060101010101" pitchFamily="49" charset="-122"/>
                </a:endParaRPr>
              </a:p>
            </p:txBody>
          </p:sp>
        </mc:Choice>
        <mc:Fallback>
          <p:sp>
            <p:nvSpPr>
              <p:cNvPr id="9" name="文本框 8">
                <a:extLst>
                  <a:ext uri="{FF2B5EF4-FFF2-40B4-BE49-F238E27FC236}">
                    <a16:creationId xmlns:a16="http://schemas.microsoft.com/office/drawing/2014/main" id="{C1C15DF4-9726-42F2-BD3A-32D06B2B3078}"/>
                  </a:ext>
                </a:extLst>
              </p:cNvPr>
              <p:cNvSpPr txBox="1">
                <a:spLocks noRot="1" noChangeAspect="1" noMove="1" noResize="1" noEditPoints="1" noAdjustHandles="1" noChangeArrowheads="1" noChangeShapeType="1" noTextEdit="1"/>
              </p:cNvSpPr>
              <p:nvPr/>
            </p:nvSpPr>
            <p:spPr>
              <a:xfrm>
                <a:off x="1010131" y="2832434"/>
                <a:ext cx="10315959" cy="1707006"/>
              </a:xfrm>
              <a:prstGeom prst="rect">
                <a:avLst/>
              </a:prstGeom>
              <a:blipFill>
                <a:blip r:embed="rId4"/>
                <a:stretch>
                  <a:fillRect l="-5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矩形 9">
                <a:extLst>
                  <a:ext uri="{FF2B5EF4-FFF2-40B4-BE49-F238E27FC236}">
                    <a16:creationId xmlns:a16="http://schemas.microsoft.com/office/drawing/2014/main" id="{55A4D5A8-5AA8-C4AA-A76C-54DCF87EBE5A}"/>
                  </a:ext>
                </a:extLst>
              </p:cNvPr>
              <p:cNvSpPr/>
              <p:nvPr/>
            </p:nvSpPr>
            <p:spPr>
              <a:xfrm>
                <a:off x="1010132" y="2281364"/>
                <a:ext cx="6817444" cy="489814"/>
              </a:xfrm>
              <a:prstGeom prst="rect">
                <a:avLst/>
              </a:prstGeom>
            </p:spPr>
            <p:txBody>
              <a:bodyPr wrap="square">
                <a:spAutoFit/>
              </a:bodyPr>
              <a:lstStyle/>
              <a:p>
                <a14:m>
                  <m:oMath xmlns:m="http://schemas.openxmlformats.org/officeDocument/2006/math">
                    <m:f>
                      <m:fPr>
                        <m:ctrlPr>
                          <a:rPr lang="en-US" altLang="zh-CN" b="1" i="1">
                            <a:latin typeface="Cambria Math" panose="02040503050406030204" pitchFamily="18" charset="0"/>
                            <a:ea typeface="楷体" panose="02010609060101010101" pitchFamily="49" charset="-122"/>
                          </a:rPr>
                        </m:ctrlPr>
                      </m:fPr>
                      <m:num>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𝑰</m:t>
                            </m:r>
                          </m:e>
                          <m:sub>
                            <m:r>
                              <a:rPr lang="en-US" altLang="zh-CN" b="1" i="1">
                                <a:latin typeface="Cambria Math" panose="02040503050406030204" pitchFamily="18" charset="0"/>
                                <a:ea typeface="楷体" panose="02010609060101010101" pitchFamily="49" charset="-122"/>
                              </a:rPr>
                              <m:t>𝒄</m:t>
                            </m:r>
                          </m:sub>
                        </m:sSub>
                      </m:num>
                      <m:den>
                        <m:r>
                          <a:rPr lang="en-US" altLang="zh-CN" b="1" i="1">
                            <a:latin typeface="Cambria Math" panose="02040503050406030204" pitchFamily="18" charset="0"/>
                            <a:ea typeface="楷体" panose="02010609060101010101" pitchFamily="49" charset="-122"/>
                          </a:rPr>
                          <m:t>𝑰</m:t>
                        </m:r>
                      </m:den>
                    </m:f>
                    <m:r>
                      <a:rPr lang="en-US" altLang="zh-CN" b="1" i="1">
                        <a:latin typeface="Cambria Math" panose="02040503050406030204" pitchFamily="18" charset="0"/>
                        <a:ea typeface="楷体" panose="02010609060101010101" pitchFamily="49" charset="-122"/>
                      </a:rPr>
                      <m:t> </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𝑮</m:t>
                    </m:r>
                    <m:r>
                      <a:rPr lang="en-US" altLang="zh-CN" b="1" i="1">
                        <a:latin typeface="Cambria Math" panose="02040503050406030204" pitchFamily="18" charset="0"/>
                        <a:ea typeface="Cambria Math" panose="02040503050406030204" pitchFamily="18" charset="0"/>
                      </a:rPr>
                      <m:t> </m:t>
                    </m:r>
                  </m:oMath>
                </a14:m>
                <a:r>
                  <a:rPr lang="en-US" altLang="zh-CN" b="1" dirty="0">
                    <a:latin typeface="楷体" panose="02010609060101010101" pitchFamily="49" charset="-122"/>
                    <a:ea typeface="楷体" panose="02010609060101010101" pitchFamily="49" charset="-122"/>
                  </a:rPr>
                  <a:t>,  </a:t>
                </a:r>
                <a14:m>
                  <m:oMath xmlns:m="http://schemas.openxmlformats.org/officeDocument/2006/math">
                    <m:sSub>
                      <m:sSubPr>
                        <m:ctrlPr>
                          <a:rPr lang="en-US" altLang="zh-CN" b="1" i="1">
                            <a:latin typeface="Cambria Math" panose="02040503050406030204" pitchFamily="18" charset="0"/>
                            <a:ea typeface="楷体" panose="02010609060101010101" pitchFamily="49" charset="-122"/>
                          </a:rPr>
                        </m:ctrlPr>
                      </m:sSubPr>
                      <m:e>
                        <m:r>
                          <a:rPr lang="en-US" altLang="zh-CN" b="1" i="1">
                            <a:latin typeface="Cambria Math" panose="02040503050406030204" pitchFamily="18" charset="0"/>
                            <a:ea typeface="楷体" panose="02010609060101010101" pitchFamily="49" charset="-122"/>
                          </a:rPr>
                          <m:t>𝑰</m:t>
                        </m:r>
                      </m:e>
                      <m:sub>
                        <m:r>
                          <a:rPr lang="en-US" altLang="zh-CN" b="1" i="1">
                            <a:latin typeface="Cambria Math" panose="02040503050406030204" pitchFamily="18" charset="0"/>
                            <a:ea typeface="楷体" panose="02010609060101010101" pitchFamily="49" charset="-122"/>
                          </a:rPr>
                          <m:t>𝒄</m:t>
                        </m:r>
                      </m:sub>
                    </m:sSub>
                  </m:oMath>
                </a14:m>
                <a:r>
                  <a:rPr lang="zh-CN" altLang="en-US" dirty="0">
                    <a:latin typeface="楷体" panose="02010609060101010101" pitchFamily="49" charset="-122"/>
                    <a:ea typeface="楷体" panose="02010609060101010101" pitchFamily="49" charset="-122"/>
                  </a:rPr>
                  <a:t> 为壳层超流的转动惯量，</a:t>
                </a:r>
                <a:r>
                  <a:rPr lang="en-US" altLang="zh-CN" b="1" i="1" dirty="0">
                    <a:latin typeface="楷体" panose="02010609060101010101" pitchFamily="49" charset="-122"/>
                    <a:ea typeface="楷体" panose="02010609060101010101" pitchFamily="49" charset="-122"/>
                  </a:rPr>
                  <a:t>I </a:t>
                </a:r>
                <a:r>
                  <a:rPr lang="zh-CN" altLang="en-US" dirty="0">
                    <a:latin typeface="楷体" panose="02010609060101010101" pitchFamily="49" charset="-122"/>
                    <a:ea typeface="楷体" panose="02010609060101010101" pitchFamily="49" charset="-122"/>
                  </a:rPr>
                  <a:t>为总的转动惯量</a:t>
                </a:r>
              </a:p>
            </p:txBody>
          </p:sp>
        </mc:Choice>
        <mc:Fallback>
          <p:sp>
            <p:nvSpPr>
              <p:cNvPr id="10" name="矩形 9">
                <a:extLst>
                  <a:ext uri="{FF2B5EF4-FFF2-40B4-BE49-F238E27FC236}">
                    <a16:creationId xmlns:a16="http://schemas.microsoft.com/office/drawing/2014/main" id="{55A4D5A8-5AA8-C4AA-A76C-54DCF87EBE5A}"/>
                  </a:ext>
                </a:extLst>
              </p:cNvPr>
              <p:cNvSpPr>
                <a:spLocks noRot="1" noChangeAspect="1" noMove="1" noResize="1" noEditPoints="1" noAdjustHandles="1" noChangeArrowheads="1" noChangeShapeType="1" noTextEdit="1"/>
              </p:cNvSpPr>
              <p:nvPr/>
            </p:nvSpPr>
            <p:spPr>
              <a:xfrm>
                <a:off x="1010132" y="2281364"/>
                <a:ext cx="6817444" cy="489814"/>
              </a:xfrm>
              <a:prstGeom prst="rect">
                <a:avLst/>
              </a:prstGeom>
              <a:blipFill>
                <a:blip r:embed="rId5"/>
                <a:stretch>
                  <a:fillRect b="-2469"/>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13483623-0A53-5B83-749F-7F8447EEF8E5}"/>
              </a:ext>
            </a:extLst>
          </p:cNvPr>
          <p:cNvSpPr txBox="1"/>
          <p:nvPr/>
        </p:nvSpPr>
        <p:spPr>
          <a:xfrm>
            <a:off x="1010131" y="4878388"/>
            <a:ext cx="6842982" cy="1200329"/>
          </a:xfrm>
          <a:prstGeom prst="rect">
            <a:avLst/>
          </a:prstGeom>
          <a:noFill/>
        </p:spPr>
        <p:txBody>
          <a:bodyPr wrap="square">
            <a:spAutoFit/>
          </a:bodyPr>
          <a:lstStyle/>
          <a:p>
            <a:r>
              <a:rPr lang="zh-CN" altLang="en-US" b="1"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跃变与轮廓变化相关性的可能解释：</a:t>
            </a:r>
            <a:endParaRPr lang="en-US" altLang="zh-CN" b="1"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endParaRPr>
          </a:p>
          <a:p>
            <a:endParaRPr lang="en-US" altLang="zh-CN"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endParaRPr>
          </a:p>
          <a:p>
            <a:r>
              <a:rPr lang="zh-CN" altLang="en-US"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跃变导致制动力矩变化</a:t>
            </a:r>
            <a:r>
              <a:rPr lang="en-US" altLang="zh-CN"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a:t>
            </a:r>
            <a:r>
              <a:rPr lang="zh-CN" altLang="en-US"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自转状态变化</a:t>
            </a:r>
            <a:endParaRPr lang="en-US" altLang="zh-CN"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endParaRPr>
          </a:p>
          <a:p>
            <a:r>
              <a:rPr lang="en-US" altLang="zh-CN"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a:t>
            </a:r>
            <a:r>
              <a:rPr lang="zh-CN" altLang="en-US"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磁层中粒子密度变化</a:t>
            </a:r>
            <a:r>
              <a:rPr lang="en-US" altLang="zh-CN"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a:t>
            </a:r>
            <a:r>
              <a:rPr lang="zh-CN" altLang="en-US"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辐射模式发生变化</a:t>
            </a:r>
            <a:endParaRPr lang="en-US" altLang="zh-CN" dirty="0">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63592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5747ACF-2148-3B18-4E54-31FEAAB14247}"/>
              </a:ext>
            </a:extLst>
          </p:cNvPr>
          <p:cNvSpPr>
            <a:spLocks noGrp="1"/>
          </p:cNvSpPr>
          <p:nvPr>
            <p:ph idx="1"/>
          </p:nvPr>
        </p:nvSpPr>
        <p:spPr>
          <a:xfrm>
            <a:off x="1032165" y="2917233"/>
            <a:ext cx="9926782" cy="2226908"/>
          </a:xfrm>
        </p:spPr>
        <p:txBody>
          <a:bodyPr>
            <a:normAutofit lnSpcReduction="10000"/>
          </a:bodyPr>
          <a:lstStyle/>
          <a:p>
            <a:pPr marL="0" indent="0">
              <a:lnSpc>
                <a:spcPct val="110000"/>
              </a:lnSpc>
              <a:buNone/>
            </a:pPr>
            <a:r>
              <a:rPr lang="zh-CN" altLang="en-US" sz="2000" dirty="0">
                <a:latin typeface="楷体" panose="02010609060101010101" pitchFamily="49" charset="-122"/>
                <a:ea typeface="楷体" panose="02010609060101010101" pitchFamily="49" charset="-122"/>
              </a:rPr>
              <a:t>该研究具有以下意义：</a:t>
            </a:r>
            <a:endParaRPr lang="en-US" altLang="zh-CN" sz="2000" dirty="0">
              <a:latin typeface="楷体" panose="02010609060101010101" pitchFamily="49" charset="-122"/>
              <a:ea typeface="楷体" panose="02010609060101010101" pitchFamily="49" charset="-122"/>
            </a:endParaRPr>
          </a:p>
          <a:p>
            <a:pPr marL="0" indent="0">
              <a:lnSpc>
                <a:spcPct val="110000"/>
              </a:lnSpc>
              <a:buNone/>
            </a:pPr>
            <a:r>
              <a:rPr lang="zh-CN" altLang="en-US" sz="2000" dirty="0">
                <a:latin typeface="楷体" panose="02010609060101010101" pitchFamily="49" charset="-122"/>
                <a:ea typeface="楷体" panose="02010609060101010101" pitchFamily="49" charset="-122"/>
              </a:rPr>
              <a:t>① 扩大了脉冲星周期跃变现象的样本，为研究周期跃变现象的</a:t>
            </a:r>
            <a:r>
              <a:rPr lang="zh-CN" altLang="en-US" sz="2000" dirty="0">
                <a:solidFill>
                  <a:srgbClr val="FF0000"/>
                </a:solidFill>
                <a:latin typeface="楷体" panose="02010609060101010101" pitchFamily="49" charset="-122"/>
                <a:ea typeface="楷体" panose="02010609060101010101" pitchFamily="49" charset="-122"/>
              </a:rPr>
              <a:t>物理本质</a:t>
            </a:r>
            <a:r>
              <a:rPr lang="zh-CN" altLang="en-US" sz="2000" dirty="0">
                <a:latin typeface="楷体" panose="02010609060101010101" pitchFamily="49" charset="-122"/>
                <a:ea typeface="楷体" panose="02010609060101010101" pitchFamily="49" charset="-122"/>
              </a:rPr>
              <a:t>以及</a:t>
            </a:r>
            <a:r>
              <a:rPr lang="zh-CN" altLang="en-US" sz="2000" dirty="0">
                <a:solidFill>
                  <a:srgbClr val="FF0000"/>
                </a:solidFill>
                <a:latin typeface="楷体" panose="02010609060101010101" pitchFamily="49" charset="-122"/>
                <a:ea typeface="楷体" panose="02010609060101010101" pitchFamily="49" charset="-122"/>
              </a:rPr>
              <a:t>探索中子星内部结构</a:t>
            </a:r>
            <a:r>
              <a:rPr lang="zh-CN" altLang="en-US" sz="2000" dirty="0">
                <a:latin typeface="楷体" panose="02010609060101010101" pitchFamily="49" charset="-122"/>
                <a:ea typeface="楷体" panose="02010609060101010101" pitchFamily="49" charset="-122"/>
              </a:rPr>
              <a:t>的理论提供观测依据。</a:t>
            </a:r>
            <a:endParaRPr lang="en-US" altLang="zh-CN" sz="2000" dirty="0">
              <a:latin typeface="楷体" panose="02010609060101010101" pitchFamily="49" charset="-122"/>
              <a:ea typeface="楷体" panose="02010609060101010101" pitchFamily="49" charset="-122"/>
            </a:endParaRPr>
          </a:p>
          <a:p>
            <a:pPr marL="0" indent="0">
              <a:lnSpc>
                <a:spcPct val="110000"/>
              </a:lnSpc>
              <a:buNone/>
            </a:pPr>
            <a:r>
              <a:rPr lang="zh-CN" altLang="en-US" sz="2000" dirty="0">
                <a:latin typeface="楷体" panose="02010609060101010101" pitchFamily="49" charset="-122"/>
                <a:ea typeface="楷体" panose="02010609060101010101" pitchFamily="49" charset="-122"/>
              </a:rPr>
              <a:t>② 一般认为脉冲星周期跃变是脉冲星内部流体与外壳层之间的耦合导致，而辐射来自于外部磁层，周期跃变引起轮廓变化将两者联系到了一起。对于具有这种相关性的新的脉冲星的观测研究</a:t>
            </a:r>
            <a:r>
              <a:rPr lang="zh-CN" altLang="en-US" sz="2000" dirty="0">
                <a:solidFill>
                  <a:srgbClr val="FF0000"/>
                </a:solidFill>
                <a:latin typeface="楷体" panose="02010609060101010101" pitchFamily="49" charset="-122"/>
                <a:ea typeface="楷体" panose="02010609060101010101" pitchFamily="49" charset="-122"/>
              </a:rPr>
              <a:t>为跃变理论和脉冲星磁层理论提供新的观测证据</a:t>
            </a:r>
            <a:r>
              <a:rPr lang="zh-CN" altLang="en-US" sz="2000" dirty="0">
                <a:latin typeface="楷体" panose="02010609060101010101" pitchFamily="49" charset="-122"/>
                <a:ea typeface="楷体" panose="02010609060101010101" pitchFamily="49" charset="-122"/>
              </a:rPr>
              <a:t>。</a:t>
            </a:r>
            <a:endParaRPr lang="en-US" altLang="zh-CN" sz="2000" dirty="0">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C385514C-5C64-D6C6-6C79-74A8F551630B}"/>
              </a:ext>
            </a:extLst>
          </p:cNvPr>
          <p:cNvSpPr txBox="1"/>
          <p:nvPr/>
        </p:nvSpPr>
        <p:spPr>
          <a:xfrm>
            <a:off x="831273" y="732495"/>
            <a:ext cx="8416888" cy="1443665"/>
          </a:xfrm>
          <a:prstGeom prst="rect">
            <a:avLst/>
          </a:prstGeom>
          <a:noFill/>
        </p:spPr>
        <p:txBody>
          <a:bodyPr wrap="square">
            <a:spAutoFit/>
          </a:bodyPr>
          <a:lstStyle/>
          <a:p>
            <a:endParaRPr lang="en-US" altLang="zh-CN" sz="1500" b="1" dirty="0">
              <a:latin typeface="黑体" panose="02010609060101010101" pitchFamily="49" charset="-122"/>
              <a:ea typeface="黑体" panose="02010609060101010101" pitchFamily="49" charset="-122"/>
            </a:endParaRPr>
          </a:p>
          <a:p>
            <a:pPr>
              <a:lnSpc>
                <a:spcPct val="200000"/>
              </a:lnSpc>
            </a:pPr>
            <a:r>
              <a:rPr lang="zh-CN" altLang="en-US" sz="2000" dirty="0">
                <a:latin typeface="楷体" panose="02010609060101010101" pitchFamily="49" charset="-122"/>
                <a:ea typeface="楷体" panose="02010609060101010101" pitchFamily="49" charset="-122"/>
              </a:rPr>
              <a:t>  （</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）在</a:t>
            </a:r>
            <a:r>
              <a:rPr lang="en-US" altLang="zh-CN" sz="2000" dirty="0">
                <a:latin typeface="楷体" panose="02010609060101010101" pitchFamily="49" charset="-122"/>
                <a:ea typeface="楷体" panose="02010609060101010101" pitchFamily="49" charset="-122"/>
              </a:rPr>
              <a:t>PSR J1453-6413</a:t>
            </a:r>
            <a:r>
              <a:rPr lang="zh-CN" altLang="en-US" sz="2000" dirty="0">
                <a:latin typeface="楷体" panose="02010609060101010101" pitchFamily="49" charset="-122"/>
                <a:ea typeface="楷体" panose="02010609060101010101" pitchFamily="49" charset="-122"/>
              </a:rPr>
              <a:t>中发现了两个新的周期跃变；</a:t>
            </a:r>
            <a:endParaRPr lang="en-US" altLang="zh-CN" sz="2000" dirty="0">
              <a:latin typeface="楷体" panose="02010609060101010101" pitchFamily="49" charset="-122"/>
              <a:ea typeface="楷体" panose="02010609060101010101" pitchFamily="49" charset="-122"/>
            </a:endParaRPr>
          </a:p>
          <a:p>
            <a:pPr>
              <a:lnSpc>
                <a:spcPct val="200000"/>
              </a:lnSpc>
            </a:pP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）得到了</a:t>
            </a:r>
            <a:r>
              <a:rPr lang="en-US" altLang="zh-CN" sz="2000" dirty="0">
                <a:latin typeface="楷体" panose="02010609060101010101" pitchFamily="49" charset="-122"/>
                <a:ea typeface="楷体" panose="02010609060101010101" pitchFamily="49" charset="-122"/>
              </a:rPr>
              <a:t>PSR J1453-6413</a:t>
            </a:r>
            <a:r>
              <a:rPr lang="zh-CN" altLang="en-US" sz="2000" dirty="0">
                <a:latin typeface="楷体" panose="02010609060101010101" pitchFamily="49" charset="-122"/>
                <a:ea typeface="楷体" panose="02010609060101010101" pitchFamily="49" charset="-122"/>
              </a:rPr>
              <a:t>三次周期跃变的跃变后行为及参数；</a:t>
            </a:r>
            <a:endParaRPr lang="en-US" altLang="zh-CN" sz="2000" dirty="0">
              <a:latin typeface="楷体" panose="02010609060101010101" pitchFamily="49" charset="-122"/>
              <a:ea typeface="楷体" panose="02010609060101010101" pitchFamily="49" charset="-122"/>
            </a:endParaRPr>
          </a:p>
        </p:txBody>
      </p:sp>
      <p:sp>
        <p:nvSpPr>
          <p:cNvPr id="8" name="文本框 7">
            <a:extLst>
              <a:ext uri="{FF2B5EF4-FFF2-40B4-BE49-F238E27FC236}">
                <a16:creationId xmlns:a16="http://schemas.microsoft.com/office/drawing/2014/main" id="{1CE9E4CA-805A-8E17-88BC-E9A8090770F7}"/>
              </a:ext>
            </a:extLst>
          </p:cNvPr>
          <p:cNvSpPr txBox="1"/>
          <p:nvPr/>
        </p:nvSpPr>
        <p:spPr>
          <a:xfrm>
            <a:off x="269187" y="150749"/>
            <a:ext cx="4865674" cy="646331"/>
          </a:xfrm>
          <a:prstGeom prst="rect">
            <a:avLst/>
          </a:prstGeom>
          <a:noFill/>
        </p:spPr>
        <p:txBody>
          <a:bodyPr wrap="square" rtlCol="0">
            <a:spAutoFit/>
          </a:bodyPr>
          <a:lstStyle/>
          <a:p>
            <a:r>
              <a:rPr lang="zh-CN" altLang="en-US" sz="3600" dirty="0"/>
              <a:t>五、总结</a:t>
            </a:r>
          </a:p>
        </p:txBody>
      </p:sp>
    </p:spTree>
    <p:extLst>
      <p:ext uri="{BB962C8B-B14F-4D97-AF65-F5344CB8AC3E}">
        <p14:creationId xmlns:p14="http://schemas.microsoft.com/office/powerpoint/2010/main" val="221872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28EB386-AE56-3FF4-69C0-A37687AB90DE}"/>
              </a:ext>
            </a:extLst>
          </p:cNvPr>
          <p:cNvSpPr/>
          <p:nvPr/>
        </p:nvSpPr>
        <p:spPr>
          <a:xfrm>
            <a:off x="0" y="2374323"/>
            <a:ext cx="12192000" cy="1828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DFCC5D49-94A2-55DA-2839-A9FB430EDE52}"/>
              </a:ext>
            </a:extLst>
          </p:cNvPr>
          <p:cNvSpPr>
            <a:spLocks noGrp="1"/>
          </p:cNvSpPr>
          <p:nvPr>
            <p:ph type="title"/>
          </p:nvPr>
        </p:nvSpPr>
        <p:spPr>
          <a:xfrm>
            <a:off x="2344305" y="2566555"/>
            <a:ext cx="7503389" cy="1444336"/>
          </a:xfrm>
        </p:spPr>
        <p:txBody>
          <a:bodyPr>
            <a:normAutofit/>
          </a:bodyPr>
          <a:lstStyle/>
          <a:p>
            <a:pPr algn="ctr"/>
            <a:r>
              <a:rPr lang="zh-CN" altLang="en-US" sz="6000" b="1" dirty="0">
                <a:solidFill>
                  <a:schemeClr val="bg1"/>
                </a:solidFill>
              </a:rPr>
              <a:t>谢谢聆听！</a:t>
            </a:r>
          </a:p>
        </p:txBody>
      </p:sp>
    </p:spTree>
    <p:extLst>
      <p:ext uri="{BB962C8B-B14F-4D97-AF65-F5344CB8AC3E}">
        <p14:creationId xmlns:p14="http://schemas.microsoft.com/office/powerpoint/2010/main" val="26512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20553FBB-A97C-E3D3-ED1F-3EBF05876D9C}"/>
              </a:ext>
            </a:extLst>
          </p:cNvPr>
          <p:cNvSpPr>
            <a:spLocks noGrp="1"/>
          </p:cNvSpPr>
          <p:nvPr>
            <p:ph type="title"/>
          </p:nvPr>
        </p:nvSpPr>
        <p:spPr>
          <a:xfrm>
            <a:off x="4813106" y="214830"/>
            <a:ext cx="1635435" cy="642942"/>
          </a:xfrm>
        </p:spPr>
        <p:txBody>
          <a:bodyPr>
            <a:normAutofit fontScale="90000"/>
          </a:bodyPr>
          <a:lstStyle/>
          <a:p>
            <a:r>
              <a:rPr lang="zh-CN" altLang="en-US" b="1" dirty="0">
                <a:solidFill>
                  <a:schemeClr val="tx1"/>
                </a:solidFill>
                <a:latin typeface="楷体" pitchFamily="49" charset="-122"/>
                <a:ea typeface="楷体" pitchFamily="49" charset="-122"/>
              </a:rPr>
              <a:t>大纲</a:t>
            </a:r>
          </a:p>
        </p:txBody>
      </p:sp>
      <p:sp>
        <p:nvSpPr>
          <p:cNvPr id="3" name="内容占位符 2">
            <a:extLst>
              <a:ext uri="{FF2B5EF4-FFF2-40B4-BE49-F238E27FC236}">
                <a16:creationId xmlns:a16="http://schemas.microsoft.com/office/drawing/2014/main" id="{25F28B3A-EA2E-0DE4-47AF-3178F6F31BB7}"/>
              </a:ext>
            </a:extLst>
          </p:cNvPr>
          <p:cNvSpPr>
            <a:spLocks noGrp="1"/>
          </p:cNvSpPr>
          <p:nvPr>
            <p:ph idx="1"/>
          </p:nvPr>
        </p:nvSpPr>
        <p:spPr>
          <a:xfrm>
            <a:off x="2304214" y="1449209"/>
            <a:ext cx="4497951" cy="4347085"/>
          </a:xfrm>
        </p:spPr>
        <p:txBody>
          <a:bodyPr>
            <a:normAutofit/>
          </a:bodyPr>
          <a:lstStyle/>
          <a:p>
            <a:pPr marL="0" indent="0">
              <a:lnSpc>
                <a:spcPct val="150000"/>
              </a:lnSpc>
              <a:buNone/>
            </a:pPr>
            <a:r>
              <a:rPr lang="zh-CN" altLang="en-US" sz="2400" b="1" dirty="0">
                <a:latin typeface="楷体" panose="02010609060101010101" pitchFamily="49" charset="-122"/>
                <a:ea typeface="楷体" panose="02010609060101010101" pitchFamily="49" charset="-122"/>
              </a:rPr>
              <a:t>一、背景</a:t>
            </a:r>
            <a:endParaRPr lang="en-US" altLang="zh-CN" sz="2400" b="1" dirty="0">
              <a:latin typeface="楷体" panose="02010609060101010101" pitchFamily="49" charset="-122"/>
              <a:ea typeface="楷体" panose="02010609060101010101" pitchFamily="49" charset="-122"/>
            </a:endParaRPr>
          </a:p>
          <a:p>
            <a:pPr marL="0" indent="0">
              <a:lnSpc>
                <a:spcPct val="150000"/>
              </a:lnSpc>
              <a:buNone/>
            </a:pPr>
            <a:r>
              <a:rPr lang="zh-CN" altLang="en-US" sz="2400" b="1" dirty="0">
                <a:latin typeface="楷体" panose="02010609060101010101" pitchFamily="49" charset="-122"/>
                <a:ea typeface="楷体" panose="02010609060101010101" pitchFamily="49" charset="-122"/>
              </a:rPr>
              <a:t>二、数据获取与处理</a:t>
            </a:r>
            <a:endParaRPr lang="en-US" altLang="zh-CN" sz="2400" b="1" dirty="0">
              <a:latin typeface="楷体" panose="02010609060101010101" pitchFamily="49" charset="-122"/>
              <a:ea typeface="楷体" panose="02010609060101010101" pitchFamily="49" charset="-122"/>
            </a:endParaRPr>
          </a:p>
          <a:p>
            <a:pPr marL="0" indent="0">
              <a:lnSpc>
                <a:spcPct val="150000"/>
              </a:lnSpc>
              <a:buNone/>
            </a:pPr>
            <a:r>
              <a:rPr lang="zh-CN" altLang="en-US" sz="2400" b="1" dirty="0">
                <a:latin typeface="楷体" panose="02010609060101010101" pitchFamily="49" charset="-122"/>
                <a:ea typeface="楷体" panose="02010609060101010101" pitchFamily="49" charset="-122"/>
              </a:rPr>
              <a:t>三、结果</a:t>
            </a:r>
            <a:endParaRPr lang="en-US" altLang="zh-CN" sz="2400" b="1" dirty="0">
              <a:latin typeface="楷体" panose="02010609060101010101" pitchFamily="49" charset="-122"/>
              <a:ea typeface="楷体" panose="02010609060101010101" pitchFamily="49" charset="-122"/>
            </a:endParaRPr>
          </a:p>
          <a:p>
            <a:pPr marL="0" indent="0">
              <a:lnSpc>
                <a:spcPct val="150000"/>
              </a:lnSpc>
              <a:buNone/>
            </a:pPr>
            <a:r>
              <a:rPr lang="zh-CN" altLang="en-US" sz="2400" b="1" dirty="0">
                <a:latin typeface="楷体" panose="02010609060101010101" pitchFamily="49" charset="-122"/>
                <a:ea typeface="楷体" panose="02010609060101010101" pitchFamily="49" charset="-122"/>
              </a:rPr>
              <a:t>四、讨论</a:t>
            </a:r>
            <a:endParaRPr lang="en-US" altLang="zh-CN" sz="2400" b="1" dirty="0">
              <a:latin typeface="楷体" panose="02010609060101010101" pitchFamily="49" charset="-122"/>
              <a:ea typeface="楷体" panose="02010609060101010101" pitchFamily="49" charset="-122"/>
            </a:endParaRPr>
          </a:p>
          <a:p>
            <a:pPr marL="0" indent="0">
              <a:lnSpc>
                <a:spcPct val="150000"/>
              </a:lnSpc>
              <a:buNone/>
            </a:pPr>
            <a:r>
              <a:rPr lang="zh-CN" altLang="en-US" sz="2400" b="1" dirty="0">
                <a:latin typeface="楷体" panose="02010609060101010101" pitchFamily="49" charset="-122"/>
                <a:ea typeface="楷体" panose="02010609060101010101" pitchFamily="49" charset="-122"/>
              </a:rPr>
              <a:t>五、总结与意义</a:t>
            </a:r>
            <a:endParaRPr lang="en-US" altLang="zh-CN" sz="2400" b="1" dirty="0">
              <a:latin typeface="楷体" panose="02010609060101010101" pitchFamily="49" charset="-122"/>
              <a:ea typeface="楷体" panose="02010609060101010101" pitchFamily="49" charset="-122"/>
            </a:endParaRPr>
          </a:p>
        </p:txBody>
      </p:sp>
      <p:sp>
        <p:nvSpPr>
          <p:cNvPr id="8" name="矩形 7">
            <a:extLst>
              <a:ext uri="{FF2B5EF4-FFF2-40B4-BE49-F238E27FC236}">
                <a16:creationId xmlns:a16="http://schemas.microsoft.com/office/drawing/2014/main" id="{ECA1A832-7E7A-AB86-F713-8CC59BE969B2}"/>
              </a:ext>
            </a:extLst>
          </p:cNvPr>
          <p:cNvSpPr/>
          <p:nvPr/>
        </p:nvSpPr>
        <p:spPr>
          <a:xfrm>
            <a:off x="0" y="1061706"/>
            <a:ext cx="12192000" cy="81294"/>
          </a:xfrm>
          <a:prstGeom prst="rect">
            <a:avLst/>
          </a:prstGeom>
          <a:gradFill>
            <a:gsLst>
              <a:gs pos="0">
                <a:srgbClr val="000082"/>
              </a:gs>
              <a:gs pos="30000">
                <a:srgbClr val="66008F"/>
              </a:gs>
              <a:gs pos="64999">
                <a:srgbClr val="BA0066"/>
              </a:gs>
              <a:gs pos="89999">
                <a:srgbClr val="FF0000"/>
              </a:gs>
              <a:gs pos="100000">
                <a:srgbClr val="FF82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334754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8A7DC2C-E981-BD3D-83C8-3D705FE1EB0B}"/>
              </a:ext>
            </a:extLst>
          </p:cNvPr>
          <p:cNvPicPr>
            <a:picLocks noChangeAspect="1" noChangeArrowheads="1"/>
          </p:cNvPicPr>
          <p:nvPr/>
        </p:nvPicPr>
        <p:blipFill>
          <a:blip r:embed="rId2" cstate="print"/>
          <a:srcRect/>
          <a:stretch>
            <a:fillRect/>
          </a:stretch>
        </p:blipFill>
        <p:spPr bwMode="auto">
          <a:xfrm>
            <a:off x="2370843" y="2873312"/>
            <a:ext cx="6599839" cy="2431841"/>
          </a:xfrm>
          <a:prstGeom prst="rect">
            <a:avLst/>
          </a:prstGeom>
          <a:noFill/>
          <a:ln w="9525" cap="flat">
            <a:noFill/>
            <a:round/>
            <a:headEnd/>
            <a:tailEnd/>
          </a:ln>
          <a:effectLst/>
        </p:spPr>
      </p:pic>
      <p:sp>
        <p:nvSpPr>
          <p:cNvPr id="2" name="标题 1">
            <a:extLst>
              <a:ext uri="{FF2B5EF4-FFF2-40B4-BE49-F238E27FC236}">
                <a16:creationId xmlns:a16="http://schemas.microsoft.com/office/drawing/2014/main" id="{27FDFC9B-A564-127C-874A-9D58AD044436}"/>
              </a:ext>
            </a:extLst>
          </p:cNvPr>
          <p:cNvSpPr>
            <a:spLocks noGrp="1"/>
          </p:cNvSpPr>
          <p:nvPr>
            <p:ph type="title"/>
          </p:nvPr>
        </p:nvSpPr>
        <p:spPr>
          <a:xfrm>
            <a:off x="271378" y="684691"/>
            <a:ext cx="1500503" cy="591707"/>
          </a:xfrm>
        </p:spPr>
        <p:txBody>
          <a:bodyPr>
            <a:normAutofit/>
          </a:bodyPr>
          <a:lstStyle/>
          <a:p>
            <a:r>
              <a:rPr lang="zh-CN" altLang="en-US" sz="2400" dirty="0">
                <a:solidFill>
                  <a:schemeClr val="tx1"/>
                </a:solidFill>
                <a:latin typeface="黑体" panose="02010609060101010101" pitchFamily="49" charset="-122"/>
                <a:ea typeface="黑体" panose="02010609060101010101" pitchFamily="49" charset="-122"/>
              </a:rPr>
              <a:t>脉冲星</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102320C7-6F41-67BB-B511-BCA10A46A0D1}"/>
                  </a:ext>
                </a:extLst>
              </p:cNvPr>
              <p:cNvSpPr>
                <a:spLocks noGrp="1"/>
              </p:cNvSpPr>
              <p:nvPr>
                <p:ph idx="1"/>
              </p:nvPr>
            </p:nvSpPr>
            <p:spPr>
              <a:xfrm>
                <a:off x="503295" y="1065871"/>
                <a:ext cx="7262178" cy="1763067"/>
              </a:xfrm>
            </p:spPr>
            <p:txBody>
              <a:bodyPr>
                <a:normAutofit fontScale="70000" lnSpcReduction="20000"/>
              </a:bodyPr>
              <a:lstStyle/>
              <a:p>
                <a:pPr marL="0" indent="0">
                  <a:lnSpc>
                    <a:spcPct val="150000"/>
                  </a:lnSpc>
                  <a:buNone/>
                </a:pPr>
                <a:r>
                  <a:rPr lang="zh-CN" altLang="en-US" dirty="0">
                    <a:latin typeface="宋体" panose="02010600030101010101" pitchFamily="2" charset="-122"/>
                    <a:ea typeface="宋体" panose="02010600030101010101" pitchFamily="2" charset="-122"/>
                  </a:rPr>
                  <a:t>    脉冲星是</a:t>
                </a:r>
                <a:r>
                  <a:rPr lang="zh-CN" altLang="en-US" dirty="0">
                    <a:solidFill>
                      <a:srgbClr val="FF0000"/>
                    </a:solidFill>
                    <a:latin typeface="宋体" panose="02010600030101010101" pitchFamily="2" charset="-122"/>
                    <a:ea typeface="宋体" panose="02010600030101010101" pitchFamily="2" charset="-122"/>
                  </a:rPr>
                  <a:t>快速旋转</a:t>
                </a:r>
                <a:r>
                  <a:rPr lang="zh-CN" altLang="en-US" dirty="0">
                    <a:latin typeface="宋体" panose="02010600030101010101" pitchFamily="2" charset="-122"/>
                    <a:ea typeface="宋体" panose="02010600030101010101" pitchFamily="2" charset="-122"/>
                  </a:rPr>
                  <a:t>的具有</a:t>
                </a:r>
                <a:r>
                  <a:rPr lang="zh-CN" altLang="en-US" dirty="0">
                    <a:solidFill>
                      <a:srgbClr val="FF0000"/>
                    </a:solidFill>
                    <a:latin typeface="宋体" panose="02010600030101010101" pitchFamily="2" charset="-122"/>
                    <a:ea typeface="宋体" panose="02010600030101010101" pitchFamily="2" charset="-122"/>
                  </a:rPr>
                  <a:t>高磁场</a:t>
                </a:r>
                <a:r>
                  <a:rPr lang="zh-CN" altLang="en-US" dirty="0">
                    <a:latin typeface="宋体" panose="02010600030101010101" pitchFamily="2" charset="-122"/>
                    <a:ea typeface="宋体" panose="02010600030101010101" pitchFamily="2" charset="-122"/>
                  </a:rPr>
                  <a:t>的中子星，是中等质量恒星演化到后期，“死亡”的产物。其质量约为</a:t>
                </a:r>
                <a:r>
                  <a:rPr lang="en-US" altLang="zh-CN" dirty="0">
                    <a:latin typeface="宋体" panose="02010600030101010101" pitchFamily="2" charset="-122"/>
                    <a:ea typeface="宋体" panose="02010600030101010101" pitchFamily="2" charset="-122"/>
                  </a:rPr>
                  <a:t>1.4</a:t>
                </a:r>
                <a:r>
                  <a:rPr lang="zh-CN" altLang="en-US" dirty="0">
                    <a:latin typeface="宋体" panose="02010600030101010101" pitchFamily="2" charset="-122"/>
                    <a:ea typeface="宋体" panose="02010600030101010101" pitchFamily="2" charset="-122"/>
                  </a:rPr>
                  <a:t>倍太阳质量，半径约为</a:t>
                </a:r>
                <a:r>
                  <a:rPr lang="en-US" altLang="zh-CN" dirty="0">
                    <a:latin typeface="宋体" panose="02010600030101010101" pitchFamily="2" charset="-122"/>
                    <a:ea typeface="宋体" panose="02010600030101010101" pitchFamily="2" charset="-122"/>
                  </a:rPr>
                  <a:t>10km</a:t>
                </a:r>
                <a:r>
                  <a:rPr lang="zh-CN" altLang="en-US" dirty="0">
                    <a:latin typeface="宋体" panose="02010600030101010101" pitchFamily="2" charset="-122"/>
                    <a:ea typeface="宋体" panose="02010600030101010101" pitchFamily="2" charset="-122"/>
                  </a:rPr>
                  <a:t>，磁场约为</a:t>
                </a:r>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1</m:t>
                        </m:r>
                        <m:r>
                          <a:rPr lang="en-US" altLang="zh-CN" i="1" smtClean="0">
                            <a:latin typeface="Cambria Math" panose="02040503050406030204" pitchFamily="18" charset="0"/>
                          </a:rPr>
                          <m:t>0</m:t>
                        </m:r>
                      </m:e>
                      <m:sup>
                        <m:r>
                          <a:rPr lang="en-US" altLang="zh-CN" i="1">
                            <a:latin typeface="Cambria Math" panose="02040503050406030204" pitchFamily="18" charset="0"/>
                          </a:rPr>
                          <m:t>8</m:t>
                        </m:r>
                      </m:sup>
                    </m:sSup>
                  </m:oMath>
                </a14:m>
                <a:r>
                  <a:rPr lang="en-US" altLang="zh-CN" dirty="0">
                    <a:latin typeface="宋体" panose="02010600030101010101" pitchFamily="2" charset="-122"/>
                    <a:ea typeface="宋体" panose="02010600030101010101" pitchFamily="2" charset="-122"/>
                  </a:rPr>
                  <a:t>~</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a:latin typeface="Cambria Math" panose="02040503050406030204" pitchFamily="18" charset="0"/>
                          </a:rPr>
                          <m:t>1</m:t>
                        </m:r>
                        <m:r>
                          <a:rPr lang="en-US" altLang="zh-CN" i="1" dirty="0" smtClean="0">
                            <a:latin typeface="Cambria Math" panose="02040503050406030204" pitchFamily="18" charset="0"/>
                          </a:rPr>
                          <m:t>0</m:t>
                        </m:r>
                      </m:e>
                      <m:sup>
                        <m:r>
                          <a:rPr lang="en-US" altLang="zh-CN" i="1" dirty="0">
                            <a:latin typeface="Cambria Math" panose="02040503050406030204" pitchFamily="18" charset="0"/>
                          </a:rPr>
                          <m:t>1</m:t>
                        </m:r>
                        <m:r>
                          <a:rPr lang="en-US" altLang="zh-CN" i="1" dirty="0" smtClean="0">
                            <a:latin typeface="Cambria Math" panose="02040503050406030204" pitchFamily="18" charset="0"/>
                          </a:rPr>
                          <m:t>5</m:t>
                        </m:r>
                      </m:sup>
                    </m:sSup>
                    <m:r>
                      <m:rPr>
                        <m:sty m:val="p"/>
                      </m:rPr>
                      <a:rPr lang="en-US" altLang="zh-CN" b="0" i="0" dirty="0" smtClean="0">
                        <a:latin typeface="Cambria Math" panose="02040503050406030204" pitchFamily="18" charset="0"/>
                      </a:rPr>
                      <m:t>G</m:t>
                    </m:r>
                    <m:r>
                      <a:rPr lang="zh-CN" altLang="en-US" i="1" dirty="0">
                        <a:latin typeface="Cambria Math" panose="02040503050406030204" pitchFamily="18" charset="0"/>
                      </a:rPr>
                      <m:t>。</m:t>
                    </m:r>
                  </m:oMath>
                </a14:m>
                <a:r>
                  <a:rPr lang="zh-CN" altLang="en-US" dirty="0">
                    <a:latin typeface="宋体" panose="02010600030101010101" pitchFamily="2" charset="-122"/>
                    <a:ea typeface="宋体" panose="02010600030101010101" pitchFamily="2" charset="-122"/>
                  </a:rPr>
                  <a:t>是</a:t>
                </a:r>
                <a:r>
                  <a:rPr lang="zh-CN" altLang="en-US" dirty="0">
                    <a:solidFill>
                      <a:srgbClr val="FF0000"/>
                    </a:solidFill>
                    <a:latin typeface="宋体" panose="02010600030101010101" pitchFamily="2" charset="-122"/>
                    <a:ea typeface="宋体" panose="02010600030101010101" pitchFamily="2" charset="-122"/>
                  </a:rPr>
                  <a:t>理想的极端条件物理实验室</a:t>
                </a:r>
                <a:r>
                  <a:rPr lang="zh-CN" altLang="en-US" dirty="0">
                    <a:latin typeface="宋体" panose="02010600030101010101" pitchFamily="2" charset="-122"/>
                    <a:ea typeface="宋体" panose="02010600030101010101" pitchFamily="2" charset="-122"/>
                  </a:rPr>
                  <a:t>。目前已发现</a:t>
                </a:r>
                <a:r>
                  <a:rPr lang="en-US" altLang="zh-CN" dirty="0">
                    <a:latin typeface="宋体" panose="02010600030101010101" pitchFamily="2" charset="-122"/>
                    <a:ea typeface="宋体" panose="02010600030101010101" pitchFamily="2" charset="-122"/>
                  </a:rPr>
                  <a:t>4000</a:t>
                </a:r>
                <a:r>
                  <a:rPr lang="zh-CN" altLang="en-US" dirty="0">
                    <a:latin typeface="宋体" panose="02010600030101010101" pitchFamily="2" charset="-122"/>
                    <a:ea typeface="宋体" panose="02010600030101010101" pitchFamily="2" charset="-122"/>
                  </a:rPr>
                  <a:t>颗脉冲星。</a:t>
                </a:r>
                <a:endParaRPr lang="en-US" altLang="zh-CN" dirty="0">
                  <a:latin typeface="宋体" panose="02010600030101010101" pitchFamily="2" charset="-122"/>
                  <a:ea typeface="宋体" panose="02010600030101010101" pitchFamily="2" charset="-122"/>
                </a:endParaRPr>
              </a:p>
            </p:txBody>
          </p:sp>
        </mc:Choice>
        <mc:Fallback>
          <p:sp>
            <p:nvSpPr>
              <p:cNvPr id="3" name="内容占位符 2">
                <a:extLst>
                  <a:ext uri="{FF2B5EF4-FFF2-40B4-BE49-F238E27FC236}">
                    <a16:creationId xmlns:a16="http://schemas.microsoft.com/office/drawing/2014/main" id="{102320C7-6F41-67BB-B511-BCA10A46A0D1}"/>
                  </a:ext>
                </a:extLst>
              </p:cNvPr>
              <p:cNvSpPr>
                <a:spLocks noGrp="1" noRot="1" noChangeAspect="1" noMove="1" noResize="1" noEditPoints="1" noAdjustHandles="1" noChangeArrowheads="1" noChangeShapeType="1" noTextEdit="1"/>
              </p:cNvSpPr>
              <p:nvPr>
                <p:ph idx="1"/>
              </p:nvPr>
            </p:nvSpPr>
            <p:spPr>
              <a:xfrm>
                <a:off x="503295" y="1065871"/>
                <a:ext cx="7262178" cy="1763067"/>
              </a:xfrm>
              <a:blipFill>
                <a:blip r:embed="rId3"/>
                <a:stretch>
                  <a:fillRect l="-924" r="-420"/>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8198CE10-8C4A-4A2E-E44E-0D9A4EA85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577" y="223410"/>
            <a:ext cx="3148333" cy="2360289"/>
          </a:xfrm>
          <a:prstGeom prst="rect">
            <a:avLst/>
          </a:prstGeom>
        </p:spPr>
      </p:pic>
      <p:sp>
        <p:nvSpPr>
          <p:cNvPr id="11" name="文本框 10">
            <a:extLst>
              <a:ext uri="{FF2B5EF4-FFF2-40B4-BE49-F238E27FC236}">
                <a16:creationId xmlns:a16="http://schemas.microsoft.com/office/drawing/2014/main" id="{2FC653E9-D003-1A9E-845C-E043B8637F18}"/>
              </a:ext>
            </a:extLst>
          </p:cNvPr>
          <p:cNvSpPr txBox="1"/>
          <p:nvPr/>
        </p:nvSpPr>
        <p:spPr>
          <a:xfrm>
            <a:off x="9038415" y="2583699"/>
            <a:ext cx="1938544" cy="307777"/>
          </a:xfrm>
          <a:prstGeom prst="rect">
            <a:avLst/>
          </a:prstGeom>
          <a:noFill/>
        </p:spPr>
        <p:txBody>
          <a:bodyPr wrap="square" rtlCol="0">
            <a:spAutoFit/>
          </a:bodyPr>
          <a:lstStyle/>
          <a:p>
            <a:r>
              <a:rPr lang="zh-CN" altLang="en-US" sz="1400" dirty="0">
                <a:latin typeface="黑体" panose="02010609060101010101" pitchFamily="49" charset="-122"/>
                <a:ea typeface="黑体" panose="02010609060101010101" pitchFamily="49" charset="-122"/>
              </a:rPr>
              <a:t>图片来自维基百科</a:t>
            </a:r>
          </a:p>
        </p:txBody>
      </p:sp>
      <p:sp>
        <p:nvSpPr>
          <p:cNvPr id="4" name="TextBox 7">
            <a:extLst>
              <a:ext uri="{FF2B5EF4-FFF2-40B4-BE49-F238E27FC236}">
                <a16:creationId xmlns:a16="http://schemas.microsoft.com/office/drawing/2014/main" id="{51F5CCB9-7AD4-AC63-E5A6-8716582950D8}"/>
              </a:ext>
            </a:extLst>
          </p:cNvPr>
          <p:cNvSpPr txBox="1"/>
          <p:nvPr/>
        </p:nvSpPr>
        <p:spPr>
          <a:xfrm>
            <a:off x="6376750" y="5422797"/>
            <a:ext cx="3000396" cy="369332"/>
          </a:xfrm>
          <a:prstGeom prst="rect">
            <a:avLst/>
          </a:prstGeom>
          <a:noFill/>
        </p:spPr>
        <p:txBody>
          <a:bodyPr wrap="square" rtlCol="0">
            <a:spAutoFit/>
          </a:bodyPr>
          <a:lstStyle/>
          <a:p>
            <a:r>
              <a:rPr lang="en-US" altLang="zh-CN" dirty="0">
                <a:latin typeface="楷体" pitchFamily="49" charset="-122"/>
                <a:ea typeface="楷体" pitchFamily="49" charset="-122"/>
              </a:rPr>
              <a:t>(</a:t>
            </a:r>
            <a:r>
              <a:rPr lang="en-US" altLang="zh-CN" dirty="0" err="1">
                <a:latin typeface="Times New Roman" pitchFamily="18" charset="0"/>
                <a:ea typeface="楷体" pitchFamily="49" charset="-122"/>
                <a:cs typeface="Times New Roman" pitchFamily="18" charset="0"/>
              </a:rPr>
              <a:t>Lorimer</a:t>
            </a:r>
            <a:r>
              <a:rPr lang="en-US" altLang="zh-CN" dirty="0">
                <a:latin typeface="Times New Roman" pitchFamily="18" charset="0"/>
                <a:ea typeface="楷体" pitchFamily="49" charset="-122"/>
                <a:cs typeface="Times New Roman" pitchFamily="18" charset="0"/>
              </a:rPr>
              <a:t> &amp; Kramer, 2005</a:t>
            </a:r>
            <a:r>
              <a:rPr lang="en-US" altLang="zh-CN" dirty="0">
                <a:latin typeface="楷体" pitchFamily="49" charset="-122"/>
                <a:ea typeface="楷体" pitchFamily="49" charset="-122"/>
              </a:rPr>
              <a:t>)</a:t>
            </a:r>
            <a:endParaRPr lang="zh-CN" altLang="en-US" dirty="0">
              <a:latin typeface="楷体" pitchFamily="49" charset="-122"/>
              <a:ea typeface="楷体" pitchFamily="49" charset="-122"/>
            </a:endParaRPr>
          </a:p>
        </p:txBody>
      </p:sp>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D5040003-244F-B83E-A7B9-6B91A06C3FA5}"/>
                  </a:ext>
                </a:extLst>
              </p:cNvPr>
              <p:cNvSpPr/>
              <p:nvPr/>
            </p:nvSpPr>
            <p:spPr>
              <a:xfrm>
                <a:off x="920834" y="5447324"/>
                <a:ext cx="5673929" cy="1164934"/>
              </a:xfrm>
              <a:prstGeom prst="rect">
                <a:avLst/>
              </a:prstGeom>
            </p:spPr>
            <p:txBody>
              <a:bodyPr wrap="square">
                <a:spAutoFit/>
              </a:bodyPr>
              <a:lstStyle/>
              <a:p>
                <a:r>
                  <a:rPr lang="zh-CN" altLang="en-US" dirty="0">
                    <a:latin typeface="楷体" pitchFamily="49" charset="-122"/>
                    <a:ea typeface="楷体" pitchFamily="49" charset="-122"/>
                  </a:rPr>
                  <a:t>脉冲星计时的基本模型：</a:t>
                </a:r>
                <a:endParaRPr lang="en-US" altLang="zh-CN" dirty="0">
                  <a:latin typeface="楷体" pitchFamily="49" charset="-122"/>
                  <a:ea typeface="楷体" pitchFamily="49" charset="-122"/>
                </a:endParaRPr>
              </a:p>
              <a:p>
                <a:pPr>
                  <a:buNone/>
                </a:pPr>
                <a:r>
                  <a:rPr lang="en-US" altLang="zh-CN" dirty="0">
                    <a:latin typeface="楷体" pitchFamily="49" charset="-122"/>
                    <a:ea typeface="楷体" pitchFamily="49" charset="-122"/>
                  </a:rPr>
                  <a:t>                             </a:t>
                </a:r>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楷体" pitchFamily="49" charset="-122"/>
                        </a:rPr>
                        <m:t>𝑣</m:t>
                      </m:r>
                      <m:d>
                        <m:dPr>
                          <m:ctrlPr>
                            <a:rPr lang="en-US" altLang="zh-CN" i="1">
                              <a:latin typeface="Cambria Math" panose="02040503050406030204" pitchFamily="18" charset="0"/>
                              <a:ea typeface="楷体" pitchFamily="49" charset="-122"/>
                            </a:rPr>
                          </m:ctrlPr>
                        </m:dPr>
                        <m:e>
                          <m:r>
                            <a:rPr lang="en-US" altLang="zh-CN" i="1">
                              <a:latin typeface="Cambria Math" panose="02040503050406030204" pitchFamily="18" charset="0"/>
                              <a:ea typeface="楷体" pitchFamily="49" charset="-122"/>
                            </a:rPr>
                            <m:t>𝑡</m:t>
                          </m:r>
                        </m:e>
                      </m:d>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𝑣</m:t>
                          </m:r>
                        </m:e>
                        <m:sub>
                          <m:r>
                            <a:rPr lang="en-US" altLang="zh-CN" i="1">
                              <a:latin typeface="Cambria Math" panose="02040503050406030204" pitchFamily="18" charset="0"/>
                              <a:ea typeface="Cambria Math" panose="02040503050406030204" pitchFamily="18" charset="0"/>
                            </a:rPr>
                            <m:t>0</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𝑣</m:t>
                              </m:r>
                            </m:e>
                          </m:acc>
                        </m:e>
                        <m:sub>
                          <m:r>
                            <a:rPr lang="en-US" altLang="zh-CN" i="1">
                              <a:latin typeface="Cambria Math" panose="02040503050406030204" pitchFamily="18" charset="0"/>
                              <a:ea typeface="Cambria Math" panose="02040503050406030204" pitchFamily="18" charset="0"/>
                            </a:rPr>
                            <m:t>0</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𝑡</m:t>
                              </m:r>
                            </m:e>
                            <m:sub>
                              <m:r>
                                <a:rPr lang="en-US" altLang="zh-CN" i="1">
                                  <a:latin typeface="Cambria Math" panose="02040503050406030204" pitchFamily="18" charset="0"/>
                                  <a:ea typeface="Cambria Math" panose="02040503050406030204" pitchFamily="18" charset="0"/>
                                </a:rPr>
                                <m:t>0</m:t>
                              </m:r>
                            </m:sub>
                          </m:sSub>
                        </m:e>
                      </m:d>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1</m:t>
                          </m:r>
                        </m:num>
                        <m:den>
                          <m:r>
                            <a:rPr lang="en-US" altLang="zh-CN" i="1">
                              <a:latin typeface="Cambria Math" panose="02040503050406030204" pitchFamily="18" charset="0"/>
                              <a:ea typeface="Cambria Math" panose="02040503050406030204" pitchFamily="18" charset="0"/>
                            </a:rPr>
                            <m:t>2</m:t>
                          </m:r>
                        </m:den>
                      </m:f>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𝑣</m:t>
                                  </m:r>
                                </m:e>
                              </m:acc>
                            </m:e>
                            <m:sub>
                              <m:r>
                                <a:rPr lang="en-US" altLang="zh-CN" i="1">
                                  <a:latin typeface="Cambria Math" panose="02040503050406030204" pitchFamily="18" charset="0"/>
                                  <a:ea typeface="Cambria Math" panose="02040503050406030204" pitchFamily="18" charset="0"/>
                                </a:rPr>
                                <m:t>0</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𝑡</m:t>
                                  </m:r>
                                </m:e>
                                <m:sub>
                                  <m:r>
                                    <a:rPr lang="en-US" altLang="zh-CN" i="1">
                                      <a:latin typeface="Cambria Math" panose="02040503050406030204" pitchFamily="18" charset="0"/>
                                      <a:ea typeface="Cambria Math" panose="02040503050406030204" pitchFamily="18" charset="0"/>
                                    </a:rPr>
                                    <m:t>0</m:t>
                                  </m:r>
                                </m:sub>
                              </m:sSub>
                            </m:e>
                          </m:d>
                          <m:r>
                            <m:rPr>
                              <m:nor/>
                            </m:rPr>
                            <a:rPr lang="en-US" altLang="zh-CN" dirty="0">
                              <a:latin typeface="楷体" pitchFamily="49" charset="-122"/>
                              <a:ea typeface="楷体" pitchFamily="49" charset="-122"/>
                            </a:rPr>
                            <m:t> </m:t>
                          </m:r>
                        </m:e>
                        <m:sup>
                          <m:r>
                            <a:rPr lang="en-US" altLang="zh-CN" i="1">
                              <a:latin typeface="Cambria Math" panose="02040503050406030204" pitchFamily="18" charset="0"/>
                              <a:ea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oMath>
                  </m:oMathPara>
                </a14:m>
                <a:endParaRPr lang="en-US" altLang="zh-CN" dirty="0">
                  <a:latin typeface="楷体" pitchFamily="49" charset="-122"/>
                  <a:ea typeface="楷体" pitchFamily="49" charset="-122"/>
                </a:endParaRPr>
              </a:p>
            </p:txBody>
          </p:sp>
        </mc:Choice>
        <mc:Fallback>
          <p:sp>
            <p:nvSpPr>
              <p:cNvPr id="5" name="矩形 4">
                <a:extLst>
                  <a:ext uri="{FF2B5EF4-FFF2-40B4-BE49-F238E27FC236}">
                    <a16:creationId xmlns:a16="http://schemas.microsoft.com/office/drawing/2014/main" id="{D5040003-244F-B83E-A7B9-6B91A06C3FA5}"/>
                  </a:ext>
                </a:extLst>
              </p:cNvPr>
              <p:cNvSpPr>
                <a:spLocks noRot="1" noChangeAspect="1" noMove="1" noResize="1" noEditPoints="1" noAdjustHandles="1" noChangeArrowheads="1" noChangeShapeType="1" noTextEdit="1"/>
              </p:cNvSpPr>
              <p:nvPr/>
            </p:nvSpPr>
            <p:spPr>
              <a:xfrm>
                <a:off x="920834" y="5447324"/>
                <a:ext cx="5673929" cy="1164934"/>
              </a:xfrm>
              <a:prstGeom prst="rect">
                <a:avLst/>
              </a:prstGeom>
              <a:blipFill>
                <a:blip r:embed="rId5"/>
                <a:stretch>
                  <a:fillRect l="-859" t="-3141"/>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226E04EC-C485-28A6-C81F-EBE25100B59F}"/>
              </a:ext>
            </a:extLst>
          </p:cNvPr>
          <p:cNvSpPr txBox="1"/>
          <p:nvPr/>
        </p:nvSpPr>
        <p:spPr>
          <a:xfrm>
            <a:off x="294795" y="2767131"/>
            <a:ext cx="3648792" cy="461665"/>
          </a:xfrm>
          <a:prstGeom prst="rect">
            <a:avLst/>
          </a:prstGeom>
          <a:noFill/>
        </p:spPr>
        <p:txBody>
          <a:bodyPr wrap="square">
            <a:spAutoFit/>
          </a:bodyPr>
          <a:lstStyle/>
          <a:p>
            <a:r>
              <a:rPr lang="zh-CN" altLang="en-US" sz="2400" dirty="0">
                <a:latin typeface="黑体" panose="02010609060101010101" pitchFamily="49" charset="-122"/>
                <a:ea typeface="黑体" panose="02010609060101010101" pitchFamily="49" charset="-122"/>
              </a:rPr>
              <a:t>脉冲星计时</a:t>
            </a:r>
            <a:endParaRPr lang="zh-CN" altLang="en-US" sz="2400" dirty="0"/>
          </a:p>
        </p:txBody>
      </p:sp>
      <p:sp>
        <p:nvSpPr>
          <p:cNvPr id="13" name="文本框 12">
            <a:extLst>
              <a:ext uri="{FF2B5EF4-FFF2-40B4-BE49-F238E27FC236}">
                <a16:creationId xmlns:a16="http://schemas.microsoft.com/office/drawing/2014/main" id="{9B84B2BC-1033-2355-5C96-7A90F820E31E}"/>
              </a:ext>
            </a:extLst>
          </p:cNvPr>
          <p:cNvSpPr txBox="1"/>
          <p:nvPr/>
        </p:nvSpPr>
        <p:spPr>
          <a:xfrm>
            <a:off x="271377" y="50311"/>
            <a:ext cx="3064898" cy="646331"/>
          </a:xfrm>
          <a:prstGeom prst="rect">
            <a:avLst/>
          </a:prstGeom>
          <a:noFill/>
        </p:spPr>
        <p:txBody>
          <a:bodyPr wrap="square" rtlCol="0">
            <a:spAutoFit/>
          </a:bodyPr>
          <a:lstStyle/>
          <a:p>
            <a:r>
              <a:rPr lang="zh-CN" altLang="en-US" sz="3600" dirty="0"/>
              <a:t>一、背景</a:t>
            </a:r>
          </a:p>
        </p:txBody>
      </p:sp>
    </p:spTree>
    <p:extLst>
      <p:ext uri="{BB962C8B-B14F-4D97-AF65-F5344CB8AC3E}">
        <p14:creationId xmlns:p14="http://schemas.microsoft.com/office/powerpoint/2010/main" val="188946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1596133" y="192235"/>
            <a:ext cx="2163520" cy="2554316"/>
          </a:xfrm>
          <a:prstGeom prst="rect">
            <a:avLst/>
          </a:prstGeom>
          <a:noFill/>
          <a:ln w="9525">
            <a:noFill/>
            <a:miter lim="800000"/>
            <a:headEnd/>
            <a:tailEnd/>
          </a:ln>
        </p:spPr>
      </p:pic>
      <p:sp>
        <p:nvSpPr>
          <p:cNvPr id="2" name="矩形 1"/>
          <p:cNvSpPr/>
          <p:nvPr/>
        </p:nvSpPr>
        <p:spPr>
          <a:xfrm>
            <a:off x="4561061" y="1469393"/>
            <a:ext cx="4572015" cy="1077218"/>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可能的物理解释：</a:t>
            </a:r>
            <a:endParaRPr lang="en-US" altLang="zh-CN" b="1" dirty="0">
              <a:latin typeface="楷体" panose="02010609060101010101" pitchFamily="49" charset="-122"/>
              <a:ea typeface="楷体" panose="02010609060101010101" pitchFamily="49" charset="-122"/>
            </a:endParaRPr>
          </a:p>
          <a:p>
            <a:r>
              <a:rPr lang="zh-CN" altLang="en-US" sz="2000" b="1" dirty="0">
                <a:solidFill>
                  <a:srgbClr val="FF0000"/>
                </a:solidFill>
                <a:latin typeface="楷体" panose="02010609060101010101" pitchFamily="49" charset="-122"/>
                <a:ea typeface="楷体" panose="02010609060101010101" pitchFamily="49" charset="-122"/>
              </a:rPr>
              <a:t>星震？</a:t>
            </a:r>
            <a:endParaRPr lang="en-US" altLang="zh-CN" sz="2000" b="1" dirty="0">
              <a:solidFill>
                <a:srgbClr val="FF0000"/>
              </a:solidFill>
              <a:latin typeface="楷体" panose="02010609060101010101" pitchFamily="49" charset="-122"/>
              <a:ea typeface="楷体" panose="02010609060101010101" pitchFamily="49" charset="-122"/>
            </a:endParaRPr>
          </a:p>
          <a:p>
            <a:r>
              <a:rPr lang="zh-CN" altLang="zh-CN" sz="2000" b="1" dirty="0">
                <a:solidFill>
                  <a:srgbClr val="FF0000"/>
                </a:solidFill>
                <a:latin typeface="楷体" panose="02010609060101010101" pitchFamily="49" charset="-122"/>
                <a:ea typeface="楷体" panose="02010609060101010101" pitchFamily="49" charset="-122"/>
              </a:rPr>
              <a:t>脉冲星内部超流</a:t>
            </a:r>
            <a:r>
              <a:rPr lang="zh-CN" altLang="en-US" sz="2000" b="1" dirty="0">
                <a:solidFill>
                  <a:srgbClr val="FF0000"/>
                </a:solidFill>
                <a:latin typeface="楷体" panose="02010609060101010101" pitchFamily="49" charset="-122"/>
                <a:ea typeface="楷体" panose="02010609060101010101" pitchFamily="49" charset="-122"/>
              </a:rPr>
              <a:t>与壳层的相互作用？</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13" name="矩形 12"/>
          <p:cNvSpPr/>
          <p:nvPr/>
        </p:nvSpPr>
        <p:spPr>
          <a:xfrm>
            <a:off x="50378" y="103754"/>
            <a:ext cx="6264317" cy="461665"/>
          </a:xfrm>
          <a:prstGeom prst="rect">
            <a:avLst/>
          </a:prstGeom>
        </p:spPr>
        <p:txBody>
          <a:bodyPr wrap="square">
            <a:spAutoFit/>
          </a:bodyPr>
          <a:lstStyle/>
          <a:p>
            <a:pPr>
              <a:spcBef>
                <a:spcPct val="0"/>
              </a:spcBef>
            </a:pPr>
            <a:r>
              <a:rPr lang="zh-CN" altLang="en-US" sz="2400" dirty="0">
                <a:latin typeface="黑体" panose="02010609060101010101" pitchFamily="49" charset="-122"/>
                <a:ea typeface="黑体" panose="02010609060101010101" pitchFamily="49" charset="-122"/>
                <a:cs typeface="+mj-cs"/>
              </a:rPr>
              <a:t>周期跃变</a:t>
            </a:r>
            <a:endParaRPr lang="en-US" altLang="zh-CN" sz="2400" dirty="0">
              <a:latin typeface="黑体" panose="02010609060101010101" pitchFamily="49" charset="-122"/>
              <a:ea typeface="黑体" panose="02010609060101010101" pitchFamily="49" charset="-122"/>
              <a:cs typeface="+mj-cs"/>
            </a:endParaRPr>
          </a:p>
        </p:txBody>
      </p:sp>
      <p:sp>
        <p:nvSpPr>
          <p:cNvPr id="5" name="文本框 4"/>
          <p:cNvSpPr txBox="1"/>
          <p:nvPr/>
        </p:nvSpPr>
        <p:spPr>
          <a:xfrm>
            <a:off x="4561061" y="548348"/>
            <a:ext cx="5351866" cy="369332"/>
          </a:xfrm>
          <a:prstGeom prst="rect">
            <a:avLst/>
          </a:prstGeom>
          <a:noFill/>
        </p:spPr>
        <p:txBody>
          <a:bodyPr wrap="square" rtlCol="0">
            <a:spAutoFit/>
          </a:bodyPr>
          <a:lstStyle/>
          <a:p>
            <a:r>
              <a:rPr lang="zh-CN" altLang="en-US" dirty="0">
                <a:solidFill>
                  <a:srgbClr val="FF0000"/>
                </a:solidFill>
                <a:latin typeface="楷体" panose="02010609060101010101" pitchFamily="49" charset="-122"/>
                <a:ea typeface="楷体" panose="02010609060101010101" pitchFamily="49" charset="-122"/>
              </a:rPr>
              <a:t>目前仅在</a:t>
            </a:r>
            <a:r>
              <a:rPr lang="en-US" altLang="zh-CN" dirty="0">
                <a:solidFill>
                  <a:srgbClr val="FF0000"/>
                </a:solidFill>
                <a:latin typeface="楷体" panose="02010609060101010101" pitchFamily="49" charset="-122"/>
                <a:ea typeface="楷体" panose="02010609060101010101" pitchFamily="49" charset="-122"/>
              </a:rPr>
              <a:t>200</a:t>
            </a:r>
            <a:r>
              <a:rPr lang="zh-CN" altLang="en-US" dirty="0">
                <a:solidFill>
                  <a:srgbClr val="FF0000"/>
                </a:solidFill>
                <a:latin typeface="楷体" panose="02010609060101010101" pitchFamily="49" charset="-122"/>
                <a:ea typeface="楷体" panose="02010609060101010101" pitchFamily="49" charset="-122"/>
              </a:rPr>
              <a:t>多颗脉冲星上探测到了</a:t>
            </a:r>
            <a:r>
              <a:rPr lang="en-US" altLang="zh-CN" dirty="0">
                <a:solidFill>
                  <a:srgbClr val="FF0000"/>
                </a:solidFill>
                <a:latin typeface="楷体" panose="02010609060101010101" pitchFamily="49" charset="-122"/>
                <a:ea typeface="楷体" panose="02010609060101010101" pitchFamily="49" charset="-122"/>
              </a:rPr>
              <a:t>680</a:t>
            </a:r>
            <a:r>
              <a:rPr lang="zh-CN" altLang="en-US" dirty="0">
                <a:solidFill>
                  <a:srgbClr val="FF0000"/>
                </a:solidFill>
                <a:latin typeface="楷体" panose="02010609060101010101" pitchFamily="49" charset="-122"/>
                <a:ea typeface="楷体" panose="02010609060101010101" pitchFamily="49" charset="-122"/>
              </a:rPr>
              <a:t>多次跃变</a:t>
            </a:r>
          </a:p>
        </p:txBody>
      </p:sp>
      <p:pic>
        <p:nvPicPr>
          <p:cNvPr id="12" name="图片 11">
            <a:extLst>
              <a:ext uri="{FF2B5EF4-FFF2-40B4-BE49-F238E27FC236}">
                <a16:creationId xmlns:a16="http://schemas.microsoft.com/office/drawing/2014/main" id="{F0F4A4DF-3306-5306-7BD7-79458BD13621}"/>
              </a:ext>
            </a:extLst>
          </p:cNvPr>
          <p:cNvPicPr>
            <a:picLocks noChangeAspect="1"/>
          </p:cNvPicPr>
          <p:nvPr/>
        </p:nvPicPr>
        <p:blipFill>
          <a:blip r:embed="rId3"/>
          <a:stretch>
            <a:fillRect/>
          </a:stretch>
        </p:blipFill>
        <p:spPr>
          <a:xfrm>
            <a:off x="357864" y="3270696"/>
            <a:ext cx="3479845" cy="2201394"/>
          </a:xfrm>
          <a:prstGeom prst="rect">
            <a:avLst/>
          </a:prstGeom>
        </p:spPr>
      </p:pic>
      <p:sp>
        <p:nvSpPr>
          <p:cNvPr id="14" name="文本框 13">
            <a:extLst>
              <a:ext uri="{FF2B5EF4-FFF2-40B4-BE49-F238E27FC236}">
                <a16:creationId xmlns:a16="http://schemas.microsoft.com/office/drawing/2014/main" id="{AA6AFF9C-59E0-1A54-5689-0E6FFC7DEA6F}"/>
              </a:ext>
            </a:extLst>
          </p:cNvPr>
          <p:cNvSpPr txBox="1"/>
          <p:nvPr/>
        </p:nvSpPr>
        <p:spPr>
          <a:xfrm>
            <a:off x="0" y="2918555"/>
            <a:ext cx="6665205" cy="400110"/>
          </a:xfrm>
          <a:prstGeom prst="rect">
            <a:avLst/>
          </a:prstGeom>
          <a:noFill/>
        </p:spPr>
        <p:txBody>
          <a:bodyPr wrap="square" rtlCol="0">
            <a:spAutoFit/>
          </a:bodyPr>
          <a:lstStyle/>
          <a:p>
            <a:r>
              <a:rPr lang="zh-CN" altLang="en-US" sz="2000" dirty="0">
                <a:solidFill>
                  <a:srgbClr val="FF0000"/>
                </a:solidFill>
                <a:latin typeface="楷体" panose="02010609060101010101" pitchFamily="49" charset="-122"/>
                <a:ea typeface="楷体" panose="02010609060101010101" pitchFamily="49" charset="-122"/>
              </a:rPr>
              <a:t>最近发现有</a:t>
            </a:r>
            <a:r>
              <a:rPr lang="en-US" altLang="zh-CN" sz="2000" dirty="0">
                <a:solidFill>
                  <a:srgbClr val="FF0000"/>
                </a:solidFill>
                <a:latin typeface="楷体" panose="02010609060101010101" pitchFamily="49" charset="-122"/>
                <a:ea typeface="楷体" panose="02010609060101010101" pitchFamily="49" charset="-122"/>
              </a:rPr>
              <a:t>8</a:t>
            </a:r>
            <a:r>
              <a:rPr lang="zh-CN" altLang="en-US" sz="2000" dirty="0">
                <a:solidFill>
                  <a:srgbClr val="FF0000"/>
                </a:solidFill>
                <a:latin typeface="楷体" panose="02010609060101010101" pitchFamily="49" charset="-122"/>
                <a:ea typeface="楷体" panose="02010609060101010101" pitchFamily="49" charset="-122"/>
              </a:rPr>
              <a:t>脉冲星的周期跃变和辐射变化之间存在联系：</a:t>
            </a:r>
            <a:endParaRPr lang="en-US" altLang="zh-CN" sz="1400" dirty="0"/>
          </a:p>
        </p:txBody>
      </p:sp>
      <p:sp>
        <p:nvSpPr>
          <p:cNvPr id="16" name="矩形 15">
            <a:extLst>
              <a:ext uri="{FF2B5EF4-FFF2-40B4-BE49-F238E27FC236}">
                <a16:creationId xmlns:a16="http://schemas.microsoft.com/office/drawing/2014/main" id="{55A47EA5-FAAB-B635-9C8E-5E0E91081FC9}"/>
              </a:ext>
            </a:extLst>
          </p:cNvPr>
          <p:cNvSpPr/>
          <p:nvPr/>
        </p:nvSpPr>
        <p:spPr>
          <a:xfrm>
            <a:off x="1027063" y="6316103"/>
            <a:ext cx="5068937" cy="400110"/>
          </a:xfrm>
          <a:prstGeom prst="rect">
            <a:avLst/>
          </a:prstGeom>
        </p:spPr>
        <p:txBody>
          <a:bodyPr wrap="square">
            <a:spAutoFit/>
          </a:bodyPr>
          <a:lstStyle/>
          <a:p>
            <a:r>
              <a:rPr lang="zh-CN" altLang="en-US" sz="2000" dirty="0">
                <a:solidFill>
                  <a:srgbClr val="FF0000"/>
                </a:solidFill>
                <a:latin typeface="楷体" panose="02010609060101010101" pitchFamily="49" charset="-122"/>
                <a:ea typeface="楷体" panose="02010609060101010101" pitchFamily="49" charset="-122"/>
                <a:cs typeface="Times New Roman" panose="02020603050405020304" pitchFamily="18" charset="0"/>
                <a:sym typeface="Wingdings" panose="05000000000000000000" pitchFamily="2" charset="2"/>
              </a:rPr>
              <a:t>说明跃变发生时有可能触发了磁层的变化！</a:t>
            </a:r>
            <a:endParaRPr lang="zh-CN" altLang="en-US" sz="1400"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8" name="箭头: 右 17">
            <a:extLst>
              <a:ext uri="{FF2B5EF4-FFF2-40B4-BE49-F238E27FC236}">
                <a16:creationId xmlns:a16="http://schemas.microsoft.com/office/drawing/2014/main" id="{10EAE8AA-A2EE-751D-F868-C9E7483A2C61}"/>
              </a:ext>
            </a:extLst>
          </p:cNvPr>
          <p:cNvSpPr/>
          <p:nvPr/>
        </p:nvSpPr>
        <p:spPr>
          <a:xfrm flipV="1">
            <a:off x="227447" y="6495872"/>
            <a:ext cx="655505" cy="94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id="{68D18F65-9333-EC68-AD28-A22D504AEEF3}"/>
              </a:ext>
            </a:extLst>
          </p:cNvPr>
          <p:cNvSpPr txBox="1"/>
          <p:nvPr/>
        </p:nvSpPr>
        <p:spPr>
          <a:xfrm>
            <a:off x="50378" y="5457075"/>
            <a:ext cx="4779819" cy="830997"/>
          </a:xfrm>
          <a:prstGeom prst="rect">
            <a:avLst/>
          </a:prstGeom>
          <a:noFill/>
        </p:spPr>
        <p:txBody>
          <a:bodyPr wrap="square" rtlCol="0">
            <a:spAutoFit/>
          </a:bodyPr>
          <a:lstStyle/>
          <a:p>
            <a:r>
              <a:rPr lang="en-US" altLang="zh-CN" sz="1600" dirty="0">
                <a:latin typeface="楷体" panose="02010609060101010101" pitchFamily="49" charset="-122"/>
                <a:ea typeface="楷体" panose="02010609060101010101" pitchFamily="49" charset="-122"/>
              </a:rPr>
              <a:t>PSR J2037+3621</a:t>
            </a:r>
            <a:r>
              <a:rPr lang="zh-CN" altLang="en-US" sz="1600" dirty="0">
                <a:latin typeface="楷体" panose="02010609060101010101" pitchFamily="49" charset="-122"/>
                <a:ea typeface="楷体" panose="02010609060101010101" pitchFamily="49" charset="-122"/>
              </a:rPr>
              <a:t>的脉冲宽度在周期跃变后发生了明显的变化，跃变前宽度只有一个模式，跃变后出现宽窄两种模式。</a:t>
            </a:r>
            <a:r>
              <a:rPr lang="en-US" altLang="zh-CN" sz="1600" dirty="0">
                <a:latin typeface="楷体" panose="02010609060101010101" pitchFamily="49" charset="-122"/>
                <a:ea typeface="楷体" panose="02010609060101010101" pitchFamily="49" charset="-122"/>
              </a:rPr>
              <a:t>(</a:t>
            </a:r>
            <a:r>
              <a:rPr lang="en-US" altLang="zh-CN" sz="1600" dirty="0">
                <a:solidFill>
                  <a:schemeClr val="accent1">
                    <a:lumMod val="75000"/>
                  </a:schemeClr>
                </a:solidFill>
                <a:latin typeface="楷体" panose="02010609060101010101" pitchFamily="49" charset="-122"/>
                <a:ea typeface="楷体" panose="02010609060101010101" pitchFamily="49" charset="-122"/>
              </a:rPr>
              <a:t>Kou et al. 2018</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a:t>
            </a:r>
          </a:p>
        </p:txBody>
      </p:sp>
      <p:pic>
        <p:nvPicPr>
          <p:cNvPr id="4" name="图片 3">
            <a:extLst>
              <a:ext uri="{FF2B5EF4-FFF2-40B4-BE49-F238E27FC236}">
                <a16:creationId xmlns:a16="http://schemas.microsoft.com/office/drawing/2014/main" id="{8FADA572-891B-798E-4C26-90CBBE7EE387}"/>
              </a:ext>
            </a:extLst>
          </p:cNvPr>
          <p:cNvPicPr>
            <a:picLocks noChangeAspect="1"/>
          </p:cNvPicPr>
          <p:nvPr/>
        </p:nvPicPr>
        <p:blipFill>
          <a:blip r:embed="rId4"/>
          <a:stretch>
            <a:fillRect/>
          </a:stretch>
        </p:blipFill>
        <p:spPr>
          <a:xfrm>
            <a:off x="5761144" y="3318665"/>
            <a:ext cx="2738984" cy="2687925"/>
          </a:xfrm>
          <a:prstGeom prst="rect">
            <a:avLst/>
          </a:prstGeom>
        </p:spPr>
      </p:pic>
      <p:sp>
        <p:nvSpPr>
          <p:cNvPr id="9" name="文本框 8">
            <a:extLst>
              <a:ext uri="{FF2B5EF4-FFF2-40B4-BE49-F238E27FC236}">
                <a16:creationId xmlns:a16="http://schemas.microsoft.com/office/drawing/2014/main" id="{BD45FB45-0FD3-3476-7F6D-7522996E4E50}"/>
              </a:ext>
            </a:extLst>
          </p:cNvPr>
          <p:cNvSpPr txBox="1"/>
          <p:nvPr/>
        </p:nvSpPr>
        <p:spPr>
          <a:xfrm>
            <a:off x="8494006" y="3754115"/>
            <a:ext cx="3164593" cy="830997"/>
          </a:xfrm>
          <a:prstGeom prst="rect">
            <a:avLst/>
          </a:prstGeom>
          <a:noFill/>
        </p:spPr>
        <p:txBody>
          <a:bodyPr wrap="square" rtlCol="0">
            <a:spAutoFit/>
          </a:bodyPr>
          <a:lstStyle/>
          <a:p>
            <a:r>
              <a:rPr lang="en-US" altLang="zh-CN" sz="1600" dirty="0">
                <a:latin typeface="楷体" panose="02010609060101010101" pitchFamily="49" charset="-122"/>
                <a:ea typeface="楷体" panose="02010609060101010101" pitchFamily="49" charset="-122"/>
              </a:rPr>
              <a:t>PSR J0738-4042</a:t>
            </a:r>
            <a:r>
              <a:rPr lang="zh-CN" altLang="en-US" sz="1600" dirty="0">
                <a:latin typeface="楷体" panose="02010609060101010101" pitchFamily="49" charset="-122"/>
                <a:ea typeface="楷体" panose="02010609060101010101" pitchFamily="49" charset="-122"/>
              </a:rPr>
              <a:t>的脉冲轮廓在周期跃变后发生了明显的变化。</a:t>
            </a:r>
            <a:r>
              <a:rPr lang="en-US" altLang="zh-CN" sz="1600" dirty="0">
                <a:latin typeface="楷体" panose="02010609060101010101" pitchFamily="49" charset="-122"/>
                <a:ea typeface="楷体" panose="02010609060101010101" pitchFamily="49" charset="-122"/>
              </a:rPr>
              <a:t>(</a:t>
            </a:r>
            <a:r>
              <a:rPr lang="en-US" altLang="zh-CN" sz="1600" dirty="0">
                <a:solidFill>
                  <a:schemeClr val="accent1">
                    <a:lumMod val="75000"/>
                  </a:schemeClr>
                </a:solidFill>
                <a:latin typeface="楷体" panose="02010609060101010101" pitchFamily="49" charset="-122"/>
                <a:ea typeface="楷体" panose="02010609060101010101" pitchFamily="49" charset="-122"/>
              </a:rPr>
              <a:t>Zhou et al. 2023</a:t>
            </a:r>
            <a:r>
              <a:rPr lang="en-US" altLang="zh-CN" sz="1600" dirty="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a:t>
            </a:r>
          </a:p>
        </p:txBody>
      </p:sp>
    </p:spTree>
    <p:extLst>
      <p:ext uri="{BB962C8B-B14F-4D97-AF65-F5344CB8AC3E}">
        <p14:creationId xmlns:p14="http://schemas.microsoft.com/office/powerpoint/2010/main" val="154293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a:extLst>
              <a:ext uri="{FF2B5EF4-FFF2-40B4-BE49-F238E27FC236}">
                <a16:creationId xmlns:a16="http://schemas.microsoft.com/office/drawing/2014/main" id="{95423A12-7F86-F5DE-3F2F-4659C2D9A47F}"/>
              </a:ext>
            </a:extLst>
          </p:cNvPr>
          <p:cNvPicPr>
            <a:picLocks noChangeAspect="1"/>
          </p:cNvPicPr>
          <p:nvPr/>
        </p:nvPicPr>
        <p:blipFill>
          <a:blip r:embed="rId2"/>
          <a:stretch>
            <a:fillRect/>
          </a:stretch>
        </p:blipFill>
        <p:spPr>
          <a:xfrm>
            <a:off x="4780675" y="383550"/>
            <a:ext cx="6774016" cy="3524986"/>
          </a:xfrm>
          <a:prstGeom prst="rect">
            <a:avLst/>
          </a:prstGeom>
        </p:spPr>
      </p:pic>
      <p:sp>
        <p:nvSpPr>
          <p:cNvPr id="69" name="文本框 68">
            <a:extLst>
              <a:ext uri="{FF2B5EF4-FFF2-40B4-BE49-F238E27FC236}">
                <a16:creationId xmlns:a16="http://schemas.microsoft.com/office/drawing/2014/main" id="{E5BA22F5-25BC-ED23-AD86-C3CDF0B96902}"/>
              </a:ext>
            </a:extLst>
          </p:cNvPr>
          <p:cNvSpPr txBox="1"/>
          <p:nvPr/>
        </p:nvSpPr>
        <p:spPr>
          <a:xfrm>
            <a:off x="236885" y="167018"/>
            <a:ext cx="4654626" cy="646331"/>
          </a:xfrm>
          <a:prstGeom prst="rect">
            <a:avLst/>
          </a:prstGeom>
          <a:noFill/>
        </p:spPr>
        <p:txBody>
          <a:bodyPr wrap="square">
            <a:spAutoFit/>
          </a:bodyPr>
          <a:lstStyle/>
          <a:p>
            <a:r>
              <a:rPr lang="zh-CN" altLang="en-US" sz="3600" dirty="0"/>
              <a:t>二、数据获取与处理：</a:t>
            </a:r>
            <a:endParaRPr lang="en-US" altLang="zh-CN" sz="3600" dirty="0"/>
          </a:p>
        </p:txBody>
      </p:sp>
      <p:sp>
        <p:nvSpPr>
          <p:cNvPr id="70" name="文本框 69">
            <a:extLst>
              <a:ext uri="{FF2B5EF4-FFF2-40B4-BE49-F238E27FC236}">
                <a16:creationId xmlns:a16="http://schemas.microsoft.com/office/drawing/2014/main" id="{F32139AC-7B99-7B2C-3B7F-616BB8A1DFAC}"/>
              </a:ext>
            </a:extLst>
          </p:cNvPr>
          <p:cNvSpPr txBox="1"/>
          <p:nvPr/>
        </p:nvSpPr>
        <p:spPr>
          <a:xfrm>
            <a:off x="478032" y="1234870"/>
            <a:ext cx="4172331" cy="1938992"/>
          </a:xfrm>
          <a:prstGeom prst="rect">
            <a:avLst/>
          </a:prstGeom>
          <a:noFill/>
        </p:spPr>
        <p:txBody>
          <a:bodyPr wrap="square" rtlCol="0">
            <a:spAutoFit/>
          </a:bodyPr>
          <a:lstStyle/>
          <a:p>
            <a:r>
              <a:rPr lang="zh-CN" altLang="en-US" sz="2000" dirty="0">
                <a:latin typeface="楷体" panose="02010609060101010101" pitchFamily="49" charset="-122"/>
                <a:ea typeface="楷体" panose="02010609060101010101" pitchFamily="49" charset="-122"/>
              </a:rPr>
              <a:t>结合</a:t>
            </a:r>
            <a:r>
              <a:rPr lang="en-US" altLang="zh-CN" sz="2000" dirty="0">
                <a:latin typeface="楷体" panose="02010609060101010101" pitchFamily="49" charset="-122"/>
                <a:ea typeface="楷体" panose="02010609060101010101" pitchFamily="49" charset="-122"/>
              </a:rPr>
              <a:t>ATNF glitch catalog</a:t>
            </a:r>
            <a:r>
              <a:rPr lang="zh-CN" altLang="en-US" sz="2000" dirty="0">
                <a:latin typeface="楷体" panose="02010609060101010101" pitchFamily="49" charset="-122"/>
                <a:ea typeface="楷体" panose="02010609060101010101" pitchFamily="49" charset="-122"/>
              </a:rPr>
              <a:t>和</a:t>
            </a:r>
            <a:r>
              <a:rPr lang="en-US" altLang="zh-CN" sz="2000" dirty="0" err="1">
                <a:latin typeface="楷体" panose="02010609060101010101" pitchFamily="49" charset="-122"/>
                <a:ea typeface="楷体" panose="02010609060101010101" pitchFamily="49" charset="-122"/>
              </a:rPr>
              <a:t>Jordell</a:t>
            </a:r>
            <a:r>
              <a:rPr lang="en-US" altLang="zh-CN" sz="2000" dirty="0">
                <a:latin typeface="楷体" panose="02010609060101010101" pitchFamily="49" charset="-122"/>
                <a:ea typeface="楷体" panose="02010609060101010101" pitchFamily="49" charset="-122"/>
              </a:rPr>
              <a:t> bank glitch table</a:t>
            </a:r>
            <a:r>
              <a:rPr lang="zh-CN" altLang="en-US" sz="2000" dirty="0">
                <a:latin typeface="楷体" panose="02010609060101010101" pitchFamily="49" charset="-122"/>
                <a:ea typeface="楷体" panose="02010609060101010101" pitchFamily="49" charset="-122"/>
              </a:rPr>
              <a:t>，从澳大利亚</a:t>
            </a:r>
            <a:r>
              <a:rPr lang="en-US" altLang="zh-CN" sz="2000" dirty="0">
                <a:latin typeface="楷体" panose="02010609060101010101" pitchFamily="49" charset="-122"/>
                <a:ea typeface="楷体" panose="02010609060101010101" pitchFamily="49" charset="-122"/>
              </a:rPr>
              <a:t>Parkes64</a:t>
            </a:r>
            <a:r>
              <a:rPr lang="zh-CN" altLang="en-US" sz="2000" dirty="0">
                <a:latin typeface="楷体" panose="02010609060101010101" pitchFamily="49" charset="-122"/>
                <a:ea typeface="楷体" panose="02010609060101010101" pitchFamily="49" charset="-122"/>
              </a:rPr>
              <a:t>米射电望远镜数据库中有跃变，且轮廓信噪比比较高的脉冲星中搜寻跃变与轮廓变化的关联。</a:t>
            </a:r>
          </a:p>
        </p:txBody>
      </p:sp>
      <p:graphicFrame>
        <p:nvGraphicFramePr>
          <p:cNvPr id="4" name="表格 4">
            <a:extLst>
              <a:ext uri="{FF2B5EF4-FFF2-40B4-BE49-F238E27FC236}">
                <a16:creationId xmlns:a16="http://schemas.microsoft.com/office/drawing/2014/main" id="{348E4CFB-3EDF-BC9C-79E5-1BB7B85CD5F0}"/>
              </a:ext>
            </a:extLst>
          </p:cNvPr>
          <p:cNvGraphicFramePr>
            <a:graphicFrameLocks noGrp="1"/>
          </p:cNvGraphicFramePr>
          <p:nvPr>
            <p:extLst>
              <p:ext uri="{D42A27DB-BD31-4B8C-83A1-F6EECF244321}">
                <p14:modId xmlns:p14="http://schemas.microsoft.com/office/powerpoint/2010/main" val="3860461180"/>
              </p:ext>
            </p:extLst>
          </p:nvPr>
        </p:nvGraphicFramePr>
        <p:xfrm>
          <a:off x="478033" y="4510610"/>
          <a:ext cx="9080155" cy="1112520"/>
        </p:xfrm>
        <a:graphic>
          <a:graphicData uri="http://schemas.openxmlformats.org/drawingml/2006/table">
            <a:tbl>
              <a:tblPr firstRow="1" bandRow="1">
                <a:tableStyleId>{5C22544A-7EE6-4342-B048-85BDC9FD1C3A}</a:tableStyleId>
              </a:tblPr>
              <a:tblGrid>
                <a:gridCol w="1816031">
                  <a:extLst>
                    <a:ext uri="{9D8B030D-6E8A-4147-A177-3AD203B41FA5}">
                      <a16:colId xmlns:a16="http://schemas.microsoft.com/office/drawing/2014/main" val="3750649584"/>
                    </a:ext>
                  </a:extLst>
                </a:gridCol>
                <a:gridCol w="1816031">
                  <a:extLst>
                    <a:ext uri="{9D8B030D-6E8A-4147-A177-3AD203B41FA5}">
                      <a16:colId xmlns:a16="http://schemas.microsoft.com/office/drawing/2014/main" val="4113471745"/>
                    </a:ext>
                  </a:extLst>
                </a:gridCol>
                <a:gridCol w="1816031">
                  <a:extLst>
                    <a:ext uri="{9D8B030D-6E8A-4147-A177-3AD203B41FA5}">
                      <a16:colId xmlns:a16="http://schemas.microsoft.com/office/drawing/2014/main" val="2999530896"/>
                    </a:ext>
                  </a:extLst>
                </a:gridCol>
                <a:gridCol w="2102583">
                  <a:extLst>
                    <a:ext uri="{9D8B030D-6E8A-4147-A177-3AD203B41FA5}">
                      <a16:colId xmlns:a16="http://schemas.microsoft.com/office/drawing/2014/main" val="2803621684"/>
                    </a:ext>
                  </a:extLst>
                </a:gridCol>
                <a:gridCol w="1529479">
                  <a:extLst>
                    <a:ext uri="{9D8B030D-6E8A-4147-A177-3AD203B41FA5}">
                      <a16:colId xmlns:a16="http://schemas.microsoft.com/office/drawing/2014/main" val="3536153219"/>
                    </a:ext>
                  </a:extLst>
                </a:gridCol>
              </a:tblGrid>
              <a:tr h="370840">
                <a:tc>
                  <a:txBody>
                    <a:bodyPr/>
                    <a:lstStyle/>
                    <a:p>
                      <a:pPr algn="ctr"/>
                      <a:r>
                        <a:rPr lang="en-US" altLang="zh-CN" dirty="0"/>
                        <a:t>Name</a:t>
                      </a:r>
                      <a:endParaRPr lang="zh-CN" altLang="en-US" dirty="0"/>
                    </a:p>
                  </a:txBody>
                  <a:tcPr/>
                </a:tc>
                <a:tc>
                  <a:txBody>
                    <a:bodyPr/>
                    <a:lstStyle/>
                    <a:p>
                      <a:pPr algn="ctr"/>
                      <a:r>
                        <a:rPr lang="en-US" altLang="zh-CN" dirty="0"/>
                        <a:t>  Data range</a:t>
                      </a:r>
                      <a:endParaRPr lang="zh-CN" altLang="en-US" dirty="0"/>
                    </a:p>
                  </a:txBody>
                  <a:tcPr/>
                </a:tc>
                <a:tc>
                  <a:txBody>
                    <a:bodyPr/>
                    <a:lstStyle/>
                    <a:p>
                      <a:pPr algn="ctr"/>
                      <a:r>
                        <a:rPr lang="en-US" altLang="zh-CN" dirty="0"/>
                        <a:t>Frequency</a:t>
                      </a:r>
                      <a:endParaRPr lang="zh-CN" altLang="en-US" dirty="0"/>
                    </a:p>
                  </a:txBody>
                  <a:tcPr/>
                </a:tc>
                <a:tc>
                  <a:txBody>
                    <a:bodyPr/>
                    <a:lstStyle/>
                    <a:p>
                      <a:pPr algn="ctr"/>
                      <a:r>
                        <a:rPr lang="en-US" altLang="zh-CN" dirty="0"/>
                        <a:t>Backend</a:t>
                      </a:r>
                      <a:endParaRPr lang="zh-CN" altLang="en-US" dirty="0"/>
                    </a:p>
                  </a:txBody>
                  <a:tcPr/>
                </a:tc>
                <a:tc>
                  <a:txBody>
                    <a:bodyPr/>
                    <a:lstStyle/>
                    <a:p>
                      <a:pPr algn="ctr"/>
                      <a:r>
                        <a:rPr lang="en-US" altLang="zh-CN" dirty="0"/>
                        <a:t>File Number</a:t>
                      </a:r>
                      <a:endParaRPr lang="zh-CN" altLang="en-US" dirty="0"/>
                    </a:p>
                  </a:txBody>
                  <a:tcPr/>
                </a:tc>
                <a:extLst>
                  <a:ext uri="{0D108BD9-81ED-4DB2-BD59-A6C34878D82A}">
                    <a16:rowId xmlns:a16="http://schemas.microsoft.com/office/drawing/2014/main" val="3162148926"/>
                  </a:ext>
                </a:extLst>
              </a:tr>
              <a:tr h="370840">
                <a:tc>
                  <a:txBody>
                    <a:bodyPr/>
                    <a:lstStyle/>
                    <a:p>
                      <a:pPr algn="ctr"/>
                      <a:r>
                        <a:rPr lang="en-US" altLang="zh-CN" dirty="0"/>
                        <a:t>PSR J1453-6413</a:t>
                      </a:r>
                      <a:endParaRPr lang="zh-CN" altLang="en-US" dirty="0"/>
                    </a:p>
                  </a:txBody>
                  <a:tcPr/>
                </a:tc>
                <a:tc>
                  <a:txBody>
                    <a:bodyPr/>
                    <a:lstStyle/>
                    <a:p>
                      <a:pPr algn="ctr"/>
                      <a:r>
                        <a:rPr lang="en-US" altLang="zh-CN" dirty="0"/>
                        <a:t>51021-59514</a:t>
                      </a:r>
                      <a:endParaRPr lang="zh-CN" altLang="en-US" dirty="0"/>
                    </a:p>
                  </a:txBody>
                  <a:tcPr/>
                </a:tc>
                <a:tc>
                  <a:txBody>
                    <a:bodyPr/>
                    <a:lstStyle/>
                    <a:p>
                      <a:pPr algn="ctr"/>
                      <a:r>
                        <a:rPr lang="en-US" altLang="zh-CN" dirty="0"/>
                        <a:t>1369MHz</a:t>
                      </a:r>
                      <a:endParaRPr lang="zh-CN" altLang="en-US" dirty="0"/>
                    </a:p>
                  </a:txBody>
                  <a:tcPr/>
                </a:tc>
                <a:tc>
                  <a:txBody>
                    <a:bodyPr/>
                    <a:lstStyle/>
                    <a:p>
                      <a:pPr algn="ctr"/>
                      <a:r>
                        <a:rPr lang="en-US" altLang="zh-CN" dirty="0"/>
                        <a:t>AFB</a:t>
                      </a:r>
                      <a:r>
                        <a:rPr lang="zh-CN" altLang="en-US" dirty="0"/>
                        <a:t>、</a:t>
                      </a:r>
                      <a:r>
                        <a:rPr lang="en-US" altLang="zh-CN" dirty="0"/>
                        <a:t>PDFB1\2\3\4</a:t>
                      </a:r>
                      <a:endParaRPr lang="zh-CN" altLang="en-US" dirty="0"/>
                    </a:p>
                  </a:txBody>
                  <a:tcPr/>
                </a:tc>
                <a:tc>
                  <a:txBody>
                    <a:bodyPr/>
                    <a:lstStyle/>
                    <a:p>
                      <a:pPr algn="ctr"/>
                      <a:r>
                        <a:rPr lang="en-US" altLang="zh-CN" dirty="0"/>
                        <a:t>174</a:t>
                      </a:r>
                      <a:endParaRPr lang="zh-CN" altLang="en-US" dirty="0"/>
                    </a:p>
                  </a:txBody>
                  <a:tcPr/>
                </a:tc>
                <a:extLst>
                  <a:ext uri="{0D108BD9-81ED-4DB2-BD59-A6C34878D82A}">
                    <a16:rowId xmlns:a16="http://schemas.microsoft.com/office/drawing/2014/main" val="2087374381"/>
                  </a:ext>
                </a:extLst>
              </a:tr>
              <a:tr h="370840">
                <a:tc>
                  <a:txBody>
                    <a:bodyPr/>
                    <a:lstStyle/>
                    <a:p>
                      <a:pPr algn="ctr"/>
                      <a:r>
                        <a:rPr lang="en-US" altLang="zh-CN" dirty="0"/>
                        <a:t>PSR J1731-4744</a:t>
                      </a:r>
                      <a:endParaRPr lang="zh-CN" altLang="en-US" dirty="0"/>
                    </a:p>
                  </a:txBody>
                  <a:tcPr/>
                </a:tc>
                <a:tc>
                  <a:txBody>
                    <a:bodyPr/>
                    <a:lstStyle/>
                    <a:p>
                      <a:pPr algn="ctr"/>
                      <a:r>
                        <a:rPr lang="en-US" altLang="zh-CN" dirty="0"/>
                        <a:t>54745-59238</a:t>
                      </a:r>
                      <a:endParaRPr lang="zh-CN" altLang="en-US" dirty="0"/>
                    </a:p>
                  </a:txBody>
                  <a:tcPr/>
                </a:tc>
                <a:tc>
                  <a:txBody>
                    <a:bodyPr/>
                    <a:lstStyle/>
                    <a:p>
                      <a:pPr algn="ctr"/>
                      <a:r>
                        <a:rPr lang="en-US" altLang="zh-CN" dirty="0"/>
                        <a:t>1369MHz</a:t>
                      </a:r>
                      <a:endParaRPr lang="zh-CN" altLang="en-US" dirty="0"/>
                    </a:p>
                  </a:txBody>
                  <a:tcPr/>
                </a:tc>
                <a:tc>
                  <a:txBody>
                    <a:bodyPr/>
                    <a:lstStyle/>
                    <a:p>
                      <a:pPr algn="ctr"/>
                      <a:r>
                        <a:rPr lang="en-US" altLang="zh-CN" dirty="0"/>
                        <a:t>PDFB3\4</a:t>
                      </a:r>
                      <a:endParaRPr lang="zh-CN" altLang="en-US" dirty="0"/>
                    </a:p>
                  </a:txBody>
                  <a:tcPr/>
                </a:tc>
                <a:tc>
                  <a:txBody>
                    <a:bodyPr/>
                    <a:lstStyle/>
                    <a:p>
                      <a:pPr algn="ctr"/>
                      <a:r>
                        <a:rPr lang="en-US" altLang="zh-CN" dirty="0"/>
                        <a:t>105</a:t>
                      </a:r>
                      <a:endParaRPr lang="zh-CN" altLang="en-US" dirty="0"/>
                    </a:p>
                  </a:txBody>
                  <a:tcPr/>
                </a:tc>
                <a:extLst>
                  <a:ext uri="{0D108BD9-81ED-4DB2-BD59-A6C34878D82A}">
                    <a16:rowId xmlns:a16="http://schemas.microsoft.com/office/drawing/2014/main" val="1312907114"/>
                  </a:ext>
                </a:extLst>
              </a:tr>
            </a:tbl>
          </a:graphicData>
        </a:graphic>
      </p:graphicFrame>
    </p:spTree>
    <p:extLst>
      <p:ext uri="{BB962C8B-B14F-4D97-AF65-F5344CB8AC3E}">
        <p14:creationId xmlns:p14="http://schemas.microsoft.com/office/powerpoint/2010/main" val="332440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03BF87AB-2C77-C743-2E31-E2EB289AF90F}"/>
              </a:ext>
            </a:extLst>
          </p:cNvPr>
          <p:cNvSpPr>
            <a:spLocks noGrp="1"/>
          </p:cNvSpPr>
          <p:nvPr>
            <p:ph idx="1"/>
          </p:nvPr>
        </p:nvSpPr>
        <p:spPr>
          <a:xfrm>
            <a:off x="145855" y="238327"/>
            <a:ext cx="3984975" cy="542634"/>
          </a:xfrm>
        </p:spPr>
        <p:txBody>
          <a:bodyPr>
            <a:normAutofit/>
          </a:bodyPr>
          <a:lstStyle/>
          <a:p>
            <a:pPr marL="0" indent="0">
              <a:buNone/>
            </a:pPr>
            <a:r>
              <a:rPr lang="zh-CN" altLang="en-US" sz="2400" b="1" dirty="0">
                <a:latin typeface="楷体" pitchFamily="49" charset="-122"/>
                <a:ea typeface="楷体" pitchFamily="49" charset="-122"/>
              </a:rPr>
              <a:t>数据处理流程：</a:t>
            </a:r>
            <a:endParaRPr lang="en-US" altLang="zh-CN" sz="2400" b="1" dirty="0">
              <a:latin typeface="楷体" pitchFamily="49" charset="-122"/>
              <a:ea typeface="楷体" pitchFamily="49" charset="-122"/>
            </a:endParaRPr>
          </a:p>
          <a:p>
            <a:pPr marL="0" indent="0">
              <a:buNone/>
            </a:pPr>
            <a:endParaRPr lang="en-US" altLang="zh-CN" sz="2400" dirty="0">
              <a:latin typeface="楷体" pitchFamily="49" charset="-122"/>
              <a:ea typeface="楷体" pitchFamily="49" charset="-122"/>
            </a:endParaRPr>
          </a:p>
          <a:p>
            <a:pPr marL="0" indent="0">
              <a:buNone/>
            </a:pPr>
            <a:endParaRPr lang="en-US" altLang="zh-CN" dirty="0">
              <a:latin typeface="楷体" pitchFamily="49" charset="-122"/>
              <a:ea typeface="楷体" pitchFamily="49" charset="-122"/>
            </a:endParaRPr>
          </a:p>
          <a:p>
            <a:pPr marL="0" indent="0">
              <a:buNone/>
            </a:pPr>
            <a:endParaRPr lang="en-US" altLang="zh-CN" dirty="0">
              <a:latin typeface="楷体" pitchFamily="49" charset="-122"/>
              <a:ea typeface="楷体" pitchFamily="49" charset="-122"/>
            </a:endParaRPr>
          </a:p>
          <a:p>
            <a:pPr marL="0" indent="0">
              <a:buNone/>
            </a:pPr>
            <a:endParaRPr lang="en-US" altLang="zh-CN" dirty="0">
              <a:latin typeface="楷体" pitchFamily="49" charset="-122"/>
              <a:ea typeface="楷体" pitchFamily="49" charset="-122"/>
            </a:endParaRPr>
          </a:p>
        </p:txBody>
      </p:sp>
      <p:grpSp>
        <p:nvGrpSpPr>
          <p:cNvPr id="5" name="组合 4">
            <a:extLst>
              <a:ext uri="{FF2B5EF4-FFF2-40B4-BE49-F238E27FC236}">
                <a16:creationId xmlns:a16="http://schemas.microsoft.com/office/drawing/2014/main" id="{A1E28183-66FE-07BD-BFCD-810AFA144D16}"/>
              </a:ext>
            </a:extLst>
          </p:cNvPr>
          <p:cNvGrpSpPr/>
          <p:nvPr/>
        </p:nvGrpSpPr>
        <p:grpSpPr>
          <a:xfrm>
            <a:off x="1362036" y="893617"/>
            <a:ext cx="7241636" cy="2594963"/>
            <a:chOff x="4169158" y="3695155"/>
            <a:chExt cx="4616590" cy="1855458"/>
          </a:xfrm>
        </p:grpSpPr>
        <p:sp>
          <p:nvSpPr>
            <p:cNvPr id="6" name="下箭头 12">
              <a:extLst>
                <a:ext uri="{FF2B5EF4-FFF2-40B4-BE49-F238E27FC236}">
                  <a16:creationId xmlns:a16="http://schemas.microsoft.com/office/drawing/2014/main" id="{825D7B74-23A9-39E5-76B2-D5DDE36DBAA3}"/>
                </a:ext>
              </a:extLst>
            </p:cNvPr>
            <p:cNvSpPr/>
            <p:nvPr/>
          </p:nvSpPr>
          <p:spPr>
            <a:xfrm flipH="1">
              <a:off x="4901741" y="4066204"/>
              <a:ext cx="102783" cy="5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60150CAB-695F-FD2C-709B-FD9A2A42ACF6}"/>
                </a:ext>
              </a:extLst>
            </p:cNvPr>
            <p:cNvGrpSpPr/>
            <p:nvPr/>
          </p:nvGrpSpPr>
          <p:grpSpPr>
            <a:xfrm>
              <a:off x="4169158" y="3695155"/>
              <a:ext cx="4616590" cy="1855458"/>
              <a:chOff x="3151298" y="2483334"/>
              <a:chExt cx="4616590" cy="1855458"/>
            </a:xfrm>
          </p:grpSpPr>
          <p:sp>
            <p:nvSpPr>
              <p:cNvPr id="8" name="矩形 7">
                <a:extLst>
                  <a:ext uri="{FF2B5EF4-FFF2-40B4-BE49-F238E27FC236}">
                    <a16:creationId xmlns:a16="http://schemas.microsoft.com/office/drawing/2014/main" id="{D5444EE4-C9A7-5B5E-A496-9F8AA7323800}"/>
                  </a:ext>
                </a:extLst>
              </p:cNvPr>
              <p:cNvSpPr/>
              <p:nvPr/>
            </p:nvSpPr>
            <p:spPr>
              <a:xfrm>
                <a:off x="3217532" y="2603150"/>
                <a:ext cx="1550857" cy="34296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楷体" panose="02010609060101010101" pitchFamily="49" charset="-122"/>
                    <a:ea typeface="楷体" panose="02010609060101010101" pitchFamily="49" charset="-122"/>
                  </a:rPr>
                  <a:t>消干扰</a:t>
                </a:r>
              </a:p>
            </p:txBody>
          </p:sp>
          <p:sp>
            <p:nvSpPr>
              <p:cNvPr id="9" name="矩形 8">
                <a:extLst>
                  <a:ext uri="{FF2B5EF4-FFF2-40B4-BE49-F238E27FC236}">
                    <a16:creationId xmlns:a16="http://schemas.microsoft.com/office/drawing/2014/main" id="{FC092A3A-8A2F-9478-1C63-FD56804AD815}"/>
                  </a:ext>
                </a:extLst>
              </p:cNvPr>
              <p:cNvSpPr/>
              <p:nvPr/>
            </p:nvSpPr>
            <p:spPr>
              <a:xfrm>
                <a:off x="3151298" y="3367637"/>
                <a:ext cx="1550857" cy="285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楷体" panose="02010609060101010101" pitchFamily="49" charset="-122"/>
                    <a:ea typeface="楷体" panose="02010609060101010101" pitchFamily="49" charset="-122"/>
                  </a:rPr>
                  <a:t>叠加</a:t>
                </a:r>
                <a:r>
                  <a:rPr lang="zh-CN" altLang="en-US" sz="2400" dirty="0">
                    <a:latin typeface="楷体" pitchFamily="49" charset="-122"/>
                    <a:ea typeface="楷体" pitchFamily="49" charset="-122"/>
                  </a:rPr>
                  <a:t>、消色散</a:t>
                </a:r>
                <a:endParaRPr lang="zh-CN" altLang="en-US" sz="2400" dirty="0"/>
              </a:p>
            </p:txBody>
          </p:sp>
          <p:sp>
            <p:nvSpPr>
              <p:cNvPr id="10" name="矩形 9">
                <a:extLst>
                  <a:ext uri="{FF2B5EF4-FFF2-40B4-BE49-F238E27FC236}">
                    <a16:creationId xmlns:a16="http://schemas.microsoft.com/office/drawing/2014/main" id="{8872AFC6-DB38-4F57-73EE-AD821EE6C2DB}"/>
                  </a:ext>
                </a:extLst>
              </p:cNvPr>
              <p:cNvSpPr/>
              <p:nvPr/>
            </p:nvSpPr>
            <p:spPr>
              <a:xfrm>
                <a:off x="5440445" y="3852923"/>
                <a:ext cx="2327443" cy="485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楷体" pitchFamily="49" charset="-122"/>
                    <a:ea typeface="楷体" pitchFamily="49" charset="-122"/>
                  </a:rPr>
                  <a:t>得到残差为白噪声的模型</a:t>
                </a:r>
                <a:endParaRPr lang="zh-CN" altLang="en-US" sz="2400" dirty="0"/>
              </a:p>
            </p:txBody>
          </p:sp>
          <p:sp>
            <p:nvSpPr>
              <p:cNvPr id="11" name="矩形 10">
                <a:extLst>
                  <a:ext uri="{FF2B5EF4-FFF2-40B4-BE49-F238E27FC236}">
                    <a16:creationId xmlns:a16="http://schemas.microsoft.com/office/drawing/2014/main" id="{DD30ECB6-E0EA-117D-8465-7C252C2C8CEA}"/>
                  </a:ext>
                </a:extLst>
              </p:cNvPr>
              <p:cNvSpPr/>
              <p:nvPr/>
            </p:nvSpPr>
            <p:spPr>
              <a:xfrm>
                <a:off x="5467623" y="3144498"/>
                <a:ext cx="1674925" cy="342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楷体" pitchFamily="49" charset="-122"/>
                    <a:ea typeface="楷体" pitchFamily="49" charset="-122"/>
                  </a:rPr>
                  <a:t>标准轮廓</a:t>
                </a:r>
                <a:endParaRPr lang="zh-CN" altLang="en-US" sz="2400" dirty="0"/>
              </a:p>
            </p:txBody>
          </p:sp>
          <p:sp>
            <p:nvSpPr>
              <p:cNvPr id="12" name="矩形 11">
                <a:extLst>
                  <a:ext uri="{FF2B5EF4-FFF2-40B4-BE49-F238E27FC236}">
                    <a16:creationId xmlns:a16="http://schemas.microsoft.com/office/drawing/2014/main" id="{FF5C327B-ADB0-901E-E3B2-A399BD867B5D}"/>
                  </a:ext>
                </a:extLst>
              </p:cNvPr>
              <p:cNvSpPr/>
              <p:nvPr/>
            </p:nvSpPr>
            <p:spPr>
              <a:xfrm>
                <a:off x="5446566" y="2483334"/>
                <a:ext cx="1612891" cy="342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Times New Roman" pitchFamily="18" charset="0"/>
                    <a:ea typeface="楷体" pitchFamily="49" charset="-122"/>
                    <a:cs typeface="Times New Roman" pitchFamily="18" charset="0"/>
                  </a:rPr>
                  <a:t>TOA</a:t>
                </a:r>
                <a:endParaRPr lang="zh-CN" altLang="en-US" sz="2400" dirty="0">
                  <a:latin typeface="Times New Roman" pitchFamily="18" charset="0"/>
                  <a:cs typeface="Times New Roman" pitchFamily="18" charset="0"/>
                </a:endParaRPr>
              </a:p>
            </p:txBody>
          </p:sp>
          <p:sp>
            <p:nvSpPr>
              <p:cNvPr id="13" name="右箭头 14">
                <a:extLst>
                  <a:ext uri="{FF2B5EF4-FFF2-40B4-BE49-F238E27FC236}">
                    <a16:creationId xmlns:a16="http://schemas.microsoft.com/office/drawing/2014/main" id="{187AB6F2-86CE-6612-0EF2-4FF78FDF3056}"/>
                  </a:ext>
                </a:extLst>
              </p:cNvPr>
              <p:cNvSpPr/>
              <p:nvPr/>
            </p:nvSpPr>
            <p:spPr>
              <a:xfrm>
                <a:off x="4762576" y="4050765"/>
                <a:ext cx="677869" cy="126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上箭头 15">
                <a:extLst>
                  <a:ext uri="{FF2B5EF4-FFF2-40B4-BE49-F238E27FC236}">
                    <a16:creationId xmlns:a16="http://schemas.microsoft.com/office/drawing/2014/main" id="{550D26C9-60D5-E1E7-8F14-C58D23C4B910}"/>
                  </a:ext>
                </a:extLst>
              </p:cNvPr>
              <p:cNvSpPr/>
              <p:nvPr/>
            </p:nvSpPr>
            <p:spPr>
              <a:xfrm>
                <a:off x="6144108" y="3473526"/>
                <a:ext cx="102782" cy="3586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手杖形箭头 18">
                <a:extLst>
                  <a:ext uri="{FF2B5EF4-FFF2-40B4-BE49-F238E27FC236}">
                    <a16:creationId xmlns:a16="http://schemas.microsoft.com/office/drawing/2014/main" id="{4804A8F4-1204-77D2-49B7-67CD5D2860C6}"/>
                  </a:ext>
                </a:extLst>
              </p:cNvPr>
              <p:cNvSpPr/>
              <p:nvPr/>
            </p:nvSpPr>
            <p:spPr>
              <a:xfrm rot="5400000" flipH="1">
                <a:off x="4363335" y="3031699"/>
                <a:ext cx="918402" cy="240765"/>
              </a:xfrm>
              <a:prstGeom prst="uturnArrow">
                <a:avLst>
                  <a:gd name="adj1" fmla="val 25000"/>
                  <a:gd name="adj2" fmla="val 25000"/>
                  <a:gd name="adj3" fmla="val 25000"/>
                  <a:gd name="adj4" fmla="val 5000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6" name="下箭头 12">
                <a:extLst>
                  <a:ext uri="{FF2B5EF4-FFF2-40B4-BE49-F238E27FC236}">
                    <a16:creationId xmlns:a16="http://schemas.microsoft.com/office/drawing/2014/main" id="{1C17E2F9-5149-35D3-8D03-BE285516AC50}"/>
                  </a:ext>
                </a:extLst>
              </p:cNvPr>
              <p:cNvSpPr/>
              <p:nvPr/>
            </p:nvSpPr>
            <p:spPr>
              <a:xfrm flipH="1" flipV="1">
                <a:off x="6144108" y="2826300"/>
                <a:ext cx="102781" cy="318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76225EF8-6136-F5FF-E147-0DCEF89684F7}"/>
                  </a:ext>
                </a:extLst>
              </p:cNvPr>
              <p:cNvSpPr/>
              <p:nvPr/>
            </p:nvSpPr>
            <p:spPr>
              <a:xfrm>
                <a:off x="3210566" y="3946280"/>
                <a:ext cx="1564788" cy="342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楷体" pitchFamily="49" charset="-122"/>
                    <a:ea typeface="楷体" pitchFamily="49" charset="-122"/>
                  </a:rPr>
                  <a:t>得到</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TOA</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下箭头 12">
                <a:extLst>
                  <a:ext uri="{FF2B5EF4-FFF2-40B4-BE49-F238E27FC236}">
                    <a16:creationId xmlns:a16="http://schemas.microsoft.com/office/drawing/2014/main" id="{E3D3B9F6-EBBA-ABE8-AD70-03FBCE250137}"/>
                  </a:ext>
                </a:extLst>
              </p:cNvPr>
              <p:cNvSpPr/>
              <p:nvPr/>
            </p:nvSpPr>
            <p:spPr>
              <a:xfrm flipH="1">
                <a:off x="3883881" y="3647952"/>
                <a:ext cx="102783" cy="285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9" name="Picture 2">
            <a:extLst>
              <a:ext uri="{FF2B5EF4-FFF2-40B4-BE49-F238E27FC236}">
                <a16:creationId xmlns:a16="http://schemas.microsoft.com/office/drawing/2014/main" id="{81A52032-F022-9BA8-394A-5A18704F9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849" y="4527876"/>
            <a:ext cx="5785988" cy="158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0">
            <a:extLst>
              <a:ext uri="{FF2B5EF4-FFF2-40B4-BE49-F238E27FC236}">
                <a16:creationId xmlns:a16="http://schemas.microsoft.com/office/drawing/2014/main" id="{844DB065-401A-5A56-4F01-8B02371DB189}"/>
              </a:ext>
            </a:extLst>
          </p:cNvPr>
          <p:cNvSpPr txBox="1"/>
          <p:nvPr/>
        </p:nvSpPr>
        <p:spPr>
          <a:xfrm>
            <a:off x="249915" y="4096453"/>
            <a:ext cx="6096000" cy="369332"/>
          </a:xfrm>
          <a:prstGeom prst="rect">
            <a:avLst/>
          </a:prstGeom>
          <a:noFill/>
        </p:spPr>
        <p:txBody>
          <a:bodyPr wrap="square">
            <a:spAutoFit/>
          </a:bodyPr>
          <a:lstStyle/>
          <a:p>
            <a:pPr marL="0" indent="0">
              <a:buNone/>
            </a:pPr>
            <a:r>
              <a:rPr lang="en-US" altLang="zh-CN" sz="1800" b="1" dirty="0">
                <a:latin typeface="Times New Roman" panose="02020603050405020304" pitchFamily="18" charset="0"/>
                <a:ea typeface="楷体" pitchFamily="49" charset="-122"/>
                <a:cs typeface="Times New Roman" panose="02020603050405020304" pitchFamily="18" charset="0"/>
              </a:rPr>
              <a:t>Cholesky</a:t>
            </a:r>
            <a:r>
              <a:rPr lang="zh-CN" altLang="en-US" sz="1800" b="1" dirty="0">
                <a:latin typeface="楷体" pitchFamily="49" charset="-122"/>
                <a:ea typeface="楷体" pitchFamily="49" charset="-122"/>
              </a:rPr>
              <a:t>方法可以有效遏制红噪声：</a:t>
            </a:r>
            <a:endParaRPr lang="en-US" altLang="zh-CN" sz="1800" b="1" dirty="0">
              <a:latin typeface="楷体" pitchFamily="49" charset="-122"/>
              <a:ea typeface="楷体" pitchFamily="49" charset="-122"/>
            </a:endParaRPr>
          </a:p>
        </p:txBody>
      </p:sp>
    </p:spTree>
    <p:extLst>
      <p:ext uri="{BB962C8B-B14F-4D97-AF65-F5344CB8AC3E}">
        <p14:creationId xmlns:p14="http://schemas.microsoft.com/office/powerpoint/2010/main" val="143082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3894A5-076C-D799-8F7F-A1E2FC2C300C}"/>
              </a:ext>
            </a:extLst>
          </p:cNvPr>
          <p:cNvSpPr>
            <a:spLocks noGrp="1"/>
          </p:cNvSpPr>
          <p:nvPr>
            <p:ph type="title"/>
          </p:nvPr>
        </p:nvSpPr>
        <p:spPr>
          <a:xfrm>
            <a:off x="490167" y="1179550"/>
            <a:ext cx="8174184" cy="457320"/>
          </a:xfrm>
        </p:spPr>
        <p:txBody>
          <a:bodyPr>
            <a:normAutofit fontScale="90000"/>
          </a:bodyPr>
          <a:lstStyle/>
          <a:p>
            <a:r>
              <a:rPr lang="zh-CN" altLang="en-US" sz="2800" dirty="0"/>
              <a:t>  </a:t>
            </a:r>
            <a:r>
              <a:rPr lang="en-US" altLang="zh-CN" sz="3100" b="1" dirty="0">
                <a:solidFill>
                  <a:schemeClr val="tx1"/>
                </a:solidFill>
                <a:latin typeface="楷体" panose="02010609060101010101" pitchFamily="49" charset="-122"/>
                <a:ea typeface="楷体" panose="02010609060101010101" pitchFamily="49" charset="-122"/>
                <a:cs typeface="+mn-cs"/>
              </a:rPr>
              <a:t>1.</a:t>
            </a:r>
            <a:r>
              <a:rPr lang="zh-CN" altLang="en-US" sz="3100" b="1" dirty="0">
                <a:solidFill>
                  <a:schemeClr val="tx1"/>
                </a:solidFill>
                <a:latin typeface="楷体" panose="02010609060101010101" pitchFamily="49" charset="-122"/>
                <a:ea typeface="楷体" panose="02010609060101010101" pitchFamily="49" charset="-122"/>
                <a:cs typeface="+mn-cs"/>
              </a:rPr>
              <a:t>在</a:t>
            </a:r>
            <a:r>
              <a:rPr lang="en-US" altLang="zh-CN" sz="3100" b="1" dirty="0">
                <a:solidFill>
                  <a:schemeClr val="tx1"/>
                </a:solidFill>
                <a:latin typeface="楷体" panose="02010609060101010101" pitchFamily="49" charset="-122"/>
                <a:ea typeface="楷体" panose="02010609060101010101" pitchFamily="49" charset="-122"/>
                <a:cs typeface="+mn-cs"/>
              </a:rPr>
              <a:t>PSR J1453-6413</a:t>
            </a:r>
            <a:r>
              <a:rPr lang="zh-CN" altLang="en-US" sz="3100" b="1" dirty="0">
                <a:solidFill>
                  <a:schemeClr val="tx1"/>
                </a:solidFill>
                <a:latin typeface="楷体" panose="02010609060101010101" pitchFamily="49" charset="-122"/>
                <a:ea typeface="楷体" panose="02010609060101010101" pitchFamily="49" charset="-122"/>
                <a:cs typeface="+mn-cs"/>
              </a:rPr>
              <a:t>中发现了两个新的周期跃变</a:t>
            </a:r>
          </a:p>
        </p:txBody>
      </p:sp>
      <p:sp>
        <p:nvSpPr>
          <p:cNvPr id="3" name="文本框 2">
            <a:extLst>
              <a:ext uri="{FF2B5EF4-FFF2-40B4-BE49-F238E27FC236}">
                <a16:creationId xmlns:a16="http://schemas.microsoft.com/office/drawing/2014/main" id="{F28AB76B-F4E6-60B3-BC2A-FFC56DADF24A}"/>
              </a:ext>
            </a:extLst>
          </p:cNvPr>
          <p:cNvSpPr txBox="1"/>
          <p:nvPr/>
        </p:nvSpPr>
        <p:spPr>
          <a:xfrm>
            <a:off x="326796" y="278105"/>
            <a:ext cx="3064898" cy="646331"/>
          </a:xfrm>
          <a:prstGeom prst="rect">
            <a:avLst/>
          </a:prstGeom>
          <a:noFill/>
        </p:spPr>
        <p:txBody>
          <a:bodyPr wrap="square" rtlCol="0">
            <a:spAutoFit/>
          </a:bodyPr>
          <a:lstStyle/>
          <a:p>
            <a:r>
              <a:rPr lang="zh-CN" altLang="en-US" sz="3600" dirty="0"/>
              <a:t>三、结果</a:t>
            </a:r>
          </a:p>
        </p:txBody>
      </p:sp>
      <p:pic>
        <p:nvPicPr>
          <p:cNvPr id="6" name="图片 5">
            <a:extLst>
              <a:ext uri="{FF2B5EF4-FFF2-40B4-BE49-F238E27FC236}">
                <a16:creationId xmlns:a16="http://schemas.microsoft.com/office/drawing/2014/main" id="{BA006477-44B7-E6CF-1122-8C8330613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082" y="924436"/>
            <a:ext cx="7163836" cy="5176581"/>
          </a:xfrm>
          <a:prstGeom prst="rect">
            <a:avLst/>
          </a:prstGeom>
        </p:spPr>
      </p:pic>
    </p:spTree>
    <p:extLst>
      <p:ext uri="{BB962C8B-B14F-4D97-AF65-F5344CB8AC3E}">
        <p14:creationId xmlns:p14="http://schemas.microsoft.com/office/powerpoint/2010/main" val="368562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B52D3A3-B630-CB80-1544-ADFA1AD97B3D}"/>
              </a:ext>
            </a:extLst>
          </p:cNvPr>
          <p:cNvPicPr>
            <a:picLocks noChangeAspect="1"/>
          </p:cNvPicPr>
          <p:nvPr/>
        </p:nvPicPr>
        <p:blipFill rotWithShape="1">
          <a:blip r:embed="rId2"/>
          <a:srcRect t="25134"/>
          <a:stretch/>
        </p:blipFill>
        <p:spPr>
          <a:xfrm>
            <a:off x="1348718" y="1196067"/>
            <a:ext cx="9494563" cy="1586344"/>
          </a:xfrm>
          <a:prstGeom prst="rect">
            <a:avLst/>
          </a:prstGeom>
        </p:spPr>
      </p:pic>
      <p:pic>
        <p:nvPicPr>
          <p:cNvPr id="7" name="图片 6">
            <a:extLst>
              <a:ext uri="{FF2B5EF4-FFF2-40B4-BE49-F238E27FC236}">
                <a16:creationId xmlns:a16="http://schemas.microsoft.com/office/drawing/2014/main" id="{EA877A11-E93C-FDE8-8019-ECFC19BF29F7}"/>
              </a:ext>
            </a:extLst>
          </p:cNvPr>
          <p:cNvPicPr>
            <a:picLocks noChangeAspect="1"/>
          </p:cNvPicPr>
          <p:nvPr/>
        </p:nvPicPr>
        <p:blipFill rotWithShape="1">
          <a:blip r:embed="rId3"/>
          <a:srcRect t="26222"/>
          <a:stretch/>
        </p:blipFill>
        <p:spPr>
          <a:xfrm>
            <a:off x="2503256" y="4075589"/>
            <a:ext cx="6730800" cy="1637192"/>
          </a:xfrm>
          <a:prstGeom prst="rect">
            <a:avLst/>
          </a:prstGeom>
        </p:spPr>
      </p:pic>
      <p:sp>
        <p:nvSpPr>
          <p:cNvPr id="10" name="标题 1">
            <a:extLst>
              <a:ext uri="{FF2B5EF4-FFF2-40B4-BE49-F238E27FC236}">
                <a16:creationId xmlns:a16="http://schemas.microsoft.com/office/drawing/2014/main" id="{11CC98EB-3AFD-04E2-E7C7-AB669D1E8160}"/>
              </a:ext>
            </a:extLst>
          </p:cNvPr>
          <p:cNvSpPr txBox="1">
            <a:spLocks/>
          </p:cNvSpPr>
          <p:nvPr/>
        </p:nvSpPr>
        <p:spPr>
          <a:xfrm>
            <a:off x="603006" y="354178"/>
            <a:ext cx="9587012" cy="829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黑体" panose="02010609060101010101" pitchFamily="49" charset="-122"/>
                <a:ea typeface="黑体" panose="02010609060101010101" pitchFamily="49" charset="-122"/>
                <a:cs typeface="+mn-cs"/>
              </a:rPr>
              <a:t>2</a:t>
            </a:r>
            <a:r>
              <a:rPr lang="en-US" altLang="zh-CN" sz="2800" b="1" dirty="0">
                <a:latin typeface="楷体" panose="02010609060101010101" pitchFamily="49" charset="-122"/>
                <a:ea typeface="楷体" panose="02010609060101010101" pitchFamily="49" charset="-122"/>
                <a:cs typeface="+mn-cs"/>
              </a:rPr>
              <a:t>.</a:t>
            </a:r>
            <a:r>
              <a:rPr lang="zh-CN" altLang="en-US" sz="2800" b="1" dirty="0">
                <a:latin typeface="楷体" panose="02010609060101010101" pitchFamily="49" charset="-122"/>
                <a:ea typeface="楷体" panose="02010609060101010101" pitchFamily="49" charset="-122"/>
                <a:cs typeface="+mn-cs"/>
              </a:rPr>
              <a:t> </a:t>
            </a:r>
            <a:r>
              <a:rPr lang="en-US" altLang="zh-CN" sz="2800" b="1" dirty="0">
                <a:latin typeface="楷体" panose="02010609060101010101" pitchFamily="49" charset="-122"/>
                <a:ea typeface="楷体" panose="02010609060101010101" pitchFamily="49" charset="-122"/>
                <a:cs typeface="+mn-cs"/>
              </a:rPr>
              <a:t>PSR J1453-6413</a:t>
            </a:r>
            <a:r>
              <a:rPr lang="zh-CN" altLang="en-US" sz="2800" b="1" dirty="0">
                <a:latin typeface="楷体" panose="02010609060101010101" pitchFamily="49" charset="-122"/>
                <a:ea typeface="楷体" panose="02010609060101010101" pitchFamily="49" charset="-122"/>
                <a:cs typeface="+mn-cs"/>
              </a:rPr>
              <a:t>第</a:t>
            </a:r>
            <a:r>
              <a:rPr lang="en-US" altLang="zh-CN" sz="2800" b="1" dirty="0">
                <a:latin typeface="楷体" panose="02010609060101010101" pitchFamily="49" charset="-122"/>
                <a:ea typeface="楷体" panose="02010609060101010101" pitchFamily="49" charset="-122"/>
                <a:cs typeface="+mn-cs"/>
              </a:rPr>
              <a:t>2</a:t>
            </a:r>
            <a:r>
              <a:rPr lang="zh-CN" altLang="en-US" sz="2800" b="1" dirty="0">
                <a:latin typeface="楷体" panose="02010609060101010101" pitchFamily="49" charset="-122"/>
                <a:ea typeface="楷体" panose="02010609060101010101" pitchFamily="49" charset="-122"/>
                <a:cs typeface="+mn-cs"/>
              </a:rPr>
              <a:t>次周期跃变前后的位置</a:t>
            </a:r>
          </a:p>
        </p:txBody>
      </p:sp>
      <p:sp>
        <p:nvSpPr>
          <p:cNvPr id="13" name="标题 1">
            <a:extLst>
              <a:ext uri="{FF2B5EF4-FFF2-40B4-BE49-F238E27FC236}">
                <a16:creationId xmlns:a16="http://schemas.microsoft.com/office/drawing/2014/main" id="{D5DDBA15-38F2-0A39-D7CC-F134F16124D0}"/>
              </a:ext>
            </a:extLst>
          </p:cNvPr>
          <p:cNvSpPr txBox="1">
            <a:spLocks/>
          </p:cNvSpPr>
          <p:nvPr/>
        </p:nvSpPr>
        <p:spPr>
          <a:xfrm>
            <a:off x="603006" y="3014490"/>
            <a:ext cx="9587012" cy="829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黑体" panose="02010609060101010101" pitchFamily="49" charset="-122"/>
                <a:ea typeface="黑体" panose="02010609060101010101" pitchFamily="49" charset="-122"/>
                <a:cs typeface="+mn-cs"/>
              </a:rPr>
              <a:t>3</a:t>
            </a:r>
            <a:r>
              <a:rPr lang="en-US" altLang="zh-CN" sz="2800" b="1" dirty="0">
                <a:latin typeface="楷体" panose="02010609060101010101" pitchFamily="49" charset="-122"/>
                <a:ea typeface="楷体" panose="02010609060101010101" pitchFamily="49" charset="-122"/>
                <a:cs typeface="+mn-cs"/>
              </a:rPr>
              <a:t>.</a:t>
            </a:r>
            <a:r>
              <a:rPr lang="zh-CN" altLang="en-US" sz="2800" b="1" dirty="0">
                <a:latin typeface="楷体" panose="02010609060101010101" pitchFamily="49" charset="-122"/>
                <a:ea typeface="楷体" panose="02010609060101010101" pitchFamily="49" charset="-122"/>
                <a:cs typeface="+mn-cs"/>
              </a:rPr>
              <a:t> </a:t>
            </a:r>
            <a:r>
              <a:rPr lang="en-US" altLang="zh-CN" sz="2800" b="1" dirty="0">
                <a:latin typeface="楷体" panose="02010609060101010101" pitchFamily="49" charset="-122"/>
                <a:ea typeface="楷体" panose="02010609060101010101" pitchFamily="49" charset="-122"/>
                <a:cs typeface="+mn-cs"/>
              </a:rPr>
              <a:t>PSR J1453-6413</a:t>
            </a:r>
            <a:r>
              <a:rPr lang="zh-CN" altLang="en-US" sz="2800" b="1" dirty="0">
                <a:latin typeface="楷体" panose="02010609060101010101" pitchFamily="49" charset="-122"/>
                <a:ea typeface="楷体" panose="02010609060101010101" pitchFamily="49" charset="-122"/>
                <a:cs typeface="+mn-cs"/>
              </a:rPr>
              <a:t>第</a:t>
            </a:r>
            <a:r>
              <a:rPr lang="en-US" altLang="zh-CN" sz="2800" b="1" dirty="0">
                <a:latin typeface="楷体" panose="02010609060101010101" pitchFamily="49" charset="-122"/>
                <a:ea typeface="楷体" panose="02010609060101010101" pitchFamily="49" charset="-122"/>
                <a:cs typeface="+mn-cs"/>
              </a:rPr>
              <a:t>2</a:t>
            </a:r>
            <a:r>
              <a:rPr lang="zh-CN" altLang="en-US" sz="2800" b="1" dirty="0">
                <a:latin typeface="楷体" panose="02010609060101010101" pitchFamily="49" charset="-122"/>
                <a:ea typeface="楷体" panose="02010609060101010101" pitchFamily="49" charset="-122"/>
                <a:cs typeface="+mn-cs"/>
              </a:rPr>
              <a:t>次周期跃变前后的自行</a:t>
            </a:r>
          </a:p>
        </p:txBody>
      </p:sp>
    </p:spTree>
    <p:extLst>
      <p:ext uri="{BB962C8B-B14F-4D97-AF65-F5344CB8AC3E}">
        <p14:creationId xmlns:p14="http://schemas.microsoft.com/office/powerpoint/2010/main" val="327923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D0AB965-5710-9C4F-8FFF-D8E4FC0C40F1}"/>
              </a:ext>
            </a:extLst>
          </p:cNvPr>
          <p:cNvPicPr>
            <a:picLocks noChangeAspect="1"/>
          </p:cNvPicPr>
          <p:nvPr/>
        </p:nvPicPr>
        <p:blipFill>
          <a:blip r:embed="rId2"/>
          <a:stretch>
            <a:fillRect/>
          </a:stretch>
        </p:blipFill>
        <p:spPr>
          <a:xfrm>
            <a:off x="1967271" y="3338944"/>
            <a:ext cx="8257457" cy="1724891"/>
          </a:xfrm>
          <a:prstGeom prst="rect">
            <a:avLst/>
          </a:prstGeom>
        </p:spPr>
      </p:pic>
      <p:sp>
        <p:nvSpPr>
          <p:cNvPr id="6" name="标题 1">
            <a:extLst>
              <a:ext uri="{FF2B5EF4-FFF2-40B4-BE49-F238E27FC236}">
                <a16:creationId xmlns:a16="http://schemas.microsoft.com/office/drawing/2014/main" id="{0F69047B-0D73-5C90-1A61-8376EFD9349F}"/>
              </a:ext>
            </a:extLst>
          </p:cNvPr>
          <p:cNvSpPr txBox="1">
            <a:spLocks/>
          </p:cNvSpPr>
          <p:nvPr/>
        </p:nvSpPr>
        <p:spPr>
          <a:xfrm>
            <a:off x="263570" y="124343"/>
            <a:ext cx="9587012" cy="829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a:latin typeface="黑体" panose="02010609060101010101" pitchFamily="49" charset="-122"/>
                <a:ea typeface="黑体" panose="02010609060101010101" pitchFamily="49" charset="-122"/>
                <a:cs typeface="+mn-cs"/>
              </a:rPr>
              <a:t>4</a:t>
            </a:r>
            <a:r>
              <a:rPr lang="en-US" altLang="zh-CN" sz="2800" b="1" dirty="0">
                <a:latin typeface="楷体" panose="02010609060101010101" pitchFamily="49" charset="-122"/>
                <a:ea typeface="楷体" panose="02010609060101010101" pitchFamily="49" charset="-122"/>
                <a:cs typeface="+mn-cs"/>
              </a:rPr>
              <a:t>.</a:t>
            </a:r>
            <a:r>
              <a:rPr lang="zh-CN" altLang="en-US" sz="2800" b="1" dirty="0">
                <a:latin typeface="楷体" panose="02010609060101010101" pitchFamily="49" charset="-122"/>
                <a:ea typeface="楷体" panose="02010609060101010101" pitchFamily="49" charset="-122"/>
                <a:cs typeface="+mn-cs"/>
              </a:rPr>
              <a:t> </a:t>
            </a:r>
            <a:r>
              <a:rPr lang="en-US" altLang="zh-CN" sz="2800" b="1" dirty="0">
                <a:latin typeface="楷体" panose="02010609060101010101" pitchFamily="49" charset="-122"/>
                <a:ea typeface="楷体" panose="02010609060101010101" pitchFamily="49" charset="-122"/>
                <a:cs typeface="+mn-cs"/>
              </a:rPr>
              <a:t>PSR J1453-6413</a:t>
            </a:r>
            <a:r>
              <a:rPr lang="zh-CN" altLang="en-US" sz="2800" b="1" dirty="0">
                <a:latin typeface="楷体" panose="02010609060101010101" pitchFamily="49" charset="-122"/>
                <a:ea typeface="楷体" panose="02010609060101010101" pitchFamily="49" charset="-122"/>
                <a:cs typeface="+mn-cs"/>
              </a:rPr>
              <a:t>第</a:t>
            </a:r>
            <a:r>
              <a:rPr lang="en-US" altLang="zh-CN" sz="2800" b="1" dirty="0">
                <a:latin typeface="楷体" panose="02010609060101010101" pitchFamily="49" charset="-122"/>
                <a:ea typeface="楷体" panose="02010609060101010101" pitchFamily="49" charset="-122"/>
                <a:cs typeface="+mn-cs"/>
              </a:rPr>
              <a:t>2</a:t>
            </a:r>
            <a:r>
              <a:rPr lang="zh-CN" altLang="en-US" sz="2800" b="1" dirty="0">
                <a:latin typeface="楷体" panose="02010609060101010101" pitchFamily="49" charset="-122"/>
                <a:ea typeface="楷体" panose="02010609060101010101" pitchFamily="49" charset="-122"/>
                <a:cs typeface="+mn-cs"/>
              </a:rPr>
              <a:t>次周期跃变前后的二维横向速度</a:t>
            </a:r>
          </a:p>
        </p:txBody>
      </p:sp>
      <p:pic>
        <p:nvPicPr>
          <p:cNvPr id="10" name="图片 9">
            <a:extLst>
              <a:ext uri="{FF2B5EF4-FFF2-40B4-BE49-F238E27FC236}">
                <a16:creationId xmlns:a16="http://schemas.microsoft.com/office/drawing/2014/main" id="{4EBAC45A-A614-3EC2-0660-BA664BE57E76}"/>
              </a:ext>
            </a:extLst>
          </p:cNvPr>
          <p:cNvPicPr>
            <a:picLocks noChangeAspect="1"/>
          </p:cNvPicPr>
          <p:nvPr/>
        </p:nvPicPr>
        <p:blipFill>
          <a:blip r:embed="rId3"/>
          <a:stretch>
            <a:fillRect/>
          </a:stretch>
        </p:blipFill>
        <p:spPr>
          <a:xfrm>
            <a:off x="1873159" y="1225672"/>
            <a:ext cx="2757730" cy="588839"/>
          </a:xfrm>
          <a:prstGeom prst="rect">
            <a:avLst/>
          </a:prstGeom>
        </p:spPr>
      </p:pic>
      <p:pic>
        <p:nvPicPr>
          <p:cNvPr id="12" name="图片 11">
            <a:extLst>
              <a:ext uri="{FF2B5EF4-FFF2-40B4-BE49-F238E27FC236}">
                <a16:creationId xmlns:a16="http://schemas.microsoft.com/office/drawing/2014/main" id="{AD3185F8-284D-1902-5B45-06F6681E5AB2}"/>
              </a:ext>
            </a:extLst>
          </p:cNvPr>
          <p:cNvPicPr>
            <a:picLocks noChangeAspect="1"/>
          </p:cNvPicPr>
          <p:nvPr/>
        </p:nvPicPr>
        <p:blipFill>
          <a:blip r:embed="rId4"/>
          <a:stretch>
            <a:fillRect/>
          </a:stretch>
        </p:blipFill>
        <p:spPr>
          <a:xfrm>
            <a:off x="1873159" y="2193640"/>
            <a:ext cx="3068617" cy="429688"/>
          </a:xfrm>
          <a:prstGeom prst="rect">
            <a:avLst/>
          </a:prstGeom>
        </p:spPr>
      </p:pic>
      <p:sp>
        <p:nvSpPr>
          <p:cNvPr id="13" name="文本框 12">
            <a:extLst>
              <a:ext uri="{FF2B5EF4-FFF2-40B4-BE49-F238E27FC236}">
                <a16:creationId xmlns:a16="http://schemas.microsoft.com/office/drawing/2014/main" id="{1F8F794A-896C-BBDF-C4DD-9A763CCF2895}"/>
              </a:ext>
            </a:extLst>
          </p:cNvPr>
          <p:cNvSpPr txBox="1"/>
          <p:nvPr/>
        </p:nvSpPr>
        <p:spPr>
          <a:xfrm>
            <a:off x="1406236" y="1225672"/>
            <a:ext cx="3983182" cy="1549134"/>
          </a:xfrm>
          <a:prstGeom prst="rect">
            <a:avLst/>
          </a:prstGeom>
          <a:noFill/>
          <a:ln w="28575">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39629449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4109</TotalTime>
  <Words>934</Words>
  <Application>Microsoft Office PowerPoint</Application>
  <PresentationFormat>宽屏</PresentationFormat>
  <Paragraphs>139</Paragraphs>
  <Slides>17</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等线</vt:lpstr>
      <vt:lpstr>等线 Light</vt:lpstr>
      <vt:lpstr>黑体</vt:lpstr>
      <vt:lpstr>楷体</vt:lpstr>
      <vt:lpstr>宋体</vt:lpstr>
      <vt:lpstr>Arial</vt:lpstr>
      <vt:lpstr>Cambria Math</vt:lpstr>
      <vt:lpstr>Times New Roman</vt:lpstr>
      <vt:lpstr>Office 主题​​</vt:lpstr>
      <vt:lpstr>Glitch correlated emission variation of two pulsars</vt:lpstr>
      <vt:lpstr>大纲</vt:lpstr>
      <vt:lpstr>脉冲星</vt:lpstr>
      <vt:lpstr>PowerPoint 演示文稿</vt:lpstr>
      <vt:lpstr>PowerPoint 演示文稿</vt:lpstr>
      <vt:lpstr>PowerPoint 演示文稿</vt:lpstr>
      <vt:lpstr>  1.在PSR J1453-6413中发现了两个新的周期跃变</vt:lpstr>
      <vt:lpstr>PowerPoint 演示文稿</vt:lpstr>
      <vt:lpstr>PowerPoint 演示文稿</vt:lpstr>
      <vt:lpstr>5.拟合得到的三次周期跃变的参数</vt:lpstr>
      <vt:lpstr>6.拟合得到的三次周期跃变的前后的自转参数</vt:lpstr>
      <vt:lpstr> 7. PSR J1453-6413周期跃变前后脉冲轮廓的变化</vt:lpstr>
      <vt:lpstr>PSR J1731-4744  周期跃变前后似乎存在两种不同的spin-down rate 这与J1124-5916、J2021+4026类似</vt:lpstr>
      <vt:lpstr>PSR J1731-4744的周期跃变与脉冲轮廓之间可能的联系</vt:lpstr>
      <vt:lpstr>PowerPoint 演示文稿</vt:lpstr>
      <vt:lpstr>PowerPoint 演示文稿</vt:lpstr>
      <vt:lpstr>谢谢聆听！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PSR J1453-6413中的两个新的周期跃变以及与脉冲轮廓变化的相关性研究</dc:title>
  <dc:creator>威</dc:creator>
  <cp:lastModifiedBy>威</cp:lastModifiedBy>
  <cp:revision>64</cp:revision>
  <dcterms:created xsi:type="dcterms:W3CDTF">2023-03-24T04:05:42Z</dcterms:created>
  <dcterms:modified xsi:type="dcterms:W3CDTF">2023-07-04T05:43:09Z</dcterms:modified>
</cp:coreProperties>
</file>