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  <p:sldMasterId id="2147483900" r:id="rId2"/>
  </p:sldMasterIdLst>
  <p:notesMasterIdLst>
    <p:notesMasterId r:id="rId25"/>
  </p:notesMasterIdLst>
  <p:sldIdLst>
    <p:sldId id="256" r:id="rId3"/>
    <p:sldId id="401" r:id="rId4"/>
    <p:sldId id="258" r:id="rId5"/>
    <p:sldId id="264" r:id="rId6"/>
    <p:sldId id="398" r:id="rId7"/>
    <p:sldId id="387" r:id="rId8"/>
    <p:sldId id="377" r:id="rId9"/>
    <p:sldId id="394" r:id="rId10"/>
    <p:sldId id="395" r:id="rId11"/>
    <p:sldId id="396" r:id="rId12"/>
    <p:sldId id="385" r:id="rId13"/>
    <p:sldId id="397" r:id="rId14"/>
    <p:sldId id="404" r:id="rId15"/>
    <p:sldId id="391" r:id="rId16"/>
    <p:sldId id="409" r:id="rId17"/>
    <p:sldId id="408" r:id="rId18"/>
    <p:sldId id="257" r:id="rId19"/>
    <p:sldId id="406" r:id="rId20"/>
    <p:sldId id="400" r:id="rId21"/>
    <p:sldId id="407" r:id="rId22"/>
    <p:sldId id="405" r:id="rId23"/>
    <p:sldId id="289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08A6"/>
    <a:srgbClr val="FF0066"/>
    <a:srgbClr val="FF6600"/>
    <a:srgbClr val="FFFFFF"/>
    <a:srgbClr val="2B1599"/>
    <a:srgbClr val="391D91"/>
    <a:srgbClr val="2C1698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88" autoAdjust="0"/>
    <p:restoredTop sz="94660"/>
  </p:normalViewPr>
  <p:slideViewPr>
    <p:cSldViewPr snapToGrid="0">
      <p:cViewPr varScale="1">
        <p:scale>
          <a:sx n="87" d="100"/>
          <a:sy n="87" d="100"/>
        </p:scale>
        <p:origin x="63" y="18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DFF7A-A395-4791-B306-F7E9C8C2ED5C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AF618B-51B0-4454-805F-260EE69AB7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2113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F618B-51B0-4454-805F-260EE69AB7F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5381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FF0958-A256-4163-8AE7-F2EA9F5C74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1DA0507-3A11-4F64-ABB0-4E796F39A7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7F0D4E0-00DD-4E9D-AE04-43236DD03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4C4D8-5253-482E-BCA4-C4202A587011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4B5DC64-5451-4EF7-93A4-91E718D73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D51D91-C523-4791-A5AE-CF14A0092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2098C-BDE8-4CD7-BF22-5C868F6486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6334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220AE6-E3B8-4C9A-AB7F-5774AC8EB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E4B8B59-3715-430D-A4A5-A1F0B0109C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649301-3BC0-418B-BFE1-1F8212993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4C4D8-5253-482E-BCA4-C4202A587011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A4C1B3-B54A-4F2E-82CC-625BF7F46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B47F55-3C1A-4784-9623-0069EAB93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2098C-BDE8-4CD7-BF22-5C868F6486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4304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38B118A-DEDE-475B-9294-2664659AED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7E54C74-78F2-49B3-9BFD-56B2B65425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B4B81AB-7D59-44F2-BABD-AC69E924F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4C4D8-5253-482E-BCA4-C4202A587011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414A4C9-9638-4FC7-BAE6-23F67054E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5C4332-3EA2-4F75-8C0A-6002E3497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2098C-BDE8-4CD7-BF22-5C868F6486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8454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6189B8-28C8-0698-C4B5-F08827A387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1BA3CD7-BE8E-A8CD-33C8-45A57EC5F5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8D8051-9488-9D1A-709E-138C838A0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2868-6086-4E51-A2A5-159A6B11371A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70FBE28-F412-8F0A-896D-FEE887C1E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799CC66-5275-C2EF-3308-B78303C3B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BA40B-AF93-47B1-971F-4CB414BFC8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47354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3E131F-5B92-FF53-D89F-D7D9CD5FC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B5337F7-A8D6-364E-C61F-CCA8D0A7A1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9A555B1-0802-B8D1-E62B-41F8EABAD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2868-6086-4E51-A2A5-159A6B11371A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97E102-4A1F-6786-B927-D480F87EC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B0F5428-B322-7242-8A0A-381C33FE9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BA40B-AF93-47B1-971F-4CB414BFC8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3210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578098-348D-4E94-9327-BA3BF037A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CAF5DFE-D45C-3568-D488-CEF91DE9B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A6F5E8-DC1B-B4AB-EDD9-5AAA3FEFD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2868-6086-4E51-A2A5-159A6B11371A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407C804-7503-286E-D919-9FBB43852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90708B1-0269-32B1-B9F9-61CF83634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BA40B-AF93-47B1-971F-4CB414BFC8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331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2EB1C9-03A6-A534-6E34-CF691FDA9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A19C2B9-85B4-5E50-65E3-5BB4451FAA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C501137-61E3-FBA4-17E3-3397AC6C3C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C81E993-0B7D-5B30-2F9F-CE0FFD5FC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2868-6086-4E51-A2A5-159A6B11371A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A570E17-C760-4351-58BE-D55BB297F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905C0F8-C266-5C4D-9D49-1A06C7350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BA40B-AF93-47B1-971F-4CB414BFC8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5800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72345B-3C91-03D9-C06B-51B15B36B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04DE130-16B8-1DC9-3A07-0F2CF7B6D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F6451E6-4AAB-5342-365F-CAF4908BD1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B4387D5-5CB5-E212-3460-8046E71B64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BD51472-3062-C9CE-6932-555667D48F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E83CCAE-283A-AEE5-0354-F60BA849F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4C4D8-5253-482E-BCA4-C4202A587011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CD1BCDF-8801-87CD-85BD-B04420E23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213AAFB-514E-2CC8-A529-AE51C5CE8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2098C-BDE8-4CD7-BF22-5C868F6486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83264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52E894-1BC0-A375-9633-7C52FF317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5832C46-6DEE-4797-DE51-90F77E8CA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2868-6086-4E51-A2A5-159A6B11371A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1E2557F-7590-8921-9BA0-3BF8EADCD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71A678E-2324-8454-EF70-A9DE09850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BA40B-AF93-47B1-971F-4CB414BFC8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93044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49AFC90-D935-BCF2-EB97-19D21118D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2868-6086-4E51-A2A5-159A6B11371A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D450EDD-E4A5-60BE-3982-DC0C89033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E99BE96-2975-E68C-AA2A-19B970F7A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BA40B-AF93-47B1-971F-4CB414BFC8A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6DF9249-54D5-4E41-0AF2-00A433CCDA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703" y="220415"/>
            <a:ext cx="1544273" cy="154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4981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29462A-5D7E-8BA4-90F6-9E2AA5911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1D8F940-DB06-F39E-2BCA-C683FA50B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4F1E264-8284-6FF9-DCA2-295B70D8BB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11D57B8-0F79-EC4E-1ED7-6484E3B61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2868-6086-4E51-A2A5-159A6B11371A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685AAB6-F407-DDB8-D59A-C19162CB2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AC92E7A-0D98-6C80-8F0E-8F36B6103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BA40B-AF93-47B1-971F-4CB414BFC8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5522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ECC76F-FCBF-4F4D-8A3E-2C8A9E0FA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D3E3138-381F-4068-B9D1-7400E7CC69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76F37A9-1380-4DD4-A9F0-6E112E1E9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4C4D8-5253-482E-BCA4-C4202A587011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7114263-A136-498F-B24F-544DC16AC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A69C5D9-FBCD-4989-981E-D87C193C7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2098C-BDE8-4CD7-BF22-5C868F6486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58540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086FA3-3315-6BC5-6F2A-22399EF74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04F1254-705D-B19A-A363-82B8BA7FE8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A9391E5-7A6D-F0E3-3B64-03153BC81D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D315908-BEF9-2FB1-2B20-FB4D46443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2868-6086-4E51-A2A5-159A6B11371A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F135FD-981D-BB2B-F11A-D12E960BB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C8F66EC-E14A-1D65-91E3-56BD5D2F6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BA40B-AF93-47B1-971F-4CB414BFC8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01748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EFEE97-432E-B62C-88FD-D0153CE70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28B5592-ACD7-463A-3CAD-59C39CF66A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49600F6-18FF-1B02-6EBD-AC64D0BD6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2868-6086-4E51-A2A5-159A6B11371A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D10CE30-DC32-87A7-24BA-4244E4A97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3598D2E-66B7-9E02-F5BF-990FFFF94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BA40B-AF93-47B1-971F-4CB414BFC8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13747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90CD5A8-BE22-11D9-754B-85195712FA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210398D-44C6-2857-C73B-B81CA22934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2226EF-0B0C-3A97-1D19-081AF509F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2868-6086-4E51-A2A5-159A6B11371A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236806A-BBE5-0AF3-10EA-045081134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81E55AD-4884-8946-0714-56EE8E414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BA40B-AF93-47B1-971F-4CB414BFC8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59472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F6C2AF-6DAC-4A27-948B-8F4A23CC5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5F85CC6-741F-43AB-A248-780CEB0DD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2868-6086-4E51-A2A5-159A6B11371A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67B5AC4-CE40-4E01-9437-8DA0B54EF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31194A4-6930-41B5-BC43-58A467868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BA40B-AF93-47B1-971F-4CB414BFC8A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77B0CAA-8DD3-4A82-98C2-D684A5AF7E6A}"/>
              </a:ext>
            </a:extLst>
          </p:cNvPr>
          <p:cNvSpPr/>
          <p:nvPr userDrawn="1"/>
        </p:nvSpPr>
        <p:spPr>
          <a:xfrm flipV="1">
            <a:off x="-5594" y="1526798"/>
            <a:ext cx="9929769" cy="5033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93326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F94D50E-0DE4-4A8A-B833-23A81122F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2868-6086-4E51-A2A5-159A6B11371A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E1C42D5-0A61-49DA-8E78-727938B80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55EB195-771E-4CAC-8A2F-150346AF9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BA40B-AF93-47B1-971F-4CB414BFC8A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C674308-CE3D-4085-9DA1-DECB2343A6F8}"/>
              </a:ext>
            </a:extLst>
          </p:cNvPr>
          <p:cNvSpPr/>
          <p:nvPr userDrawn="1"/>
        </p:nvSpPr>
        <p:spPr>
          <a:xfrm flipV="1">
            <a:off x="-5594" y="1249961"/>
            <a:ext cx="9929769" cy="5033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7616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D50E24-0D96-4832-9677-9D56AFC69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8637D5C-582A-4BAE-8E92-E5D4D1A2EA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47E906E-23C9-4CA3-899D-98BAEB88B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4C4D8-5253-482E-BCA4-C4202A587011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FA195D-DCF1-41BD-955E-65F7BB889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3D5046A-F616-40B5-B8D6-5A227D860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2098C-BDE8-4CD7-BF22-5C868F6486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533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70001-BF9A-4A85-BBAF-02F07FD78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4193444-052C-446D-9B27-FC22A3A788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29819F4-7453-4233-A9B0-FCB9D04161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852E815-1C47-4EF0-AFF9-04AB3E723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4C4D8-5253-482E-BCA4-C4202A587011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E74442E-97DF-4633-9BBA-642626C6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0E6E8B4-973A-40E2-824D-F7D88EBBB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2098C-BDE8-4CD7-BF22-5C868F6486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5570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EDBFF5-00E2-4FFB-A025-9E55CA82A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3A4D4A1-65A9-43BE-B156-3A2EE7FE3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389D0D8-44FA-4AC6-9B29-905AF11E42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7B4D28D-9032-48E5-8CF2-AD804E0B8C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BEF42BF-5708-45C4-8EA4-5946BD39A1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02F467A-EED5-4FD1-A6E8-52C652E24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4C4D8-5253-482E-BCA4-C4202A587011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F7EA0BF-11D5-45F0-9F7B-65EBB4E06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AD65C35-07A7-49F9-8FA3-EC5E074B6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2098C-BDE8-4CD7-BF22-5C868F6486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340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95CCDA-BB52-45BF-B7DF-0FC65998A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82431CD-CB41-4655-A029-22A69BCA5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4C4D8-5253-482E-BCA4-C4202A587011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6D9A378-AF4B-4745-B410-4526DE20B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0040B8A-3076-4555-AA89-D3B64D65C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2098C-BDE8-4CD7-BF22-5C868F6486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5774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AE7F738-EE47-4E1F-97C3-4E1140CC1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4C4D8-5253-482E-BCA4-C4202A587011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24EE2EA-7AAE-4F1F-BA93-F16E2E2BD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888A808-9EE9-453A-9AE3-400D5E910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2098C-BDE8-4CD7-BF22-5C868F6486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0784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23378F-629F-4D04-B91A-2104DB9A5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0CCF7BE-7B68-4A58-BE12-26263399C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F06DE70-81B0-4201-8A76-F8691E82ED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2E87A66-9CF5-4E0E-8B99-C5C627D44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4C4D8-5253-482E-BCA4-C4202A587011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5C68C8A-7032-49DD-A52D-73C82F389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6B6DF16-610B-4EEB-A84F-D0124DA4F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2098C-BDE8-4CD7-BF22-5C868F6486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1116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8B6B92-DFEA-4441-8C52-BAA52190E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2834269-7681-42A9-9625-50D168B8E8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52A14E-53EE-4E13-AC67-930550806B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7E44636-8641-4A73-8869-C65D581B3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4C4D8-5253-482E-BCA4-C4202A587011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A52A3DB-E8D0-4349-B7EA-82514A259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A074314-5430-4BA9-9318-4F2A34E17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2098C-BDE8-4CD7-BF22-5C868F6486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8618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9C6070B-A61B-4401-AD58-CBEB63B2C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465668C-E213-4990-B346-0628372E58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E9523BA-CD27-4695-B0FD-B65427BB94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4C4D8-5253-482E-BCA4-C4202A587011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7D1A734-028C-4D57-921C-5F9F2769F0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6D2A262-F646-41D2-8D41-906E6F4D2C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2098C-BDE8-4CD7-BF22-5C868F6486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154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826D40A-2512-D2DD-10E1-4B9817E5D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1D3D409-0E5D-2561-478D-A27D36AB5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BAB5F05-D056-AC44-0229-A4EFFC575B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4C4D8-5253-482E-BCA4-C4202A587011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4CD935D-22D6-EC2E-36EC-5ACAF5624A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54E365-3C41-17C3-8395-49E5F41EFA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2098C-BDE8-4CD7-BF22-5C868F6486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7205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806" r:id="rId12"/>
    <p:sldLayoutId id="214748381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0.png"/><Relationship Id="rId5" Type="http://schemas.openxmlformats.org/officeDocument/2006/relationships/image" Target="../media/image39.png"/><Relationship Id="rId4" Type="http://schemas.openxmlformats.org/officeDocument/2006/relationships/image" Target="../media/image40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pn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0.png"/><Relationship Id="rId5" Type="http://schemas.openxmlformats.org/officeDocument/2006/relationships/image" Target="../media/image6.png"/><Relationship Id="rId4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A43E3478-1BBF-4816-9CEB-B3A4CD87457E}"/>
              </a:ext>
            </a:extLst>
          </p:cNvPr>
          <p:cNvSpPr txBox="1"/>
          <p:nvPr/>
        </p:nvSpPr>
        <p:spPr>
          <a:xfrm>
            <a:off x="329632" y="1975446"/>
            <a:ext cx="100567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latin typeface="Candara" panose="020E0502030303020204" pitchFamily="34" charset="0"/>
              </a:rPr>
              <a:t>Type I X-ray Burst as a tool to probe the physics of neutron stars </a:t>
            </a:r>
          </a:p>
        </p:txBody>
      </p:sp>
      <p:sp>
        <p:nvSpPr>
          <p:cNvPr id="6" name="Helei Liu (刘荷蕾)…">
            <a:extLst>
              <a:ext uri="{FF2B5EF4-FFF2-40B4-BE49-F238E27FC236}">
                <a16:creationId xmlns:a16="http://schemas.microsoft.com/office/drawing/2014/main" id="{29DE4F48-000B-479B-95FB-D338DAF4A5D4}"/>
              </a:ext>
            </a:extLst>
          </p:cNvPr>
          <p:cNvSpPr txBox="1">
            <a:spLocks/>
          </p:cNvSpPr>
          <p:nvPr/>
        </p:nvSpPr>
        <p:spPr>
          <a:xfrm>
            <a:off x="480907" y="3652716"/>
            <a:ext cx="10464800" cy="11303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285750">
              <a:lnSpc>
                <a:spcPct val="120000"/>
              </a:lnSpc>
              <a:buNone/>
              <a:defRPr sz="1570"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Microsoft YaHei UI Light" panose="020B0502040204020203" charset="-122"/>
                <a:ea typeface="Microsoft YaHei UI Light" panose="020B0502040204020203" charset="-122"/>
                <a:cs typeface="Chalkduster"/>
                <a:sym typeface="Chalkduster"/>
              </a:rPr>
              <a:t>Helei Liu (</a:t>
            </a:r>
            <a:r>
              <a:rPr lang="zh-CN" altLang="en-US" sz="2400" b="1" dirty="0">
                <a:solidFill>
                  <a:schemeClr val="tx2">
                    <a:lumMod val="7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Chalkduster"/>
                <a:sym typeface="Chalkduster"/>
              </a:rPr>
              <a:t>刘荷蕾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Microsoft YaHei UI Light" panose="020B0502040204020203" charset="-122"/>
                <a:ea typeface="Microsoft YaHei UI Light" panose="020B0502040204020203" charset="-122"/>
                <a:cs typeface="Chalkduster"/>
                <a:sym typeface="Chalkduster"/>
              </a:rPr>
              <a:t>)</a:t>
            </a:r>
          </a:p>
          <a:p>
            <a:pPr marL="0" indent="0" algn="ctr" defTabSz="285750">
              <a:lnSpc>
                <a:spcPct val="120000"/>
              </a:lnSpc>
              <a:buNone/>
              <a:defRPr sz="1570"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Microsoft YaHei UI Light" panose="020B0502040204020203" charset="-122"/>
                <a:ea typeface="Microsoft YaHei UI Light" panose="020B0502040204020203" charset="-122"/>
                <a:cs typeface="Chalkduster"/>
                <a:sym typeface="Chalkduster"/>
              </a:rPr>
              <a:t>Xinjiang University</a:t>
            </a:r>
          </a:p>
          <a:p>
            <a:pPr marL="0" indent="0" algn="ctr" defTabSz="285750">
              <a:lnSpc>
                <a:spcPct val="120000"/>
              </a:lnSpc>
              <a:buNone/>
              <a:defRPr sz="1570"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Microsoft YaHei UI Light" panose="020B0502040204020203" charset="-122"/>
                <a:ea typeface="Microsoft YaHei UI Light" panose="020B0502040204020203" charset="-122"/>
                <a:cs typeface="Chalkduster"/>
                <a:sym typeface="Chalkduster"/>
              </a:rPr>
              <a:t>In collabo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Microsoft YaHei UI Light" panose="020B0502040204020203" charset="-122"/>
                <a:ea typeface="Microsoft YaHei UI Light" panose="020B0502040204020203" charset="-122"/>
                <a:cs typeface="Chalkduster"/>
                <a:sym typeface="Chalkduster"/>
              </a:rPr>
              <a:t>r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Microsoft YaHei UI Light" panose="020B0502040204020203" charset="-122"/>
                <a:ea typeface="Microsoft YaHei UI Light" panose="020B0502040204020203" charset="-122"/>
                <a:cs typeface="Chalkduster"/>
                <a:sym typeface="Chalkduster"/>
              </a:rPr>
              <a:t>ation with </a:t>
            </a:r>
          </a:p>
          <a:p>
            <a:pPr marL="0" indent="0" algn="ctr" defTabSz="285750">
              <a:lnSpc>
                <a:spcPct val="120000"/>
              </a:lnSpc>
              <a:buNone/>
              <a:defRPr sz="1570"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1800" b="1" dirty="0" err="1">
                <a:solidFill>
                  <a:schemeClr val="tx2">
                    <a:lumMod val="75000"/>
                  </a:schemeClr>
                </a:solidFill>
                <a:latin typeface="Microsoft YaHei UI Light" panose="020B0502040204020203" charset="-122"/>
                <a:ea typeface="Microsoft YaHei UI Light" panose="020B0502040204020203" charset="-122"/>
                <a:cs typeface="Chalkduster"/>
                <a:sym typeface="Chalkduster"/>
              </a:rPr>
              <a:t>Renxin</a:t>
            </a:r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Microsoft YaHei UI Light" panose="020B0502040204020203" charset="-122"/>
                <a:ea typeface="Microsoft YaHei UI Light" panose="020B0502040204020203" charset="-122"/>
                <a:cs typeface="Chalkduster"/>
                <a:sym typeface="Chalkduster"/>
              </a:rPr>
              <a:t> Xu (Peking Univ.),</a:t>
            </a:r>
            <a:r>
              <a:rPr lang="en-US" altLang="zh-CN" sz="1800" b="1" dirty="0">
                <a:solidFill>
                  <a:schemeClr val="tx2">
                    <a:lumMod val="75000"/>
                  </a:schemeClr>
                </a:solidFill>
                <a:latin typeface="Microsoft YaHei UI Light" panose="020B0502040204020203" charset="-122"/>
                <a:ea typeface="Microsoft YaHei UI Light" panose="020B0502040204020203" charset="-122"/>
                <a:cs typeface="Chalkduster"/>
                <a:sym typeface="Chalkduster"/>
              </a:rPr>
              <a:t> </a:t>
            </a:r>
            <a:r>
              <a:rPr lang="en-US" altLang="zh-CN" sz="1800" b="1" dirty="0" err="1">
                <a:solidFill>
                  <a:schemeClr val="tx2">
                    <a:lumMod val="75000"/>
                  </a:schemeClr>
                </a:solidFill>
                <a:latin typeface="Microsoft YaHei UI Light" panose="020B0502040204020203" charset="-122"/>
                <a:ea typeface="Microsoft YaHei UI Light" panose="020B0502040204020203" charset="-122"/>
                <a:cs typeface="Chalkduster"/>
                <a:sym typeface="Chalkduster"/>
              </a:rPr>
              <a:t>Guoqing</a:t>
            </a:r>
            <a:r>
              <a:rPr lang="en-US" altLang="zh-CN" sz="1800" b="1" dirty="0">
                <a:solidFill>
                  <a:schemeClr val="tx2">
                    <a:lumMod val="75000"/>
                  </a:schemeClr>
                </a:solidFill>
                <a:latin typeface="Microsoft YaHei UI Light" panose="020B0502040204020203" charset="-122"/>
                <a:ea typeface="Microsoft YaHei UI Light" panose="020B0502040204020203" charset="-122"/>
                <a:cs typeface="Chalkduster"/>
                <a:sym typeface="Chalkduster"/>
              </a:rPr>
              <a:t> Zhen(Xinjiang Univ.), Akira Dohi (RIKEN) </a:t>
            </a:r>
            <a:endParaRPr lang="en-US" sz="1800" b="1" dirty="0">
              <a:solidFill>
                <a:schemeClr val="tx2">
                  <a:lumMod val="75000"/>
                </a:schemeClr>
              </a:solidFill>
              <a:latin typeface="Microsoft YaHei UI Light" panose="020B0502040204020203" charset="-122"/>
              <a:ea typeface="Microsoft YaHei UI Light" panose="020B0502040204020203" charset="-122"/>
              <a:cs typeface="Chalkduster"/>
              <a:sym typeface="Chalkduster"/>
            </a:endParaRPr>
          </a:p>
          <a:p>
            <a:pPr marL="0" indent="0" algn="ctr" defTabSz="285750">
              <a:lnSpc>
                <a:spcPct val="120000"/>
              </a:lnSpc>
              <a:buNone/>
              <a:defRPr sz="1570"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Microsoft YaHei UI Light" panose="020B0502040204020203" charset="-122"/>
                <a:ea typeface="Microsoft YaHei UI Light" panose="020B0502040204020203" charset="-122"/>
                <a:cs typeface="Chalkduster"/>
                <a:sym typeface="Chalkduster"/>
              </a:rPr>
              <a:t>2023.7.6</a:t>
            </a:r>
          </a:p>
        </p:txBody>
      </p:sp>
    </p:spTree>
    <p:extLst>
      <p:ext uri="{BB962C8B-B14F-4D97-AF65-F5344CB8AC3E}">
        <p14:creationId xmlns:p14="http://schemas.microsoft.com/office/powerpoint/2010/main" val="1551931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BCAD93-8E35-7137-5FDE-053478A01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>
                <a:latin typeface="Candara" panose="020E0502030303020204" pitchFamily="34" charset="0"/>
              </a:rPr>
              <a:t>NS Mass, radius and base heating dependent Type I x-ray bursts </a:t>
            </a:r>
            <a:endParaRPr lang="zh-CN" altLang="en-US" sz="2800" dirty="0">
              <a:latin typeface="Candara" panose="020E0502030303020204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FA61134-9586-7ECD-6827-B96CE32435F2}"/>
              </a:ext>
            </a:extLst>
          </p:cNvPr>
          <p:cNvSpPr txBox="1"/>
          <p:nvPr/>
        </p:nvSpPr>
        <p:spPr>
          <a:xfrm>
            <a:off x="1060020" y="1777681"/>
            <a:ext cx="98723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use </a:t>
            </a:r>
            <a:r>
              <a:rPr lang="en-US" altLang="zh-CN" sz="2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MESA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burst models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NS envelope is 0.01 km thick, with several inner boundaries of NSs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Post-Newtonian Hydrodynamic model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304-nuclei network for H/He burning using reaction rates from the REACLIB V2.2 library</a:t>
            </a:r>
          </a:p>
          <a:p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448A914-3A45-9A46-6044-A491EB75481B}"/>
              </a:ext>
            </a:extLst>
          </p:cNvPr>
          <p:cNvSpPr txBox="1"/>
          <p:nvPr/>
        </p:nvSpPr>
        <p:spPr>
          <a:xfrm>
            <a:off x="1010297" y="1334075"/>
            <a:ext cx="2553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formulation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AD1E703-536D-4D69-E099-59DFAE5D2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163" y="3508812"/>
            <a:ext cx="4236521" cy="305359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4C79623-BFB4-2799-EAD5-9E4A92DEC3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780" y="3561732"/>
            <a:ext cx="4070925" cy="296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600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5E4692-8247-ACB1-C9C1-563288D33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155963"/>
            <a:ext cx="11823700" cy="1325563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latin typeface="Candara" panose="020E0502030303020204" pitchFamily="34" charset="0"/>
              </a:rPr>
              <a:t>NS Mass, radius and base heating  dependent burst parameters </a:t>
            </a:r>
            <a:endParaRPr lang="zh-CN" altLang="en-US" sz="2800" dirty="0">
              <a:latin typeface="Candara" panose="020E0502030303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8C7AA39-BFED-CBE8-868B-9565C1576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7326" y="5246857"/>
            <a:ext cx="2104309" cy="5671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84DF5F1-A789-3839-64CC-AA6F3615C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5483" y="6035385"/>
            <a:ext cx="2564221" cy="31818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E081E2A-FE70-03AC-5F3D-C3F518C1B4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9815" y="5956802"/>
            <a:ext cx="2593595" cy="47535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A588A34-2AF6-9942-B076-6B18CE3DEB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115" y="1759202"/>
            <a:ext cx="4295102" cy="321785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214621D-040B-2438-09F6-CBAECBA8BA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0150" y="1832551"/>
            <a:ext cx="4372391" cy="3192897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155043FF-893A-2021-C7EA-AB0250FA0960}"/>
              </a:ext>
            </a:extLst>
          </p:cNvPr>
          <p:cNvSpPr txBox="1"/>
          <p:nvPr/>
        </p:nvSpPr>
        <p:spPr>
          <a:xfrm>
            <a:off x="2499919" y="5161084"/>
            <a:ext cx="2404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Zhen et al. 2023</a:t>
            </a:r>
            <a:r>
              <a:rPr lang="zh-CN" altLang="en-US" dirty="0"/>
              <a:t>，</a:t>
            </a:r>
            <a:r>
              <a:rPr lang="en-US" altLang="zh-CN" dirty="0" err="1"/>
              <a:t>ApJ</a:t>
            </a:r>
            <a:r>
              <a:rPr lang="en-US" altLang="zh-CN" dirty="0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50772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5E4692-8247-ACB1-C9C1-563288D33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>
                <a:latin typeface="Candara" panose="020E0502030303020204" pitchFamily="34" charset="0"/>
              </a:rPr>
              <a:t>Model-observation comparisons</a:t>
            </a:r>
            <a:endParaRPr lang="zh-CN" altLang="en-US" sz="3600" dirty="0">
              <a:latin typeface="Candara" panose="020E0502030303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F3F9153-4D20-6CBD-83F1-3F9D43EFD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1333" y="2801494"/>
            <a:ext cx="1929867" cy="41354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8A7E1AE-F1C5-2224-484F-D93E60729B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022" y="3637369"/>
            <a:ext cx="3034785" cy="723197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F1500B1A-8453-4046-2791-D5C3F0CFC4C0}"/>
              </a:ext>
            </a:extLst>
          </p:cNvPr>
          <p:cNvSpPr txBox="1"/>
          <p:nvPr/>
        </p:nvSpPr>
        <p:spPr>
          <a:xfrm>
            <a:off x="1429871" y="6123543"/>
            <a:ext cx="6337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The observed light curve of GS 1826-24 in 2007 is adopted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F3D4586-9495-3C9A-1E25-07C4410BBE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495" y="1818722"/>
            <a:ext cx="5327924" cy="387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358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5E4692-8247-ACB1-C9C1-563288D33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>
                <a:latin typeface="Candara" panose="020E0502030303020204" pitchFamily="34" charset="0"/>
              </a:rPr>
              <a:t>Code comparisons</a:t>
            </a:r>
            <a:endParaRPr lang="zh-CN" altLang="en-US" sz="3600" dirty="0">
              <a:latin typeface="Candara" panose="020E050203030302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0EC65C4-9AF3-1E94-EA99-4AE7990DB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47" y="1750187"/>
            <a:ext cx="4780033" cy="361689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337CEF5-1A44-9900-BACD-24BD1DCD0D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869" y="1793968"/>
            <a:ext cx="4574359" cy="3467534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56C88615-6E19-A3D8-21D6-E7C9D783F78A}"/>
              </a:ext>
            </a:extLst>
          </p:cNvPr>
          <p:cNvSpPr txBox="1"/>
          <p:nvPr/>
        </p:nvSpPr>
        <p:spPr>
          <a:xfrm>
            <a:off x="887089" y="5497871"/>
            <a:ext cx="52089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differences for the peak luminosity at low accretion rate caused by the high compressional heating luminosity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039FC93-24C6-49F6-9FC6-8274DD0CE60F}"/>
              </a:ext>
            </a:extLst>
          </p:cNvPr>
          <p:cNvSpPr txBox="1"/>
          <p:nvPr/>
        </p:nvSpPr>
        <p:spPr>
          <a:xfrm>
            <a:off x="6630421" y="5497871"/>
            <a:ext cx="47754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high luminosity at the tail parts possibly be caused by the nuclear reaction energy and compositions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9BDF7D1-57D0-6B6A-3DA2-854019478C3D}"/>
              </a:ext>
            </a:extLst>
          </p:cNvPr>
          <p:cNvSpPr txBox="1"/>
          <p:nvPr/>
        </p:nvSpPr>
        <p:spPr>
          <a:xfrm>
            <a:off x="8596273" y="1235555"/>
            <a:ext cx="2404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Zhen et al. 2023,</a:t>
            </a:r>
            <a:r>
              <a:rPr lang="zh-CN" altLang="en-US" dirty="0"/>
              <a:t> </a:t>
            </a:r>
            <a:r>
              <a:rPr lang="en-US" altLang="zh-CN" dirty="0" err="1"/>
              <a:t>ApJ</a:t>
            </a:r>
            <a:r>
              <a:rPr lang="en-US" altLang="zh-CN" dirty="0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8488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5E4692-8247-ACB1-C9C1-563288D33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 err="1">
                <a:latin typeface="Candara" panose="020E0502030303020204" pitchFamily="34" charset="0"/>
              </a:rPr>
              <a:t>EoS</a:t>
            </a:r>
            <a:r>
              <a:rPr lang="en-US" altLang="zh-CN" sz="2800" dirty="0">
                <a:latin typeface="Candara" panose="020E0502030303020204" pitchFamily="34" charset="0"/>
              </a:rPr>
              <a:t> dependent </a:t>
            </a:r>
            <a:r>
              <a:rPr lang="en-US" altLang="zh-CN" sz="2800" dirty="0" err="1">
                <a:latin typeface="Candara" panose="020E0502030303020204" pitchFamily="34" charset="0"/>
              </a:rPr>
              <a:t>mHz</a:t>
            </a:r>
            <a:r>
              <a:rPr lang="en-US" altLang="zh-CN" sz="2800" dirty="0">
                <a:latin typeface="Candara" panose="020E0502030303020204" pitchFamily="34" charset="0"/>
              </a:rPr>
              <a:t> QPO in low mass X-ray binaries</a:t>
            </a:r>
            <a:endParaRPr lang="zh-CN" altLang="en-US" sz="2800" dirty="0">
              <a:latin typeface="Candara" panose="020E0502030303020204" pitchFamily="34" charset="0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45B4B03C-683F-CF95-C1EC-D3FBFCCE8B69}"/>
              </a:ext>
            </a:extLst>
          </p:cNvPr>
          <p:cNvGrpSpPr/>
          <p:nvPr/>
        </p:nvGrpSpPr>
        <p:grpSpPr>
          <a:xfrm>
            <a:off x="6096000" y="1573822"/>
            <a:ext cx="5931300" cy="5091938"/>
            <a:chOff x="1081896" y="1690688"/>
            <a:chExt cx="5931300" cy="5091938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67A17F86-D3DA-2797-C820-FCC851842E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81896" y="1690688"/>
              <a:ext cx="4257798" cy="4575368"/>
            </a:xfrm>
            <a:prstGeom prst="rect">
              <a:avLst/>
            </a:prstGeom>
          </p:spPr>
        </p:pic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F489E223-730A-186F-8342-48FEA4FF823F}"/>
                </a:ext>
              </a:extLst>
            </p:cNvPr>
            <p:cNvSpPr txBox="1"/>
            <p:nvPr/>
          </p:nvSpPr>
          <p:spPr>
            <a:xfrm>
              <a:off x="3482309" y="6413294"/>
              <a:ext cx="2806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err="1"/>
                <a:t>Keek</a:t>
              </a:r>
              <a:r>
                <a:rPr lang="en-US" altLang="zh-CN" dirty="0"/>
                <a:t> et al, 2014 </a:t>
              </a:r>
              <a:endParaRPr lang="zh-CN" altLang="en-US" dirty="0"/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61F55AC1-25AE-C364-B12A-034CFCB2F405}"/>
                </a:ext>
              </a:extLst>
            </p:cNvPr>
            <p:cNvSpPr txBox="1"/>
            <p:nvPr/>
          </p:nvSpPr>
          <p:spPr>
            <a:xfrm>
              <a:off x="5474266" y="2132977"/>
              <a:ext cx="14246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/>
                <a:t>bursts</a:t>
              </a:r>
              <a:endParaRPr lang="zh-CN" altLang="en-US" sz="2000" dirty="0"/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DDE7DF29-924B-30E0-AB9E-A3FC3F827A78}"/>
                </a:ext>
              </a:extLst>
            </p:cNvPr>
            <p:cNvSpPr txBox="1"/>
            <p:nvPr/>
          </p:nvSpPr>
          <p:spPr>
            <a:xfrm>
              <a:off x="5656775" y="5037507"/>
              <a:ext cx="135642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/>
                <a:t>Stable burning</a:t>
              </a:r>
              <a:endParaRPr lang="zh-CN" altLang="en-US" sz="2000" dirty="0"/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497DD2E8-CB2F-AA62-771A-CB9C63DC9110}"/>
                </a:ext>
              </a:extLst>
            </p:cNvPr>
            <p:cNvSpPr txBox="1"/>
            <p:nvPr/>
          </p:nvSpPr>
          <p:spPr>
            <a:xfrm>
              <a:off x="5553512" y="3565714"/>
              <a:ext cx="129879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marginally stable burning</a:t>
              </a:r>
              <a:endParaRPr lang="zh-CN" altLang="en-US" dirty="0"/>
            </a:p>
          </p:txBody>
        </p:sp>
        <p:cxnSp>
          <p:nvCxnSpPr>
            <p:cNvPr id="13" name="直接箭头连接符 12">
              <a:extLst>
                <a:ext uri="{FF2B5EF4-FFF2-40B4-BE49-F238E27FC236}">
                  <a16:creationId xmlns:a16="http://schemas.microsoft.com/office/drawing/2014/main" id="{3856CFEE-0C98-4483-C244-1663B4C62F7B}"/>
                </a:ext>
              </a:extLst>
            </p:cNvPr>
            <p:cNvCxnSpPr/>
            <p:nvPr/>
          </p:nvCxnSpPr>
          <p:spPr>
            <a:xfrm>
              <a:off x="5402510" y="2481233"/>
              <a:ext cx="0" cy="3181336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A143DA76-182B-5EB3-9DAA-526A432DAE69}"/>
              </a:ext>
            </a:extLst>
          </p:cNvPr>
          <p:cNvGrpSpPr/>
          <p:nvPr/>
        </p:nvGrpSpPr>
        <p:grpSpPr>
          <a:xfrm>
            <a:off x="559357" y="1573822"/>
            <a:ext cx="5758537" cy="4907272"/>
            <a:chOff x="6450475" y="1527476"/>
            <a:chExt cx="5758537" cy="490727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" name="文本框 2">
                  <a:extLst>
                    <a:ext uri="{FF2B5EF4-FFF2-40B4-BE49-F238E27FC236}">
                      <a16:creationId xmlns:a16="http://schemas.microsoft.com/office/drawing/2014/main" id="{C823550E-053F-53EE-AD00-2FE03EB1B9C8}"/>
                    </a:ext>
                  </a:extLst>
                </p:cNvPr>
                <p:cNvSpPr txBox="1"/>
                <p:nvPr/>
              </p:nvSpPr>
              <p:spPr>
                <a:xfrm>
                  <a:off x="6643258" y="1941127"/>
                  <a:ext cx="4172035" cy="38148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altLang="zh-CN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10 sources have shown </a:t>
                  </a:r>
                  <a:r>
                    <a:rPr lang="en-US" altLang="zh-CN" sz="2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mHz</a:t>
                  </a:r>
                  <a:r>
                    <a:rPr lang="en-US" altLang="zh-CN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QPOs</a:t>
                  </a:r>
                </a:p>
                <a:p>
                  <a:pPr marL="742950" lvl="1" indent="-285750">
                    <a:buFont typeface="Arial" panose="020B0604020202020204" pitchFamily="34" charset="0"/>
                    <a:buChar char="•"/>
                  </a:pPr>
                  <a:r>
                    <a:rPr lang="en-US" altLang="zh-CN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The first detection of </a:t>
                  </a:r>
                  <a:r>
                    <a:rPr lang="en-US" altLang="zh-CN" sz="2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mHz</a:t>
                  </a:r>
                  <a:r>
                    <a:rPr lang="en-US" altLang="zh-CN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QPOs: 4U 1608-52, 4U 1636-53 and </a:t>
                  </a:r>
                  <a:r>
                    <a:rPr lang="en-US" altLang="zh-CN" sz="2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Aql</a:t>
                  </a:r>
                  <a:r>
                    <a:rPr lang="en-US" altLang="zh-CN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X-1</a:t>
                  </a:r>
                </a:p>
                <a:p>
                  <a:pPr marL="742950" lvl="1" indent="-285750">
                    <a:buFont typeface="Arial" panose="020B0604020202020204" pitchFamily="34" charset="0"/>
                    <a:buChar char="•"/>
                  </a:pPr>
                  <a:r>
                    <a:rPr lang="en-US" altLang="zh-CN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Luminosity: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US" altLang="zh-CN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0.5−1.5×</m:t>
                      </m:r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37</m:t>
                          </m:r>
                        </m:sup>
                      </m:sSup>
                    </m:oMath>
                  </a14:m>
                  <a:r>
                    <a:rPr lang="en-US" altLang="zh-CN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erg s</a:t>
                  </a:r>
                  <a:r>
                    <a:rPr lang="en-US" altLang="zh-CN" sz="2000" baseline="30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-1</a:t>
                  </a:r>
                </a:p>
                <a:p>
                  <a:pPr marL="742950" lvl="1" indent="-285750">
                    <a:buFont typeface="Arial" panose="020B0604020202020204" pitchFamily="34" charset="0"/>
                    <a:buChar char="•"/>
                  </a:pPr>
                  <a:r>
                    <a:rPr lang="en-US" altLang="zh-CN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Frequency: 7-9 </a:t>
                  </a:r>
                  <a:r>
                    <a:rPr lang="en-US" altLang="zh-CN" sz="2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mHz</a:t>
                  </a:r>
                  <a:endPara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altLang="zh-CN" sz="20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Observations </a:t>
                  </a:r>
                  <a:r>
                    <a:rPr lang="en-US" altLang="zh-CN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place the transition of stability around </a:t>
                  </a:r>
                  <a14:m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0.1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acc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𝐸𝑑𝑑</m:t>
                          </m:r>
                        </m:sub>
                      </m:sSub>
                    </m:oMath>
                  </a14:m>
                  <a:r>
                    <a:rPr lang="zh-CN" altLang="en-US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CN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to </a:t>
                  </a:r>
                  <a14:m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0.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3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acc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𝐸𝑑𝑑</m:t>
                          </m:r>
                        </m:sub>
                      </m:sSub>
                    </m:oMath>
                  </a14:m>
                  <a:endPara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altLang="zh-CN" sz="20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Models</a:t>
                  </a:r>
                  <a:r>
                    <a:rPr lang="en-US" altLang="zh-CN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predict it to occur at a mass accretion close to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acc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𝐸𝑑𝑑</m:t>
                          </m:r>
                        </m:sub>
                      </m:sSub>
                    </m:oMath>
                  </a14:m>
                  <a:endPara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3" name="文本框 2">
                  <a:extLst>
                    <a:ext uri="{FF2B5EF4-FFF2-40B4-BE49-F238E27FC236}">
                      <a16:creationId xmlns:a16="http://schemas.microsoft.com/office/drawing/2014/main" id="{C823550E-053F-53EE-AD00-2FE03EB1B9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3258" y="1941127"/>
                  <a:ext cx="4172035" cy="3814890"/>
                </a:xfrm>
                <a:prstGeom prst="rect">
                  <a:avLst/>
                </a:prstGeom>
                <a:blipFill>
                  <a:blip r:embed="rId3"/>
                  <a:stretch>
                    <a:fillRect l="-1314" t="-799" r="-2336" b="-191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476A5926-C431-65CB-DBF7-43902963538F}"/>
                </a:ext>
              </a:extLst>
            </p:cNvPr>
            <p:cNvSpPr txBox="1"/>
            <p:nvPr/>
          </p:nvSpPr>
          <p:spPr>
            <a:xfrm>
              <a:off x="6450475" y="6034638"/>
              <a:ext cx="5758537" cy="40011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 discrepancy is close to an order of magnitude!!</a:t>
              </a:r>
              <a:endPara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84AD60A7-C30C-7A1B-7159-516011719361}"/>
                </a:ext>
              </a:extLst>
            </p:cNvPr>
            <p:cNvSpPr txBox="1"/>
            <p:nvPr/>
          </p:nvSpPr>
          <p:spPr>
            <a:xfrm>
              <a:off x="8908599" y="1527476"/>
              <a:ext cx="24601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err="1"/>
                <a:t>Revnivtsev</a:t>
              </a:r>
              <a:r>
                <a:rPr lang="en-US" altLang="zh-CN" dirty="0"/>
                <a:t> et al, 2001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73493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07189D-AFEA-0DFD-5D6B-7853C1C3E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>
                <a:latin typeface="Candara" panose="020E0502030303020204" pitchFamily="34" charset="0"/>
              </a:rPr>
              <a:t>Thermal nuclear burning from strange star</a:t>
            </a:r>
            <a:endParaRPr lang="zh-CN" altLang="en-US" sz="28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B553FB5-C552-6567-D483-8B655D25A9A8}"/>
                  </a:ext>
                </a:extLst>
              </p:cNvPr>
              <p:cNvSpPr txBox="1"/>
              <p:nvPr/>
            </p:nvSpPr>
            <p:spPr>
              <a:xfrm>
                <a:off x="939338" y="1753985"/>
                <a:ext cx="6317674" cy="4110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strange stars may have a thin crust of normal baryonic matter (Alcock, 1986)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mass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−5</m:t>
                        </m:r>
                      </m:sup>
                    </m:sSup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⨀</m:t>
                        </m:r>
                      </m:sub>
                    </m:sSub>
                  </m:oMath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Thickness: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∼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200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Cool efficiently via neutrino emission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energy released per nucleon by conversion into quark matter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𝑆𝑄𝑀</m:t>
                        </m:r>
                      </m:sub>
                    </m:sSub>
                  </m:oMath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Page et al. (2005) studied the properties of </a:t>
                </a:r>
                <a:r>
                  <a:rPr lang="en-US" altLang="zh-CN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superbursts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on strange star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K=10</a:t>
                </a:r>
                <a:r>
                  <a:rPr lang="en-US" altLang="zh-CN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22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𝑄</a:t>
                </a:r>
                <a:r>
                  <a:rPr lang="en-US" altLang="zh-CN" sz="20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SQM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=100 MeV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K=10</a:t>
                </a:r>
                <a:r>
                  <a:rPr lang="en-US" altLang="zh-CN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𝑄</a:t>
                </a:r>
                <a:r>
                  <a:rPr lang="zh-CN" altLang="en-US" sz="20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𝑆𝑄𝑀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=20 MeV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B553FB5-C552-6567-D483-8B655D25A9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338" y="1753985"/>
                <a:ext cx="6317674" cy="4110484"/>
              </a:xfrm>
              <a:prstGeom prst="rect">
                <a:avLst/>
              </a:prstGeom>
              <a:blipFill>
                <a:blip r:embed="rId2"/>
                <a:stretch>
                  <a:fillRect l="-869" t="-890" r="-10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626D83E0-938E-E245-F058-3C10C4F63B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842" y="2120696"/>
            <a:ext cx="4329725" cy="317700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F6559CC7-FCBC-DC44-FDFA-CDE9C3C2DA45}"/>
              </a:ext>
            </a:extLst>
          </p:cNvPr>
          <p:cNvSpPr txBox="1"/>
          <p:nvPr/>
        </p:nvSpPr>
        <p:spPr>
          <a:xfrm>
            <a:off x="1037704" y="5727711"/>
            <a:ext cx="10316096" cy="400110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X-ray burst phenomena on the surface of </a:t>
            </a:r>
            <a:r>
              <a:rPr lang="en-US" altLang="zh-CN" sz="2000" b="1" dirty="0">
                <a:solidFill>
                  <a:srgbClr val="FF0000"/>
                </a:solidFill>
              </a:rPr>
              <a:t>accreting strange star </a:t>
            </a:r>
            <a:r>
              <a:rPr lang="en-US" altLang="zh-CN" sz="2000" b="1" dirty="0"/>
              <a:t>has not been explored </a:t>
            </a:r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286568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F64815-9400-118D-D4E9-7E63A35A5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b="1" dirty="0"/>
              <a:t>The differences between NS and SS</a:t>
            </a:r>
            <a:endParaRPr lang="zh-CN" altLang="en-US" sz="2800" b="1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FAD4EEF-3E01-A01A-D6F1-EE1287406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017" y="1509885"/>
            <a:ext cx="3547913" cy="256576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6434B61-9E8C-DD9A-E103-A1CC2B76F7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148" y="4236276"/>
            <a:ext cx="3198652" cy="25810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3F1C1DB3-C1C1-749A-BE7E-EE33CA9A0432}"/>
                  </a:ext>
                </a:extLst>
              </p:cNvPr>
              <p:cNvSpPr txBox="1"/>
              <p:nvPr/>
            </p:nvSpPr>
            <p:spPr>
              <a:xfrm>
                <a:off x="1349829" y="1690688"/>
                <a:ext cx="5682342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M-R relation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SS: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NS: radius decreases as mass increases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surface gravity of SS is greater than NS for the same mass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heating process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SS: n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u+2d, </a:t>
                </a:r>
                <a:r>
                  <a:rPr lang="en-US" altLang="zh-C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d+uu+s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, with heat release ~10-30 MeV/u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NS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Crust heating: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1-2 MeV/u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Shallow heating:~0-17 MeV/u</a:t>
                </a: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3F1C1DB3-C1C1-749A-BE7E-EE33CA9A04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829" y="1690688"/>
                <a:ext cx="5682342" cy="4154984"/>
              </a:xfrm>
              <a:prstGeom prst="rect">
                <a:avLst/>
              </a:prstGeom>
              <a:blipFill>
                <a:blip r:embed="rId4"/>
                <a:stretch>
                  <a:fillRect l="-1393" t="-1173" r="-1072" b="-23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8308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A3F288E4-E9D8-DFE9-A959-72BEFF896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824" y="192939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2800" b="1" dirty="0"/>
              <a:t>One-zone model</a:t>
            </a:r>
            <a:endParaRPr lang="zh-CN" altLang="en-US" sz="2800" b="1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873BECAB-57F7-ECC6-B00A-56C48FA31F10}"/>
              </a:ext>
            </a:extLst>
          </p:cNvPr>
          <p:cNvSpPr txBox="1"/>
          <p:nvPr/>
        </p:nvSpPr>
        <p:spPr>
          <a:xfrm>
            <a:off x="411442" y="1357603"/>
            <a:ext cx="6295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The entire NS/SS envelope is reduced to a single zone</a:t>
            </a:r>
            <a:endParaRPr lang="zh-CN" altLang="en-US" sz="20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A1BFCDF-6EE5-DE79-708D-A21A12A588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706" y="4121685"/>
            <a:ext cx="3032556" cy="1766059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E0EBE672-7001-081A-9C46-BB8899F1D23C}"/>
              </a:ext>
            </a:extLst>
          </p:cNvPr>
          <p:cNvGrpSpPr/>
          <p:nvPr/>
        </p:nvGrpSpPr>
        <p:grpSpPr>
          <a:xfrm>
            <a:off x="1000183" y="1896494"/>
            <a:ext cx="3610894" cy="1731094"/>
            <a:chOff x="1000183" y="1896494"/>
            <a:chExt cx="3379618" cy="173109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1A8D5435-1E67-B8B5-7FE3-61DB53CBC4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183" y="2299977"/>
              <a:ext cx="1876358" cy="132761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635AEBE7-910A-992C-3782-823BBDA04E31}"/>
                    </a:ext>
                  </a:extLst>
                </p:cNvPr>
                <p:cNvSpPr txBox="1"/>
                <p:nvPr/>
              </p:nvSpPr>
              <p:spPr>
                <a:xfrm>
                  <a:off x="1455938" y="1896494"/>
                  <a:ext cx="292386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a14:m>
                  <a:r>
                    <a:rPr lang="zh-CN" altLang="en-US" dirty="0"/>
                    <a:t>               （</a:t>
                  </a:r>
                  <a:r>
                    <a:rPr lang="en-US" altLang="zh-CN" dirty="0"/>
                    <a:t>1</a:t>
                  </a:r>
                  <a:r>
                    <a:rPr lang="zh-CN" altLang="en-US" dirty="0"/>
                    <a:t>）</a:t>
                  </a:r>
                </a:p>
              </p:txBody>
            </p:sp>
          </mc:Choice>
          <mc:Fallback xmlns=""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635AEBE7-910A-992C-3782-823BBDA04E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5938" y="1896494"/>
                  <a:ext cx="2923863" cy="369332"/>
                </a:xfrm>
                <a:prstGeom prst="rect">
                  <a:avLst/>
                </a:prstGeom>
                <a:blipFill>
                  <a:blip r:embed="rId4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5CEB89B5-6F07-46F2-96F6-37897AFF75D0}"/>
                </a:ext>
              </a:extLst>
            </p:cNvPr>
            <p:cNvSpPr txBox="1"/>
            <p:nvPr/>
          </p:nvSpPr>
          <p:spPr>
            <a:xfrm>
              <a:off x="3089954" y="2527885"/>
              <a:ext cx="9241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（</a:t>
              </a:r>
              <a:r>
                <a:rPr lang="en-US" altLang="zh-CN" dirty="0"/>
                <a:t>2</a:t>
              </a:r>
              <a:r>
                <a:rPr lang="zh-CN" altLang="en-US" dirty="0"/>
                <a:t>）</a:t>
              </a: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A5E027B5-827F-DBCB-868E-601B334258C5}"/>
                </a:ext>
              </a:extLst>
            </p:cNvPr>
            <p:cNvSpPr txBox="1"/>
            <p:nvPr/>
          </p:nvSpPr>
          <p:spPr>
            <a:xfrm>
              <a:off x="3089954" y="3078160"/>
              <a:ext cx="7969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（</a:t>
              </a:r>
              <a:r>
                <a:rPr lang="en-US" altLang="zh-CN" dirty="0"/>
                <a:t>3</a:t>
              </a:r>
              <a:r>
                <a:rPr lang="zh-CN" altLang="en-US" dirty="0"/>
                <a:t>）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7A295802-81C5-7708-DD6E-6E3C12BC3D89}"/>
              </a:ext>
            </a:extLst>
          </p:cNvPr>
          <p:cNvGrpSpPr/>
          <p:nvPr/>
        </p:nvGrpSpPr>
        <p:grpSpPr>
          <a:xfrm>
            <a:off x="6164769" y="1406742"/>
            <a:ext cx="5480857" cy="4207790"/>
            <a:chOff x="6164769" y="1716621"/>
            <a:chExt cx="5657244" cy="4441692"/>
          </a:xfrm>
        </p:grpSpPr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D2C2A7B4-CF13-6582-2701-51DC863087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64769" y="2091875"/>
              <a:ext cx="5657244" cy="406643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A37C0E52-E5E9-5701-AF4A-C947F24E0023}"/>
                    </a:ext>
                  </a:extLst>
                </p:cNvPr>
                <p:cNvSpPr txBox="1"/>
                <p:nvPr/>
              </p:nvSpPr>
              <p:spPr>
                <a:xfrm>
                  <a:off x="7110327" y="1716621"/>
                  <a:ext cx="4325442" cy="3751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=1.4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⨀</m:t>
                          </m:r>
                        </m:sub>
                      </m:sSub>
                    </m:oMath>
                  </a14:m>
                  <a:r>
                    <a:rPr lang="en-US" altLang="zh-CN" dirty="0"/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=0.15</m:t>
                      </m:r>
                    </m:oMath>
                  </a14:m>
                  <a:r>
                    <a:rPr lang="zh-CN" altLang="en-US" dirty="0"/>
                    <a:t> </a:t>
                  </a:r>
                  <a:r>
                    <a:rPr lang="en-US" altLang="zh-CN" dirty="0"/>
                    <a:t>MeV/u,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=0.7</m:t>
                      </m:r>
                    </m:oMath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A37C0E52-E5E9-5701-AF4A-C947F24E00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10327" y="1716621"/>
                  <a:ext cx="4325442" cy="375167"/>
                </a:xfrm>
                <a:prstGeom prst="rect">
                  <a:avLst/>
                </a:prstGeom>
                <a:blipFill>
                  <a:blip r:embed="rId6"/>
                  <a:stretch>
                    <a:fillRect t="-8621" b="-3275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9F6D2891-763C-9513-F536-6DA032F86AEF}"/>
              </a:ext>
            </a:extLst>
          </p:cNvPr>
          <p:cNvSpPr txBox="1"/>
          <p:nvPr/>
        </p:nvSpPr>
        <p:spPr>
          <a:xfrm>
            <a:off x="6536980" y="5686079"/>
            <a:ext cx="5536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The more compact the star, the greater the transition mass accretion rate.</a:t>
            </a:r>
            <a:endParaRPr lang="zh-CN" altLang="en-US" sz="2000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6BAFBF6-4E95-919B-B514-0717C36F7C12}"/>
              </a:ext>
            </a:extLst>
          </p:cNvPr>
          <p:cNvSpPr txBox="1"/>
          <p:nvPr/>
        </p:nvSpPr>
        <p:spPr>
          <a:xfrm>
            <a:off x="850771" y="3688383"/>
            <a:ext cx="2303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FF0000"/>
                </a:solidFill>
              </a:rPr>
              <a:t>Surface gravity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2DD07F6-B3E1-A32F-4E07-96C8FA8C344F}"/>
              </a:ext>
            </a:extLst>
          </p:cNvPr>
          <p:cNvSpPr txBox="1"/>
          <p:nvPr/>
        </p:nvSpPr>
        <p:spPr>
          <a:xfrm>
            <a:off x="879066" y="5901522"/>
            <a:ext cx="2086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FF0000"/>
                </a:solidFill>
              </a:rPr>
              <a:t>Base flux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517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E04356-EA2D-A0B4-0B0E-1201320A6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/>
              <a:t>Oscillation period</a:t>
            </a:r>
            <a:endParaRPr lang="zh-CN" altLang="en-US" sz="2800" dirty="0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158513C5-C377-530E-E8A6-015B7E532722}"/>
              </a:ext>
            </a:extLst>
          </p:cNvPr>
          <p:cNvGrpSpPr/>
          <p:nvPr/>
        </p:nvGrpSpPr>
        <p:grpSpPr>
          <a:xfrm>
            <a:off x="689485" y="1690688"/>
            <a:ext cx="5218947" cy="4583865"/>
            <a:chOff x="877053" y="1909010"/>
            <a:chExt cx="5218947" cy="4583865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96341AB0-A291-CED8-D7E1-B9A765407F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7053" y="2477792"/>
              <a:ext cx="5218947" cy="401508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文本框 2">
                  <a:extLst>
                    <a:ext uri="{FF2B5EF4-FFF2-40B4-BE49-F238E27FC236}">
                      <a16:creationId xmlns:a16="http://schemas.microsoft.com/office/drawing/2014/main" id="{0CF1C865-BDDE-97CD-ABD5-A71E4E1013E4}"/>
                    </a:ext>
                  </a:extLst>
                </p:cNvPr>
                <p:cNvSpPr txBox="1"/>
                <p:nvPr/>
              </p:nvSpPr>
              <p:spPr>
                <a:xfrm>
                  <a:off x="1672492" y="1909010"/>
                  <a:ext cx="288387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=0.7</m:t>
                      </m:r>
                    </m:oMath>
                  </a14:m>
                  <a:r>
                    <a:rPr lang="en-US" altLang="zh-CN" dirty="0"/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=0.15</m:t>
                      </m:r>
                    </m:oMath>
                  </a14:m>
                  <a:r>
                    <a:rPr lang="zh-CN" altLang="en-US" dirty="0"/>
                    <a:t> </a:t>
                  </a:r>
                  <a:r>
                    <a:rPr lang="en-US" altLang="zh-CN" dirty="0"/>
                    <a:t>MeV/u</a:t>
                  </a:r>
                  <a:endParaRPr lang="zh-CN" altLang="en-US" dirty="0"/>
                </a:p>
              </p:txBody>
            </p:sp>
          </mc:Choice>
          <mc:Fallback xmlns="">
            <p:sp>
              <p:nvSpPr>
                <p:cNvPr id="3" name="文本框 2">
                  <a:extLst>
                    <a:ext uri="{FF2B5EF4-FFF2-40B4-BE49-F238E27FC236}">
                      <a16:creationId xmlns:a16="http://schemas.microsoft.com/office/drawing/2014/main" id="{0CF1C865-BDDE-97CD-ABD5-A71E4E1013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2492" y="1909010"/>
                  <a:ext cx="2883877" cy="369332"/>
                </a:xfrm>
                <a:prstGeom prst="rect">
                  <a:avLst/>
                </a:prstGeom>
                <a:blipFill>
                  <a:blip r:embed="rId3"/>
                  <a:stretch>
                    <a:fillRect t="-8197" r="-1057" b="-2459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9F5831D9-3E06-C2B2-4D7C-066347E53D3B}"/>
              </a:ext>
            </a:extLst>
          </p:cNvPr>
          <p:cNvGrpSpPr/>
          <p:nvPr/>
        </p:nvGrpSpPr>
        <p:grpSpPr>
          <a:xfrm>
            <a:off x="6432284" y="1875354"/>
            <a:ext cx="5070231" cy="4106252"/>
            <a:chOff x="6283570" y="2236848"/>
            <a:chExt cx="5070231" cy="41062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7C53F4E2-BA70-715F-A05A-837EF1822F19}"/>
                    </a:ext>
                  </a:extLst>
                </p:cNvPr>
                <p:cNvSpPr txBox="1"/>
                <p:nvPr/>
              </p:nvSpPr>
              <p:spPr>
                <a:xfrm>
                  <a:off x="6283570" y="2236848"/>
                  <a:ext cx="5070231" cy="41062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altLang="zh-CN" sz="2000" dirty="0"/>
                    <a:t>The overall range of accretion rates for which oscillations are seen is narrow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endParaRPr lang="en-US" altLang="zh-CN" sz="2000" dirty="0"/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endParaRPr lang="en-US" altLang="zh-CN" sz="2000" dirty="0"/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endParaRPr lang="en-US" altLang="zh-CN" sz="2000" dirty="0"/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altLang="zh-CN" sz="2000" dirty="0"/>
                    <a:t>For a same mass NS and SS, the oscillation period of SS is shorter than NS</a:t>
                  </a:r>
                </a:p>
                <a:p>
                  <a:pPr marL="742950" lvl="1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∼10.7</m:t>
                      </m:r>
                    </m:oMath>
                  </a14:m>
                  <a:r>
                    <a:rPr lang="zh-CN" altLang="en-US" sz="2000" dirty="0"/>
                    <a:t> </a:t>
                  </a:r>
                  <a:r>
                    <a:rPr lang="en-US" altLang="zh-CN" sz="2000" dirty="0"/>
                    <a:t>mins for </a:t>
                  </a:r>
                  <a14:m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.5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⨀</m:t>
                          </m:r>
                        </m:sub>
                      </m:sSub>
                    </m:oMath>
                  </a14:m>
                  <a:r>
                    <a:rPr lang="zh-CN" altLang="en-US" sz="2000" dirty="0"/>
                    <a:t> </a:t>
                  </a:r>
                  <a:r>
                    <a:rPr lang="en-US" altLang="zh-CN" sz="2000" dirty="0"/>
                    <a:t>NS</a:t>
                  </a:r>
                </a:p>
                <a:p>
                  <a:pPr marL="742950" lvl="1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∼8.3</m:t>
                      </m:r>
                    </m:oMath>
                  </a14:m>
                  <a:r>
                    <a:rPr lang="zh-CN" altLang="en-US" sz="2000" dirty="0"/>
                    <a:t> </a:t>
                  </a:r>
                  <a:r>
                    <a:rPr lang="en-US" altLang="zh-CN" sz="2000" dirty="0"/>
                    <a:t>mins for </a:t>
                  </a:r>
                  <a14:m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.5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⨀</m:t>
                          </m:r>
                        </m:sub>
                      </m:sSub>
                    </m:oMath>
                  </a14:m>
                  <a:r>
                    <a:rPr lang="zh-CN" altLang="en-US" sz="2000" dirty="0"/>
                    <a:t> </a:t>
                  </a:r>
                  <a:r>
                    <a:rPr lang="en-US" altLang="zh-CN" sz="2000" dirty="0"/>
                    <a:t>SS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altLang="zh-CN" sz="2000" dirty="0"/>
                    <a:t>For</a:t>
                  </a:r>
                  <a:r>
                    <a:rPr lang="zh-CN" altLang="en-US" sz="2000" dirty="0"/>
                    <a:t> </a:t>
                  </a:r>
                  <a:r>
                    <a:rPr lang="en-US" altLang="zh-CN" sz="2000" dirty="0"/>
                    <a:t>a</a:t>
                  </a:r>
                  <a:r>
                    <a:rPr lang="zh-CN" altLang="en-US" sz="2000" dirty="0"/>
                    <a:t> </a:t>
                  </a:r>
                  <a:r>
                    <a:rPr lang="en-US" altLang="zh-CN" sz="2000" dirty="0"/>
                    <a:t>higher</a:t>
                  </a:r>
                  <a:r>
                    <a:rPr lang="zh-CN" altLang="en-US" sz="2000" dirty="0"/>
                    <a:t> </a:t>
                  </a:r>
                  <a:r>
                    <a:rPr lang="en-US" altLang="zh-CN" sz="2000" dirty="0"/>
                    <a:t>mass</a:t>
                  </a:r>
                  <a:r>
                    <a:rPr lang="zh-CN" altLang="en-US" sz="2000" dirty="0"/>
                    <a:t> </a:t>
                  </a:r>
                  <a:r>
                    <a:rPr lang="en-US" altLang="zh-CN" sz="2000" dirty="0"/>
                    <a:t>NS/SS,</a:t>
                  </a:r>
                  <a:r>
                    <a:rPr lang="zh-CN" altLang="en-US" sz="2000" dirty="0"/>
                    <a:t> </a:t>
                  </a:r>
                  <a:r>
                    <a:rPr lang="en-US" altLang="zh-CN" sz="2000" dirty="0"/>
                    <a:t>the</a:t>
                  </a:r>
                  <a:r>
                    <a:rPr lang="zh-CN" altLang="en-US" sz="2000" dirty="0"/>
                    <a:t> </a:t>
                  </a:r>
                  <a:r>
                    <a:rPr lang="en-US" altLang="zh-CN" sz="2000" dirty="0"/>
                    <a:t>oscillation</a:t>
                  </a:r>
                  <a:r>
                    <a:rPr lang="zh-CN" altLang="en-US" sz="2000" dirty="0"/>
                    <a:t> </a:t>
                  </a:r>
                  <a:r>
                    <a:rPr lang="en-US" altLang="zh-CN" sz="2000" dirty="0"/>
                    <a:t>period</a:t>
                  </a:r>
                  <a:r>
                    <a:rPr lang="zh-CN" altLang="en-US" sz="2000" dirty="0"/>
                    <a:t> </a:t>
                  </a:r>
                  <a:r>
                    <a:rPr lang="en-US" altLang="zh-CN" sz="2000" dirty="0"/>
                    <a:t>decreases</a:t>
                  </a:r>
                  <a:r>
                    <a:rPr lang="zh-CN" altLang="en-US" sz="2000" dirty="0"/>
                    <a:t> </a:t>
                  </a:r>
                  <a:r>
                    <a:rPr lang="en-US" altLang="zh-CN" sz="2000" dirty="0"/>
                    <a:t>as</a:t>
                  </a:r>
                  <a:r>
                    <a:rPr lang="zh-CN" altLang="en-US" sz="2000" dirty="0"/>
                    <a:t> </a:t>
                  </a:r>
                  <a:r>
                    <a:rPr lang="en-US" altLang="zh-CN" sz="2000" dirty="0"/>
                    <a:t>the</a:t>
                  </a:r>
                  <a:r>
                    <a:rPr lang="zh-CN" altLang="en-US" sz="2000" dirty="0"/>
                    <a:t> </a:t>
                  </a:r>
                  <a:r>
                    <a:rPr lang="en-US" altLang="zh-CN" sz="2000" dirty="0"/>
                    <a:t>surface</a:t>
                  </a:r>
                  <a:r>
                    <a:rPr lang="zh-CN" altLang="en-US" sz="2000" dirty="0"/>
                    <a:t> </a:t>
                  </a:r>
                  <a:r>
                    <a:rPr lang="en-US" altLang="zh-CN" sz="2000" dirty="0"/>
                    <a:t>gravity</a:t>
                  </a:r>
                  <a:r>
                    <a:rPr lang="zh-CN" altLang="en-US" sz="2000" dirty="0"/>
                    <a:t> </a:t>
                  </a:r>
                  <a:r>
                    <a:rPr lang="en-US" altLang="zh-CN" sz="2000" dirty="0"/>
                    <a:t>increases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7C53F4E2-BA70-715F-A05A-837EF1822F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3570" y="2236848"/>
                  <a:ext cx="5070231" cy="4106252"/>
                </a:xfrm>
                <a:prstGeom prst="rect">
                  <a:avLst/>
                </a:prstGeom>
                <a:blipFill>
                  <a:blip r:embed="rId4"/>
                  <a:stretch>
                    <a:fillRect l="-1082" t="-89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D0FDA621-EE5A-335B-61A6-3E54B0ABD81D}"/>
                    </a:ext>
                  </a:extLst>
                </p:cNvPr>
                <p:cNvSpPr txBox="1"/>
                <p:nvPr/>
              </p:nvSpPr>
              <p:spPr>
                <a:xfrm>
                  <a:off x="7221416" y="3122089"/>
                  <a:ext cx="2758831" cy="613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 altLang="zh-CN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Δ</m:t>
                            </m:r>
                            <m:acc>
                              <m:accPr>
                                <m:chr m:val="̇"/>
                                <m:ctrlPr>
                                  <a:rPr lang="el-GR" altLang="zh-CN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acc>
                          </m:num>
                          <m:den>
                            <m:acc>
                              <m:accPr>
                                <m:chr m:val="̇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acc>
                          </m:den>
                        </m:f>
                        <m:r>
                          <a:rPr lang="el-GR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1%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D0FDA621-EE5A-335B-61A6-3E54B0ABD8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21416" y="3122089"/>
                  <a:ext cx="2758831" cy="61382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849714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670888-7D96-3E7F-7B6F-16D9CF87D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b="1" dirty="0">
                <a:latin typeface="Candara" panose="020E0502030303020204" pitchFamily="34" charset="0"/>
              </a:rPr>
              <a:t>Oscillation frequency from NS/SS</a:t>
            </a:r>
            <a:endParaRPr lang="zh-CN" altLang="en-US" sz="2800" b="1" dirty="0">
              <a:latin typeface="Candara" panose="020E0502030303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37F524B-A55B-E98A-3CF4-5BCB131E57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07" y="1690688"/>
            <a:ext cx="7029652" cy="52351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768DA0AA-E91E-A4F6-2C04-12E3DB42D12D}"/>
                  </a:ext>
                </a:extLst>
              </p:cNvPr>
              <p:cNvSpPr txBox="1"/>
              <p:nvPr/>
            </p:nvSpPr>
            <p:spPr>
              <a:xfrm>
                <a:off x="7734435" y="2120740"/>
                <a:ext cx="4209702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sz="2400" dirty="0">
                    <a:sym typeface="Symbol" panose="05050102010706020507" pitchFamily="18" charset="2"/>
                  </a:rPr>
                  <a:t></a:t>
                </a:r>
                <a:r>
                  <a:rPr lang="en-US" altLang="zh-CN" sz="2400" dirty="0">
                    <a:sym typeface="Symbol" panose="05050102010706020507" pitchFamily="18" charset="2"/>
                  </a:rPr>
                  <a:t>, the oscillation frequency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𝑓</m:t>
                    </m:r>
                  </m:oMath>
                </a14:m>
                <a:r>
                  <a:rPr lang="zh-CN" altLang="en-US" sz="2400" dirty="0">
                    <a:sym typeface="Symbol" panose="05050102010706020507" pitchFamily="18" charset="2"/>
                  </a:rPr>
                  <a:t></a:t>
                </a:r>
                <a:endParaRPr lang="en-US" altLang="zh-CN" sz="2400" dirty="0">
                  <a:sym typeface="Symbol" panose="05050102010706020507" pitchFamily="18" charset="2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𝑄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zh-CN" altLang="en-US" sz="2400" dirty="0">
                    <a:sym typeface="Symbol" panose="05050102010706020507" pitchFamily="18" charset="2"/>
                  </a:rPr>
                  <a:t></a:t>
                </a:r>
                <a:r>
                  <a:rPr lang="en-US" altLang="zh-CN" sz="2400" dirty="0">
                    <a:sym typeface="Symbol" panose="05050102010706020507" pitchFamily="18" charset="2"/>
                  </a:rPr>
                  <a:t>, the oscillation frequency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𝑓</m:t>
                    </m:r>
                  </m:oMath>
                </a14:m>
                <a:r>
                  <a:rPr lang="zh-CN" altLang="en-US" sz="2400" dirty="0">
                    <a:sym typeface="Symbol" panose="05050102010706020507" pitchFamily="18" charset="2"/>
                  </a:rPr>
                  <a:t></a:t>
                </a:r>
                <a:endParaRPr lang="en-US" altLang="zh-CN" sz="2400" dirty="0">
                  <a:sym typeface="Symbol" panose="05050102010706020507" pitchFamily="18" charset="2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𝑀</m:t>
                    </m:r>
                  </m:oMath>
                </a14:m>
                <a:r>
                  <a:rPr lang="zh-CN" altLang="en-US" sz="2400" dirty="0">
                    <a:sym typeface="Symbol" panose="05050102010706020507" pitchFamily="18" charset="2"/>
                  </a:rPr>
                  <a:t></a:t>
                </a:r>
                <a:r>
                  <a:rPr lang="en-US" altLang="zh-CN" sz="2400" dirty="0">
                    <a:sym typeface="Symbol" panose="05050102010706020507" pitchFamily="18" charset="2"/>
                  </a:rPr>
                  <a:t>, the oscillation frequency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𝑓</m:t>
                    </m:r>
                  </m:oMath>
                </a14:m>
                <a:r>
                  <a:rPr lang="zh-CN" altLang="en-US" sz="2400" dirty="0">
                    <a:sym typeface="Symbol" panose="05050102010706020507" pitchFamily="18" charset="2"/>
                  </a:rPr>
                  <a:t></a:t>
                </a:r>
                <a:endParaRPr lang="en-US" altLang="zh-CN" sz="2400" dirty="0">
                  <a:sym typeface="Symbol" panose="05050102010706020507" pitchFamily="18" charset="2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sym typeface="Symbol" panose="05050102010706020507" pitchFamily="18" charset="2"/>
                  </a:rPr>
                  <a:t>The oscillation frequency of SS is higher than NS 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768DA0AA-E91E-A4F6-2C04-12E3DB42D1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435" y="2120740"/>
                <a:ext cx="4209702" cy="3046988"/>
              </a:xfrm>
              <a:prstGeom prst="rect">
                <a:avLst/>
              </a:prstGeom>
              <a:blipFill>
                <a:blip r:embed="rId3"/>
                <a:stretch>
                  <a:fillRect l="-2029" t="-2000" r="-1014" b="-38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3894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4393FC-D3AE-3D4C-5DB3-785E8CAA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b="1" dirty="0">
                <a:latin typeface="Candara" panose="020E0502030303020204" pitchFamily="34" charset="0"/>
              </a:rPr>
              <a:t>Contents</a:t>
            </a:r>
            <a:endParaRPr lang="zh-CN" altLang="en-US" sz="3200" b="1" dirty="0">
              <a:latin typeface="Candara" panose="020E0502030303020204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C749286-553E-F47C-8BED-2611A131A0B4}"/>
              </a:ext>
            </a:extLst>
          </p:cNvPr>
          <p:cNvSpPr txBox="1"/>
          <p:nvPr/>
        </p:nvSpPr>
        <p:spPr>
          <a:xfrm>
            <a:off x="1188173" y="1823324"/>
            <a:ext cx="102556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65000"/>
              <a:buFont typeface="Wingdings" panose="05000000000000000000" pitchFamily="2" charset="2"/>
              <a:buChar char="u"/>
            </a:pP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Introduction </a:t>
            </a:r>
          </a:p>
          <a:p>
            <a:pPr marL="971550" lvl="1" indent="-514350">
              <a:buSzPct val="65000"/>
              <a:buFont typeface="+mj-lt"/>
              <a:buAutoNum type="alphaLcParenR"/>
            </a:pP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LMXBs and X-ray burst</a:t>
            </a:r>
          </a:p>
          <a:p>
            <a:pPr marL="971550" lvl="1" indent="-514350">
              <a:buSzPct val="65000"/>
              <a:buFont typeface="+mj-lt"/>
              <a:buAutoNum type="alphaLcParenR"/>
            </a:pP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The physics inside bursting NSs</a:t>
            </a:r>
          </a:p>
          <a:p>
            <a:pPr marL="457200" indent="-457200">
              <a:buSzPct val="65000"/>
              <a:buFont typeface="Wingdings" panose="05000000000000000000" pitchFamily="2" charset="2"/>
              <a:buChar char="u"/>
            </a:pP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The impacts of NS structure and base heating on type I X-ray burst </a:t>
            </a:r>
          </a:p>
          <a:p>
            <a:pPr marL="457200" indent="-457200">
              <a:buSzPct val="65000"/>
              <a:buFont typeface="Wingdings" panose="05000000000000000000" pitchFamily="2" charset="2"/>
              <a:buChar char="u"/>
            </a:pPr>
            <a:r>
              <a:rPr lang="en-US" altLang="zh-CN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EoSs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 dependent </a:t>
            </a:r>
            <a:r>
              <a:rPr lang="en-US" altLang="zh-CN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mQPO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 in low-mass X-ray binaries</a:t>
            </a:r>
          </a:p>
          <a:p>
            <a:pPr marL="457200" indent="-457200">
              <a:buSzPct val="65000"/>
              <a:buFont typeface="Wingdings" panose="05000000000000000000" pitchFamily="2" charset="2"/>
              <a:buChar char="u"/>
            </a:pP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Summary and future work plan </a:t>
            </a:r>
            <a:endParaRPr lang="zh-CN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723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670888-7D96-3E7F-7B6F-16D9CF87D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b="1" dirty="0">
                <a:latin typeface="Candara" panose="020E0502030303020204" pitchFamily="34" charset="0"/>
              </a:rPr>
              <a:t>Oscillation frequency from NS/SS</a:t>
            </a:r>
            <a:endParaRPr lang="zh-CN" altLang="en-US" sz="2800" b="1" dirty="0">
              <a:latin typeface="Candara" panose="020E0502030303020204" pitchFamily="34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C5B368C-B595-8370-B070-D7AC85DC3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74" y="1819433"/>
            <a:ext cx="6375726" cy="49094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F99F5785-E882-F0ED-FEDD-BB0B4E6A0D07}"/>
                  </a:ext>
                </a:extLst>
              </p:cNvPr>
              <p:cNvSpPr txBox="1"/>
              <p:nvPr/>
            </p:nvSpPr>
            <p:spPr>
              <a:xfrm>
                <a:off x="7026031" y="2764135"/>
                <a:ext cx="370449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For larger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000" dirty="0"/>
                  <a:t>, oscillation frequency is larger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ranges from 2-38 </a:t>
                </a:r>
                <a:r>
                  <a:rPr lang="en-US" altLang="zh-CN" sz="2000" dirty="0" err="1"/>
                  <a:t>mHz</a:t>
                </a:r>
                <a:r>
                  <a:rPr lang="en-US" altLang="zh-CN" sz="2000" dirty="0"/>
                  <a:t> for NS, 5-54 </a:t>
                </a:r>
                <a:r>
                  <a:rPr lang="en-US" altLang="zh-CN" sz="2000" dirty="0" err="1"/>
                  <a:t>mHz</a:t>
                </a:r>
                <a:r>
                  <a:rPr lang="en-US" altLang="zh-CN" sz="2000" dirty="0"/>
                  <a:t> for SS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F99F5785-E882-F0ED-FEDD-BB0B4E6A0D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6031" y="2764135"/>
                <a:ext cx="3704492" cy="1323439"/>
              </a:xfrm>
              <a:prstGeom prst="rect">
                <a:avLst/>
              </a:prstGeom>
              <a:blipFill>
                <a:blip r:embed="rId3"/>
                <a:stretch>
                  <a:fillRect l="-1483" t="-2294" b="-68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1909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F4A194-33B8-A35C-47C1-529F98B78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Oscillation frequency vs. surface gravity</a:t>
            </a:r>
            <a:endParaRPr lang="zh-CN" altLang="en-US" sz="32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D820103-1BFE-8BCA-5AF7-91ADEBBCF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336" y="1886072"/>
            <a:ext cx="6016361" cy="41708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89DB1419-C863-D248-0F73-07AC75884BBC}"/>
                  </a:ext>
                </a:extLst>
              </p:cNvPr>
              <p:cNvSpPr txBox="1"/>
              <p:nvPr/>
            </p:nvSpPr>
            <p:spPr>
              <a:xfrm>
                <a:off x="7557477" y="2451107"/>
                <a:ext cx="3884246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The surface gravity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</m:oMath>
                </a14:m>
                <a:r>
                  <a:rPr lang="zh-CN" altLang="en-US" sz="2000" dirty="0">
                    <a:sym typeface="Symbol" panose="05050102010706020507" pitchFamily="18" charset="2"/>
                  </a:rPr>
                  <a:t></a:t>
                </a:r>
                <a:r>
                  <a:rPr lang="en-US" altLang="zh-CN" sz="2000" dirty="0">
                    <a:sym typeface="Symbol" panose="05050102010706020507" pitchFamily="18" charset="2"/>
                  </a:rPr>
                  <a:t>,lead to f,  critical mass accretion rate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𝑚</m:t>
                        </m:r>
                      </m:e>
                    </m:acc>
                  </m:oMath>
                </a14:m>
                <a:r>
                  <a:rPr lang="zh-CN" altLang="en-US" sz="2000" dirty="0"/>
                  <a:t> </a:t>
                </a:r>
                <a:r>
                  <a:rPr lang="zh-CN" altLang="en-US" sz="2000" dirty="0">
                    <a:sym typeface="Symbol" panose="05050102010706020507" pitchFamily="18" charset="2"/>
                  </a:rPr>
                  <a:t></a:t>
                </a:r>
                <a:endParaRPr lang="en-US" altLang="zh-CN" sz="2000" dirty="0">
                  <a:sym typeface="Symbol" panose="05050102010706020507" pitchFamily="18" charset="2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sym typeface="Symbol" panose="05050102010706020507" pitchFamily="18" charset="2"/>
                  </a:rPr>
                  <a:t>f and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𝑚</m:t>
                        </m:r>
                      </m:e>
                    </m:acc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are higher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Observed critical mass accretion  rate can be satisfied with low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</m:oMath>
                </a14:m>
                <a:r>
                  <a:rPr lang="en-US" altLang="zh-CN" sz="2000" dirty="0"/>
                  <a:t>, low helium mass fraction and high base heating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89DB1419-C863-D248-0F73-07AC75884B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7477" y="2451107"/>
                <a:ext cx="3884246" cy="2554545"/>
              </a:xfrm>
              <a:prstGeom prst="rect">
                <a:avLst/>
              </a:prstGeom>
              <a:blipFill>
                <a:blip r:embed="rId3"/>
                <a:stretch>
                  <a:fillRect l="-1413" t="-1671" r="-628" b="-33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36C452A9-52C1-4F2A-58FE-D3E89CCECC09}"/>
              </a:ext>
            </a:extLst>
          </p:cNvPr>
          <p:cNvSpPr txBox="1"/>
          <p:nvPr/>
        </p:nvSpPr>
        <p:spPr>
          <a:xfrm>
            <a:off x="2272311" y="6308209"/>
            <a:ext cx="4199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Liu et al, 2023, submitted to MNRAS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006739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8F3D64-37AA-405B-88A5-3B50ABED9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  <a:ea typeface="Microsoft YaHei UI Light" panose="020B0502040204020203" charset="-122"/>
              </a:rPr>
              <a:t>Summary of My Talk</a:t>
            </a:r>
            <a:endParaRPr lang="zh-CN" altLang="en-US" sz="3600" dirty="0">
              <a:latin typeface="Candara" panose="020E0502030303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D2FA1D2-758A-4026-ACA4-5F178AA1AF47}"/>
              </a:ext>
            </a:extLst>
          </p:cNvPr>
          <p:cNvSpPr txBox="1"/>
          <p:nvPr/>
        </p:nvSpPr>
        <p:spPr>
          <a:xfrm>
            <a:off x="1105708" y="1664414"/>
            <a:ext cx="10617200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marR="0" lvl="0" indent="-457200" defTabSz="584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altLang="zh-CN" sz="2400" kern="0" dirty="0">
                <a:solidFill>
                  <a:prstClr val="black"/>
                </a:solidFill>
                <a:latin typeface="Candara" panose="020E0502030303020204" pitchFamily="34" charset="0"/>
                <a:ea typeface="华文楷体" panose="02010600040101010101" pitchFamily="2" charset="-122"/>
                <a:cs typeface="Calibri" panose="020F0502020204030204" pitchFamily="34" charset="0"/>
                <a:sym typeface="Helvetica Light"/>
              </a:rPr>
              <a:t>We calculated X-ray burst considering several mass and radius of NS and base flux by using MESA models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华文楷体" panose="02010600040101010101" pitchFamily="2" charset="-122"/>
              <a:cs typeface="Calibri" panose="020F0502020204030204" pitchFamily="34" charset="0"/>
              <a:sym typeface="Helvetica Light"/>
            </a:endParaRPr>
          </a:p>
          <a:p>
            <a:pPr marL="457200" marR="0" lvl="0" indent="-457200" defTabSz="584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altLang="zh-CN" sz="2400" kern="0" dirty="0">
                <a:solidFill>
                  <a:prstClr val="black"/>
                </a:solidFill>
                <a:latin typeface="Candara" panose="020E0502030303020204" pitchFamily="34" charset="0"/>
                <a:ea typeface="华文楷体" panose="02010600040101010101" pitchFamily="2" charset="-122"/>
                <a:cs typeface="Calibri" panose="020F0502020204030204" pitchFamily="34" charset="0"/>
                <a:sym typeface="Helvetica Light"/>
              </a:rPr>
              <a:t>We calculated the </a:t>
            </a:r>
            <a:r>
              <a:rPr lang="en-US" altLang="zh-CN" sz="2400" kern="0" dirty="0" err="1">
                <a:solidFill>
                  <a:prstClr val="black"/>
                </a:solidFill>
                <a:latin typeface="Candara" panose="020E0502030303020204" pitchFamily="34" charset="0"/>
                <a:ea typeface="华文楷体" panose="02010600040101010101" pitchFamily="2" charset="-122"/>
                <a:cs typeface="Calibri" panose="020F0502020204030204" pitchFamily="34" charset="0"/>
                <a:sym typeface="Helvetica Light"/>
              </a:rPr>
              <a:t>EoS</a:t>
            </a:r>
            <a:r>
              <a:rPr lang="en-US" altLang="zh-CN" sz="2400" kern="0" dirty="0">
                <a:solidFill>
                  <a:prstClr val="black"/>
                </a:solidFill>
                <a:latin typeface="Candara" panose="020E0502030303020204" pitchFamily="34" charset="0"/>
                <a:ea typeface="华文楷体" panose="02010600040101010101" pitchFamily="2" charset="-122"/>
                <a:cs typeface="Calibri" panose="020F0502020204030204" pitchFamily="34" charset="0"/>
                <a:sym typeface="Helvetica Light"/>
              </a:rPr>
              <a:t>-dependent </a:t>
            </a:r>
            <a:r>
              <a:rPr lang="en-US" altLang="zh-CN" sz="2400" kern="0" dirty="0" err="1">
                <a:solidFill>
                  <a:prstClr val="black"/>
                </a:solidFill>
                <a:latin typeface="Candara" panose="020E0502030303020204" pitchFamily="34" charset="0"/>
                <a:ea typeface="华文楷体" panose="02010600040101010101" pitchFamily="2" charset="-122"/>
                <a:cs typeface="Calibri" panose="020F0502020204030204" pitchFamily="34" charset="0"/>
                <a:sym typeface="Helvetica Light"/>
              </a:rPr>
              <a:t>mHz</a:t>
            </a:r>
            <a:r>
              <a:rPr lang="en-US" altLang="zh-CN" sz="2400" kern="0" dirty="0">
                <a:solidFill>
                  <a:prstClr val="black"/>
                </a:solidFill>
                <a:latin typeface="Candara" panose="020E0502030303020204" pitchFamily="34" charset="0"/>
                <a:ea typeface="华文楷体" panose="02010600040101010101" pitchFamily="2" charset="-122"/>
                <a:cs typeface="Calibri" panose="020F0502020204030204" pitchFamily="34" charset="0"/>
                <a:sym typeface="Helvetica Light"/>
              </a:rPr>
              <a:t> QPO in LMXBs using simple one-zone model </a:t>
            </a:r>
          </a:p>
          <a:p>
            <a:pPr marR="0" lvl="0" defTabSz="584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zh-CN" sz="2400" kern="0" dirty="0">
              <a:solidFill>
                <a:prstClr val="black"/>
              </a:solidFill>
              <a:latin typeface="Candara" panose="020E0502030303020204" pitchFamily="34" charset="0"/>
              <a:ea typeface="华文楷体" panose="02010600040101010101" pitchFamily="2" charset="-122"/>
              <a:cs typeface="Calibri" panose="020F0502020204030204" pitchFamily="34" charset="0"/>
              <a:sym typeface="Helvetica Light"/>
            </a:endParaRPr>
          </a:p>
        </p:txBody>
      </p:sp>
      <p:sp>
        <p:nvSpPr>
          <p:cNvPr id="16" name="THANKS!">
            <a:extLst>
              <a:ext uri="{FF2B5EF4-FFF2-40B4-BE49-F238E27FC236}">
                <a16:creationId xmlns:a16="http://schemas.microsoft.com/office/drawing/2014/main" id="{2FF6F7CD-A145-4A14-B7A4-090918357573}"/>
              </a:ext>
            </a:extLst>
          </p:cNvPr>
          <p:cNvSpPr txBox="1"/>
          <p:nvPr/>
        </p:nvSpPr>
        <p:spPr>
          <a:xfrm>
            <a:off x="9134756" y="5997214"/>
            <a:ext cx="2167261" cy="626133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>
            <a:lvl1pPr>
              <a:defRPr sz="800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 algn="ctr" defTabSz="410751" hangingPunct="0"/>
            <a:r>
              <a:rPr sz="3600" b="1" kern="0" dirty="0">
                <a:solidFill>
                  <a:schemeClr val="accent4">
                    <a:lumMod val="50000"/>
                  </a:schemeClr>
                </a:solidFill>
                <a:latin typeface="Bradley Hand ITC" panose="03070402050302030203" pitchFamily="66" charset="0"/>
                <a:ea typeface="Microsoft JhengHei" panose="020B0604030504040204" pitchFamily="34" charset="-120"/>
              </a:rPr>
              <a:t>THANKS!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887CE6B-EA5D-7170-C0E5-99957BC70912}"/>
              </a:ext>
            </a:extLst>
          </p:cNvPr>
          <p:cNvSpPr txBox="1"/>
          <p:nvPr/>
        </p:nvSpPr>
        <p:spPr>
          <a:xfrm>
            <a:off x="1157015" y="3271278"/>
            <a:ext cx="3633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**In future work**</a:t>
            </a:r>
            <a:endParaRPr lang="zh-CN" altLang="en-US" sz="24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4CB0812-4178-5A11-8096-A36D09F09327}"/>
              </a:ext>
            </a:extLst>
          </p:cNvPr>
          <p:cNvSpPr txBox="1"/>
          <p:nvPr/>
        </p:nvSpPr>
        <p:spPr>
          <a:xfrm>
            <a:off x="1105708" y="3938330"/>
            <a:ext cx="101474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Investigation with more </a:t>
            </a:r>
            <a:r>
              <a:rPr lang="en-US" altLang="zh-CN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EoSs</a:t>
            </a: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 to understand burst physics with HERES 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Compare theory with more observations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Multi-peak burst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mQPO</a:t>
            </a:r>
            <a:endParaRPr lang="en-US" altLang="zh-C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Final products</a:t>
            </a:r>
          </a:p>
        </p:txBody>
      </p:sp>
    </p:spTree>
    <p:extLst>
      <p:ext uri="{BB962C8B-B14F-4D97-AF65-F5344CB8AC3E}">
        <p14:creationId xmlns:p14="http://schemas.microsoft.com/office/powerpoint/2010/main" val="85304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A6990427-C3EE-4EA8-A644-E21EBA102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5144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latin typeface="Candara" panose="020E0502030303020204" pitchFamily="34" charset="0"/>
              </a:rPr>
              <a:t> Low-Mass X-ray Binary (LMXB)</a:t>
            </a:r>
            <a:endParaRPr lang="zh-CN" altLang="en-US" sz="3600" b="1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B14827E4-1060-4A37-92DA-2F59CFB5C74B}"/>
                  </a:ext>
                </a:extLst>
              </p:cNvPr>
              <p:cNvSpPr txBox="1"/>
              <p:nvPr/>
            </p:nvSpPr>
            <p:spPr>
              <a:xfrm>
                <a:off x="636781" y="1724525"/>
                <a:ext cx="4899379" cy="19942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ts val="3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zh-CN" sz="2200" b="0" i="0" smtClean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donar</m:t>
                        </m:r>
                      </m:sub>
                    </m:sSub>
                    <m:r>
                      <a:rPr lang="en-US" altLang="zh-CN" sz="2200" i="1" smtClean="0">
                        <a:latin typeface="Cambria Math" panose="02040503050406030204" pitchFamily="18" charset="0"/>
                      </a:rPr>
                      <m:t>≲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1</m:t>
                    </m:r>
                    <m:sSub>
                      <m:sSub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⨀</m:t>
                        </m:r>
                      </m:sub>
                    </m:sSub>
                  </m:oMath>
                </a14:m>
                <a:endParaRPr lang="en-US" altLang="zh-CN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lnSpc>
                    <a:spcPts val="3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Orbital period: </a:t>
                </a:r>
                <a:r>
                  <a:rPr lang="en-US" altLang="zh-CN" sz="22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minutes</a:t>
                </a:r>
                <a:r>
                  <a:rPr lang="en-US" altLang="zh-CN" sz="2200" dirty="0" err="1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days</a:t>
                </a:r>
                <a:endParaRPr lang="en-US" altLang="zh-CN" sz="2200" dirty="0"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endParaRPr>
              </a:p>
              <a:p>
                <a:pPr marL="285750" indent="-285750">
                  <a:lnSpc>
                    <a:spcPts val="3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200" dirty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Old system (t</a:t>
                </a:r>
                <a14:m>
                  <m:oMath xmlns:m="http://schemas.openxmlformats.org/officeDocument/2006/math">
                    <m:r>
                      <a:rPr lang="en-US" altLang="zh-CN" sz="220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≳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1</m:t>
                    </m:r>
                  </m:oMath>
                </a14:m>
                <a:r>
                  <a:rPr lang="en-US" altLang="zh-CN" sz="2200" dirty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Gyr)</a:t>
                </a:r>
              </a:p>
              <a:p>
                <a:pPr marL="285750" indent="-285750">
                  <a:lnSpc>
                    <a:spcPts val="3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200" dirty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Weak magnetic field (B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2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10</m:t>
                        </m:r>
                      </m:e>
                      <m:sup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altLang="zh-CN" sz="2200" dirty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2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10</m:t>
                        </m:r>
                      </m:e>
                      <m:sup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altLang="zh-CN" sz="2200" dirty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 G)</a:t>
                </a:r>
              </a:p>
              <a:p>
                <a:pPr marL="285750" indent="-285750">
                  <a:lnSpc>
                    <a:spcPts val="3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200" dirty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Roche-Lobe Overflow</a:t>
                </a:r>
                <a:endParaRPr lang="zh-CN" alt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B14827E4-1060-4A37-92DA-2F59CFB5C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81" y="1724525"/>
                <a:ext cx="4899379" cy="1994264"/>
              </a:xfrm>
              <a:prstGeom prst="rect">
                <a:avLst/>
              </a:prstGeom>
              <a:blipFill>
                <a:blip r:embed="rId2"/>
                <a:stretch>
                  <a:fillRect l="-1368" t="-306" b="-51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1C1A3DF1-4A58-498C-A56E-66CA7CAF7E30}"/>
              </a:ext>
            </a:extLst>
          </p:cNvPr>
          <p:cNvSpPr txBox="1"/>
          <p:nvPr/>
        </p:nvSpPr>
        <p:spPr>
          <a:xfrm>
            <a:off x="2097118" y="6308209"/>
            <a:ext cx="1821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(NASA website)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177F4A4-92E7-2E5E-6BB0-734FD1DAF3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055" y="3995251"/>
            <a:ext cx="3781322" cy="2036496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4FC2F3E6-25CB-1CA0-6740-0804B8DA6EAA}"/>
              </a:ext>
            </a:extLst>
          </p:cNvPr>
          <p:cNvGrpSpPr/>
          <p:nvPr/>
        </p:nvGrpSpPr>
        <p:grpSpPr>
          <a:xfrm>
            <a:off x="6230912" y="3054060"/>
            <a:ext cx="5791200" cy="3664704"/>
            <a:chOff x="6230912" y="3054060"/>
            <a:chExt cx="5791200" cy="3664704"/>
          </a:xfrm>
        </p:grpSpPr>
        <p:sp>
          <p:nvSpPr>
            <p:cNvPr id="7" name="Quiescent state…">
              <a:extLst>
                <a:ext uri="{FF2B5EF4-FFF2-40B4-BE49-F238E27FC236}">
                  <a16:creationId xmlns:a16="http://schemas.microsoft.com/office/drawing/2014/main" id="{D473D220-3DA2-4444-AB67-CAC496C96F44}"/>
                </a:ext>
              </a:extLst>
            </p:cNvPr>
            <p:cNvSpPr txBox="1"/>
            <p:nvPr/>
          </p:nvSpPr>
          <p:spPr>
            <a:xfrm>
              <a:off x="6230912" y="3619049"/>
              <a:ext cx="5791200" cy="3099715"/>
            </a:xfrm>
            <a:prstGeom prst="rect">
              <a:avLst/>
            </a:prstGeom>
            <a:ln w="12700">
              <a:miter lim="400000"/>
            </a:ln>
          </p:spPr>
          <p:txBody>
            <a:bodyPr lIns="50800" tIns="50800" rIns="50800" bIns="50800" anchor="t">
              <a:noAutofit/>
            </a:bodyPr>
            <a:lstStyle>
              <a:lvl1pPr marL="381000" marR="0" indent="-381000" algn="l" defTabSz="584200" rtl="0" latinLnBrk="0">
                <a:lnSpc>
                  <a:spcPct val="100000"/>
                </a:lnSpc>
                <a:spcBef>
                  <a:spcPts val="3800"/>
                </a:spcBef>
                <a:spcAft>
                  <a:spcPts val="0"/>
                </a:spcAft>
                <a:buClrTx/>
                <a:buSzPct val="80000"/>
                <a:buFontTx/>
                <a:buBlip>
                  <a:blip r:embed="rId4"/>
                </a:buBlip>
                <a:defRPr sz="2800" b="0" i="0" u="none" strike="noStrike" cap="none" spc="0" baseline="0">
                  <a:ln>
                    <a:noFill/>
                  </a:ln>
                  <a:solidFill>
                    <a:srgbClr val="FFFFFF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1pPr>
              <a:lvl2pPr marL="762000" marR="0" indent="-381000" algn="l" defTabSz="584200" rtl="0" latinLnBrk="0">
                <a:lnSpc>
                  <a:spcPct val="100000"/>
                </a:lnSpc>
                <a:spcBef>
                  <a:spcPts val="3800"/>
                </a:spcBef>
                <a:spcAft>
                  <a:spcPts val="0"/>
                </a:spcAft>
                <a:buClrTx/>
                <a:buSzPct val="75000"/>
                <a:buFontTx/>
                <a:buChar char="•"/>
                <a:defRPr sz="2800" b="0" i="0" u="none" strike="noStrike" cap="none" spc="0" baseline="0">
                  <a:ln>
                    <a:noFill/>
                  </a:ln>
                  <a:solidFill>
                    <a:srgbClr val="FFFFFF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2pPr>
              <a:lvl3pPr marL="1143000" marR="0" indent="-381000" algn="l" defTabSz="584200" rtl="0" latinLnBrk="0">
                <a:lnSpc>
                  <a:spcPct val="100000"/>
                </a:lnSpc>
                <a:spcBef>
                  <a:spcPts val="3800"/>
                </a:spcBef>
                <a:spcAft>
                  <a:spcPts val="0"/>
                </a:spcAft>
                <a:buClrTx/>
                <a:buSzPct val="75000"/>
                <a:buFontTx/>
                <a:buChar char="•"/>
                <a:defRPr sz="2800" b="0" i="0" u="none" strike="noStrike" cap="none" spc="0" baseline="0">
                  <a:ln>
                    <a:noFill/>
                  </a:ln>
                  <a:solidFill>
                    <a:srgbClr val="FFFFFF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3pPr>
              <a:lvl4pPr marL="1524000" marR="0" indent="-381000" algn="l" defTabSz="584200" rtl="0" latinLnBrk="0">
                <a:lnSpc>
                  <a:spcPct val="100000"/>
                </a:lnSpc>
                <a:spcBef>
                  <a:spcPts val="3800"/>
                </a:spcBef>
                <a:spcAft>
                  <a:spcPts val="0"/>
                </a:spcAft>
                <a:buClrTx/>
                <a:buSzPct val="75000"/>
                <a:buFontTx/>
                <a:buChar char="•"/>
                <a:defRPr sz="2800" b="0" i="0" u="none" strike="noStrike" cap="none" spc="0" baseline="0">
                  <a:ln>
                    <a:noFill/>
                  </a:ln>
                  <a:solidFill>
                    <a:srgbClr val="FFFFFF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4pPr>
              <a:lvl5pPr marL="1905000" marR="0" indent="-381000" algn="l" defTabSz="584200" rtl="0" latinLnBrk="0">
                <a:lnSpc>
                  <a:spcPct val="100000"/>
                </a:lnSpc>
                <a:spcBef>
                  <a:spcPts val="3800"/>
                </a:spcBef>
                <a:spcAft>
                  <a:spcPts val="0"/>
                </a:spcAft>
                <a:buClrTx/>
                <a:buSzPct val="75000"/>
                <a:buFontTx/>
                <a:buChar char="•"/>
                <a:defRPr sz="2800" b="0" i="0" u="none" strike="noStrike" cap="none" spc="0" baseline="0">
                  <a:ln>
                    <a:noFill/>
                  </a:ln>
                  <a:solidFill>
                    <a:srgbClr val="FFFFFF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5pPr>
              <a:lvl6pPr marL="2743200" marR="0" indent="-457200" algn="l" defTabSz="584200" rtl="0" latinLnBrk="0">
                <a:lnSpc>
                  <a:spcPct val="100000"/>
                </a:lnSpc>
                <a:spcBef>
                  <a:spcPts val="4200"/>
                </a:spcBef>
                <a:spcAft>
                  <a:spcPts val="0"/>
                </a:spcAft>
                <a:buClrTx/>
                <a:buSzPct val="75000"/>
                <a:buFontTx/>
                <a:buChar char="•"/>
                <a:defRPr sz="3800" b="0" i="0" u="none" strike="noStrike" cap="none" spc="0" baseline="0">
                  <a:ln>
                    <a:noFill/>
                  </a:ln>
                  <a:solidFill>
                    <a:srgbClr val="FFFFFF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6pPr>
              <a:lvl7pPr marL="3200400" marR="0" indent="-457200" algn="l" defTabSz="584200" rtl="0" latinLnBrk="0">
                <a:lnSpc>
                  <a:spcPct val="100000"/>
                </a:lnSpc>
                <a:spcBef>
                  <a:spcPts val="4200"/>
                </a:spcBef>
                <a:spcAft>
                  <a:spcPts val="0"/>
                </a:spcAft>
                <a:buClrTx/>
                <a:buSzPct val="75000"/>
                <a:buFontTx/>
                <a:buChar char="•"/>
                <a:defRPr sz="3800" b="0" i="0" u="none" strike="noStrike" cap="none" spc="0" baseline="0">
                  <a:ln>
                    <a:noFill/>
                  </a:ln>
                  <a:solidFill>
                    <a:srgbClr val="FFFFFF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7pPr>
              <a:lvl8pPr marL="3657600" marR="0" indent="-457200" algn="l" defTabSz="584200" rtl="0" latinLnBrk="0">
                <a:lnSpc>
                  <a:spcPct val="100000"/>
                </a:lnSpc>
                <a:spcBef>
                  <a:spcPts val="4200"/>
                </a:spcBef>
                <a:spcAft>
                  <a:spcPts val="0"/>
                </a:spcAft>
                <a:buClrTx/>
                <a:buSzPct val="75000"/>
                <a:buFontTx/>
                <a:buChar char="•"/>
                <a:defRPr sz="3800" b="0" i="0" u="none" strike="noStrike" cap="none" spc="0" baseline="0">
                  <a:ln>
                    <a:noFill/>
                  </a:ln>
                  <a:solidFill>
                    <a:srgbClr val="FFFFFF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8pPr>
              <a:lvl9pPr marL="4114800" marR="0" indent="-457200" algn="l" defTabSz="584200" rtl="0" latinLnBrk="0">
                <a:lnSpc>
                  <a:spcPct val="100000"/>
                </a:lnSpc>
                <a:spcBef>
                  <a:spcPts val="4200"/>
                </a:spcBef>
                <a:spcAft>
                  <a:spcPts val="0"/>
                </a:spcAft>
                <a:buClrTx/>
                <a:buSzPct val="75000"/>
                <a:buFontTx/>
                <a:buChar char="•"/>
                <a:defRPr sz="3800" b="0" i="0" u="none" strike="noStrike" cap="none" spc="0" baseline="0">
                  <a:ln>
                    <a:noFill/>
                  </a:ln>
                  <a:solidFill>
                    <a:srgbClr val="FFFFFF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9pPr>
            </a:lstStyle>
            <a:p>
              <a:pPr marL="532130" lvl="1" indent="-225425" defTabSz="391160">
                <a:lnSpc>
                  <a:spcPts val="1200"/>
                </a:lnSpc>
                <a:spcBef>
                  <a:spcPts val="2500"/>
                </a:spcBef>
                <a:buSzPct val="100000"/>
                <a:defRPr sz="1875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lang="en-US" sz="240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Switched on</a:t>
              </a:r>
              <a:endParaRPr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838200" lvl="2" indent="-225425" defTabSz="391160">
                <a:lnSpc>
                  <a:spcPts val="1200"/>
                </a:lnSpc>
                <a:spcBef>
                  <a:spcPts val="2500"/>
                </a:spcBef>
                <a:defRPr sz="1875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accretion 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induced </a:t>
              </a:r>
              <a:r>
                <a:rPr lang="en-US" sz="2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outburst</a:t>
              </a:r>
              <a:endParaRPr lang="en-US" sz="2000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838200" lvl="2" indent="-225425" defTabSz="391160">
                <a:lnSpc>
                  <a:spcPts val="1200"/>
                </a:lnSpc>
                <a:spcBef>
                  <a:spcPts val="2500"/>
                </a:spcBef>
                <a:defRPr sz="1875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Lx</a:t>
              </a: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rPr>
                <a:t></a:t>
              </a:r>
              <a:r>
                <a:rPr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  <a:r>
                <a:rPr lang="en-US" sz="2000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36-38 </a:t>
              </a:r>
              <a:r>
                <a:rPr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erg/s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532130" lvl="1" indent="-225425" defTabSz="391160">
                <a:lnSpc>
                  <a:spcPts val="1500"/>
                </a:lnSpc>
                <a:spcBef>
                  <a:spcPts val="2500"/>
                </a:spcBef>
                <a:buSzPct val="100000"/>
                <a:defRPr sz="1875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lang="en-US" altLang="zh-CN" sz="240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Helvetica"/>
                </a:rPr>
                <a:t>Switch off </a:t>
              </a:r>
              <a:r>
                <a:rPr lang="en-US" altLang="zh-CN" sz="200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Helvetica"/>
                </a:rPr>
                <a:t>(requires sensitive X-ray telescope)</a:t>
              </a:r>
            </a:p>
            <a:p>
              <a:pPr marL="838200" lvl="2" indent="-225425" defTabSz="391160">
                <a:lnSpc>
                  <a:spcPts val="1200"/>
                </a:lnSpc>
                <a:spcBef>
                  <a:spcPts val="2500"/>
                </a:spcBef>
                <a:defRPr sz="1875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Helvetica"/>
                </a:rPr>
                <a:t>Quiescence </a:t>
              </a:r>
            </a:p>
            <a:p>
              <a:pPr marL="838200" lvl="2" indent="-225425" defTabSz="391160">
                <a:lnSpc>
                  <a:spcPts val="1200"/>
                </a:lnSpc>
                <a:spcBef>
                  <a:spcPts val="2500"/>
                </a:spcBef>
                <a:defRPr sz="1875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Helvetica"/>
                </a:rPr>
                <a:t>Lx</a:t>
              </a: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rPr>
                <a:t></a:t>
              </a: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Helvetica"/>
                </a:rPr>
                <a:t>10</a:t>
              </a:r>
              <a:r>
                <a:rPr lang="en-US" altLang="zh-CN" sz="2000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Helvetica"/>
                </a:rPr>
                <a:t>31-34</a:t>
              </a: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Helvetica"/>
                </a:rPr>
                <a:t> erg/s  (thermal emission)</a:t>
              </a: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925ABEFD-9373-9643-CFD2-7FCADFD88B76}"/>
                </a:ext>
              </a:extLst>
            </p:cNvPr>
            <p:cNvSpPr txBox="1"/>
            <p:nvPr/>
          </p:nvSpPr>
          <p:spPr>
            <a:xfrm>
              <a:off x="6452886" y="3054060"/>
              <a:ext cx="30764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/>
                <a:t>Transient sources</a:t>
              </a:r>
              <a:endParaRPr lang="zh-CN" altLang="en-US" sz="2400" b="1" dirty="0"/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F34A5971-C0A5-A50C-5E50-8ACADF1170D4}"/>
              </a:ext>
            </a:extLst>
          </p:cNvPr>
          <p:cNvGrpSpPr/>
          <p:nvPr/>
        </p:nvGrpSpPr>
        <p:grpSpPr>
          <a:xfrm>
            <a:off x="6452886" y="1585756"/>
            <a:ext cx="4022741" cy="1429126"/>
            <a:chOff x="6452886" y="1585756"/>
            <a:chExt cx="4022741" cy="1429126"/>
          </a:xfrm>
        </p:grpSpPr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907531B9-AE5C-AFA4-CD0A-9A4211C63D80}"/>
                </a:ext>
              </a:extLst>
            </p:cNvPr>
            <p:cNvSpPr txBox="1"/>
            <p:nvPr/>
          </p:nvSpPr>
          <p:spPr>
            <a:xfrm>
              <a:off x="6452886" y="1585756"/>
              <a:ext cx="30764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/>
                <a:t>Persistent sources</a:t>
              </a:r>
              <a:endParaRPr lang="zh-CN" altLang="en-US" sz="24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32EF26AF-797A-470E-53E3-2B4F27EC48F8}"/>
                    </a:ext>
                  </a:extLst>
                </p:cNvPr>
                <p:cNvSpPr txBox="1"/>
                <p:nvPr/>
              </p:nvSpPr>
              <p:spPr>
                <a:xfrm>
                  <a:off x="6452886" y="2152274"/>
                  <a:ext cx="4022741" cy="8626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r>
                    <a:rPr lang="en-US" altLang="zh-CN" sz="2400" dirty="0">
                      <a:solidFill>
                        <a:schemeClr val="tx2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Helvetica Light"/>
                    </a:rPr>
                    <a:t>Continuously active</a:t>
                  </a:r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r>
                    <a:rPr lang="en-US" altLang="zh-CN" sz="2400" dirty="0">
                      <a:solidFill>
                        <a:schemeClr val="tx2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Helvetica Light"/>
                    </a:rPr>
                    <a:t>Lx</a:t>
                  </a:r>
                  <a14:m>
                    <m:oMath xmlns:m="http://schemas.openxmlformats.org/officeDocument/2006/math">
                      <m:r>
                        <a:rPr lang="en-US" altLang="zh-CN" sz="240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  <a:sym typeface="Helvetica Light"/>
                        </a:rPr>
                        <m:t>~</m:t>
                      </m:r>
                      <m:sSup>
                        <m:sSupPr>
                          <m:ctrlPr>
                            <a:rPr lang="en-US" altLang="zh-CN" sz="24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  <a:sym typeface="Helvetica Light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  <a:sym typeface="Helvetica Light"/>
                            </a:rPr>
                            <m:t>10</m:t>
                          </m:r>
                        </m:e>
                        <m:sup>
                          <m:r>
                            <a:rPr lang="en-US" altLang="zh-CN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  <a:sym typeface="Helvetica Light"/>
                            </a:rPr>
                            <m:t>36−38</m:t>
                          </m:r>
                        </m:sup>
                      </m:sSup>
                    </m:oMath>
                  </a14:m>
                  <a:r>
                    <a:rPr lang="zh-CN" altLang="en-US" sz="2400" dirty="0">
                      <a:solidFill>
                        <a:schemeClr val="tx2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Helvetica Light"/>
                    </a:rPr>
                    <a:t> </a:t>
                  </a:r>
                  <a:r>
                    <a:rPr lang="en-US" altLang="zh-CN" sz="2400" dirty="0">
                      <a:solidFill>
                        <a:schemeClr val="tx2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Helvetica Light"/>
                    </a:rPr>
                    <a:t>erg/s</a:t>
                  </a:r>
                  <a:endParaRPr lang="zh-CN" altLang="en-US" sz="2400" dirty="0">
                    <a:solidFill>
                      <a:schemeClr val="tx2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Helvetica Light"/>
                  </a:endParaRPr>
                </a:p>
              </p:txBody>
            </p:sp>
          </mc:Choice>
          <mc:Fallback xmlns="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32EF26AF-797A-470E-53E3-2B4F27EC48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52886" y="2152274"/>
                  <a:ext cx="4022741" cy="862608"/>
                </a:xfrm>
                <a:prstGeom prst="rect">
                  <a:avLst/>
                </a:prstGeom>
                <a:blipFill>
                  <a:blip r:embed="rId5"/>
                  <a:stretch>
                    <a:fillRect l="-2124" t="-5634" b="-1126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81137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文本"/>
          <p:cNvSpPr txBox="1"/>
          <p:nvPr/>
        </p:nvSpPr>
        <p:spPr>
          <a:xfrm>
            <a:off x="5158383" y="1736467"/>
            <a:ext cx="99387" cy="366832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>
            <a:lvl1pPr algn="l" defTabSz="457200">
              <a:lnSpc>
                <a:spcPts val="2800"/>
              </a:lnSpc>
              <a:defRPr sz="12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rPr sz="844"/>
              <a:t> 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1F605102-F080-179C-B813-83AD9F67E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15" y="261486"/>
            <a:ext cx="5350063" cy="914172"/>
          </a:xfrm>
        </p:spPr>
        <p:txBody>
          <a:bodyPr>
            <a:normAutofit/>
          </a:bodyPr>
          <a:lstStyle/>
          <a:p>
            <a:r>
              <a:rPr lang="en-US" altLang="zh-CN" sz="3200" b="1" dirty="0">
                <a:latin typeface="Candara" panose="020E0502030303020204" pitchFamily="34" charset="0"/>
              </a:rPr>
              <a:t>Thermonuclear X-ray burst</a:t>
            </a:r>
            <a:endParaRPr lang="zh-CN" altLang="en-US" sz="3200" b="1" dirty="0">
              <a:latin typeface="Candara" panose="020E0502030303020204" pitchFamily="34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914229BC-1F12-1C99-4FED-CC06C9888E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15" y="4039377"/>
            <a:ext cx="4670874" cy="2507112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CD631F9F-2CD2-CC44-8FA6-F7FFD596663E}"/>
              </a:ext>
            </a:extLst>
          </p:cNvPr>
          <p:cNvSpPr txBox="1"/>
          <p:nvPr/>
        </p:nvSpPr>
        <p:spPr>
          <a:xfrm>
            <a:off x="3769826" y="6507613"/>
            <a:ext cx="17212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err="1"/>
              <a:t>Grindlay</a:t>
            </a:r>
            <a:r>
              <a:rPr lang="en-US" altLang="zh-CN" sz="1400" dirty="0"/>
              <a:t>, 1976, </a:t>
            </a:r>
            <a:r>
              <a:rPr lang="en-US" altLang="zh-CN" sz="1400" dirty="0" err="1"/>
              <a:t>ApJ</a:t>
            </a:r>
            <a:endParaRPr lang="zh-CN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2475D85D-8614-892B-BC65-290991246C32}"/>
                  </a:ext>
                </a:extLst>
              </p:cNvPr>
              <p:cNvSpPr txBox="1"/>
              <p:nvPr/>
            </p:nvSpPr>
            <p:spPr>
              <a:xfrm>
                <a:off x="1141521" y="1433917"/>
                <a:ext cx="4610195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Accreting matter on NS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 flowing matter compress NS until it becomes hot and dense enough to ignite (if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𝑇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&gt;0.2 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GK</m:t>
                    </m:r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Outburst by unstable H or He burning </a:t>
                </a:r>
                <a:endParaRPr lang="zh-CN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2475D85D-8614-892B-BC65-290991246C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521" y="1433917"/>
                <a:ext cx="4610195" cy="2308324"/>
              </a:xfrm>
              <a:prstGeom prst="rect">
                <a:avLst/>
              </a:prstGeom>
              <a:blipFill>
                <a:blip r:embed="rId4"/>
                <a:stretch>
                  <a:fillRect l="-1717" t="-2111" r="-661" b="-50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>
            <a:extLst>
              <a:ext uri="{FF2B5EF4-FFF2-40B4-BE49-F238E27FC236}">
                <a16:creationId xmlns:a16="http://schemas.microsoft.com/office/drawing/2014/main" id="{D7A2CE8B-A8AA-CB7D-DE59-0A57F8C5284D}"/>
              </a:ext>
            </a:extLst>
          </p:cNvPr>
          <p:cNvSpPr txBox="1"/>
          <p:nvPr/>
        </p:nvSpPr>
        <p:spPr>
          <a:xfrm>
            <a:off x="1635055" y="3692724"/>
            <a:ext cx="3259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 </a:t>
            </a:r>
            <a:r>
              <a:rPr lang="en-US" altLang="zh-CN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Type-I X-ray burst</a:t>
            </a:r>
            <a:endParaRPr lang="zh-CN" altLang="en-US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CEDB489-F3E2-6CE1-1BEE-811D5292A8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663" y="1377363"/>
            <a:ext cx="5276870" cy="320198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C28B8E49-597B-6441-875D-8C5C5BA0D7C2}"/>
              </a:ext>
            </a:extLst>
          </p:cNvPr>
          <p:cNvSpPr txBox="1"/>
          <p:nvPr/>
        </p:nvSpPr>
        <p:spPr>
          <a:xfrm>
            <a:off x="9057973" y="1097982"/>
            <a:ext cx="2544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Galloway, et al. 2017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FF67746-B767-3CDB-0590-B7950D5CE6E5}"/>
              </a:ext>
            </a:extLst>
          </p:cNvPr>
          <p:cNvSpPr txBox="1"/>
          <p:nvPr/>
        </p:nvSpPr>
        <p:spPr>
          <a:xfrm>
            <a:off x="1495570" y="4269782"/>
            <a:ext cx="1456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3A 1820-30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61BEFD6-3175-B839-4884-FF1030A36687}"/>
                  </a:ext>
                </a:extLst>
              </p:cNvPr>
              <p:cNvSpPr txBox="1"/>
              <p:nvPr/>
            </p:nvSpPr>
            <p:spPr>
              <a:xfrm>
                <a:off x="6797916" y="4639114"/>
                <a:ext cx="4804474" cy="2196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Stable burning: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nuc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cool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Thermal nuclear runaway: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nuc</m:t>
                            </m:r>
                          </m:sub>
                        </m:sSub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𝑑𝑇</m:t>
                        </m:r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cool</m:t>
                            </m:r>
                          </m:sub>
                        </m:sSub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𝑑𝑇</m:t>
                        </m:r>
                      </m:den>
                    </m:f>
                  </m:oMath>
                </a14:m>
                <a:endParaRPr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For H and He, burning is unstable at lower T, and is stable at higher 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T depends on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</m:oMath>
                </a14:m>
                <a:endParaRPr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Near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𝐸𝑑𝑑</m:t>
                        </m:r>
                      </m:sub>
                    </m:sSub>
                  </m:oMath>
                </a14:m>
                <a:r>
                  <a:rPr lang="en-US" altLang="zh-CN" dirty="0"/>
                  <a:t>: marginally </a:t>
                </a:r>
                <a:r>
                  <a:rPr lang="en-US" altLang="zh-CN"/>
                  <a:t>stable burning</a:t>
                </a:r>
                <a:endParaRPr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61BEFD6-3175-B839-4884-FF1030A366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7916" y="4639114"/>
                <a:ext cx="4804474" cy="2196307"/>
              </a:xfrm>
              <a:prstGeom prst="rect">
                <a:avLst/>
              </a:prstGeom>
              <a:blipFill>
                <a:blip r:embed="rId6"/>
                <a:stretch>
                  <a:fillRect l="-761" t="-13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67ED71-5116-4BC0-2355-B2D3C7E2E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021" y="24466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3200" b="1" dirty="0">
                <a:latin typeface="Candara" panose="020E0502030303020204" pitchFamily="34" charset="0"/>
              </a:rPr>
              <a:t>Nucleosynthesis in X-ray Burst</a:t>
            </a:r>
            <a:endParaRPr lang="zh-CN" altLang="en-US" sz="3200" b="1" dirty="0">
              <a:latin typeface="Candara" panose="020E050203030302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4A04B9C-243E-DD7A-0D0B-180B97F1AAFF}"/>
              </a:ext>
            </a:extLst>
          </p:cNvPr>
          <p:cNvSpPr txBox="1"/>
          <p:nvPr/>
        </p:nvSpPr>
        <p:spPr>
          <a:xfrm>
            <a:off x="10477017" y="6201542"/>
            <a:ext cx="151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Meisel, 2018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51FE2C4-B1B7-E474-7090-54BF4E046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445" y="1333436"/>
            <a:ext cx="7780753" cy="523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626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7F0FA6-D0AC-7A6F-52EF-FD439F3E6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b="1" dirty="0">
                <a:latin typeface="Candara" panose="020E0502030303020204" pitchFamily="34" charset="0"/>
                <a:cs typeface="Calibri" panose="020F0502020204030204" pitchFamily="34" charset="0"/>
              </a:rPr>
              <a:t>Observation of X-ray burst</a:t>
            </a:r>
            <a:endParaRPr lang="zh-CN" altLang="en-US" sz="3200" b="1" dirty="0">
              <a:latin typeface="Candara" panose="020E050203030302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FF0146F5-CF77-123F-7C27-30CD74140FB6}"/>
                  </a:ext>
                </a:extLst>
              </p:cNvPr>
              <p:cNvSpPr txBox="1"/>
              <p:nvPr/>
            </p:nvSpPr>
            <p:spPr>
              <a:xfrm>
                <a:off x="807802" y="1601825"/>
                <a:ext cx="5355042" cy="4190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118 bursters have been observed (Galloway+20)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Typical properties: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Rise time: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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1-10s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Duration: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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10-100s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Ignition depth: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𝑦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≃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10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8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g</m:t>
                    </m:r>
                    <m:r>
                      <a:rPr lang="en-US" altLang="zh-CN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cm</m:t>
                        </m:r>
                      </m:e>
                      <m:sup>
                        <m:r>
                          <a:rPr lang="en-US" altLang="zh-CN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−2</m:t>
                        </m:r>
                      </m:sup>
                    </m:sSup>
                  </m:oMath>
                </a14:m>
                <a:endParaRPr lang="en-US" altLang="zh-CN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Burst luminosity: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pk</m:t>
                        </m:r>
                      </m:sub>
                    </m:sSub>
                    <m:r>
                      <a:rPr lang="en-US" altLang="zh-C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~</m:t>
                    </m:r>
                    <m:sSup>
                      <m:sSup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10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38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erg</m:t>
                    </m:r>
                    <m:r>
                      <a:rPr lang="en-US" altLang="zh-CN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s</m:t>
                    </m:r>
                  </m:oMath>
                </a14:m>
                <a:endParaRPr lang="en-US" altLang="zh-CN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Recurrence time 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(</a:t>
                </a:r>
                <a:r>
                  <a:rPr lang="en-US" altLang="zh-CN" sz="24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hr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Some outburst is periodic (clocked burster, e.g. GS1826-24)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zh-CN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FF0146F5-CF77-123F-7C27-30CD74140F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802" y="1601825"/>
                <a:ext cx="5355042" cy="4190955"/>
              </a:xfrm>
              <a:prstGeom prst="rect">
                <a:avLst/>
              </a:prstGeom>
              <a:blipFill>
                <a:blip r:embed="rId2"/>
                <a:stretch>
                  <a:fillRect l="-1595" t="-11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组合 7">
            <a:extLst>
              <a:ext uri="{FF2B5EF4-FFF2-40B4-BE49-F238E27FC236}">
                <a16:creationId xmlns:a16="http://schemas.microsoft.com/office/drawing/2014/main" id="{1CCDDF22-400D-F14F-B592-7B0776F329C9}"/>
              </a:ext>
            </a:extLst>
          </p:cNvPr>
          <p:cNvGrpSpPr/>
          <p:nvPr/>
        </p:nvGrpSpPr>
        <p:grpSpPr>
          <a:xfrm>
            <a:off x="5853629" y="1855047"/>
            <a:ext cx="5723503" cy="2020131"/>
            <a:chOff x="5853629" y="2601563"/>
            <a:chExt cx="5723503" cy="2020131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FE10D8F-6B6D-7B77-1238-95710852B6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4781" y="2601563"/>
              <a:ext cx="5062351" cy="2020131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26CC0739-266C-2DF5-D77F-33F2354D44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3629" y="2934077"/>
              <a:ext cx="484741" cy="1211851"/>
            </a:xfrm>
            <a:prstGeom prst="rect">
              <a:avLst/>
            </a:prstGeom>
          </p:spPr>
        </p:pic>
      </p:grpSp>
      <p:pic>
        <p:nvPicPr>
          <p:cNvPr id="10" name="图片 9">
            <a:extLst>
              <a:ext uri="{FF2B5EF4-FFF2-40B4-BE49-F238E27FC236}">
                <a16:creationId xmlns:a16="http://schemas.microsoft.com/office/drawing/2014/main" id="{407861CD-374C-4D33-AA51-93A0377790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4594" y="4039537"/>
            <a:ext cx="5864168" cy="2396836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34138301-9CA9-49E4-62E5-6D84380F2DAB}"/>
              </a:ext>
            </a:extLst>
          </p:cNvPr>
          <p:cNvSpPr txBox="1"/>
          <p:nvPr/>
        </p:nvSpPr>
        <p:spPr>
          <a:xfrm>
            <a:off x="9437246" y="6492875"/>
            <a:ext cx="2274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Galloway et al. (2010)</a:t>
            </a:r>
            <a:endParaRPr lang="zh-CN" altLang="en-US" sz="1600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79C5CB9-A397-5D62-841B-A00ADE375B8E}"/>
              </a:ext>
            </a:extLst>
          </p:cNvPr>
          <p:cNvSpPr txBox="1"/>
          <p:nvPr/>
        </p:nvSpPr>
        <p:spPr>
          <a:xfrm>
            <a:off x="8706678" y="1417159"/>
            <a:ext cx="2395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Galloway et al. (2017)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70985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E9DF9D-4404-60B1-BB02-3628A8966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b="1" dirty="0">
                <a:latin typeface="Candara" panose="020E0502030303020204" pitchFamily="34" charset="0"/>
              </a:rPr>
              <a:t>Energy Sources in Accreting NS</a:t>
            </a:r>
            <a:endParaRPr lang="zh-CN" altLang="en-US" sz="3200" b="1" dirty="0">
              <a:latin typeface="Candara" panose="020E050203030302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14D6FAA-C28A-133D-7E17-2DE5C02C9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4947" y="1209678"/>
            <a:ext cx="3845986" cy="3910086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24E2C75D-54E6-E203-B1E3-A504B4D130F0}"/>
              </a:ext>
            </a:extLst>
          </p:cNvPr>
          <p:cNvSpPr txBox="1"/>
          <p:nvPr/>
        </p:nvSpPr>
        <p:spPr>
          <a:xfrm>
            <a:off x="952500" y="1690688"/>
            <a:ext cx="58166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Candara" panose="020E0502030303020204" pitchFamily="34" charset="0"/>
              </a:rPr>
              <a:t>Outer physics of 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Candara" panose="020E0502030303020204" pitchFamily="34" charset="0"/>
              </a:rPr>
              <a:t>Release of gravitation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Candara" panose="020E0502030303020204" pitchFamily="34" charset="0"/>
              </a:rPr>
              <a:t>Nuclear burning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CN" sz="2000" dirty="0">
              <a:latin typeface="Candara" panose="020E0502030303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CN" sz="2000" dirty="0">
              <a:latin typeface="Candara" panose="020E0502030303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CN" sz="2000" dirty="0">
              <a:latin typeface="Candara" panose="020E0502030303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CN" sz="2000" dirty="0">
              <a:latin typeface="Candara" panose="020E0502030303020204" pitchFamily="34" charset="0"/>
            </a:endParaRPr>
          </a:p>
          <a:p>
            <a:pPr lvl="1"/>
            <a:endParaRPr lang="en-US" altLang="zh-CN" sz="2000" dirty="0">
              <a:latin typeface="Candara" panose="020E05020303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Candara" panose="020E0502030303020204" pitchFamily="34" charset="0"/>
              </a:rPr>
              <a:t>Inner physics of 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Candara" panose="020E0502030303020204" pitchFamily="34" charset="0"/>
              </a:rPr>
              <a:t>Crust heating (</a:t>
            </a:r>
            <a:r>
              <a:rPr lang="en-US" altLang="zh-CN" sz="2000" dirty="0" err="1">
                <a:latin typeface="Candara" panose="020E0502030303020204" pitchFamily="34" charset="0"/>
              </a:rPr>
              <a:t>Haensel</a:t>
            </a:r>
            <a:r>
              <a:rPr lang="en-US" altLang="zh-CN" sz="2000" dirty="0">
                <a:latin typeface="Candara" panose="020E0502030303020204" pitchFamily="34" charset="0"/>
              </a:rPr>
              <a:t> &amp; </a:t>
            </a:r>
            <a:r>
              <a:rPr lang="en-US" altLang="zh-CN" sz="2000" dirty="0" err="1">
                <a:latin typeface="Candara" panose="020E0502030303020204" pitchFamily="34" charset="0"/>
              </a:rPr>
              <a:t>Zdnick</a:t>
            </a:r>
            <a:r>
              <a:rPr lang="en-US" altLang="zh-CN" sz="2000" dirty="0">
                <a:latin typeface="Candara" panose="020E0502030303020204" pitchFamily="34" charset="0"/>
              </a:rPr>
              <a:t> 90,03,08)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Candara" panose="020E0502030303020204" pitchFamily="34" charset="0"/>
              </a:rPr>
              <a:t>Shallow heating (</a:t>
            </a:r>
            <a:r>
              <a:rPr lang="en-US" altLang="zh-CN" sz="2000" dirty="0" err="1">
                <a:latin typeface="Candara" panose="020E0502030303020204" pitchFamily="34" charset="0"/>
              </a:rPr>
              <a:t>Deibel</a:t>
            </a:r>
            <a:r>
              <a:rPr lang="en-US" altLang="zh-CN" sz="2000" dirty="0">
                <a:latin typeface="Candara" panose="020E0502030303020204" pitchFamily="34" charset="0"/>
              </a:rPr>
              <a:t>, 2016)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Candara" panose="020E0502030303020204" pitchFamily="34" charset="0"/>
                <a:sym typeface="Symbol" panose="05050102010706020507" pitchFamily="18" charset="2"/>
              </a:rPr>
              <a:t> emission (</a:t>
            </a:r>
            <a:r>
              <a:rPr lang="en-US" altLang="zh-CN" sz="2000" dirty="0" err="1">
                <a:latin typeface="Candara" panose="020E0502030303020204" pitchFamily="34" charset="0"/>
                <a:sym typeface="Symbol" panose="05050102010706020507" pitchFamily="18" charset="2"/>
              </a:rPr>
              <a:t>slow+Fast</a:t>
            </a:r>
            <a:r>
              <a:rPr lang="en-US" altLang="zh-CN" sz="2000" dirty="0">
                <a:latin typeface="Candara" panose="020E0502030303020204" pitchFamily="34" charset="0"/>
                <a:sym typeface="Symbol" panose="05050102010706020507" pitchFamily="18" charset="2"/>
              </a:rPr>
              <a:t> cooling)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Candara" panose="020E0502030303020204" pitchFamily="34" charset="0"/>
                <a:sym typeface="Symbol" panose="05050102010706020507" pitchFamily="18" charset="2"/>
              </a:rPr>
              <a:t>EOS properties</a:t>
            </a:r>
            <a:r>
              <a:rPr lang="en-US" altLang="zh-CN" sz="2000" dirty="0">
                <a:latin typeface="Candara" panose="020E0502030303020204" pitchFamily="34" charset="0"/>
              </a:rPr>
              <a:t> </a:t>
            </a:r>
            <a:endParaRPr lang="zh-CN" altLang="en-US" sz="2000" dirty="0">
              <a:latin typeface="Candara" panose="020E0502030303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8459728-9D71-0ECE-1DC4-71E1BFC7C87E}"/>
              </a:ext>
            </a:extLst>
          </p:cNvPr>
          <p:cNvSpPr txBox="1"/>
          <p:nvPr/>
        </p:nvSpPr>
        <p:spPr>
          <a:xfrm>
            <a:off x="1689100" y="2700002"/>
            <a:ext cx="3376910" cy="1523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ndara" panose="020E0502030303020204" pitchFamily="34" charset="0"/>
              </a:rPr>
              <a:t>3</a:t>
            </a:r>
            <a:r>
              <a:rPr lang="en-US" altLang="zh-CN" dirty="0">
                <a:latin typeface="Candara" panose="020E0502030303020204" pitchFamily="34" charset="0"/>
                <a:sym typeface="Symbol" panose="05050102010706020507" pitchFamily="18" charset="2"/>
              </a:rPr>
              <a:t> </a:t>
            </a:r>
            <a:r>
              <a:rPr lang="en-US" altLang="zh-CN" dirty="0" err="1">
                <a:latin typeface="Candara" panose="020E0502030303020204" pitchFamily="34" charset="0"/>
                <a:sym typeface="Symbol" panose="05050102010706020507" pitchFamily="18" charset="2"/>
              </a:rPr>
              <a:t>reactionHCNO</a:t>
            </a:r>
            <a:r>
              <a:rPr lang="en-US" altLang="zh-CN" dirty="0">
                <a:latin typeface="Candara" panose="020E0502030303020204" pitchFamily="34" charset="0"/>
                <a:sym typeface="Symbol" panose="05050102010706020507" pitchFamily="18" charset="2"/>
              </a:rPr>
              <a:t> cycle</a:t>
            </a:r>
          </a:p>
          <a:p>
            <a:r>
              <a:rPr lang="zh-CN" altLang="en-US" dirty="0">
                <a:latin typeface="Candara" panose="020E0502030303020204" pitchFamily="34" charset="0"/>
                <a:sym typeface="Symbol" panose="05050102010706020507" pitchFamily="18" charset="2"/>
              </a:rPr>
              <a:t>（</a:t>
            </a:r>
            <a:r>
              <a:rPr lang="en-US" altLang="zh-CN" dirty="0" err="1">
                <a:latin typeface="Candara" panose="020E0502030303020204" pitchFamily="34" charset="0"/>
                <a:sym typeface="Symbol" panose="05050102010706020507" pitchFamily="18" charset="2"/>
              </a:rPr>
              <a:t>Wallance</a:t>
            </a:r>
            <a:r>
              <a:rPr lang="en-US" altLang="zh-CN" dirty="0">
                <a:latin typeface="Candara" panose="020E0502030303020204" pitchFamily="34" charset="0"/>
                <a:sym typeface="Symbol" panose="05050102010706020507" pitchFamily="18" charset="2"/>
              </a:rPr>
              <a:t> &amp; </a:t>
            </a:r>
            <a:r>
              <a:rPr lang="en-US" altLang="zh-CN" dirty="0" err="1">
                <a:latin typeface="Candara" panose="020E0502030303020204" pitchFamily="34" charset="0"/>
                <a:sym typeface="Symbol" panose="05050102010706020507" pitchFamily="18" charset="2"/>
              </a:rPr>
              <a:t>Woosley</a:t>
            </a:r>
            <a:r>
              <a:rPr lang="en-US" altLang="zh-CN" dirty="0">
                <a:latin typeface="Candara" panose="020E0502030303020204" pitchFamily="34" charset="0"/>
                <a:sym typeface="Symbol" panose="05050102010706020507" pitchFamily="18" charset="2"/>
              </a:rPr>
              <a:t> 1981</a:t>
            </a:r>
            <a:r>
              <a:rPr lang="zh-CN" altLang="en-US" dirty="0">
                <a:latin typeface="Candara" panose="020E0502030303020204" pitchFamily="34" charset="0"/>
                <a:sym typeface="Symbol" panose="05050102010706020507" pitchFamily="18" charset="2"/>
              </a:rPr>
              <a:t>）</a:t>
            </a:r>
            <a:endParaRPr lang="en-US" altLang="zh-CN" dirty="0">
              <a:latin typeface="Candara" panose="020E0502030303020204" pitchFamily="34" charset="0"/>
              <a:sym typeface="Symbol" panose="05050102010706020507" pitchFamily="18" charset="2"/>
            </a:endParaRPr>
          </a:p>
          <a:p>
            <a:r>
              <a:rPr lang="zh-CN" altLang="zh-CN" dirty="0">
                <a:latin typeface="Candara" panose="020E0502030303020204" pitchFamily="34" charset="0"/>
                <a:sym typeface="Symbol" panose="05050102010706020507" pitchFamily="18" charset="2"/>
              </a:rPr>
              <a:t></a:t>
            </a:r>
            <a:r>
              <a:rPr lang="zh-CN" altLang="en-US" dirty="0">
                <a:latin typeface="Candara" panose="020E0502030303020204" pitchFamily="34" charset="0"/>
                <a:sym typeface="Symbol" panose="05050102010706020507" pitchFamily="18" charset="2"/>
              </a:rPr>
              <a:t></a:t>
            </a:r>
            <a:r>
              <a:rPr lang="en-US" altLang="zh-CN" dirty="0">
                <a:latin typeface="Candara" panose="020E0502030303020204" pitchFamily="34" charset="0"/>
                <a:sym typeface="Symbol" panose="05050102010706020507" pitchFamily="18" charset="2"/>
              </a:rPr>
              <a:t>p </a:t>
            </a:r>
            <a:r>
              <a:rPr lang="en-US" altLang="zh-CN" dirty="0" err="1">
                <a:latin typeface="Candara" panose="020E0502030303020204" pitchFamily="34" charset="0"/>
                <a:sym typeface="Symbol" panose="05050102010706020507" pitchFamily="18" charset="2"/>
              </a:rPr>
              <a:t>processrp</a:t>
            </a:r>
            <a:r>
              <a:rPr lang="en-US" altLang="zh-CN" dirty="0">
                <a:latin typeface="Candara" panose="020E0502030303020204" pitchFamily="34" charset="0"/>
                <a:sym typeface="Symbol" panose="05050102010706020507" pitchFamily="18" charset="2"/>
              </a:rPr>
              <a:t> process</a:t>
            </a:r>
          </a:p>
          <a:p>
            <a:r>
              <a:rPr lang="en-US" altLang="zh-CN" dirty="0">
                <a:latin typeface="Candara" panose="020E0502030303020204" pitchFamily="34" charset="0"/>
                <a:sym typeface="Symbol" panose="05050102010706020507" pitchFamily="18" charset="2"/>
              </a:rPr>
              <a:t>(</a:t>
            </a:r>
            <a:r>
              <a:rPr lang="en-US" altLang="zh-CN" dirty="0" err="1">
                <a:latin typeface="Candara" panose="020E0502030303020204" pitchFamily="34" charset="0"/>
                <a:sym typeface="Symbol" panose="05050102010706020507" pitchFamily="18" charset="2"/>
              </a:rPr>
              <a:t>Woosley</a:t>
            </a:r>
            <a:r>
              <a:rPr lang="en-US" altLang="zh-CN" dirty="0">
                <a:latin typeface="Candara" panose="020E0502030303020204" pitchFamily="34" charset="0"/>
                <a:sym typeface="Symbol" panose="05050102010706020507" pitchFamily="18" charset="2"/>
              </a:rPr>
              <a:t> &amp; Weaver 1981,84)</a:t>
            </a:r>
          </a:p>
          <a:p>
            <a:r>
              <a:rPr lang="en-US" altLang="zh-CN" dirty="0">
                <a:latin typeface="Candara" panose="020E0502030303020204" pitchFamily="34" charset="0"/>
                <a:sym typeface="Symbol" panose="05050102010706020507" pitchFamily="18" charset="2"/>
              </a:rPr>
              <a:t></a:t>
            </a:r>
            <a:r>
              <a:rPr lang="en-US" altLang="zh-CN" dirty="0" err="1">
                <a:latin typeface="Candara" panose="020E0502030303020204" pitchFamily="34" charset="0"/>
                <a:sym typeface="Symbol" panose="05050102010706020507" pitchFamily="18" charset="2"/>
              </a:rPr>
              <a:t>SnSbTe</a:t>
            </a:r>
            <a:r>
              <a:rPr lang="en-US" altLang="zh-CN" dirty="0">
                <a:latin typeface="Candara" panose="020E0502030303020204" pitchFamily="34" charset="0"/>
                <a:sym typeface="Symbol" panose="05050102010706020507" pitchFamily="18" charset="2"/>
              </a:rPr>
              <a:t> cycle (Schatz+2001)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451EF59D-160D-D185-4994-073DB4E2C909}"/>
              </a:ext>
            </a:extLst>
          </p:cNvPr>
          <p:cNvGrpSpPr/>
          <p:nvPr/>
        </p:nvGrpSpPr>
        <p:grpSpPr>
          <a:xfrm>
            <a:off x="6769100" y="5448977"/>
            <a:ext cx="5816599" cy="723275"/>
            <a:chOff x="6045201" y="5453508"/>
            <a:chExt cx="5816599" cy="723275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D4A33902-304C-834C-50B0-00851A55E676}"/>
                </a:ext>
              </a:extLst>
            </p:cNvPr>
            <p:cNvSpPr txBox="1"/>
            <p:nvPr/>
          </p:nvSpPr>
          <p:spPr>
            <a:xfrm>
              <a:off x="6680200" y="5468897"/>
              <a:ext cx="5181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rgbClr val="FF3300"/>
                  </a:solidFill>
                  <a:latin typeface="Candara" panose="020E0502030303020204" pitchFamily="34" charset="0"/>
                </a:rPr>
                <a:t> burst phenomenon is related to not only outside but also inside physics of NS</a:t>
              </a:r>
              <a:endParaRPr lang="zh-CN" altLang="en-US" sz="2000" dirty="0">
                <a:solidFill>
                  <a:srgbClr val="FF3300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DE1AA319-B2E3-544B-A6A5-ABE12938C0E4}"/>
                </a:ext>
              </a:extLst>
            </p:cNvPr>
            <p:cNvSpPr txBox="1"/>
            <p:nvPr/>
          </p:nvSpPr>
          <p:spPr>
            <a:xfrm>
              <a:off x="6045201" y="5453508"/>
              <a:ext cx="571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FF3300"/>
                  </a:solidFill>
                  <a:sym typeface="Symbol" panose="05050102010706020507" pitchFamily="18" charset="2"/>
                </a:rPr>
                <a:t></a:t>
              </a:r>
              <a:endParaRPr lang="zh-CN" altLang="en-US" sz="2800" dirty="0">
                <a:solidFill>
                  <a:srgbClr val="FF3300"/>
                </a:solidFill>
              </a:endParaRP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A2C20F2C-C323-FDF7-D9FB-902CCF8E7B7E}"/>
              </a:ext>
            </a:extLst>
          </p:cNvPr>
          <p:cNvSpPr txBox="1"/>
          <p:nvPr/>
        </p:nvSpPr>
        <p:spPr>
          <a:xfrm>
            <a:off x="4865179" y="1509197"/>
            <a:ext cx="2640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Ignition condition:</a:t>
            </a:r>
            <a:endParaRPr lang="zh-C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6F494A48-69A9-815B-4658-DEE520763F2D}"/>
                  </a:ext>
                </a:extLst>
              </p:cNvPr>
              <p:cNvSpPr txBox="1"/>
              <p:nvPr/>
            </p:nvSpPr>
            <p:spPr>
              <a:xfrm>
                <a:off x="5066010" y="2060020"/>
                <a:ext cx="2439690" cy="971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zh-CN" altLang="en-US" i="1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en-US" altLang="zh-CN" b="0" i="0" smtClean="0">
                                        <a:latin typeface="Cambria Math" panose="02040503050406030204" pitchFamily="18" charset="0"/>
                                      </a:rPr>
                                      <m:t>tot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zh-CN" altLang="en-US" i="1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zh-CN" altLang="en-US" b="0" i="1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en-US" altLang="zh-CN" b="0" i="0" smtClean="0">
                                        <a:latin typeface="Cambria Math" panose="02040503050406030204" pitchFamily="18" charset="0"/>
                                      </a:rPr>
                                      <m:t>rad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zh-CN" altLang="en-US" b="0" i="1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zh-CN" altLang="en-US" dirty="0"/>
                  <a:t> </a:t>
                </a:r>
                <a:endParaRPr lang="en-US" altLang="zh-CN" dirty="0"/>
              </a:p>
              <a:p>
                <a:r>
                  <a:rPr lang="en-US" altLang="zh-CN" dirty="0"/>
                  <a:t>at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zh-CN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ign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6F494A48-69A9-815B-4658-DEE520763F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6010" y="2060020"/>
                <a:ext cx="2439690" cy="971804"/>
              </a:xfrm>
              <a:prstGeom prst="rect">
                <a:avLst/>
              </a:prstGeom>
              <a:blipFill>
                <a:blip r:embed="rId3"/>
                <a:stretch>
                  <a:fillRect l="-2000" b="-5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275A689E-88CC-F2F5-8FC5-B41ECB16091D}"/>
                  </a:ext>
                </a:extLst>
              </p:cNvPr>
              <p:cNvSpPr txBox="1"/>
              <p:nvPr/>
            </p:nvSpPr>
            <p:spPr>
              <a:xfrm>
                <a:off x="5066010" y="3147896"/>
                <a:ext cx="2807465" cy="414242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what’s the origin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zh-CN" sz="2000" i="0" smtClean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tot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?</a:t>
                </a:r>
                <a:endParaRPr lang="zh-CN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275A689E-88CC-F2F5-8FC5-B41ECB1609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6010" y="3147896"/>
                <a:ext cx="2807465" cy="414242"/>
              </a:xfrm>
              <a:prstGeom prst="rect">
                <a:avLst/>
              </a:prstGeom>
              <a:blipFill>
                <a:blip r:embed="rId4"/>
                <a:stretch>
                  <a:fillRect l="-1944" t="-5714" r="-1296" b="-20000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0455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129C4A-1D98-40E7-A210-CA4CBFF76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b="1" dirty="0">
                <a:latin typeface="Candara" panose="020E0502030303020204" pitchFamily="34" charset="0"/>
              </a:rPr>
              <a:t>Different X-ray burst models</a:t>
            </a:r>
            <a:endParaRPr lang="zh-CN" altLang="en-US" sz="3200" b="1" dirty="0">
              <a:latin typeface="Candara" panose="020E050203030302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89790C2-AA6F-456D-F62E-4850A6F89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3110" y="1609581"/>
            <a:ext cx="4233026" cy="36388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21FFBD6-87FA-1C43-E557-07E2BBFB926B}"/>
                  </a:ext>
                </a:extLst>
              </p:cNvPr>
              <p:cNvSpPr txBox="1"/>
              <p:nvPr/>
            </p:nvSpPr>
            <p:spPr>
              <a:xfrm>
                <a:off x="915864" y="1521695"/>
                <a:ext cx="5665410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KEPLER, 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MESA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Only envelope regions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Base heating is needed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 are two issues for these models</a:t>
                </a:r>
              </a:p>
              <a:p>
                <a:pPr marL="1371600" lvl="2" indent="-457200">
                  <a:buFont typeface="+mj-ea"/>
                  <a:buAutoNum type="circleNumDbPlain"/>
                </a:pPr>
                <a:r>
                  <a:rPr lang="en-US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general relativity correction</a:t>
                </a:r>
              </a:p>
              <a:p>
                <a:pPr marL="1371600" lvl="2" indent="-457200">
                  <a:buFont typeface="+mj-ea"/>
                  <a:buAutoNum type="circleNumDbPlain"/>
                </a:pPr>
                <a:r>
                  <a:rPr lang="en-US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micro physics inside NSs are neglected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HERES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(Fujimoto+1984, Dohi+2020)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Whole NS regions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NS physics (EOS, </a:t>
                </a:r>
                <a14:m>
                  <m:oMath xmlns:m="http://schemas.openxmlformats.org/officeDocument/2006/math">
                    <m:r>
                      <a:rPr lang="zh-CN" alt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cooling) can be consistently probed</a:t>
                </a: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21FFBD6-87FA-1C43-E557-07E2BBFB92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864" y="1521695"/>
                <a:ext cx="5665410" cy="4154984"/>
              </a:xfrm>
              <a:prstGeom prst="rect">
                <a:avLst/>
              </a:prstGeom>
              <a:blipFill>
                <a:blip r:embed="rId3"/>
                <a:stretch>
                  <a:fillRect l="-1398" t="-1175" r="-2581" b="-24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909BFE8A-5C45-7047-713B-682C9B9EBDC5}"/>
              </a:ext>
            </a:extLst>
          </p:cNvPr>
          <p:cNvSpPr txBox="1"/>
          <p:nvPr/>
        </p:nvSpPr>
        <p:spPr>
          <a:xfrm>
            <a:off x="6732978" y="6075416"/>
            <a:ext cx="5459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HERES: </a:t>
            </a:r>
            <a:r>
              <a:rPr lang="en-US" altLang="zh-CN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ydrostatic </a:t>
            </a:r>
            <a:r>
              <a:rPr lang="en-US" altLang="zh-CN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volution of </a:t>
            </a:r>
            <a:r>
              <a:rPr lang="en-US" altLang="zh-CN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lativistic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tars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9DF79FB-20AD-74F0-3505-26A754A996DF}"/>
              </a:ext>
            </a:extLst>
          </p:cNvPr>
          <p:cNvSpPr txBox="1"/>
          <p:nvPr/>
        </p:nvSpPr>
        <p:spPr>
          <a:xfrm>
            <a:off x="10022305" y="5297905"/>
            <a:ext cx="1780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Zhen et al, 2013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7291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86DEE4-6673-93EA-55E0-F489CCFD7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900" y="174439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latin typeface="Candara" panose="020E0502030303020204" pitchFamily="34" charset="0"/>
              </a:rPr>
              <a:t>Model parameters to describe X-ray burst</a:t>
            </a:r>
            <a:endParaRPr lang="zh-CN" altLang="en-US" sz="32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8BB27FEB-0FA2-20AC-10D1-651053B34FAA}"/>
                  </a:ext>
                </a:extLst>
              </p:cNvPr>
              <p:cNvSpPr txBox="1"/>
              <p:nvPr/>
            </p:nvSpPr>
            <p:spPr>
              <a:xfrm>
                <a:off x="1434397" y="1207902"/>
                <a:ext cx="8319203" cy="19778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Mass accretion rate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</m:oMath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Accreted-matter Composition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CNO</m:t>
                        </m:r>
                      </m:sub>
                    </m:sSub>
                  </m:oMath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Nuclear Reaction rate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Structure and Energy inside NS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Mass and radius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𝑔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CN" sz="2000" dirty="0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Base heating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zh-CN" sz="200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𝑄</m:t>
                        </m:r>
                      </m:e>
                      <m:sub>
                        <m:r>
                          <a:rPr lang="en-US" altLang="zh-CN" sz="200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zh-CN" sz="2000" dirty="0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)  Temperature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zh-CN" sz="200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ign</m:t>
                        </m:r>
                      </m:sub>
                    </m:sSub>
                  </m:oMath>
                </a14:m>
                <a:r>
                  <a:rPr lang="en-US" altLang="zh-CN" sz="2000" dirty="0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)  </a:t>
                </a: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8BB27FEB-0FA2-20AC-10D1-651053B34F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397" y="1207902"/>
                <a:ext cx="8319203" cy="1977849"/>
              </a:xfrm>
              <a:prstGeom prst="rect">
                <a:avLst/>
              </a:prstGeom>
              <a:blipFill>
                <a:blip r:embed="rId2"/>
                <a:stretch>
                  <a:fillRect l="-659" t="-923" b="-30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表格 7">
                <a:extLst>
                  <a:ext uri="{FF2B5EF4-FFF2-40B4-BE49-F238E27FC236}">
                    <a16:creationId xmlns:a16="http://schemas.microsoft.com/office/drawing/2014/main" id="{4B4C7D5A-915E-B1C1-657F-95166BA2A50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07829319"/>
                  </p:ext>
                </p:extLst>
              </p:nvPr>
            </p:nvGraphicFramePr>
            <p:xfrm>
              <a:off x="1118251" y="3241465"/>
              <a:ext cx="8436407" cy="294580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52296">
                      <a:extLst>
                        <a:ext uri="{9D8B030D-6E8A-4147-A177-3AD203B41FA5}">
                          <a16:colId xmlns:a16="http://schemas.microsoft.com/office/drawing/2014/main" val="518852422"/>
                        </a:ext>
                      </a:extLst>
                    </a:gridCol>
                    <a:gridCol w="842679">
                      <a:extLst>
                        <a:ext uri="{9D8B030D-6E8A-4147-A177-3AD203B41FA5}">
                          <a16:colId xmlns:a16="http://schemas.microsoft.com/office/drawing/2014/main" val="406683264"/>
                        </a:ext>
                      </a:extLst>
                    </a:gridCol>
                    <a:gridCol w="842679">
                      <a:extLst>
                        <a:ext uri="{9D8B030D-6E8A-4147-A177-3AD203B41FA5}">
                          <a16:colId xmlns:a16="http://schemas.microsoft.com/office/drawing/2014/main" val="3556354867"/>
                        </a:ext>
                      </a:extLst>
                    </a:gridCol>
                    <a:gridCol w="842679">
                      <a:extLst>
                        <a:ext uri="{9D8B030D-6E8A-4147-A177-3AD203B41FA5}">
                          <a16:colId xmlns:a16="http://schemas.microsoft.com/office/drawing/2014/main" val="2302626706"/>
                        </a:ext>
                      </a:extLst>
                    </a:gridCol>
                    <a:gridCol w="842679">
                      <a:extLst>
                        <a:ext uri="{9D8B030D-6E8A-4147-A177-3AD203B41FA5}">
                          <a16:colId xmlns:a16="http://schemas.microsoft.com/office/drawing/2014/main" val="1498307510"/>
                        </a:ext>
                      </a:extLst>
                    </a:gridCol>
                    <a:gridCol w="842679">
                      <a:extLst>
                        <a:ext uri="{9D8B030D-6E8A-4147-A177-3AD203B41FA5}">
                          <a16:colId xmlns:a16="http://schemas.microsoft.com/office/drawing/2014/main" val="2738872884"/>
                        </a:ext>
                      </a:extLst>
                    </a:gridCol>
                    <a:gridCol w="842679">
                      <a:extLst>
                        <a:ext uri="{9D8B030D-6E8A-4147-A177-3AD203B41FA5}">
                          <a16:colId xmlns:a16="http://schemas.microsoft.com/office/drawing/2014/main" val="2202696741"/>
                        </a:ext>
                      </a:extLst>
                    </a:gridCol>
                    <a:gridCol w="842679">
                      <a:extLst>
                        <a:ext uri="{9D8B030D-6E8A-4147-A177-3AD203B41FA5}">
                          <a16:colId xmlns:a16="http://schemas.microsoft.com/office/drawing/2014/main" val="2791183355"/>
                        </a:ext>
                      </a:extLst>
                    </a:gridCol>
                    <a:gridCol w="842679">
                      <a:extLst>
                        <a:ext uri="{9D8B030D-6E8A-4147-A177-3AD203B41FA5}">
                          <a16:colId xmlns:a16="http://schemas.microsoft.com/office/drawing/2014/main" val="3153922715"/>
                        </a:ext>
                      </a:extLst>
                    </a:gridCol>
                    <a:gridCol w="842679">
                      <a:extLst>
                        <a:ext uri="{9D8B030D-6E8A-4147-A177-3AD203B41FA5}">
                          <a16:colId xmlns:a16="http://schemas.microsoft.com/office/drawing/2014/main" val="3460798675"/>
                        </a:ext>
                      </a:extLst>
                    </a:gridCol>
                  </a:tblGrid>
                  <a:tr h="7064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models</a:t>
                          </a:r>
                          <a:endParaRPr lang="zh-CN" alt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⨀</m:t>
                                    </m:r>
                                  </m:sub>
                                </m:sSub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 </a:t>
                          </a:r>
                          <a:r>
                            <a:rPr lang="en-US" altLang="zh-CN" sz="180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(km)</a:t>
                          </a:r>
                          <a:endParaRPr lang="zh-CN" altLang="en-US" sz="1800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  <a:endParaRPr lang="zh-CN" alt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oMath>
                          </a14:m>
                          <a:r>
                            <a:rPr lang="zh-CN" altLang="en-US" sz="1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(MeV/u)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models</a:t>
                          </a:r>
                          <a:endParaRPr lang="zh-CN" alt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⨀</m:t>
                                    </m:r>
                                  </m:sub>
                                </m:sSub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 </a:t>
                          </a:r>
                          <a:r>
                            <a:rPr lang="en-US" altLang="zh-CN" sz="180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(km)</a:t>
                          </a:r>
                          <a:endParaRPr lang="zh-CN" altLang="en-US" sz="1800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  <a:endParaRPr lang="zh-CN" alt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oMath>
                          </a14:m>
                          <a:r>
                            <a:rPr lang="zh-CN" altLang="en-US" sz="1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(MeV/u)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77222078"/>
                      </a:ext>
                    </a:extLst>
                  </a:tr>
                  <a:tr h="3732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zh-CN" altLang="en-US" sz="18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1.3</a:t>
                          </a:r>
                          <a:endParaRPr lang="zh-CN" altLang="en-US" sz="18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11.2</a:t>
                          </a:r>
                          <a:endParaRPr lang="zh-CN" alt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0.01</a:t>
                          </a:r>
                          <a:endParaRPr lang="zh-CN" alt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</a:t>
                          </a:r>
                          <a:endParaRPr lang="zh-CN" alt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solidFill>
                                <a:srgbClr val="1708A6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zh-CN" altLang="en-US" sz="1800" dirty="0">
                            <a:solidFill>
                              <a:srgbClr val="1708A6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1.4</a:t>
                          </a:r>
                          <a:endParaRPr lang="zh-CN" alt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solidFill>
                                <a:srgbClr val="1708A6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12.5</a:t>
                          </a:r>
                          <a:endParaRPr lang="zh-CN" altLang="en-US" sz="1800" dirty="0">
                            <a:solidFill>
                              <a:srgbClr val="1708A6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0.01</a:t>
                          </a:r>
                          <a:endParaRPr lang="zh-CN" alt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</a:t>
                          </a:r>
                          <a:endParaRPr lang="zh-CN" alt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84245842"/>
                      </a:ext>
                    </a:extLst>
                  </a:tr>
                  <a:tr h="3732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zh-CN" altLang="en-US" sz="18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1.5</a:t>
                          </a:r>
                          <a:endParaRPr lang="zh-CN" altLang="en-US" sz="18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11.2</a:t>
                          </a:r>
                          <a:endParaRPr lang="zh-CN" alt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0.01</a:t>
                          </a:r>
                          <a:endParaRPr lang="zh-CN" alt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</a:t>
                          </a:r>
                          <a:endParaRPr lang="zh-CN" alt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solidFill>
                                <a:srgbClr val="1708A6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zh-CN" altLang="en-US" sz="1800" dirty="0">
                            <a:solidFill>
                              <a:srgbClr val="1708A6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1.4</a:t>
                          </a:r>
                          <a:endParaRPr lang="zh-CN" alt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solidFill>
                                <a:srgbClr val="1708A6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13.0</a:t>
                          </a:r>
                          <a:endParaRPr lang="zh-CN" altLang="en-US" sz="1800" dirty="0">
                            <a:solidFill>
                              <a:srgbClr val="1708A6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0.01</a:t>
                          </a:r>
                          <a:endParaRPr lang="zh-CN" alt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</a:t>
                          </a:r>
                          <a:endParaRPr lang="zh-CN" alt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0280462"/>
                      </a:ext>
                    </a:extLst>
                  </a:tr>
                  <a:tr h="3732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zh-CN" altLang="en-US" sz="18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</a:t>
                          </a:r>
                          <a:endParaRPr lang="zh-CN" altLang="en-US" sz="18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11.2</a:t>
                          </a:r>
                          <a:endParaRPr lang="zh-CN" alt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0.01</a:t>
                          </a:r>
                          <a:endParaRPr lang="zh-CN" alt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</a:t>
                          </a:r>
                          <a:endParaRPr lang="zh-CN" alt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zh-CN" altLang="en-US" sz="1800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1.4</a:t>
                          </a:r>
                          <a:endParaRPr lang="zh-CN" alt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11.2</a:t>
                          </a:r>
                          <a:endParaRPr lang="zh-CN" alt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0.01</a:t>
                          </a:r>
                          <a:endParaRPr lang="zh-CN" alt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</a:t>
                          </a:r>
                          <a:endParaRPr lang="zh-CN" altLang="en-US" sz="1800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3295561"/>
                      </a:ext>
                    </a:extLst>
                  </a:tr>
                  <a:tr h="3732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zh-CN" altLang="en-US" sz="18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1.8</a:t>
                          </a:r>
                          <a:endParaRPr lang="zh-CN" altLang="en-US" sz="18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11.2</a:t>
                          </a:r>
                          <a:endParaRPr lang="zh-CN" alt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0.01</a:t>
                          </a:r>
                          <a:endParaRPr lang="zh-CN" alt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</a:t>
                          </a:r>
                          <a:endParaRPr lang="zh-CN" alt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zh-CN" altLang="en-US" sz="1800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1.4</a:t>
                          </a:r>
                          <a:endParaRPr lang="zh-CN" alt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11.2</a:t>
                          </a:r>
                          <a:endParaRPr lang="zh-CN" alt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0.01</a:t>
                          </a:r>
                          <a:endParaRPr lang="zh-CN" alt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</a:t>
                          </a:r>
                          <a:endParaRPr lang="zh-CN" altLang="en-US" sz="1800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63698251"/>
                      </a:ext>
                    </a:extLst>
                  </a:tr>
                  <a:tr h="3732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solidFill>
                                <a:srgbClr val="1708A6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zh-CN" altLang="en-US" sz="1800" dirty="0">
                            <a:solidFill>
                              <a:srgbClr val="1708A6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1.4</a:t>
                          </a:r>
                          <a:endParaRPr lang="zh-CN" alt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solidFill>
                                <a:srgbClr val="1708A6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11.2</a:t>
                          </a:r>
                          <a:endParaRPr lang="zh-CN" altLang="en-US" sz="1800" dirty="0">
                            <a:solidFill>
                              <a:srgbClr val="1708A6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0.01</a:t>
                          </a:r>
                          <a:endParaRPr lang="zh-CN" alt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</a:t>
                          </a:r>
                          <a:endParaRPr lang="zh-CN" alt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</a:t>
                          </a:r>
                          <a:endParaRPr lang="zh-CN" altLang="en-US" sz="1800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1.4</a:t>
                          </a:r>
                          <a:endParaRPr lang="zh-CN" alt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11.2</a:t>
                          </a:r>
                          <a:endParaRPr lang="zh-CN" alt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0.01</a:t>
                          </a:r>
                          <a:endParaRPr lang="zh-CN" alt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0.3</a:t>
                          </a:r>
                          <a:endParaRPr lang="zh-CN" altLang="en-US" sz="1800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49167212"/>
                      </a:ext>
                    </a:extLst>
                  </a:tr>
                  <a:tr h="3732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solidFill>
                                <a:srgbClr val="1708A6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zh-CN" altLang="en-US" sz="1800" dirty="0">
                            <a:solidFill>
                              <a:srgbClr val="1708A6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1.4</a:t>
                          </a:r>
                          <a:endParaRPr lang="zh-CN" alt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solidFill>
                                <a:srgbClr val="1708A6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12.0</a:t>
                          </a:r>
                          <a:endParaRPr lang="zh-CN" altLang="en-US" sz="1800" dirty="0">
                            <a:solidFill>
                              <a:srgbClr val="1708A6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0.01</a:t>
                          </a:r>
                          <a:endParaRPr lang="zh-CN" alt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</a:t>
                          </a:r>
                          <a:endParaRPr lang="zh-CN" alt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endParaRPr lang="zh-CN" altLang="en-US" sz="1800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1.4</a:t>
                          </a:r>
                          <a:endParaRPr lang="zh-CN" alt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11.2</a:t>
                          </a:r>
                          <a:endParaRPr lang="zh-CN" alt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0.01</a:t>
                          </a:r>
                          <a:endParaRPr lang="zh-CN" alt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</a:t>
                          </a:r>
                          <a:endParaRPr lang="zh-CN" altLang="en-US" sz="1800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797419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表格 7">
                <a:extLst>
                  <a:ext uri="{FF2B5EF4-FFF2-40B4-BE49-F238E27FC236}">
                    <a16:creationId xmlns:a16="http://schemas.microsoft.com/office/drawing/2014/main" id="{4B4C7D5A-915E-B1C1-657F-95166BA2A50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07829319"/>
                  </p:ext>
                </p:extLst>
              </p:nvPr>
            </p:nvGraphicFramePr>
            <p:xfrm>
              <a:off x="1118251" y="3241465"/>
              <a:ext cx="8436407" cy="294580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52296">
                      <a:extLst>
                        <a:ext uri="{9D8B030D-6E8A-4147-A177-3AD203B41FA5}">
                          <a16:colId xmlns:a16="http://schemas.microsoft.com/office/drawing/2014/main" val="518852422"/>
                        </a:ext>
                      </a:extLst>
                    </a:gridCol>
                    <a:gridCol w="842679">
                      <a:extLst>
                        <a:ext uri="{9D8B030D-6E8A-4147-A177-3AD203B41FA5}">
                          <a16:colId xmlns:a16="http://schemas.microsoft.com/office/drawing/2014/main" val="406683264"/>
                        </a:ext>
                      </a:extLst>
                    </a:gridCol>
                    <a:gridCol w="842679">
                      <a:extLst>
                        <a:ext uri="{9D8B030D-6E8A-4147-A177-3AD203B41FA5}">
                          <a16:colId xmlns:a16="http://schemas.microsoft.com/office/drawing/2014/main" val="3556354867"/>
                        </a:ext>
                      </a:extLst>
                    </a:gridCol>
                    <a:gridCol w="842679">
                      <a:extLst>
                        <a:ext uri="{9D8B030D-6E8A-4147-A177-3AD203B41FA5}">
                          <a16:colId xmlns:a16="http://schemas.microsoft.com/office/drawing/2014/main" val="2302626706"/>
                        </a:ext>
                      </a:extLst>
                    </a:gridCol>
                    <a:gridCol w="842679">
                      <a:extLst>
                        <a:ext uri="{9D8B030D-6E8A-4147-A177-3AD203B41FA5}">
                          <a16:colId xmlns:a16="http://schemas.microsoft.com/office/drawing/2014/main" val="1498307510"/>
                        </a:ext>
                      </a:extLst>
                    </a:gridCol>
                    <a:gridCol w="842679">
                      <a:extLst>
                        <a:ext uri="{9D8B030D-6E8A-4147-A177-3AD203B41FA5}">
                          <a16:colId xmlns:a16="http://schemas.microsoft.com/office/drawing/2014/main" val="2738872884"/>
                        </a:ext>
                      </a:extLst>
                    </a:gridCol>
                    <a:gridCol w="842679">
                      <a:extLst>
                        <a:ext uri="{9D8B030D-6E8A-4147-A177-3AD203B41FA5}">
                          <a16:colId xmlns:a16="http://schemas.microsoft.com/office/drawing/2014/main" val="2202696741"/>
                        </a:ext>
                      </a:extLst>
                    </a:gridCol>
                    <a:gridCol w="842679">
                      <a:extLst>
                        <a:ext uri="{9D8B030D-6E8A-4147-A177-3AD203B41FA5}">
                          <a16:colId xmlns:a16="http://schemas.microsoft.com/office/drawing/2014/main" val="2791183355"/>
                        </a:ext>
                      </a:extLst>
                    </a:gridCol>
                    <a:gridCol w="842679">
                      <a:extLst>
                        <a:ext uri="{9D8B030D-6E8A-4147-A177-3AD203B41FA5}">
                          <a16:colId xmlns:a16="http://schemas.microsoft.com/office/drawing/2014/main" val="3153922715"/>
                        </a:ext>
                      </a:extLst>
                    </a:gridCol>
                    <a:gridCol w="842679">
                      <a:extLst>
                        <a:ext uri="{9D8B030D-6E8A-4147-A177-3AD203B41FA5}">
                          <a16:colId xmlns:a16="http://schemas.microsoft.com/office/drawing/2014/main" val="3460798675"/>
                        </a:ext>
                      </a:extLst>
                    </a:gridCol>
                  </a:tblGrid>
                  <a:tr h="7064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models</a:t>
                          </a:r>
                          <a:endParaRPr lang="zh-CN" alt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02174" t="-4310" r="-803623" b="-3301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 </a:t>
                          </a:r>
                          <a:r>
                            <a:rPr lang="en-US" altLang="zh-CN" sz="180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(km)</a:t>
                          </a:r>
                          <a:endParaRPr lang="zh-CN" altLang="en-US" sz="1800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  <a:endParaRPr lang="zh-CN" alt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402899" t="-4310" r="-502899" b="-3301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models</a:t>
                          </a:r>
                          <a:endParaRPr lang="zh-CN" alt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603623" t="-4310" r="-302174" b="-3301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 </a:t>
                          </a:r>
                          <a:r>
                            <a:rPr lang="en-US" altLang="zh-CN" sz="180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(km)</a:t>
                          </a:r>
                          <a:endParaRPr lang="zh-CN" altLang="en-US" sz="1800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  <a:endParaRPr lang="zh-CN" alt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904348" t="-4310" r="-1449" b="-33017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77222078"/>
                      </a:ext>
                    </a:extLst>
                  </a:tr>
                  <a:tr h="3732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zh-CN" altLang="en-US" sz="18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1.3</a:t>
                          </a:r>
                          <a:endParaRPr lang="zh-CN" altLang="en-US" sz="18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11.2</a:t>
                          </a:r>
                          <a:endParaRPr lang="zh-CN" alt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0.01</a:t>
                          </a:r>
                          <a:endParaRPr lang="zh-CN" alt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</a:t>
                          </a:r>
                          <a:endParaRPr lang="zh-CN" alt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solidFill>
                                <a:srgbClr val="1708A6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zh-CN" altLang="en-US" sz="1800" dirty="0">
                            <a:solidFill>
                              <a:srgbClr val="1708A6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1.4</a:t>
                          </a:r>
                          <a:endParaRPr lang="zh-CN" alt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solidFill>
                                <a:srgbClr val="1708A6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12.5</a:t>
                          </a:r>
                          <a:endParaRPr lang="zh-CN" altLang="en-US" sz="1800" dirty="0">
                            <a:solidFill>
                              <a:srgbClr val="1708A6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0.01</a:t>
                          </a:r>
                          <a:endParaRPr lang="zh-CN" alt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</a:t>
                          </a:r>
                          <a:endParaRPr lang="zh-CN" alt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84245842"/>
                      </a:ext>
                    </a:extLst>
                  </a:tr>
                  <a:tr h="3732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zh-CN" altLang="en-US" sz="18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1.5</a:t>
                          </a:r>
                          <a:endParaRPr lang="zh-CN" altLang="en-US" sz="18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11.2</a:t>
                          </a:r>
                          <a:endParaRPr lang="zh-CN" alt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0.01</a:t>
                          </a:r>
                          <a:endParaRPr lang="zh-CN" alt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</a:t>
                          </a:r>
                          <a:endParaRPr lang="zh-CN" alt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solidFill>
                                <a:srgbClr val="1708A6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zh-CN" altLang="en-US" sz="1800" dirty="0">
                            <a:solidFill>
                              <a:srgbClr val="1708A6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1.4</a:t>
                          </a:r>
                          <a:endParaRPr lang="zh-CN" alt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solidFill>
                                <a:srgbClr val="1708A6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13.0</a:t>
                          </a:r>
                          <a:endParaRPr lang="zh-CN" altLang="en-US" sz="1800" dirty="0">
                            <a:solidFill>
                              <a:srgbClr val="1708A6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0.01</a:t>
                          </a:r>
                          <a:endParaRPr lang="zh-CN" alt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</a:t>
                          </a:r>
                          <a:endParaRPr lang="zh-CN" alt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0280462"/>
                      </a:ext>
                    </a:extLst>
                  </a:tr>
                  <a:tr h="3732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zh-CN" altLang="en-US" sz="18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</a:t>
                          </a:r>
                          <a:endParaRPr lang="zh-CN" altLang="en-US" sz="18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11.2</a:t>
                          </a:r>
                          <a:endParaRPr lang="zh-CN" alt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0.01</a:t>
                          </a:r>
                          <a:endParaRPr lang="zh-CN" alt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</a:t>
                          </a:r>
                          <a:endParaRPr lang="zh-CN" alt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zh-CN" altLang="en-US" sz="1800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1.4</a:t>
                          </a:r>
                          <a:endParaRPr lang="zh-CN" alt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11.2</a:t>
                          </a:r>
                          <a:endParaRPr lang="zh-CN" alt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0.01</a:t>
                          </a:r>
                          <a:endParaRPr lang="zh-CN" alt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</a:t>
                          </a:r>
                          <a:endParaRPr lang="zh-CN" altLang="en-US" sz="1800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3295561"/>
                      </a:ext>
                    </a:extLst>
                  </a:tr>
                  <a:tr h="3732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zh-CN" altLang="en-US" sz="18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1.8</a:t>
                          </a:r>
                          <a:endParaRPr lang="zh-CN" altLang="en-US" sz="18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11.2</a:t>
                          </a:r>
                          <a:endParaRPr lang="zh-CN" alt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0.01</a:t>
                          </a:r>
                          <a:endParaRPr lang="zh-CN" alt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</a:t>
                          </a:r>
                          <a:endParaRPr lang="zh-CN" alt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zh-CN" altLang="en-US" sz="1800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1.4</a:t>
                          </a:r>
                          <a:endParaRPr lang="zh-CN" alt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11.2</a:t>
                          </a:r>
                          <a:endParaRPr lang="zh-CN" alt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0.01</a:t>
                          </a:r>
                          <a:endParaRPr lang="zh-CN" alt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</a:t>
                          </a:r>
                          <a:endParaRPr lang="zh-CN" altLang="en-US" sz="1800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63698251"/>
                      </a:ext>
                    </a:extLst>
                  </a:tr>
                  <a:tr h="3732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solidFill>
                                <a:srgbClr val="1708A6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zh-CN" altLang="en-US" sz="1800" dirty="0">
                            <a:solidFill>
                              <a:srgbClr val="1708A6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1.4</a:t>
                          </a:r>
                          <a:endParaRPr lang="zh-CN" alt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solidFill>
                                <a:srgbClr val="1708A6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11.2</a:t>
                          </a:r>
                          <a:endParaRPr lang="zh-CN" altLang="en-US" sz="1800" dirty="0">
                            <a:solidFill>
                              <a:srgbClr val="1708A6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0.01</a:t>
                          </a:r>
                          <a:endParaRPr lang="zh-CN" alt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</a:t>
                          </a:r>
                          <a:endParaRPr lang="zh-CN" alt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</a:t>
                          </a:r>
                          <a:endParaRPr lang="zh-CN" altLang="en-US" sz="1800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1.4</a:t>
                          </a:r>
                          <a:endParaRPr lang="zh-CN" alt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11.2</a:t>
                          </a:r>
                          <a:endParaRPr lang="zh-CN" alt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0.01</a:t>
                          </a:r>
                          <a:endParaRPr lang="zh-CN" alt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0.3</a:t>
                          </a:r>
                          <a:endParaRPr lang="zh-CN" altLang="en-US" sz="1800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49167212"/>
                      </a:ext>
                    </a:extLst>
                  </a:tr>
                  <a:tr h="3732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solidFill>
                                <a:srgbClr val="1708A6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zh-CN" altLang="en-US" sz="1800" dirty="0">
                            <a:solidFill>
                              <a:srgbClr val="1708A6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1.4</a:t>
                          </a:r>
                          <a:endParaRPr lang="zh-CN" alt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solidFill>
                                <a:srgbClr val="1708A6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12.0</a:t>
                          </a:r>
                          <a:endParaRPr lang="zh-CN" altLang="en-US" sz="1800" dirty="0">
                            <a:solidFill>
                              <a:srgbClr val="1708A6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0.01</a:t>
                          </a:r>
                          <a:endParaRPr lang="zh-CN" alt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</a:t>
                          </a:r>
                          <a:endParaRPr lang="zh-CN" alt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endParaRPr lang="zh-CN" altLang="en-US" sz="1800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1.4</a:t>
                          </a:r>
                          <a:endParaRPr lang="zh-CN" alt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11.2</a:t>
                          </a:r>
                          <a:endParaRPr lang="zh-CN" alt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0.01</a:t>
                          </a:r>
                          <a:endParaRPr lang="zh-CN" alt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</a:t>
                          </a:r>
                          <a:endParaRPr lang="zh-CN" altLang="en-US" sz="1800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797419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13453272"/>
      </p:ext>
    </p:extLst>
  </p:cSld>
  <p:clrMapOvr>
    <a:masterClrMapping/>
  </p:clrMapOvr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16160</TotalTime>
  <Words>1369</Words>
  <Application>Microsoft Office PowerPoint</Application>
  <PresentationFormat>宽屏</PresentationFormat>
  <Paragraphs>262</Paragraphs>
  <Slides>22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6" baseType="lpstr">
      <vt:lpstr>Microsoft YaHei UI Light</vt:lpstr>
      <vt:lpstr>等线</vt:lpstr>
      <vt:lpstr>等线 Light</vt:lpstr>
      <vt:lpstr>华文新魏</vt:lpstr>
      <vt:lpstr>Arial</vt:lpstr>
      <vt:lpstr>Bradley Hand ITC</vt:lpstr>
      <vt:lpstr>Calibri</vt:lpstr>
      <vt:lpstr>Cambria Math</vt:lpstr>
      <vt:lpstr>Candara</vt:lpstr>
      <vt:lpstr>Times</vt:lpstr>
      <vt:lpstr>Times New Roman</vt:lpstr>
      <vt:lpstr>Wingdings</vt:lpstr>
      <vt:lpstr>自定义设计方案</vt:lpstr>
      <vt:lpstr>Office 主题​​</vt:lpstr>
      <vt:lpstr>PowerPoint 演示文稿</vt:lpstr>
      <vt:lpstr>Contents</vt:lpstr>
      <vt:lpstr> Low-Mass X-ray Binary (LMXB)</vt:lpstr>
      <vt:lpstr>Thermonuclear X-ray burst</vt:lpstr>
      <vt:lpstr>Nucleosynthesis in X-ray Burst</vt:lpstr>
      <vt:lpstr>Observation of X-ray burst</vt:lpstr>
      <vt:lpstr>Energy Sources in Accreting NS</vt:lpstr>
      <vt:lpstr>Different X-ray burst models</vt:lpstr>
      <vt:lpstr>Model parameters to describe X-ray burst</vt:lpstr>
      <vt:lpstr>NS Mass, radius and base heating dependent Type I x-ray bursts </vt:lpstr>
      <vt:lpstr>NS Mass, radius and base heating  dependent burst parameters </vt:lpstr>
      <vt:lpstr>Model-observation comparisons</vt:lpstr>
      <vt:lpstr>Code comparisons</vt:lpstr>
      <vt:lpstr>EoS dependent mHz QPO in low mass X-ray binaries</vt:lpstr>
      <vt:lpstr>Thermal nuclear burning from strange star</vt:lpstr>
      <vt:lpstr>The differences between NS and SS</vt:lpstr>
      <vt:lpstr>One-zone model</vt:lpstr>
      <vt:lpstr>Oscillation period</vt:lpstr>
      <vt:lpstr>Oscillation frequency from NS/SS</vt:lpstr>
      <vt:lpstr>Oscillation frequency from NS/SS</vt:lpstr>
      <vt:lpstr>Oscillation frequency vs. surface gravity</vt:lpstr>
      <vt:lpstr>Summary of My Talk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helei liu</dc:creator>
  <cp:lastModifiedBy>liu helei</cp:lastModifiedBy>
  <cp:revision>443</cp:revision>
  <dcterms:created xsi:type="dcterms:W3CDTF">2021-07-02T00:42:30Z</dcterms:created>
  <dcterms:modified xsi:type="dcterms:W3CDTF">2023-07-05T14:56:20Z</dcterms:modified>
</cp:coreProperties>
</file>