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69" r:id="rId3"/>
    <p:sldId id="300" r:id="rId4"/>
    <p:sldId id="332" r:id="rId5"/>
    <p:sldId id="366" r:id="rId6"/>
    <p:sldId id="336" r:id="rId7"/>
    <p:sldId id="337" r:id="rId8"/>
    <p:sldId id="340" r:id="rId9"/>
    <p:sldId id="358" r:id="rId10"/>
    <p:sldId id="361" r:id="rId11"/>
    <p:sldId id="362" r:id="rId12"/>
    <p:sldId id="360" r:id="rId13"/>
    <p:sldId id="372" r:id="rId14"/>
    <p:sldId id="375" r:id="rId15"/>
    <p:sldId id="377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6DB"/>
    <a:srgbClr val="2734CB"/>
    <a:srgbClr val="4A75E5"/>
    <a:srgbClr val="6F6AE5"/>
    <a:srgbClr val="7771EC"/>
    <a:srgbClr val="808EEA"/>
    <a:srgbClr val="9AB0E8"/>
    <a:srgbClr val="F3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5"/>
    <p:restoredTop sz="87111"/>
  </p:normalViewPr>
  <p:slideViewPr>
    <p:cSldViewPr snapToGrid="0" snapToObjects="1">
      <p:cViewPr varScale="1">
        <p:scale>
          <a:sx n="100" d="100"/>
          <a:sy n="100" d="100"/>
        </p:scale>
        <p:origin x="1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F4304-E37D-4346-A306-4C73B1887A2F}" type="datetimeFigureOut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21084-ED07-2A4A-AA22-429DC828CF6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543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9055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3278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421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0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zh-CN" sz="1200" kern="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  <a:cs typeface="宋体" panose="02010600030101010101" pitchFamily="2" charset="-122"/>
                  </a:rPr>
                  <a:t>跃变幅度呈双峰分布</a:t>
                </a:r>
                <a:r>
                  <a:rPr lang="zh-CN" altLang="en-US" sz="1200" kern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宋体" panose="02010600030101010101" pitchFamily="2" charset="-122"/>
                  </a:rPr>
                  <a:t>：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〖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∆𝜈/𝜈 ~"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  <a:cs typeface="宋体" panose="02010600030101010101" pitchFamily="2" charset="-122"/>
                  </a:rPr>
                  <a:t>1.694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STXinwei" panose="02010800040101010101" pitchFamily="2" charset="-122"/>
                    <a:cs typeface="宋体" panose="02010600030101010101" pitchFamily="2" charset="-122"/>
                  </a:rPr>
                  <a:t>" 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×10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〗^(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−6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)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(</a:t>
                </a:r>
                <a:r>
                  <a:rPr lang="zh-CN" altLang="en-US" sz="120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大跃变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);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〖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∆𝜈/𝜈 ~"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  <a:cs typeface="宋体" panose="02010600030101010101" pitchFamily="2" charset="-122"/>
                  </a:rPr>
                  <a:t>3.235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STXinwei" panose="02010800040101010101" pitchFamily="2" charset="-122"/>
                    <a:cs typeface="宋体" panose="02010600030101010101" pitchFamily="2" charset="-122"/>
                  </a:rPr>
                  <a:t>" 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×10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〗^(</a:t>
                </a:r>
                <a:r>
                  <a:rPr lang="en-US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−9</a:t>
                </a:r>
                <a:r>
                  <a:rPr lang="zh-CN" altLang="zh-CN" sz="1200" i="0" kern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)</a:t>
                </a:r>
                <a:r>
                  <a:rPr lang="zh-CN" altLang="zh-CN" sz="120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(</a:t>
                </a:r>
                <a:r>
                  <a:rPr lang="zh-CN" altLang="en-US" sz="1200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小跃变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)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；</a:t>
                </a:r>
                <a:r>
                  <a:rPr lang="zh-CN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跃变间隔时间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：</a:t>
                </a:r>
                <a:r>
                  <a:rPr lang="zh-CN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zh-CN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en-US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10−10</a:t>
                </a:r>
                <a:r>
                  <a:rPr lang="zh-CN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〗^</a:t>
                </a:r>
                <a:r>
                  <a:rPr lang="en-US" altLang="zh-CN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3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zh-CN" altLang="zh-CN" sz="12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天</a:t>
                </a:r>
                <a:endParaRPr lang="en-US" altLang="zh-CN" sz="120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p-</a:t>
                </a:r>
                <a:r>
                  <a:rPr lang="en-US" altLang="zh-CN" sz="1200" baseline="0" dirty="0" err="1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pdot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 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绝大部分在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normal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pulsar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，毫秒脉冲星：</a:t>
                </a:r>
                <a:r>
                  <a:rPr lang="en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﻿B1821−24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﻿J0613−0200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lang="en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micro-glitch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（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small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）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size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10^(-12)</a:t>
                </a:r>
                <a:r>
                  <a:rPr lang="zh-CN" altLang="en-US" sz="1200" baseline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，磁星 </a:t>
                </a:r>
                <a:r>
                  <a:rPr lang="en" altLang="zh-CN" b="0" i="0" u="none" strike="noStrike" dirty="0">
                    <a:effectLst/>
                    <a:latin typeface="Arial" panose="020B0604020202020204" pitchFamily="34" charset="0"/>
                  </a:rPr>
                  <a:t>1E 2259+586</a:t>
                </a:r>
                <a:r>
                  <a:rPr lang="zh-CN" altLang="en-US" b="0" i="0" u="none" strike="noStrike" dirty="0">
                    <a:effectLst/>
                    <a:latin typeface="Arial" panose="020B0604020202020204" pitchFamily="34" charset="0"/>
                  </a:rPr>
                  <a:t> 双星：</a:t>
                </a:r>
                <a:r>
                  <a:rPr lang="en-US" altLang="zh-CN" b="0" i="0" u="none" strike="noStrike" dirty="0">
                    <a:effectLst/>
                    <a:latin typeface="Arial" panose="020B0604020202020204" pitchFamily="34" charset="0"/>
                  </a:rPr>
                  <a:t>P</a:t>
                </a:r>
                <a:r>
                  <a:rPr lang="en" altLang="zh-CN" b="0" i="0" u="none" strike="noStrike" dirty="0">
                    <a:effectLst/>
                    <a:latin typeface="Arial" panose="020B0604020202020204" pitchFamily="34" charset="0"/>
                  </a:rPr>
                  <a:t>SR J1915+1606</a:t>
                </a:r>
                <a:r>
                  <a:rPr lang="zh-CN" altLang="en-US" b="0" i="0" u="none" strike="noStrike" dirty="0">
                    <a:effectLst/>
                    <a:latin typeface="Arial" panose="020B0604020202020204" pitchFamily="34" charset="0"/>
                  </a:rPr>
                  <a:t>，</a:t>
                </a:r>
                <a:endParaRPr lang="en-US" altLang="zh-CN" b="0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b="0" i="0" u="none" strike="noStrike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STXinwei" panose="02010800040101010101" pitchFamily="2" charset="-122"/>
                  </a:rPr>
                  <a:t>   </a:t>
                </a:r>
                <a:r>
                  <a:rPr lang="en-US" altLang="zh-CN" sz="1200" b="0" i="0" u="none" strike="noStrike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STXinwei" panose="02010800040101010101" pitchFamily="2" charset="-122"/>
                  </a:rPr>
                  <a:t>10^3 – 10^5 large</a:t>
                </a:r>
                <a:r>
                  <a:rPr lang="zh-CN" altLang="en-US" sz="1200" b="0" i="0" u="none" strike="noStrike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STXinwei" panose="02010800040101010101" pitchFamily="2" charset="-122"/>
                  </a:rPr>
                  <a:t> </a:t>
                </a:r>
                <a:r>
                  <a:rPr lang="en-US" altLang="zh-CN" sz="1200" b="0" i="0" u="none" strike="noStrike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STXinwei" panose="02010800040101010101" pitchFamily="2" charset="-122"/>
                  </a:rPr>
                  <a:t>glitch</a:t>
                </a: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zh-CN" sz="1200" kern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宋体" panose="02010600030101010101" pitchFamily="2" charset="-122"/>
                  </a:rPr>
                  <a:t>计时噪声的存在，小的跃变现象很难探测</a:t>
                </a:r>
                <a:endParaRPr lang="en-US" altLang="zh-CN" sz="120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kern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   理解中子星内部结构和磁场</a:t>
                </a:r>
                <a:endParaRPr lang="en-US" altLang="zh-CN" sz="1200" kern="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200" kern="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   活动参数约束状态方程，从而约束中子星质量</a:t>
                </a:r>
                <a:endParaRPr lang="en-US" altLang="zh-CN" sz="120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813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en-US" sz="18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179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133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1327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1222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1967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b="0" i="0">
                    <a:latin typeface="Cambria Math" panose="02040503050406030204" pitchFamily="18" charset="0"/>
                  </a:rPr>
                  <a:t>𝑛= </a:t>
                </a:r>
                <a:r>
                  <a:rPr kumimoji="1"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(𝜈</a:t>
                </a:r>
                <a:r>
                  <a:rPr kumimoji="1" lang="en-US" altLang="zh-CN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𝜈</a:t>
                </a:r>
                <a:r>
                  <a:rPr kumimoji="1"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̈)/</a:t>
                </a:r>
                <a:r>
                  <a:rPr kumimoji="1" lang="en-US" altLang="zh-CN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𝜈</a:t>
                </a:r>
                <a:r>
                  <a:rPr kumimoji="1"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̇ </a:t>
                </a:r>
                <a:endParaRPr kumimoji="1" lang="zh-CN" altLang="en-US" dirty="0"/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1084-ED07-2A4A-AA22-429DC828CF6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821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690B0-AAEA-8344-8E37-10C7DEE94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4CB6B2-859A-8749-967D-DB4CF28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96E4D0-1948-1B46-A468-82426545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1E6FB-EA47-3A4F-B1C3-BF9D4320012B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C77B0E-B4A0-C54C-B904-FD3517AFA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85CB97-92B7-2042-AB5F-28877E37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750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22CC2-3A9E-A54D-8389-093E0706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84289C-E598-AE40-A351-34609FB6E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DF622-76A7-D140-BB84-5860208F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585C-80D6-924E-9713-BD60AA30D2C0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5B1F0C-C98C-754E-B841-7012233D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9262F0-5131-CB41-8D55-5042746A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390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315EFA-CD25-CE4F-A90C-D44F87DC6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170E0-6570-8248-84BC-39842D1D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E827A5-0F9E-8946-A62D-96D7B9D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DFB7-A32C-C441-B684-F592C68A3AA7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2FCEC5-1B87-BB4A-9577-411CC593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B87690-A97F-BE4D-92DD-DD9C30B3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020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FEFD23-3884-254F-A295-E5CA0C5F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C6F4FD-CEF7-8047-B57D-1E0AD6C52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47161D-8128-F44D-BD83-4D50CE47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C1BC-770E-A848-B557-B57082DC378F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D0EF09-BB3E-A14B-A788-B8C07875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BF4172-AF3C-D94F-89B7-F660390B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25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17A131-2EF5-9044-8700-DF513EF0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B87792-29D3-4F47-9EA0-26D37BD6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08C62-E79E-E74F-9F17-CC21F278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52535-CD30-5A4A-A1F3-3640C5B743B3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7AB74-34C8-314F-A026-AA975BD2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7C842-752D-CC47-BE2D-D635CC8C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716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2C528-6F13-D648-AE58-72CF0D84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A8352-BCFD-844A-AD78-D5C497BFA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CA1C06-1D1E-A140-BDA6-2CDC9D1A8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644BA3-C7BD-9745-AC14-87667EBD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844-8174-BC45-952B-71B328B7F94F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11A96-4619-324D-A407-22105116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133B57-FE0F-0E49-8ECF-24526C3E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97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5A7CD-1953-334D-90B9-4B879CDB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8CAF6B-ABCC-DA4E-B1C3-1F39C019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DD6AD7-87F8-7442-95DD-E1B1566FC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844DFF2-D9EE-6645-9BCC-988022C75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12D4F0-5CCD-0D46-80B7-C609FC1CF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5948531-B979-8A48-ABC1-D8DA878B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92BD-8300-DD49-A62B-83A3F178D39A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5E1B428-2822-254F-B3C8-684AC4C3B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CCDCCE-56CD-524A-ACEA-2C3FE49A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134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D07DDC-EA37-3349-A9DC-295F2952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E1D153-A0B1-AF43-948A-F0DD6EB5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DB66-AECB-F945-A3C2-44BA6A1A8821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903878-9F9F-A344-9FC3-6465E1BF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EF3AFA-5160-2E4E-87AF-96101AC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804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D8FD98-D9FA-D042-A920-20EDA107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D5DB-1662-E447-A281-D0BC7FE0D5A5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296AE7-C743-484E-A970-81DDD5AA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8F4AD8-A86B-A648-BDD5-B1DA311A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641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AE7CE-5863-054F-98FA-225331B0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2F7174-7322-A040-AA80-D9095288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D6275F-DDB8-8C40-8D3E-A8605703F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60E84E-A44C-EA4A-BE24-557A1EEC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BC75-F092-074F-A1A5-52FFE0574429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9E6F6D-49B4-7C44-BA5B-5EC0CC68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506D97-936D-A848-A618-41F23B53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98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C9DD4-9A18-0549-8356-EA00945B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F78D0B-F16A-B442-96ED-235B602CF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FBD0-CC74-E047-BA24-3F14AB829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510350-4BE8-3243-B9B2-229BB13E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0537-FF53-B84C-8E3A-25124D095D06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8AD316-D764-F144-8E07-FAC9C77A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9AD482-D3E2-214A-BC08-05FD1D3D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3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7E46A3-F7E2-6F46-9FC4-24D0E1D1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784635-F2EB-2549-BD9A-B7B08F3A2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1F909-D0A9-5142-B2F1-7BFFB8C8C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9347-FB6F-8B44-A812-42AFF3FF4D16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B2862E-A1C3-154E-AAA8-143CBD702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2/16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ED503C-3970-4F4A-AC37-C0B085E47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119EA-F236-D847-A425-D3E80E81225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247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F69CC403-43CE-CB48-9FC3-7D52D5807CE1}"/>
              </a:ext>
            </a:extLst>
          </p:cNvPr>
          <p:cNvSpPr txBox="1"/>
          <p:nvPr/>
        </p:nvSpPr>
        <p:spPr>
          <a:xfrm>
            <a:off x="0" y="359554"/>
            <a:ext cx="12192000" cy="185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altLang="zh-CN" sz="40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 multi-band study of pulsar glitches </a:t>
            </a:r>
          </a:p>
          <a:p>
            <a:pPr algn="ctr">
              <a:lnSpc>
                <a:spcPct val="150000"/>
              </a:lnSpc>
            </a:pPr>
            <a:r>
              <a:rPr lang="en" altLang="zh-CN" sz="40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with Fermi-LAT and Parkes</a:t>
            </a:r>
            <a:endParaRPr lang="zh-CN" altLang="en-US" sz="4000" dirty="0">
              <a:solidFill>
                <a:srgbClr val="3136D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B9ACEB-965C-184F-BCF8-6F6B37E9A7B0}"/>
              </a:ext>
            </a:extLst>
          </p:cNvPr>
          <p:cNvSpPr txBox="1"/>
          <p:nvPr/>
        </p:nvSpPr>
        <p:spPr>
          <a:xfrm>
            <a:off x="-1" y="2397948"/>
            <a:ext cx="12191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Peng Liu</a:t>
            </a:r>
            <a:r>
              <a:rPr lang="en-US" altLang="zh-CN" sz="3200" dirty="0">
                <a:solidFill>
                  <a:srgbClr val="3136DB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(</a:t>
            </a:r>
            <a:r>
              <a:rPr lang="zh-CN" altLang="en-US" sz="3200" dirty="0">
                <a:solidFill>
                  <a:srgbClr val="3136DB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刘鹏</a:t>
            </a:r>
            <a:r>
              <a:rPr lang="en-US" altLang="zh-CN" sz="3200" dirty="0">
                <a:solidFill>
                  <a:srgbClr val="3136DB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)</a:t>
            </a:r>
          </a:p>
          <a:p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</a:t>
            </a:r>
            <a:r>
              <a:rPr lang="en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Collaborators: </a:t>
            </a:r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Jian-Ping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Yuan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（袁建平）</a:t>
            </a:r>
            <a:endParaRPr lang="en-US" altLang="zh-CN" sz="3200" dirty="0">
              <a:solidFill>
                <a:srgbClr val="3136D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</a:t>
            </a:r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Ming-Yu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Ge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（葛明玉）</a:t>
            </a:r>
            <a:endParaRPr lang="en-US" altLang="zh-CN" sz="3200" dirty="0">
              <a:solidFill>
                <a:srgbClr val="3136D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Ang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</a:t>
            </a:r>
            <a:r>
              <a:rPr lang="zh-CN" altLang="en-US" sz="3200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（李昂）</a:t>
            </a:r>
            <a:endParaRPr lang="en-US" altLang="zh-CN" sz="3200" dirty="0">
              <a:solidFill>
                <a:srgbClr val="3136D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A77AFD-6788-CB40-A5D4-795B267632E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FAST/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Future Pulsar Symposium 12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(FPS12), Nanyang,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Henan,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dirty="0">
                <a:latin typeface="华文新魏" panose="02010800040101010101" pitchFamily="2" charset="-122"/>
                <a:ea typeface="华文新魏" panose="02010800040101010101" pitchFamily="2" charset="-122"/>
              </a:rPr>
              <a:t>  2023. 7. 4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5133BD-F5B0-CB47-9F35-960AE5B95147}"/>
              </a:ext>
            </a:extLst>
          </p:cNvPr>
          <p:cNvSpPr txBox="1"/>
          <p:nvPr/>
        </p:nvSpPr>
        <p:spPr>
          <a:xfrm>
            <a:off x="0" y="4560309"/>
            <a:ext cx="12191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Department of Astronomy, Xiamen University</a:t>
            </a:r>
            <a:b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Xinjiang Astronomical Observatory, Chinese Academy of Sciences</a:t>
            </a:r>
            <a:b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Key Laboratory of Particle Astrophysics, Institute of High Energy Physics, Chinese Academy of Sciences</a:t>
            </a:r>
            <a:b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Centre for Astronomical Mega-Science, Chinese Academy of Sciences</a:t>
            </a:r>
            <a:b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School of Physics and Astronomy, Sun </a:t>
            </a:r>
            <a:r>
              <a:rPr lang="en" altLang="zh-CN" dirty="0" err="1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Yat</a:t>
            </a: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-Sen University</a:t>
            </a:r>
            <a:b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" altLang="zh-CN" dirty="0">
                <a:solidFill>
                  <a:srgbClr val="3136D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School of Physics and Electronic Science, Guizhou Normal University</a:t>
            </a:r>
            <a:endParaRPr lang="zh-CN" altLang="en-US" dirty="0">
              <a:solidFill>
                <a:srgbClr val="3136D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467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DA11CE-08A0-F64F-96AF-DC96BED8A736}"/>
                  </a:ext>
                </a:extLst>
              </p:cNvPr>
              <p:cNvSpPr txBox="1"/>
              <p:nvPr/>
            </p:nvSpPr>
            <p:spPr>
              <a:xfrm>
                <a:off x="863600" y="321614"/>
                <a:ext cx="6096000" cy="760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3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、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Results 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PSR J1420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6048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endParaRPr kumimoji="1"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DA11CE-08A0-F64F-96AF-DC96BED8A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21614"/>
                <a:ext cx="6096000" cy="760593"/>
              </a:xfrm>
              <a:prstGeom prst="rect">
                <a:avLst/>
              </a:prstGeom>
              <a:blipFill>
                <a:blip r:embed="rId3"/>
                <a:stretch>
                  <a:fillRect l="-249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FBE413DC-1C4E-D945-8944-20AFD85C0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90" y="1229078"/>
            <a:ext cx="6446794" cy="4963378"/>
          </a:xfrm>
          <a:prstGeom prst="rect">
            <a:avLst/>
          </a:prstGeom>
        </p:spPr>
      </p:pic>
      <p:sp>
        <p:nvSpPr>
          <p:cNvPr id="14" name="页脚占位符 1">
            <a:extLst>
              <a:ext uri="{FF2B5EF4-FFF2-40B4-BE49-F238E27FC236}">
                <a16:creationId xmlns:a16="http://schemas.microsoft.com/office/drawing/2014/main" id="{0805C01D-8934-6243-90DE-1867922E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1000"/>
            <a:ext cx="4114800" cy="365125"/>
          </a:xfrm>
        </p:spPr>
        <p:txBody>
          <a:bodyPr/>
          <a:lstStyle/>
          <a:p>
            <a:r>
              <a:rPr kumimoji="1" lang="en-US" altLang="zh-CN" dirty="0">
                <a:latin typeface="STXinwei" panose="02010800040101010101" pitchFamily="2" charset="-122"/>
                <a:ea typeface="STXinwei" panose="02010800040101010101" pitchFamily="2" charset="-122"/>
              </a:rPr>
              <a:t>10/15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5" name="日期占位符 2">
            <a:extLst>
              <a:ext uri="{FF2B5EF4-FFF2-40B4-BE49-F238E27FC236}">
                <a16:creationId xmlns:a16="http://schemas.microsoft.com/office/drawing/2014/main" id="{BBD234B9-B25F-5744-8D8C-B25C9407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1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>
                <a:latin typeface="STXinwei" panose="02010800040101010101" pitchFamily="2" charset="-122"/>
                <a:ea typeface="STXinwei" panose="02010800040101010101" pitchFamily="2" charset="-122"/>
              </a:rPr>
              <a:t>2023/7/5</a:t>
            </a:fld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: 圆角 13">
                <a:extLst>
                  <a:ext uri="{FF2B5EF4-FFF2-40B4-BE49-F238E27FC236}">
                    <a16:creationId xmlns:a16="http://schemas.microsoft.com/office/drawing/2014/main" id="{AB3D7E6F-7EBC-CA4E-A945-1A084AA49795}"/>
                  </a:ext>
                </a:extLst>
              </p:cNvPr>
              <p:cNvSpPr/>
              <p:nvPr/>
            </p:nvSpPr>
            <p:spPr>
              <a:xfrm>
                <a:off x="7588625" y="1033828"/>
                <a:ext cx="4114800" cy="5353878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 8:</a:t>
                </a:r>
                <a:endParaRPr lang="en-US" altLang="zh-CN" b="0" i="0" u="none" strike="noStrike" dirty="0">
                  <a:solidFill>
                    <a:schemeClr val="tx1"/>
                  </a:solidFill>
                  <a:effectLst/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Q = 0.0097(1)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u="none" strike="noStrike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69(17)</a:t>
                </a:r>
              </a:p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Glitches 4, 6, 8: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have two linear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recoveries</a:t>
                </a:r>
              </a:p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 5: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exponential recovery to linear  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recovery have significant deviation.</a:t>
                </a:r>
                <a:endParaRPr kumimoji="1" lang="en-US" altLang="zh-CN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Pulse profile: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Gamma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-ray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pulse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profile structures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﻿</a:t>
                </a: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significant 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variation but radio pulse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profile no </a:t>
                </a: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change.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" altLang="zh-CN" sz="18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﻿Lin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sz="18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et</a:t>
                </a:r>
                <a:r>
                  <a:rPr kumimoji="1" lang="zh-CN" altLang="en-US" sz="18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sz="18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al.2021 ﻿MNRAS</a:t>
                </a:r>
              </a:p>
            </p:txBody>
          </p:sp>
        </mc:Choice>
        <mc:Fallback xmlns="">
          <p:sp>
            <p:nvSpPr>
              <p:cNvPr id="10" name="矩形: 圆角 13">
                <a:extLst>
                  <a:ext uri="{FF2B5EF4-FFF2-40B4-BE49-F238E27FC236}">
                    <a16:creationId xmlns:a16="http://schemas.microsoft.com/office/drawing/2014/main" id="{AB3D7E6F-7EBC-CA4E-A945-1A084AA49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625" y="1033828"/>
                <a:ext cx="4114800" cy="535387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265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3C2446-A5B9-B748-B17F-0276C42C34AB}"/>
                  </a:ext>
                </a:extLst>
              </p:cNvPr>
              <p:cNvSpPr txBox="1"/>
              <p:nvPr/>
            </p:nvSpPr>
            <p:spPr>
              <a:xfrm>
                <a:off x="863600" y="321614"/>
                <a:ext cx="6096000" cy="760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3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、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Results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PSR J1709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4429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endParaRPr kumimoji="1"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3C2446-A5B9-B748-B17F-0276C42C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21614"/>
                <a:ext cx="6096000" cy="760593"/>
              </a:xfrm>
              <a:prstGeom prst="rect">
                <a:avLst/>
              </a:prstGeom>
              <a:blipFill>
                <a:blip r:embed="rId2"/>
                <a:stretch>
                  <a:fillRect l="-249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3E438D7F-17AF-4644-AB95-292C51F2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15" y="1082207"/>
            <a:ext cx="6430485" cy="4956448"/>
          </a:xfrm>
          <a:prstGeom prst="rect">
            <a:avLst/>
          </a:prstGeom>
        </p:spPr>
      </p:pic>
      <p:sp>
        <p:nvSpPr>
          <p:cNvPr id="13" name="页脚占位符 1">
            <a:extLst>
              <a:ext uri="{FF2B5EF4-FFF2-40B4-BE49-F238E27FC236}">
                <a16:creationId xmlns:a16="http://schemas.microsoft.com/office/drawing/2014/main" id="{F42C36BC-BC60-5D4A-8EDA-D1AB3190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1000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11/15</a:t>
            </a:r>
            <a:endParaRPr kumimoji="1" lang="zh-CN" altLang="en-US" dirty="0"/>
          </a:p>
        </p:txBody>
      </p:sp>
      <p:sp>
        <p:nvSpPr>
          <p:cNvPr id="14" name="日期占位符 2">
            <a:extLst>
              <a:ext uri="{FF2B5EF4-FFF2-40B4-BE49-F238E27FC236}">
                <a16:creationId xmlns:a16="http://schemas.microsoft.com/office/drawing/2014/main" id="{3B98BE79-1135-D240-A4AF-6D19B346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1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: 圆角 13">
                <a:extLst>
                  <a:ext uri="{FF2B5EF4-FFF2-40B4-BE49-F238E27FC236}">
                    <a16:creationId xmlns:a16="http://schemas.microsoft.com/office/drawing/2014/main" id="{C285EF1D-4668-3343-9AF1-2F9E0A5FEDB6}"/>
                  </a:ext>
                </a:extLst>
              </p:cNvPr>
              <p:cNvSpPr/>
              <p:nvPr/>
            </p:nvSpPr>
            <p:spPr>
              <a:xfrm>
                <a:off x="8077200" y="1909797"/>
                <a:ext cx="3765096" cy="3301267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 4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two </a:t>
                </a: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exponential recovery. </a:t>
                </a:r>
              </a:p>
              <a:p>
                <a:endParaRPr kumimoji="1" lang="en-US" altLang="zh-CN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Q1 = 0.0103(5)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u="none" strike="noStrike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= </m:t>
                    </m:r>
                  </m:oMath>
                </a14:m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72(4)</a:t>
                </a:r>
              </a:p>
              <a:p>
                <a:endParaRPr lang="en-US" altLang="zh-CN" b="0" i="0" u="none" strike="noStrike" dirty="0">
                  <a:solidFill>
                    <a:schemeClr val="tx1"/>
                  </a:solidFill>
                  <a:effectLst/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Q2 = </a:t>
                </a:r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0.006(3)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u="none" strike="noStrike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u="none" strike="noStrike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= </m:t>
                    </m:r>
                  </m:oMath>
                </a14:m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4(1) </a:t>
                </a:r>
              </a:p>
              <a:p>
                <a:endParaRPr lang="en-US" altLang="zh-CN" b="0" i="0" u="none" strike="noStrike" dirty="0">
                  <a:solidFill>
                    <a:schemeClr val="tx1"/>
                  </a:solidFill>
                  <a:effectLst/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2" name="矩形: 圆角 13">
                <a:extLst>
                  <a:ext uri="{FF2B5EF4-FFF2-40B4-BE49-F238E27FC236}">
                    <a16:creationId xmlns:a16="http://schemas.microsoft.com/office/drawing/2014/main" id="{C285EF1D-4668-3343-9AF1-2F9E0A5FE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09797"/>
                <a:ext cx="3765096" cy="330126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74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1">
            <a:extLst>
              <a:ext uri="{FF2B5EF4-FFF2-40B4-BE49-F238E27FC236}">
                <a16:creationId xmlns:a16="http://schemas.microsoft.com/office/drawing/2014/main" id="{F6E21A8F-A89E-9543-9890-435A3084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1000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12/15</a:t>
            </a:r>
            <a:endParaRPr kumimoji="1" lang="zh-CN" altLang="en-US" dirty="0"/>
          </a:p>
        </p:txBody>
      </p:sp>
      <p:sp>
        <p:nvSpPr>
          <p:cNvPr id="12" name="日期占位符 2">
            <a:extLst>
              <a:ext uri="{FF2B5EF4-FFF2-40B4-BE49-F238E27FC236}">
                <a16:creationId xmlns:a16="http://schemas.microsoft.com/office/drawing/2014/main" id="{74693D93-4028-1D4C-BC3D-AD7702F5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1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8CD0486-B17F-A349-9154-FB9389D6AF4E}"/>
                  </a:ext>
                </a:extLst>
              </p:cNvPr>
              <p:cNvSpPr txBox="1"/>
              <p:nvPr/>
            </p:nvSpPr>
            <p:spPr>
              <a:xfrm>
                <a:off x="838200" y="403687"/>
                <a:ext cx="6097978" cy="760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3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、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Results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PSR J1048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5832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endParaRPr kumimoji="1"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8CD0486-B17F-A349-9154-FB9389D6A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3687"/>
                <a:ext cx="6097978" cy="760593"/>
              </a:xfrm>
              <a:prstGeom prst="rect">
                <a:avLst/>
              </a:prstGeom>
              <a:blipFill>
                <a:blip r:embed="rId4"/>
                <a:stretch>
                  <a:fillRect l="-2703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065A868-45EB-524F-96C5-5EB22C92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31202"/>
            <a:ext cx="6499299" cy="5139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05B885D2-80D2-9144-964E-DF022026F363}"/>
                  </a:ext>
                </a:extLst>
              </p:cNvPr>
              <p:cNvSpPr/>
              <p:nvPr/>
            </p:nvSpPr>
            <p:spPr>
              <a:xfrm>
                <a:off x="7663888" y="1368847"/>
                <a:ext cx="4114800" cy="4901686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TXinwei" panose="02010800040101010101" pitchFamily="2" charset="-122"/>
                    <a:cs typeface="Times New Roman" panose="02020603050405020304" pitchFamily="18" charset="0"/>
                  </a:rPr>
                  <a:t>Glitch 8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TXinwei" panose="02010800040101010101" pitchFamily="2" charset="-122"/>
                    <a:cs typeface="Times New Roman" panose="02020603050405020304" pitchFamily="18" charset="0"/>
                  </a:rPr>
                  <a:t>: MJD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56985(9)</a:t>
                </a:r>
              </a:p>
              <a:p>
                <a:pPr algn="just"/>
                <a:r>
                  <a:rPr kumimoji="1" lang="en-US" altLang="zh-CN" dirty="0">
                    <a:solidFill>
                      <a:schemeClr val="tx1"/>
                    </a:solidFill>
                    <a:ea typeface="STXinwei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</m:ctrlPr>
                      </m:fPr>
                      <m:num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  <m:t>                       </m:t>
                        </m:r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2.4(4)</m:t>
                        </m:r>
                      </m:den>
                    </m:f>
                    <m:r>
                      <a:rPr kumimoji="1"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kumimoji="1"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r>
                  <a:rPr kumimoji="1" lang="en-US" altLang="zh-CN" dirty="0">
                    <a:solidFill>
                      <a:schemeClr val="tx1"/>
                    </a:solidFill>
                    <a:ea typeface="STXinwei" panose="02010800040101010101" pitchFamily="2" charset="-122"/>
                  </a:rPr>
                  <a:t>  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</m:ctrlPr>
                      </m:fPr>
                      <m:num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  <m:t>   </m:t>
                        </m:r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̇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̇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0.13(7)</m:t>
                        </m:r>
                      </m:den>
                    </m:f>
                    <m:r>
                      <a:rPr kumimoji="1"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Evolution of integrated pulse profiles in the radio band</a:t>
                </a:r>
                <a:r>
                  <a:rPr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 The pulse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𝟓𝟓</m:t>
                        </m:r>
                        <m:r>
                          <a:rPr kumimoji="1" lang="zh-CN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at </a:t>
                </a:r>
                <a:r>
                  <a:rPr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55</a:t>
                </a:r>
                <a:r>
                  <a:rPr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%  of the peak</a:t>
                </a:r>
                <a:r>
                  <a:rPr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.</a:t>
                </a:r>
                <a:endParaRPr kumimoji="1" lang="en-US" altLang="zh-CN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TXinwei" panose="02010800040101010101" pitchFamily="2" charset="-122"/>
                        <a:cs typeface="Times New Roman" panose="02020603050405020304" pitchFamily="18" charset="0"/>
                      </a:rPr>
                      <m:t>      </m:t>
                    </m:r>
                    <m:sSub>
                      <m:sSubPr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55</m:t>
                        </m:r>
                        <m:r>
                          <a:rPr kumimoji="1"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have two modes:</a:t>
                </a:r>
                <a:r>
                  <a:rPr kumimoji="1" lang="zh-CN" altLang="en-US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wide and narrow.</a:t>
                </a:r>
                <a:endParaRPr lang="en-US" altLang="zh-CN" b="1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" altLang="zh-CN" b="1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Pearson cross-correlation coefficients (PCCs) between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" altLang="zh-CN" b="1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𝐖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𝟓𝟓</m:t>
                        </m:r>
                        <m:r>
                          <a:rPr kumimoji="1" lang="zh-CN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</a:t>
                </a:r>
                <a:r>
                  <a:rPr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lang="el-GR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−0.4 ≤ α ≤ 0.4</a:t>
                </a:r>
                <a:endParaRPr lang="en-US" altLang="zh-CN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05B885D2-80D2-9144-964E-DF022026F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888" y="1368847"/>
                <a:ext cx="4114800" cy="49016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85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9A4073F-9546-5F48-9700-2DB228FAAC05}"/>
                  </a:ext>
                </a:extLst>
              </p:cNvPr>
              <p:cNvSpPr txBox="1"/>
              <p:nvPr/>
            </p:nvSpPr>
            <p:spPr>
              <a:xfrm>
                <a:off x="887680" y="587230"/>
                <a:ext cx="1110387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4.  </a:t>
                </a:r>
                <a:r>
                  <a:rPr kumimoji="1" lang="en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Discussion</a:t>
                </a:r>
                <a:r>
                  <a:rPr kumimoji="1" lang="en-US" altLang="zh-CN" sz="36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PSR J1048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5832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endParaRPr kumimoji="1" lang="zh-CN" altLang="en-US" sz="3200" dirty="0">
                  <a:solidFill>
                    <a:schemeClr val="accent1">
                      <a:lumMod val="50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9A4073F-9546-5F48-9700-2DB228FAA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80" y="587230"/>
                <a:ext cx="11103873" cy="646331"/>
              </a:xfrm>
              <a:prstGeom prst="rect">
                <a:avLst/>
              </a:prstGeom>
              <a:blipFill>
                <a:blip r:embed="rId2"/>
                <a:stretch>
                  <a:fillRect l="-1371" t="-3922" b="-27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1A01A38-DFFB-5D44-8B37-8D4BE667B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7" y="1606595"/>
            <a:ext cx="4488873" cy="4524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DE37475-0C0D-184B-8B23-3975A8C0F2CC}"/>
                  </a:ext>
                </a:extLst>
              </p:cNvPr>
              <p:cNvSpPr txBox="1"/>
              <p:nvPr/>
            </p:nvSpPr>
            <p:spPr>
              <a:xfrm>
                <a:off x="5564304" y="3467397"/>
                <a:ext cx="5793509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﻿</a:t>
                </a:r>
                <a:r>
                  <a:rPr kumimoji="1" lang="en-US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Fractional moment of ﻿inertia(FMI):  </a:t>
                </a:r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8.08</a:t>
                </a:r>
                <a:r>
                  <a:rPr kumimoji="1" lang="en-US" altLang="zh-CN" b="0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~ 0.48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DE37475-0C0D-184B-8B23-3975A8C0F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04" y="3467397"/>
                <a:ext cx="5793509" cy="372410"/>
              </a:xfrm>
              <a:prstGeom prst="rect">
                <a:avLst/>
              </a:prstGeom>
              <a:blipFill>
                <a:blip r:embed="rId4"/>
                <a:stretch>
                  <a:fillRect l="-1094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A5CF18-D9F9-7149-BA32-AEDEF46041F7}"/>
                  </a:ext>
                </a:extLst>
              </p:cNvPr>
              <p:cNvSpPr txBox="1"/>
              <p:nvPr/>
            </p:nvSpPr>
            <p:spPr>
              <a:xfrm>
                <a:off x="5656593" y="2814980"/>
                <a:ext cx="2428614" cy="754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𝐹𝑀𝐼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 </m:t>
                      </m:r>
                      <m:nary>
                        <m:naryPr>
                          <m:chr m:val="∑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den>
                          </m:f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1" lang="zh-CN" altLang="en-US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A5CF18-D9F9-7149-BA32-AEDEF4604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593" y="2814980"/>
                <a:ext cx="2428614" cy="754694"/>
              </a:xfrm>
              <a:prstGeom prst="rect">
                <a:avLst/>
              </a:prstGeom>
              <a:blipFill>
                <a:blip r:embed="rId5"/>
                <a:stretch>
                  <a:fillRect l="-1563" t="-116393" b="-175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15C459A-944E-8D4D-847D-9FFF1EF2698C}"/>
                  </a:ext>
                </a:extLst>
              </p:cNvPr>
              <p:cNvSpPr txBox="1"/>
              <p:nvPr/>
            </p:nvSpPr>
            <p:spPr>
              <a:xfrm>
                <a:off x="5656593" y="1315455"/>
                <a:ext cx="1643912" cy="754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1"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1" lang="zh-CN" altLang="en-US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15C459A-944E-8D4D-847D-9FFF1EF26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593" y="1315455"/>
                <a:ext cx="1643912" cy="754694"/>
              </a:xfrm>
              <a:prstGeom prst="rect">
                <a:avLst/>
              </a:prstGeom>
              <a:blipFill>
                <a:blip r:embed="rId6"/>
                <a:stretch>
                  <a:fillRect l="-2290" t="-116393" r="-9160" b="-175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页脚占位符 1">
            <a:extLst>
              <a:ext uri="{FF2B5EF4-FFF2-40B4-BE49-F238E27FC236}">
                <a16:creationId xmlns:a16="http://schemas.microsoft.com/office/drawing/2014/main" id="{1F8A0DD7-4309-C842-B2DA-A4DF429F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510028"/>
            <a:ext cx="4114800" cy="365125"/>
          </a:xfrm>
        </p:spPr>
        <p:txBody>
          <a:bodyPr/>
          <a:lstStyle/>
          <a:p>
            <a:r>
              <a:rPr kumimoji="1" lang="en-US" altLang="zh-CN" dirty="0">
                <a:latin typeface="STXinwei" panose="02010800040101010101" pitchFamily="2" charset="-122"/>
                <a:ea typeface="STXinwei" panose="02010800040101010101" pitchFamily="2" charset="-122"/>
              </a:rPr>
              <a:t>13/15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5" name="日期占位符 2">
            <a:extLst>
              <a:ext uri="{FF2B5EF4-FFF2-40B4-BE49-F238E27FC236}">
                <a16:creationId xmlns:a16="http://schemas.microsoft.com/office/drawing/2014/main" id="{BD4D760C-7B8D-4942-AC3E-50307A06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129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>
                <a:latin typeface="STXinwei" panose="02010800040101010101" pitchFamily="2" charset="-122"/>
                <a:ea typeface="STXinwei" panose="02010800040101010101" pitchFamily="2" charset="-122"/>
              </a:rPr>
              <a:t>2023/7/5</a:t>
            </a:fld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AB3AE1-18BB-5B4D-94D4-AC5348F483B1}"/>
                  </a:ext>
                </a:extLst>
              </p:cNvPr>
              <p:cNvSpPr txBox="1"/>
              <p:nvPr/>
            </p:nvSpPr>
            <p:spPr>
              <a:xfrm>
                <a:off x="5630292" y="4814390"/>
                <a:ext cx="2960746" cy="847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𝐹𝑀𝐼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zh-CN" alt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1"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den>
                          </m:f>
                          <m:f>
                            <m:f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1" lang="zh-CN" altLang="en-US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CAB3AE1-18BB-5B4D-94D4-AC5348F48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292" y="4814390"/>
                <a:ext cx="2960746" cy="847027"/>
              </a:xfrm>
              <a:prstGeom prst="rect">
                <a:avLst/>
              </a:prstGeom>
              <a:blipFill>
                <a:blip r:embed="rId7"/>
                <a:stretch>
                  <a:fillRect t="-101493" b="-1567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746DD4EF-612B-6F40-AD9D-8E52F654C13B}"/>
              </a:ext>
            </a:extLst>
          </p:cNvPr>
          <p:cNvSpPr txBox="1"/>
          <p:nvPr/>
        </p:nvSpPr>
        <p:spPr>
          <a:xfrm>
            <a:off x="9008044" y="4385922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﻿</a:t>
            </a:r>
            <a:r>
              <a:rPr kumimoji="1" lang="en" altLang="zh-CN" sz="1400" dirty="0" err="1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Chamel</a:t>
            </a:r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N. 2017, J. Low Temp. Phys</a:t>
            </a:r>
            <a:endParaRPr kumimoji="1" lang="zh-CN" altLang="en-US" sz="1400" dirty="0"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295075-15FF-044B-ACF8-0A7456B57F8E}"/>
              </a:ext>
            </a:extLst>
          </p:cNvPr>
          <p:cNvSpPr txBox="1"/>
          <p:nvPr/>
        </p:nvSpPr>
        <p:spPr>
          <a:xfrm>
            <a:off x="5630292" y="3893127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STXinwei" panose="02010800040101010101" pitchFamily="2" charset="-122"/>
                <a:ea typeface="STXinwei" panose="02010800040101010101" pitchFamily="2" charset="-122"/>
              </a:rPr>
              <a:t>When considering the effect of entrainment: </a:t>
            </a:r>
            <a:endParaRPr kumimoji="1" lang="zh-CN" altLang="en-US" b="1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E8BE755-3C01-A646-B118-DC8524D5E513}"/>
                  </a:ext>
                </a:extLst>
              </p:cNvPr>
              <p:cNvSpPr txBox="1"/>
              <p:nvPr/>
            </p:nvSpPr>
            <p:spPr>
              <a:xfrm>
                <a:off x="5656593" y="4302632"/>
                <a:ext cx="1108893" cy="539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zh-CN" alt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= 5</a:t>
                </a:r>
                <a:endParaRPr kumimoji="1" lang="zh-CN" altLang="en-US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E8BE755-3C01-A646-B118-DC8524D5E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593" y="4302632"/>
                <a:ext cx="1108893" cy="539828"/>
              </a:xfrm>
              <a:prstGeom prst="rect">
                <a:avLst/>
              </a:prstGeom>
              <a:blipFill>
                <a:blip r:embed="rId8"/>
                <a:stretch>
                  <a:fillRect r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0DDD8604-A95F-4041-8ADE-3F14A6556117}"/>
              </a:ext>
            </a:extLst>
          </p:cNvPr>
          <p:cNvSpPr txBox="1"/>
          <p:nvPr/>
        </p:nvSpPr>
        <p:spPr>
          <a:xfrm>
            <a:off x="9008045" y="3086196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﻿</a:t>
            </a:r>
            <a:r>
              <a:rPr kumimoji="1" lang="en" altLang="zh-CN" sz="1400" dirty="0" err="1">
                <a:latin typeface="STXinwei" panose="02010800040101010101" pitchFamily="2" charset="-122"/>
                <a:ea typeface="STXinwei" panose="02010800040101010101" pitchFamily="2" charset="-122"/>
              </a:rPr>
              <a:t>Eya</a:t>
            </a:r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et</a:t>
            </a:r>
            <a:r>
              <a:rPr kumimoji="1" lang="en-US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al. 2017 </a:t>
            </a:r>
            <a:r>
              <a:rPr kumimoji="1" lang="en-US" altLang="zh-CN" sz="1400" dirty="0" err="1">
                <a:latin typeface="STXinwei" panose="02010800040101010101" pitchFamily="2" charset="-122"/>
                <a:ea typeface="STXinwei" panose="02010800040101010101" pitchFamily="2" charset="-122"/>
              </a:rPr>
              <a:t>ApJ</a:t>
            </a:r>
            <a:r>
              <a:rPr kumimoji="1" lang="en-US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endParaRPr kumimoji="1" lang="en" altLang="zh-CN" sz="1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FB1BCD-8783-B642-B424-86AF53502010}"/>
                  </a:ext>
                </a:extLst>
              </p:cNvPr>
              <p:cNvSpPr txBox="1"/>
              <p:nvPr/>
            </p:nvSpPr>
            <p:spPr>
              <a:xfrm>
                <a:off x="5677711" y="5635261"/>
                <a:ext cx="58266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Glitch 2: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𝐹𝑀𝐼</m:t>
                    </m:r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= 2.5(3) &gt; 1</a:t>
                </a:r>
              </a:p>
              <a:p>
                <a:r>
                  <a:rPr kumimoji="1" lang="en-US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Becase: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= 90(9) ,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=2.995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d>
                  </m:oMath>
                </a14:m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kumimoji="1" lang="en-US" altLang="zh-CN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FB1BCD-8783-B642-B424-86AF53502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11" y="5635261"/>
                <a:ext cx="5826653" cy="646331"/>
              </a:xfrm>
              <a:prstGeom prst="rect">
                <a:avLst/>
              </a:prstGeom>
              <a:blipFill>
                <a:blip r:embed="rId9"/>
                <a:stretch>
                  <a:fillRect l="-652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2F8FE6C-656B-8942-A49C-294F9F64FB59}"/>
                  </a:ext>
                </a:extLst>
              </p:cNvPr>
              <p:cNvSpPr txBox="1"/>
              <p:nvPr/>
            </p:nvSpPr>
            <p:spPr>
              <a:xfrm>
                <a:off x="5564304" y="2143573"/>
                <a:ext cx="63182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kumimoji="1" lang="zh-CN" alt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nary>
                  </m:oMath>
                </a14:m>
                <a:r>
                  <a:rPr kumimoji="1" lang="zh-CN" altLang="en-US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:  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Lilliefors test : p = 0.1</a:t>
                </a:r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, 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follow normal distribution.</a:t>
                </a:r>
              </a:p>
              <a:p>
                <a:r>
                  <a:rPr kumimoji="1" lang="en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Indicates</a:t>
                </a:r>
                <a:r>
                  <a:rPr kumimoji="1" lang="en-US" altLang="zh-CN" b="1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: 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these glitches originate from similar superfluid layers.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2F8FE6C-656B-8942-A49C-294F9F64F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04" y="2143573"/>
                <a:ext cx="6318227" cy="646331"/>
              </a:xfrm>
              <a:prstGeom prst="rect">
                <a:avLst/>
              </a:prstGeom>
              <a:blipFill>
                <a:blip r:embed="rId10"/>
                <a:stretch>
                  <a:fillRect l="-5020" t="-63462" r="-1205" b="-5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25DC662-3F59-3E40-95EA-A3AD6498EEAD}"/>
              </a:ext>
            </a:extLst>
          </p:cNvPr>
          <p:cNvSpPr txBox="1"/>
          <p:nvPr/>
        </p:nvSpPr>
        <p:spPr>
          <a:xfrm>
            <a:off x="9008044" y="1512931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﻿</a:t>
            </a:r>
            <a:r>
              <a:rPr kumimoji="1" lang="en" altLang="zh-CN" sz="1400" dirty="0" err="1">
                <a:latin typeface="STXinwei" panose="02010800040101010101" pitchFamily="2" charset="-122"/>
                <a:ea typeface="STXinwei" panose="02010800040101010101" pitchFamily="2" charset="-122"/>
              </a:rPr>
              <a:t>Eya</a:t>
            </a:r>
            <a:r>
              <a:rPr kumimoji="1" lang="en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et</a:t>
            </a:r>
            <a:r>
              <a:rPr kumimoji="1" lang="en-US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al. 2017 </a:t>
            </a:r>
            <a:r>
              <a:rPr kumimoji="1" lang="en-US" altLang="zh-CN" sz="1400" dirty="0" err="1">
                <a:latin typeface="STXinwei" panose="02010800040101010101" pitchFamily="2" charset="-122"/>
                <a:ea typeface="STXinwei" panose="02010800040101010101" pitchFamily="2" charset="-122"/>
              </a:rPr>
              <a:t>ApJ</a:t>
            </a:r>
            <a:r>
              <a:rPr kumimoji="1" lang="en-US" altLang="zh-CN" sz="14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endParaRPr kumimoji="1" lang="en" altLang="zh-CN" sz="1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39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C22F620-CD89-A94F-8F14-349CEDBF18DB}"/>
              </a:ext>
            </a:extLst>
          </p:cNvPr>
          <p:cNvSpPr txBox="1"/>
          <p:nvPr/>
        </p:nvSpPr>
        <p:spPr>
          <a:xfrm>
            <a:off x="887681" y="587230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5. </a:t>
            </a:r>
            <a:r>
              <a:rPr kumimoji="1" lang="en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Conclusion</a:t>
            </a:r>
            <a:endParaRPr kumimoji="1" lang="zh-CN" altLang="en-US" sz="3200" dirty="0">
              <a:solidFill>
                <a:schemeClr val="accent1">
                  <a:lumMod val="50000"/>
                </a:schemeClr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4110AF2-0E29-974D-9332-4CD907930810}"/>
                  </a:ext>
                </a:extLst>
              </p:cNvPr>
              <p:cNvSpPr txBox="1"/>
              <p:nvPr/>
            </p:nvSpPr>
            <p:spPr>
              <a:xfrm>
                <a:off x="1148630" y="1727241"/>
                <a:ext cx="961534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AutoNum type="arabicPeriod"/>
                </a:pP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In combination with the timing observation data of Fermi</a:t>
                </a:r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LAT and Parkes for more than 1</a:t>
                </a:r>
                <a:r>
                  <a:rPr kumimoji="1" lang="en-US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3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years, we identified 17 glitches in the five pulsar, two of which were new small glitches.</a:t>
                </a:r>
              </a:p>
              <a:p>
                <a:pPr marL="342900" indent="-342900" algn="just">
                  <a:buAutoNum type="arabicPeriod"/>
                </a:pPr>
                <a:endParaRPr kumimoji="1" lang="en" altLang="zh-CN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marL="342900" indent="-342900" algn="just">
                  <a:buAutoNum type="arabicPeriod"/>
                </a:pP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We update the parameters related to the previously reported glitches and detected new exponential recovery in PSR J1420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6048 and J1709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4429.</a:t>
                </a:r>
              </a:p>
              <a:p>
                <a:pPr marL="342900" indent="-342900" algn="just">
                  <a:buAutoNum type="arabicPeriod"/>
                </a:pPr>
                <a:endParaRPr kumimoji="1" lang="en" altLang="zh-CN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marL="342900" indent="-342900" algn="just">
                  <a:buAutoNum type="arabicPeriod"/>
                </a:pP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For PSR J1420 − 6048, there may be two linear recoveries in glitches 4, 6, and 8.</a:t>
                </a:r>
              </a:p>
              <a:p>
                <a:pPr marL="342900" indent="-342900" algn="just">
                  <a:buAutoNum type="arabicPeriod"/>
                </a:pPr>
                <a:endParaRPr kumimoji="1" lang="en" altLang="zh-CN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marL="342900" indent="-342900" algn="just">
                  <a:buAutoNum type="arabicPeriod"/>
                </a:pP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We found that the integrated mean pulse profile of PSR J1048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5832 in the radio band changed after a glitch, but no change was detected in the pulse profile of the gamma-ray band.</a:t>
                </a:r>
              </a:p>
              <a:p>
                <a:pPr marL="342900" indent="-342900" algn="just">
                  <a:buAutoNum type="arabicPeriod"/>
                </a:pPr>
                <a:endParaRPr kumimoji="1" lang="en" altLang="zh-CN" dirty="0"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marL="342900" indent="-342900" algn="just">
                  <a:buAutoNum type="arabicPeriod"/>
                </a:pP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kumimoji="1" lang="en-US" altLang="zh-CN">
                            <a:latin typeface="Cambria Math" panose="02040503050406030204" pitchFamily="18" charset="0"/>
                          </a:rPr>
                          <m:t>55</m:t>
                        </m:r>
                        <m:r>
                          <a:rPr kumimoji="1" lang="zh-CN" altLang="en-US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of PSR J1048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5832 integral pulse</a:t>
                </a:r>
                <a:r>
                  <a:rPr kumimoji="1" lang="zh-CN" altLang="en-US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" altLang="zh-CN" dirty="0">
                    <a:latin typeface="STXinwei" panose="02010800040101010101" pitchFamily="2" charset="-122"/>
                    <a:ea typeface="STXinwei" panose="02010800040101010101" pitchFamily="2" charset="-122"/>
                  </a:rPr>
                  <a:t>profile has two modes: wide and narrow, and a jump occurs after glitch 7.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4110AF2-0E29-974D-9332-4CD907930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30" y="1727241"/>
                <a:ext cx="9615340" cy="3970318"/>
              </a:xfrm>
              <a:prstGeom prst="rect">
                <a:avLst/>
              </a:prstGeom>
              <a:blipFill>
                <a:blip r:embed="rId2"/>
                <a:stretch>
                  <a:fillRect l="-264" t="-637" r="-528" b="-1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页脚占位符 1">
            <a:extLst>
              <a:ext uri="{FF2B5EF4-FFF2-40B4-BE49-F238E27FC236}">
                <a16:creationId xmlns:a16="http://schemas.microsoft.com/office/drawing/2014/main" id="{BBB25455-A292-4448-A310-1C5AACD0E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510028"/>
            <a:ext cx="4114800" cy="365125"/>
          </a:xfrm>
        </p:spPr>
        <p:txBody>
          <a:bodyPr/>
          <a:lstStyle/>
          <a:p>
            <a:r>
              <a:rPr kumimoji="1" lang="en-US" altLang="zh-CN" dirty="0">
                <a:latin typeface="STXinwei" panose="02010800040101010101" pitchFamily="2" charset="-122"/>
                <a:ea typeface="STXinwei" panose="02010800040101010101" pitchFamily="2" charset="-122"/>
              </a:rPr>
              <a:t>14/15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2" name="日期占位符 2">
            <a:extLst>
              <a:ext uri="{FF2B5EF4-FFF2-40B4-BE49-F238E27FC236}">
                <a16:creationId xmlns:a16="http://schemas.microsoft.com/office/drawing/2014/main" id="{7D2A4D54-195E-C14A-8155-B173967B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129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>
                <a:latin typeface="STXinwei" panose="02010800040101010101" pitchFamily="2" charset="-122"/>
                <a:ea typeface="STXinwei" panose="02010800040101010101" pitchFamily="2" charset="-122"/>
              </a:rPr>
              <a:t>2023/7/5</a:t>
            </a:fld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095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A2FE1-97F7-6E4D-AE3B-D873173B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500" y="6492875"/>
            <a:ext cx="2743200" cy="365125"/>
          </a:xfrm>
        </p:spPr>
        <p:txBody>
          <a:bodyPr/>
          <a:lstStyle/>
          <a:p>
            <a:fld id="{77C2C1BC-770E-A848-B557-B57082DC378F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3DE731-D210-5147-A7CD-91F9B5F9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15/15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B992FB-AF47-5C45-A414-203F96FEC506}"/>
              </a:ext>
            </a:extLst>
          </p:cNvPr>
          <p:cNvSpPr txBox="1"/>
          <p:nvPr/>
        </p:nvSpPr>
        <p:spPr>
          <a:xfrm>
            <a:off x="4267200" y="2476500"/>
            <a:ext cx="3492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600" dirty="0">
                <a:latin typeface="STXinwei" panose="02010800040101010101" pitchFamily="2" charset="-122"/>
                <a:ea typeface="STXinwei" panose="02010800040101010101" pitchFamily="2" charset="-122"/>
              </a:rPr>
              <a:t>Thanks</a:t>
            </a:r>
            <a:endParaRPr kumimoji="1" lang="zh-CN" altLang="en-US" sz="66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75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AB7A0F4-B4D7-D14C-916D-951DD4D12B02}"/>
              </a:ext>
            </a:extLst>
          </p:cNvPr>
          <p:cNvSpPr txBox="1"/>
          <p:nvPr/>
        </p:nvSpPr>
        <p:spPr>
          <a:xfrm>
            <a:off x="-6381" y="6490771"/>
            <a:ext cx="12198381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zh-CN" sz="1800" dirty="0"/>
              <a:t> </a:t>
            </a:r>
            <a:endParaRPr lang="zh-CN" altLang="en-US" dirty="0"/>
          </a:p>
        </p:txBody>
      </p:sp>
      <p:sp>
        <p:nvSpPr>
          <p:cNvPr id="35" name="页脚占位符 34">
            <a:extLst>
              <a:ext uri="{FF2B5EF4-FFF2-40B4-BE49-F238E27FC236}">
                <a16:creationId xmlns:a16="http://schemas.microsoft.com/office/drawing/2014/main" id="{01501666-970E-9141-B000-8D643A2C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2504"/>
            <a:ext cx="4114800" cy="365125"/>
          </a:xfrm>
        </p:spPr>
        <p:txBody>
          <a:bodyPr/>
          <a:lstStyle/>
          <a:p>
            <a:r>
              <a:rPr kumimoji="1" lang="en-US" altLang="zh-CN" b="1" dirty="0"/>
              <a:t>2/15</a:t>
            </a:r>
            <a:endParaRPr kumimoji="1" lang="zh-CN" altLang="en-US" b="1" dirty="0"/>
          </a:p>
        </p:txBody>
      </p:sp>
      <p:sp>
        <p:nvSpPr>
          <p:cNvPr id="36" name="日期占位符 35">
            <a:extLst>
              <a:ext uri="{FF2B5EF4-FFF2-40B4-BE49-F238E27FC236}">
                <a16:creationId xmlns:a16="http://schemas.microsoft.com/office/drawing/2014/main" id="{250985A3-BB74-5640-BB3F-5A18E9C9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699" y="6492875"/>
            <a:ext cx="2743200" cy="365125"/>
          </a:xfrm>
        </p:spPr>
        <p:txBody>
          <a:bodyPr/>
          <a:lstStyle/>
          <a:p>
            <a:fld id="{38E3B329-1B73-BE43-85E5-7DB18E78019E}" type="datetime1">
              <a:rPr kumimoji="1" lang="zh-CN" altLang="en-US" b="1" smtClean="0"/>
              <a:t>2023/7/5</a:t>
            </a:fld>
            <a:endParaRPr kumimoji="1" lang="zh-CN" altLang="en-US" b="1" dirty="0"/>
          </a:p>
        </p:txBody>
      </p:sp>
      <p:sp>
        <p:nvSpPr>
          <p:cNvPr id="12" name="TextBox 60">
            <a:extLst>
              <a:ext uri="{FF2B5EF4-FFF2-40B4-BE49-F238E27FC236}">
                <a16:creationId xmlns:a16="http://schemas.microsoft.com/office/drawing/2014/main" id="{7DB51F48-6291-ED46-81A1-5FB3A4A8257A}"/>
              </a:ext>
            </a:extLst>
          </p:cNvPr>
          <p:cNvSpPr txBox="1"/>
          <p:nvPr/>
        </p:nvSpPr>
        <p:spPr>
          <a:xfrm>
            <a:off x="4856574" y="1408368"/>
            <a:ext cx="5658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1.  </a:t>
            </a:r>
            <a:r>
              <a:rPr kumimoji="1" lang="en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Background and significance</a:t>
            </a:r>
            <a:endParaRPr lang="zh-CN" altLang="en-US" sz="32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3" name="TextBox 72">
            <a:extLst>
              <a:ext uri="{FF2B5EF4-FFF2-40B4-BE49-F238E27FC236}">
                <a16:creationId xmlns:a16="http://schemas.microsoft.com/office/drawing/2014/main" id="{E3055B7A-3EC1-494F-B36C-55E8346652E3}"/>
              </a:ext>
            </a:extLst>
          </p:cNvPr>
          <p:cNvSpPr txBox="1"/>
          <p:nvPr/>
        </p:nvSpPr>
        <p:spPr>
          <a:xfrm>
            <a:off x="1398029" y="1285256"/>
            <a:ext cx="2393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4800" dirty="0">
                <a:latin typeface="STXinwei" panose="02010800040101010101" pitchFamily="2" charset="-122"/>
                <a:ea typeface="STXinwei" panose="02010800040101010101" pitchFamily="2" charset="-122"/>
              </a:rPr>
              <a:t>Outline</a:t>
            </a:r>
            <a:r>
              <a:rPr kumimoji="1" lang="en-US" altLang="zh-CN" sz="4800" dirty="0">
                <a:latin typeface="STXinwei" panose="02010800040101010101" pitchFamily="2" charset="-122"/>
                <a:ea typeface="STXinwei" panose="02010800040101010101" pitchFamily="2" charset="-122"/>
              </a:rPr>
              <a:t>:</a:t>
            </a:r>
            <a:endParaRPr kumimoji="1" lang="zh-CN" altLang="en-US" sz="48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4" name="TextBox 86">
            <a:extLst>
              <a:ext uri="{FF2B5EF4-FFF2-40B4-BE49-F238E27FC236}">
                <a16:creationId xmlns:a16="http://schemas.microsoft.com/office/drawing/2014/main" id="{EB803314-7C42-694F-A13D-AD566EB5FBEA}"/>
              </a:ext>
            </a:extLst>
          </p:cNvPr>
          <p:cNvSpPr txBox="1"/>
          <p:nvPr/>
        </p:nvSpPr>
        <p:spPr>
          <a:xfrm>
            <a:off x="4855178" y="2164676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2.  Timing data</a:t>
            </a:r>
            <a:r>
              <a:rPr kumimoji="1" lang="zh-CN" altLang="en-US" sz="32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and</a:t>
            </a:r>
            <a:r>
              <a:rPr kumimoji="1" lang="zh-CN" altLang="en-US" sz="3200" dirty="0"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analysis</a:t>
            </a:r>
            <a:endParaRPr kumimoji="1" lang="zh-CN" altLang="en-US" sz="32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5" name="TextBox 87">
            <a:extLst>
              <a:ext uri="{FF2B5EF4-FFF2-40B4-BE49-F238E27FC236}">
                <a16:creationId xmlns:a16="http://schemas.microsoft.com/office/drawing/2014/main" id="{B1F3DEA7-A8A6-F24C-8B75-F4CDE638A8DC}"/>
              </a:ext>
            </a:extLst>
          </p:cNvPr>
          <p:cNvSpPr txBox="1"/>
          <p:nvPr/>
        </p:nvSpPr>
        <p:spPr>
          <a:xfrm>
            <a:off x="4835386" y="2912544"/>
            <a:ext cx="1947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3.  Results</a:t>
            </a:r>
            <a:endParaRPr kumimoji="1" lang="zh-CN" altLang="en-US" sz="32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6" name="TextBox 88">
            <a:extLst>
              <a:ext uri="{FF2B5EF4-FFF2-40B4-BE49-F238E27FC236}">
                <a16:creationId xmlns:a16="http://schemas.microsoft.com/office/drawing/2014/main" id="{A3C8CD0F-DF5C-6342-9BD3-3C7740A7FD1F}"/>
              </a:ext>
            </a:extLst>
          </p:cNvPr>
          <p:cNvSpPr txBox="1"/>
          <p:nvPr/>
        </p:nvSpPr>
        <p:spPr>
          <a:xfrm>
            <a:off x="4835386" y="3650164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4.  </a:t>
            </a:r>
            <a:r>
              <a:rPr kumimoji="1" lang="en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Discussion</a:t>
            </a:r>
            <a:endParaRPr kumimoji="1" lang="zh-CN" altLang="en-US" sz="32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7" name="TextBox 89">
            <a:extLst>
              <a:ext uri="{FF2B5EF4-FFF2-40B4-BE49-F238E27FC236}">
                <a16:creationId xmlns:a16="http://schemas.microsoft.com/office/drawing/2014/main" id="{E38E2BEC-3733-CC4F-860E-823AABDD86A9}"/>
              </a:ext>
            </a:extLst>
          </p:cNvPr>
          <p:cNvSpPr txBox="1"/>
          <p:nvPr/>
        </p:nvSpPr>
        <p:spPr>
          <a:xfrm>
            <a:off x="4835386" y="4564587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5.  </a:t>
            </a:r>
            <a:r>
              <a:rPr kumimoji="1" lang="en" altLang="zh-CN" sz="3200" dirty="0">
                <a:latin typeface="STXinwei" panose="02010800040101010101" pitchFamily="2" charset="-122"/>
                <a:ea typeface="STXinwei" panose="02010800040101010101" pitchFamily="2" charset="-122"/>
              </a:rPr>
              <a:t>Conclusion</a:t>
            </a:r>
            <a:r>
              <a:rPr lang="en" altLang="zh-CN" sz="2400" dirty="0"/>
              <a:t> </a:t>
            </a:r>
            <a:endParaRPr lang="en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89204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17C78FD6-E7C3-744F-8182-52A419DE3056}"/>
              </a:ext>
            </a:extLst>
          </p:cNvPr>
          <p:cNvSpPr txBox="1"/>
          <p:nvPr/>
        </p:nvSpPr>
        <p:spPr>
          <a:xfrm>
            <a:off x="-6382" y="6478297"/>
            <a:ext cx="12198381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zh-CN" sz="1800" dirty="0"/>
              <a:t> 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E832CE-4F47-6844-B076-6AF5844DB782}"/>
              </a:ext>
            </a:extLst>
          </p:cNvPr>
          <p:cNvSpPr txBox="1"/>
          <p:nvPr/>
        </p:nvSpPr>
        <p:spPr>
          <a:xfrm>
            <a:off x="899887" y="306348"/>
            <a:ext cx="6097978" cy="76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1.  </a:t>
            </a:r>
            <a:r>
              <a:rPr kumimoji="1" lang="en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Background and significance</a:t>
            </a:r>
            <a:endParaRPr kumimoji="1" lang="en-US" altLang="zh-CN" sz="3200" dirty="0">
              <a:solidFill>
                <a:schemeClr val="accent1">
                  <a:lumMod val="50000"/>
                </a:schemeClr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1B2F70-8DAF-E54E-9DBD-46D5AA5B6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16" y="3043881"/>
            <a:ext cx="2699657" cy="32623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9681DA-BE49-B148-9A73-A954E343D087}"/>
              </a:ext>
            </a:extLst>
          </p:cNvPr>
          <p:cNvSpPr txBox="1"/>
          <p:nvPr/>
        </p:nvSpPr>
        <p:spPr>
          <a:xfrm>
            <a:off x="531606" y="6317661"/>
            <a:ext cx="33329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3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﻿(Radhakrishnan &amp; ﻿Manchester</a:t>
            </a:r>
            <a:r>
              <a:rPr kumimoji="1" lang="en-US" altLang="zh-CN" sz="13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1969 ﻿Nature)</a:t>
            </a:r>
            <a:endParaRPr kumimoji="1" lang="zh-CN" altLang="en-US" sz="1300" dirty="0"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DC30B6-107A-9C4C-A947-1882B8B38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06" y="1166898"/>
            <a:ext cx="2754868" cy="1826408"/>
          </a:xfrm>
          <a:prstGeom prst="rect">
            <a:avLst/>
          </a:prstGeom>
        </p:spPr>
      </p:pic>
      <p:sp>
        <p:nvSpPr>
          <p:cNvPr id="24" name="矩形: 圆角 13">
            <a:extLst>
              <a:ext uri="{FF2B5EF4-FFF2-40B4-BE49-F238E27FC236}">
                <a16:creationId xmlns:a16="http://schemas.microsoft.com/office/drawing/2014/main" id="{5A450542-B4D2-0442-A26E-54F88C09AA83}"/>
              </a:ext>
            </a:extLst>
          </p:cNvPr>
          <p:cNvSpPr/>
          <p:nvPr/>
        </p:nvSpPr>
        <p:spPr>
          <a:xfrm>
            <a:off x="4092434" y="1327740"/>
            <a:ext cx="3016432" cy="100407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In 1969, Radhakrishnan</a:t>
            </a:r>
            <a:r>
              <a:rPr kumimoji="1"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&amp;</a:t>
            </a:r>
            <a:r>
              <a:rPr kumimoji="1"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Manchester first discovered the glitch  in Vela</a:t>
            </a:r>
            <a:r>
              <a:rPr kumimoji="1"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pulsar.</a:t>
            </a:r>
            <a:endParaRPr lang="en-US" altLang="zh-CN" sz="14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304B58FD-C5C5-FC44-9562-CD41BAC4C195}"/>
              </a:ext>
            </a:extLst>
          </p:cNvPr>
          <p:cNvSpPr/>
          <p:nvPr/>
        </p:nvSpPr>
        <p:spPr>
          <a:xfrm>
            <a:off x="4092434" y="2805223"/>
            <a:ext cx="3016432" cy="100407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669</a:t>
            </a:r>
            <a:r>
              <a:rPr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glitches have been detected in more than </a:t>
            </a:r>
            <a:r>
              <a:rPr lang="en-US" altLang="zh-CN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207</a:t>
            </a:r>
            <a:r>
              <a:rPr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pulsar </a:t>
            </a:r>
            <a:r>
              <a:rPr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ATNF/JB</a:t>
            </a:r>
            <a:r>
              <a:rPr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14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: 圆角 13">
            <a:extLst>
              <a:ext uri="{FF2B5EF4-FFF2-40B4-BE49-F238E27FC236}">
                <a16:creationId xmlns:a16="http://schemas.microsoft.com/office/drawing/2014/main" id="{941CE062-76C7-3949-9CA0-50755E858CA9}"/>
              </a:ext>
            </a:extLst>
          </p:cNvPr>
          <p:cNvSpPr/>
          <p:nvPr/>
        </p:nvSpPr>
        <p:spPr>
          <a:xfrm>
            <a:off x="4092434" y="4159310"/>
            <a:ext cx="3016432" cy="1004073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Normal</a:t>
            </a:r>
            <a:r>
              <a:rPr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pulsar</a:t>
            </a:r>
            <a:r>
              <a:rPr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、</a:t>
            </a:r>
            <a:r>
              <a:rPr lang="en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Millisecond pulsar,  ﻿RRAT, magnetar</a:t>
            </a:r>
            <a:r>
              <a:rPr lang="zh-CN" altLang="en-US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" altLang="zh-CN" sz="14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      binary pulsar </a:t>
            </a:r>
            <a:endParaRPr lang="en-US" altLang="zh-CN" sz="14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: 圆角 13">
                <a:extLst>
                  <a:ext uri="{FF2B5EF4-FFF2-40B4-BE49-F238E27FC236}">
                    <a16:creationId xmlns:a16="http://schemas.microsoft.com/office/drawing/2014/main" id="{696D5FF0-453B-3447-B90E-279130CB9C61}"/>
                  </a:ext>
                </a:extLst>
              </p:cNvPr>
              <p:cNvSpPr/>
              <p:nvPr/>
            </p:nvSpPr>
            <p:spPr>
              <a:xfrm>
                <a:off x="3916919" y="5411442"/>
                <a:ext cx="4042001" cy="1026663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" altLang="zh-CN" sz="1400" dirty="0" err="1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Minimu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m: PSR J0613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0200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𝜈</m:t>
                        </m:r>
                      </m:num>
                      <m:den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𝜈</m:t>
                        </m:r>
                      </m:den>
                    </m:f>
                    <m:r>
                      <a:rPr lang="en-US" altLang="zh-CN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~ 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2.5×10</m:t>
                        </m:r>
                      </m:e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</m:oMath>
                </a14:m>
                <a:endParaRPr lang="en-US" altLang="zh-CN" sz="140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Maximum: 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SXP 1062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𝜈</m:t>
                        </m:r>
                      </m:num>
                      <m:den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𝜈</m:t>
                        </m:r>
                      </m:den>
                    </m:f>
                    <m:r>
                      <a:rPr lang="en-US" altLang="zh-CN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~ </m:t>
                    </m:r>
                    <m:sSup>
                      <m:sSupPr>
                        <m:ctrlPr>
                          <a:rPr lang="zh-CN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1.37×10</m:t>
                        </m:r>
                      </m:e>
                      <m:sup>
                        <m:r>
                          <a:rPr lang="en-US" altLang="zh-CN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zh-CN" altLang="zh-CN" sz="1400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1400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: 圆角 13">
                <a:extLst>
                  <a:ext uri="{FF2B5EF4-FFF2-40B4-BE49-F238E27FC236}">
                    <a16:creationId xmlns:a16="http://schemas.microsoft.com/office/drawing/2014/main" id="{696D5FF0-453B-3447-B90E-279130CB9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919" y="5411442"/>
                <a:ext cx="4042001" cy="102666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49EC2EB7-6E14-2144-A90B-6565FA2F38BB}"/>
              </a:ext>
            </a:extLst>
          </p:cNvPr>
          <p:cNvSpPr txBox="1"/>
          <p:nvPr/>
        </p:nvSpPr>
        <p:spPr>
          <a:xfrm>
            <a:off x="8153895" y="5054662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32" name="矩形: 圆角 13">
            <a:extLst>
              <a:ext uri="{FF2B5EF4-FFF2-40B4-BE49-F238E27FC236}">
                <a16:creationId xmlns:a16="http://schemas.microsoft.com/office/drawing/2014/main" id="{C65DBA59-45A2-764C-AAE4-6C44FCF6D075}"/>
              </a:ext>
            </a:extLst>
          </p:cNvPr>
          <p:cNvSpPr/>
          <p:nvPr/>
        </p:nvSpPr>
        <p:spPr>
          <a:xfrm>
            <a:off x="8275082" y="5484822"/>
            <a:ext cx="3385312" cy="92333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" altLang="zh-CN" sz="1400" dirty="0">
                <a:solidFill>
                  <a:schemeClr val="tx1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Understand the internal structure and magnetosphere of neutron star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s</a:t>
            </a:r>
            <a:endParaRPr lang="en-US" altLang="zh-CN" sz="14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B5DA110-9CDE-954E-90D3-97E61E24A865}"/>
              </a:ext>
            </a:extLst>
          </p:cNvPr>
          <p:cNvSpPr txBox="1"/>
          <p:nvPr/>
        </p:nvSpPr>
        <p:spPr>
          <a:xfrm>
            <a:off x="8153895" y="5054662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22CFA2-8C6A-5042-AD35-921798DB6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280" y="574244"/>
            <a:ext cx="4735331" cy="43098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889C3D-5918-4240-980D-68E42E24FC63}"/>
              </a:ext>
            </a:extLst>
          </p:cNvPr>
          <p:cNvSpPr txBox="1"/>
          <p:nvPr/>
        </p:nvSpPr>
        <p:spPr>
          <a:xfrm>
            <a:off x="8865808" y="4900772"/>
            <a:ext cx="2562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2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﻿</a:t>
            </a:r>
            <a:r>
              <a:rPr lang="en" altLang="zh-CN" sz="1200" dirty="0" err="1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Basu</a:t>
            </a:r>
            <a:r>
              <a:rPr lang="zh-CN" altLang="en-US" sz="12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et al. 2021 ﻿MNRAS</a:t>
            </a:r>
            <a:endParaRPr lang="zh-CN" altLang="en-US" sz="1200" dirty="0">
              <a:latin typeface="STXinwei" panose="02010800040101010101" pitchFamily="2" charset="-122"/>
              <a:ea typeface="STXinwei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0AAFC0F4-3AEB-4843-861F-D5FB3853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73187"/>
            <a:ext cx="4114800" cy="365125"/>
          </a:xfrm>
        </p:spPr>
        <p:txBody>
          <a:bodyPr/>
          <a:lstStyle/>
          <a:p>
            <a:r>
              <a:rPr kumimoji="1" lang="en-US" altLang="zh-CN" b="1" dirty="0"/>
              <a:t>3/15</a:t>
            </a:r>
            <a:endParaRPr kumimoji="1" lang="zh-CN" altLang="en-US" b="1" dirty="0"/>
          </a:p>
        </p:txBody>
      </p: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9DA1480E-4CD2-7D4C-8E5A-2BC2BBFA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8851"/>
            <a:ext cx="2743200" cy="365125"/>
          </a:xfrm>
        </p:spPr>
        <p:txBody>
          <a:bodyPr/>
          <a:lstStyle/>
          <a:p>
            <a:fld id="{13840FB8-B575-2645-8130-755AFC9985B3}" type="datetime1">
              <a:rPr kumimoji="1" lang="zh-CN" altLang="en-US" b="1" smtClean="0"/>
              <a:t>2023/7/5</a:t>
            </a:fld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6052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7E89C79-8444-7947-B04C-D16725342394}"/>
              </a:ext>
            </a:extLst>
          </p:cNvPr>
          <p:cNvSpPr txBox="1"/>
          <p:nvPr/>
        </p:nvSpPr>
        <p:spPr>
          <a:xfrm>
            <a:off x="902268" y="347629"/>
            <a:ext cx="6097978" cy="76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  </a:t>
            </a:r>
            <a:r>
              <a:rPr kumimoji="1" lang="en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Background and significance</a:t>
            </a:r>
            <a:endParaRPr kumimoji="1" lang="en-US" altLang="zh-CN" sz="3200" dirty="0">
              <a:solidFill>
                <a:schemeClr val="accent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日期占位符 11">
            <a:extLst>
              <a:ext uri="{FF2B5EF4-FFF2-40B4-BE49-F238E27FC236}">
                <a16:creationId xmlns:a16="http://schemas.microsoft.com/office/drawing/2014/main" id="{1B1E5D62-2CBA-974C-8980-BDC25899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8851"/>
            <a:ext cx="2743200" cy="365125"/>
          </a:xfrm>
        </p:spPr>
        <p:txBody>
          <a:bodyPr/>
          <a:lstStyle/>
          <a:p>
            <a:fld id="{13840FB8-B575-2645-8130-755AFC9985B3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  <p:sp>
        <p:nvSpPr>
          <p:cNvPr id="40" name="页脚占位符 9">
            <a:extLst>
              <a:ext uri="{FF2B5EF4-FFF2-40B4-BE49-F238E27FC236}">
                <a16:creationId xmlns:a16="http://schemas.microsoft.com/office/drawing/2014/main" id="{7DB6CADF-0CD1-404E-9D17-E749FC78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73187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4/15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8E0645-A5EE-B641-B94E-3B744A23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75" y="1135207"/>
            <a:ext cx="9353242" cy="53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5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81D3D96-07DC-CB45-A5ED-E0A234219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48" y="1437706"/>
            <a:ext cx="3348409" cy="43269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9E6B04-EAE3-8E4C-9806-74CB53808E71}"/>
              </a:ext>
            </a:extLst>
          </p:cNvPr>
          <p:cNvSpPr txBox="1"/>
          <p:nvPr/>
        </p:nvSpPr>
        <p:spPr>
          <a:xfrm>
            <a:off x="2276484" y="585345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STXinwei" panose="02010800040101010101" pitchFamily="2" charset="-122"/>
                <a:ea typeface="STXinwei" panose="02010800040101010101" pitchFamily="2" charset="-122"/>
              </a:rPr>
              <a:t>Fermi-LAT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A19E34-5878-2142-A16C-548C81A9B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57" y="1437706"/>
            <a:ext cx="6589504" cy="43269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6CC3992-2FC8-8544-8961-47D29A2A0532}"/>
              </a:ext>
            </a:extLst>
          </p:cNvPr>
          <p:cNvSpPr txBox="1"/>
          <p:nvPr/>
        </p:nvSpPr>
        <p:spPr>
          <a:xfrm>
            <a:off x="7312756" y="5853458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STXinwei" panose="02010800040101010101" pitchFamily="2" charset="-122"/>
                <a:ea typeface="STXinwei" panose="02010800040101010101" pitchFamily="2" charset="-122"/>
              </a:rPr>
              <a:t>Parkes-64m</a:t>
            </a:r>
            <a:endParaRPr kumimoji="1" lang="zh-CN" altLang="en-US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F7842A-4F21-7E4C-AB8C-BE4D4C1205DA}"/>
              </a:ext>
            </a:extLst>
          </p:cNvPr>
          <p:cNvSpPr txBox="1"/>
          <p:nvPr/>
        </p:nvSpPr>
        <p:spPr>
          <a:xfrm>
            <a:off x="904884" y="359528"/>
            <a:ext cx="6101254" cy="76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2.  Timing data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and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analysis</a:t>
            </a:r>
            <a:endParaRPr kumimoji="1" lang="en" altLang="zh-CN" sz="3200" dirty="0">
              <a:solidFill>
                <a:schemeClr val="accent1">
                  <a:lumMod val="50000"/>
                </a:schemeClr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C05754FC-4F4B-844F-B8C4-C604C03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5/15</a:t>
            </a:r>
            <a:endParaRPr kumimoji="1" lang="zh-CN" altLang="en-US" dirty="0"/>
          </a:p>
        </p:txBody>
      </p: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965B8F17-1E17-2E4E-8E9C-60B98AE4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84" y="6492875"/>
            <a:ext cx="2743200" cy="365125"/>
          </a:xfrm>
        </p:spPr>
        <p:txBody>
          <a:bodyPr/>
          <a:lstStyle/>
          <a:p>
            <a:fld id="{B391424E-D4C2-DC4E-9485-90CA12C80BF6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4018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F7B0CAA2-4338-AC4E-BECF-B77550783ED0}"/>
              </a:ext>
            </a:extLst>
          </p:cNvPr>
          <p:cNvSpPr txBox="1"/>
          <p:nvPr/>
        </p:nvSpPr>
        <p:spPr>
          <a:xfrm>
            <a:off x="904667" y="373699"/>
            <a:ext cx="5552693" cy="76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2.  Timing data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and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analysis</a:t>
            </a:r>
            <a:endParaRPr kumimoji="1" lang="en" altLang="zh-CN" sz="3200" dirty="0">
              <a:solidFill>
                <a:schemeClr val="accent1">
                  <a:lumMod val="50000"/>
                </a:schemeClr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412F867-B94F-5840-BA1E-363241BF892F}"/>
              </a:ext>
            </a:extLst>
          </p:cNvPr>
          <p:cNvSpPr txBox="1"/>
          <p:nvPr/>
        </p:nvSpPr>
        <p:spPr>
          <a:xfrm>
            <a:off x="7613932" y="1275084"/>
            <a:ext cx="3228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Spin-down</a:t>
            </a:r>
            <a:r>
              <a:rPr lang="zh-CN" altLang="en-US" sz="2400" kern="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model</a:t>
            </a:r>
            <a:r>
              <a:rPr lang="en-US" altLang="zh-CN" sz="2400" kern="0" dirty="0">
                <a:effectLst/>
                <a:latin typeface="STXinwei" panose="02010800040101010101" pitchFamily="2" charset="-122"/>
                <a:ea typeface="STXinwei" panose="0201080004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zh-CN" sz="2400" dirty="0"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endParaRPr kumimoji="1" lang="zh-CN" altLang="en-US" sz="2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7FAF56-67CB-0F4A-BF60-55423CA5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26882" y="6469166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6/15</a:t>
            </a:r>
            <a:endParaRPr kumimoji="1" lang="zh-CN" alt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D040D2-3466-D245-B4D3-FCFD8879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667" y="6446920"/>
            <a:ext cx="2743200" cy="365125"/>
          </a:xfrm>
        </p:spPr>
        <p:txBody>
          <a:bodyPr/>
          <a:lstStyle/>
          <a:p>
            <a:fld id="{5BF758CB-E847-0543-AF61-AE3F6293E4D8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E08269-3E5C-3C47-BBC0-79DDA6F8F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30" y="1368376"/>
            <a:ext cx="6871602" cy="45543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CF54FC-B1DA-BF44-A649-4F2A1ECCE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32" y="2053894"/>
            <a:ext cx="4325484" cy="38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26A4137-89AA-D149-84FD-B3223FAA25BF}"/>
              </a:ext>
            </a:extLst>
          </p:cNvPr>
          <p:cNvSpPr txBox="1"/>
          <p:nvPr/>
        </p:nvSpPr>
        <p:spPr>
          <a:xfrm>
            <a:off x="917485" y="326468"/>
            <a:ext cx="5070619" cy="760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2.  Timing data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and</a:t>
            </a:r>
            <a:r>
              <a:rPr kumimoji="1" lang="zh-CN" altLang="en-US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analysis</a:t>
            </a:r>
            <a:endParaRPr kumimoji="1" lang="en" altLang="zh-CN" sz="3200" dirty="0">
              <a:solidFill>
                <a:schemeClr val="accent1">
                  <a:lumMod val="50000"/>
                </a:schemeClr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8F16DE4-86B1-B64C-B63B-DEB7C284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6786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7/15</a:t>
            </a:r>
            <a:endParaRPr kumimoji="1"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015DD1-153C-FD4F-925B-D19B7856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7485" y="6492875"/>
            <a:ext cx="2743200" cy="365125"/>
          </a:xfrm>
        </p:spPr>
        <p:txBody>
          <a:bodyPr/>
          <a:lstStyle/>
          <a:p>
            <a:fld id="{894E8AE1-8597-2E48-9C33-78FAC6B1E90B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080C34-49E2-2F45-B1E9-1AFDA4CF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70" y="1156008"/>
            <a:ext cx="8813059" cy="4595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: 圆角 13">
                <a:extLst>
                  <a:ext uri="{FF2B5EF4-FFF2-40B4-BE49-F238E27FC236}">
                    <a16:creationId xmlns:a16="http://schemas.microsoft.com/office/drawing/2014/main" id="{701C8531-3914-3045-9F41-E8D377022BB4}"/>
                  </a:ext>
                </a:extLst>
              </p:cNvPr>
              <p:cNvSpPr/>
              <p:nvPr/>
            </p:nvSpPr>
            <p:spPr>
              <a:xfrm>
                <a:off x="1082914" y="5925681"/>
                <a:ext cx="10211701" cy="421200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Timing residual = observed pulse times-of-arrival </a:t>
                </a:r>
                <a14:m>
                  <m:oMath xmlns:m="http://schemas.openxmlformats.org/officeDocument/2006/math">
                    <m:r>
                      <a:rPr kumimoji="1" lang="en-US" altLang="zh-CN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TXinwei" panose="02010800040101010101" pitchFamily="2" charset="-122"/>
                        <a:cs typeface="Times New Roman" panose="02020603050405020304" pitchFamily="18" charset="0"/>
                      </a:rPr>
                      <m:t>− </m:t>
                    </m:r>
                  </m:oMath>
                </a14:m>
                <a:r>
                  <a:rPr kumimoji="1" lang="en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  <a:cs typeface="Times New Roman" panose="02020603050405020304" pitchFamily="18" charset="0"/>
                  </a:rPr>
                  <a:t>estimated pulse times-of-arrival by the model</a:t>
                </a:r>
              </a:p>
            </p:txBody>
          </p:sp>
        </mc:Choice>
        <mc:Fallback xmlns="">
          <p:sp>
            <p:nvSpPr>
              <p:cNvPr id="11" name="矩形: 圆角 13">
                <a:extLst>
                  <a:ext uri="{FF2B5EF4-FFF2-40B4-BE49-F238E27FC236}">
                    <a16:creationId xmlns:a16="http://schemas.microsoft.com/office/drawing/2014/main" id="{701C8531-3914-3045-9F41-E8D377022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14" y="5925681"/>
                <a:ext cx="10211701" cy="421200"/>
              </a:xfrm>
              <a:prstGeom prst="roundRect">
                <a:avLst/>
              </a:prstGeom>
              <a:blipFill>
                <a:blip r:embed="rId4"/>
                <a:stretch>
                  <a:fillRect b="-22857"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30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1C02977-E933-F54E-AF04-2A0E181E7E49}"/>
              </a:ext>
            </a:extLst>
          </p:cNvPr>
          <p:cNvSpPr txBox="1"/>
          <p:nvPr/>
        </p:nvSpPr>
        <p:spPr>
          <a:xfrm>
            <a:off x="907722" y="361025"/>
            <a:ext cx="6098146" cy="76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>
                <a:solidFill>
                  <a:schemeClr val="accent1">
                    <a:lumMod val="50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3.  Results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10A665-C7AD-0842-884B-0226D012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0273" y="6481354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8/15</a:t>
            </a:r>
            <a:endParaRPr kumimoji="1" lang="zh-CN" alt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F61A5F-3291-3048-A22C-7EC04B50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4"/>
            <a:ext cx="2743200" cy="365125"/>
          </a:xfrm>
        </p:spPr>
        <p:txBody>
          <a:bodyPr/>
          <a:lstStyle/>
          <a:p>
            <a:fld id="{A5645993-370E-1A4A-B024-7B68D2846403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F74AA44-0441-644C-AF13-CF58E374A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866" y="1154870"/>
            <a:ext cx="7188200" cy="517628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646C9F-93CE-674D-A973-78EF759966A3}"/>
              </a:ext>
            </a:extLst>
          </p:cNvPr>
          <p:cNvSpPr txBox="1"/>
          <p:nvPr/>
        </p:nvSpPr>
        <p:spPr>
          <a:xfrm>
            <a:off x="2767844" y="5956368"/>
            <a:ext cx="693174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 sz="1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B3A5FB-07F6-1647-B725-61D9FADF77A2}"/>
              </a:ext>
            </a:extLst>
          </p:cNvPr>
          <p:cNvSpPr txBox="1"/>
          <p:nvPr/>
        </p:nvSpPr>
        <p:spPr>
          <a:xfrm>
            <a:off x="2767844" y="2592931"/>
            <a:ext cx="693174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 sz="1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0393B2-0A15-CF4C-9AA8-185ACF06D4B7}"/>
              </a:ext>
            </a:extLst>
          </p:cNvPr>
          <p:cNvSpPr txBox="1"/>
          <p:nvPr/>
        </p:nvSpPr>
        <p:spPr>
          <a:xfrm>
            <a:off x="2814737" y="4561431"/>
            <a:ext cx="693174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zh-CN" sz="1000" dirty="0"/>
          </a:p>
          <a:p>
            <a:endParaRPr kumimoji="1"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028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78438F-4377-AF4B-BF78-CBE5C014AFB2}"/>
                  </a:ext>
                </a:extLst>
              </p:cNvPr>
              <p:cNvSpPr txBox="1"/>
              <p:nvPr/>
            </p:nvSpPr>
            <p:spPr>
              <a:xfrm>
                <a:off x="863599" y="321614"/>
                <a:ext cx="9368055" cy="760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3.  Results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</a:t>
                </a:r>
                <a:r>
                  <a:rPr kumimoji="1" lang="en-US" altLang="zh-CN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-</a:t>
                </a:r>
                <a:r>
                  <a:rPr kumimoji="1" lang="zh-CN" altLang="en-US" sz="32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PSR J1028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5819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and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J1718</a:t>
                </a:r>
                <a14:m>
                  <m:oMath xmlns:m="http://schemas.openxmlformats.org/officeDocument/2006/math">
                    <m:r>
                      <a:rPr kumimoji="1" lang="en-US" altLang="zh-CN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3825</a:t>
                </a:r>
                <a:r>
                  <a:rPr kumimoji="1"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</a:t>
                </a:r>
                <a:endParaRPr kumimoji="1" lang="en-US" altLang="zh-CN" sz="3200" dirty="0">
                  <a:solidFill>
                    <a:schemeClr val="accent1">
                      <a:lumMod val="50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478438F-4377-AF4B-BF78-CBE5C014A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99" y="321614"/>
                <a:ext cx="9368055" cy="760593"/>
              </a:xfrm>
              <a:prstGeom prst="rect">
                <a:avLst/>
              </a:prstGeom>
              <a:blipFill>
                <a:blip r:embed="rId3"/>
                <a:stretch>
                  <a:fillRect l="-162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183F2A2-C2F3-7344-9023-D2E74B1A3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3" y="1082207"/>
            <a:ext cx="4108368" cy="41558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A2012C-F025-A249-A28B-B6F1DF88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486" y="1082207"/>
            <a:ext cx="5463341" cy="3978313"/>
          </a:xfrm>
          <a:prstGeom prst="rect">
            <a:avLst/>
          </a:prstGeom>
        </p:spPr>
      </p:pic>
      <p:sp>
        <p:nvSpPr>
          <p:cNvPr id="13" name="页脚占位符 1">
            <a:extLst>
              <a:ext uri="{FF2B5EF4-FFF2-40B4-BE49-F238E27FC236}">
                <a16:creationId xmlns:a16="http://schemas.microsoft.com/office/drawing/2014/main" id="{DB128341-F4A4-A043-8A3C-4F646C1B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81000"/>
            <a:ext cx="4114800" cy="365125"/>
          </a:xfrm>
        </p:spPr>
        <p:txBody>
          <a:bodyPr/>
          <a:lstStyle/>
          <a:p>
            <a:r>
              <a:rPr kumimoji="1" lang="en-US" altLang="zh-CN" dirty="0"/>
              <a:t>9/15</a:t>
            </a:r>
            <a:endParaRPr kumimoji="1" lang="zh-CN" altLang="en-US" dirty="0"/>
          </a:p>
        </p:txBody>
      </p:sp>
      <p:sp>
        <p:nvSpPr>
          <p:cNvPr id="14" name="日期占位符 2">
            <a:extLst>
              <a:ext uri="{FF2B5EF4-FFF2-40B4-BE49-F238E27FC236}">
                <a16:creationId xmlns:a16="http://schemas.microsoft.com/office/drawing/2014/main" id="{3102B367-02AD-2C4C-8176-49718D5D7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5101"/>
            <a:ext cx="2743200" cy="365125"/>
          </a:xfrm>
        </p:spPr>
        <p:txBody>
          <a:bodyPr/>
          <a:lstStyle/>
          <a:p>
            <a:fld id="{0EAE58E0-7B71-B946-B4F2-0E541DC8108B}" type="datetime1">
              <a:rPr kumimoji="1" lang="zh-CN" altLang="en-US" smtClean="0"/>
              <a:t>2023/7/5</a:t>
            </a:fld>
            <a:endParaRPr kumimoji="1" lang="zh-CN" altLang="en-US" dirty="0"/>
          </a:p>
        </p:txBody>
      </p:sp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F643B3F3-EB78-C842-86A3-B42A0EA72A1B}"/>
              </a:ext>
            </a:extLst>
          </p:cNvPr>
          <p:cNvSpPr/>
          <p:nvPr/>
        </p:nvSpPr>
        <p:spPr>
          <a:xfrm>
            <a:off x="773304" y="5385961"/>
            <a:ext cx="3893085" cy="89470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Braking index: </a:t>
            </a:r>
            <a:r>
              <a:rPr lang="en-US" altLang="zh-CN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21.66(4),  62.8(4)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Spectral Exponent : </a:t>
            </a:r>
            <a:r>
              <a:rPr lang="en-US" altLang="zh-CN" dirty="0">
                <a:solidFill>
                  <a:schemeClr val="tx1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4</a:t>
            </a:r>
            <a:endParaRPr lang="zh-CN" altLang="en-US" dirty="0">
              <a:solidFill>
                <a:schemeClr val="tx1"/>
              </a:solidFill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: 圆角 13">
                <a:extLst>
                  <a:ext uri="{FF2B5EF4-FFF2-40B4-BE49-F238E27FC236}">
                    <a16:creationId xmlns:a16="http://schemas.microsoft.com/office/drawing/2014/main" id="{522BC92F-401C-3C4F-B019-23467452B4A0}"/>
                  </a:ext>
                </a:extLst>
              </p:cNvPr>
              <p:cNvSpPr/>
              <p:nvPr/>
            </p:nvSpPr>
            <p:spPr>
              <a:xfrm>
                <a:off x="5748487" y="5060521"/>
                <a:ext cx="6138714" cy="1475866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Glitch 8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 MJD ~ </a:t>
                </a:r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59098(28)</a:t>
                </a:r>
                <a:endParaRPr kumimoji="1" lang="en-US" altLang="zh-CN" i="1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algn="just"/>
                <a:r>
                  <a:rPr kumimoji="1" lang="en-US" altLang="zh-CN" i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 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</m:ctrlPr>
                      </m:fPr>
                      <m:num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kumimoji="1"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2.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)</m:t>
                        </m:r>
                      </m:den>
                    </m:f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Xinwei" panose="02010800040101010101" pitchFamily="2" charset="-122"/>
                          </a:rPr>
                          <m:t>  </m:t>
                        </m:r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̇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̇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STXinwei" panose="02010800040101010101" pitchFamily="2" charset="-122"/>
                            <a:ea typeface="STXinwei" panose="02010800040101010101" pitchFamily="2" charset="-122"/>
                          </a:rPr>
                          <m:t>−0.32(4)</m:t>
                        </m:r>
                      </m:den>
                    </m:f>
                    <m:r>
                      <a:rPr kumimoji="1"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B</a:t>
                </a:r>
                <a:r>
                  <a:rPr lang="en-US" altLang="zh-CN" b="1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raking index</a:t>
                </a:r>
                <a:r>
                  <a:rPr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: </a:t>
                </a:r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49.85(7)</a:t>
                </a:r>
                <a:r>
                  <a:rPr lang="en-US" altLang="zh-CN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,  </a:t>
                </a:r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41.4(8)</a:t>
                </a:r>
              </a:p>
              <a:p>
                <a:pPr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Spectral </a:t>
                </a:r>
                <a:r>
                  <a:rPr lang="en-US" altLang="zh-CN" b="1" dirty="0">
                    <a:solidFill>
                      <a:schemeClr val="tx1"/>
                    </a:solidFill>
                    <a:latin typeface="STXinwei" panose="02010800040101010101" pitchFamily="2" charset="-122"/>
                    <a:ea typeface="STXinwei" panose="02010800040101010101" pitchFamily="2" charset="-122"/>
                  </a:rPr>
                  <a:t>Exponent : </a:t>
                </a:r>
                <a:r>
                  <a:rPr lang="en-US" altLang="zh-CN" b="0" i="0" u="none" strike="noStrike" dirty="0">
                    <a:solidFill>
                      <a:schemeClr val="tx1"/>
                    </a:solidFill>
                    <a:effectLst/>
                    <a:latin typeface="STXinwei" panose="02010800040101010101" pitchFamily="2" charset="-122"/>
                    <a:ea typeface="STXinwei" panose="02010800040101010101" pitchFamily="2" charset="-122"/>
                  </a:rPr>
                  <a:t>5</a:t>
                </a:r>
                <a:endParaRPr kumimoji="1" lang="zh-CN" altLang="en-US" dirty="0">
                  <a:solidFill>
                    <a:schemeClr val="tx1"/>
                  </a:solidFill>
                  <a:latin typeface="STXinwei" panose="02010800040101010101" pitchFamily="2" charset="-122"/>
                  <a:ea typeface="STXinwei" panose="02010800040101010101" pitchFamily="2" charset="-122"/>
                </a:endParaRPr>
              </a:p>
            </p:txBody>
          </p:sp>
        </mc:Choice>
        <mc:Fallback xmlns="">
          <p:sp>
            <p:nvSpPr>
              <p:cNvPr id="19" name="矩形: 圆角 13">
                <a:extLst>
                  <a:ext uri="{FF2B5EF4-FFF2-40B4-BE49-F238E27FC236}">
                    <a16:creationId xmlns:a16="http://schemas.microsoft.com/office/drawing/2014/main" id="{522BC92F-401C-3C4F-B019-23467452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487" y="5060521"/>
                <a:ext cx="6138714" cy="1475866"/>
              </a:xfrm>
              <a:prstGeom prst="roundRect">
                <a:avLst/>
              </a:prstGeom>
              <a:blipFill>
                <a:blip r:embed="rId6"/>
                <a:stretch>
                  <a:fillRect t="-3361" b="-9244"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682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52046</TotalTime>
  <Words>812</Words>
  <Application>Microsoft Macintosh PowerPoint</Application>
  <PresentationFormat>宽屏</PresentationFormat>
  <Paragraphs>140</Paragraphs>
  <Slides>15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等线</vt:lpstr>
      <vt:lpstr>等线 Light</vt:lpstr>
      <vt:lpstr>STXinwei</vt:lpstr>
      <vt:lpstr>STXinwei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统计我国厘米波至毫米波段重要射电天线其口径、主要 工作波段、天线效率等基本参数。计算各天线在其主要工作  波段的天线增益、波束宽度(立体角)以及有效面积。 主要天线应包括(但不限于): 分米波段的 FAST、厘米波  段的上海65m和新疆26m、毫米波段的青海13.7m等。 </dc:title>
  <dc:creator>liu peng</dc:creator>
  <cp:lastModifiedBy>liu peng</cp:lastModifiedBy>
  <cp:revision>175</cp:revision>
  <dcterms:created xsi:type="dcterms:W3CDTF">2021-10-30T14:08:57Z</dcterms:created>
  <dcterms:modified xsi:type="dcterms:W3CDTF">2023-07-05T00:19:16Z</dcterms:modified>
</cp:coreProperties>
</file>