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70" r:id="rId2"/>
    <p:sldId id="268" r:id="rId3"/>
    <p:sldId id="272" r:id="rId4"/>
    <p:sldId id="269" r:id="rId5"/>
    <p:sldId id="290" r:id="rId6"/>
    <p:sldId id="264" r:id="rId7"/>
    <p:sldId id="301" r:id="rId8"/>
    <p:sldId id="291" r:id="rId9"/>
    <p:sldId id="293" r:id="rId10"/>
    <p:sldId id="295" r:id="rId11"/>
    <p:sldId id="302" r:id="rId12"/>
    <p:sldId id="294" r:id="rId13"/>
    <p:sldId id="299" r:id="rId14"/>
    <p:sldId id="279" r:id="rId15"/>
    <p:sldId id="300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6901"/>
  </p:normalViewPr>
  <p:slideViewPr>
    <p:cSldViewPr snapToGrid="0" snapToObjects="1">
      <p:cViewPr varScale="1">
        <p:scale>
          <a:sx n="106" d="100"/>
          <a:sy n="106" d="100"/>
        </p:scale>
        <p:origin x="5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4ED3-3399-F94A-96A4-0DA5FC8996EF}" type="datetimeFigureOut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EE09-7FE3-9A4C-BECA-14CFA525D7A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577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dirty="0"/>
              <a:t>自转周期在毫秒量级、低磁场，大部分毫秒脉冲星都在双星系统中</a:t>
            </a:r>
            <a:endParaRPr kumimoji="1" lang="en-US" altLang="zh-CN" sz="1200" dirty="0"/>
          </a:p>
          <a:p>
            <a:r>
              <a:rPr kumimoji="1" lang="zh-CN" altLang="en-US" dirty="0"/>
              <a:t>由于潮汐圆化，是圆轨道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4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前三个不能很好的解释窄周期范围，我们的工作和第一个模型类似。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726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707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假设形成的中子星都是</a:t>
            </a:r>
            <a:r>
              <a:rPr kumimoji="1" lang="en-US" altLang="zh-CN" dirty="0" err="1"/>
              <a:t>msp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081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6EE09-7FE3-9A4C-BECA-14CFA525D7A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67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3E1A7-A902-AD41-ABAF-6B0B555A6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FE827C-E59C-2B4A-822F-AE578AEFF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06246-91C1-D948-8A0B-05CC8F82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B75D-DC92-4360-B9B7-5FDB0EC2851C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4FC1E0-3BE1-9541-AB50-55EE878A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7CF9B-88D1-E34A-B55B-2E34FBD2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718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6BC9A-EA8F-104F-B69D-960551E4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4A5056-BE78-B24A-AB37-E548478F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4F802-5298-7D4A-B42B-9C10BF41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3312-8D85-4AC2-9821-E1EA3F3E5DAC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BF1BD0-C495-5E45-A510-2B87EF5A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EFEE8-D13A-114F-AD24-D282C107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64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507797-2F39-524F-8294-25ABD8D80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F7A501-C094-F84D-90BD-6B0682E26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F992C-A90D-E248-B0A3-58279A30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37D6-9C13-4AEF-8AC7-CACF4F3CCE11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09DBB-929D-E948-BEEB-0729AE98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034CE-642B-654C-AAE8-8E0AFA6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308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90B39F-E2FF-574C-818B-3A3E65EA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53A00-699D-8D4F-8299-5B99CB0A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01656-CA22-354E-B2C2-EE22F18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1AC2-E627-462C-AAB5-F468F3018406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3968C-B673-4145-A014-188C328B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E73CC-6B29-5045-92A0-017B5B10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47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EBEC9-DF07-8645-B715-7C7DE61E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D1C21F-275F-5641-A1CB-332B90CFC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E8B6CA-9B53-604E-B1CD-8956FF44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D951-4F7B-4F01-A823-0317B1BC8280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394CC1-762E-014D-9D78-B550CC02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2033D-B8F5-044D-B113-9C34F1B5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20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076E4-D355-E347-82E7-1EEEB910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BBD8D3-4644-C545-8883-00F7A9F79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9029DC-6E67-FF4E-BE6A-DCA6FCC63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7E97B0-F229-0049-8474-CE2C8424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ED5E-064F-4B2A-8C39-C5C9331F8FB2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2986F9-26C1-3248-9BEB-292C8878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136371-1693-564E-B2E1-F35F0E2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533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9A8D2-9825-5641-A4F5-45E34A49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5AE615-8BB6-D146-9B25-6052DF96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13867E-4453-744D-9B1F-BA45BBB15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EA481DB-A5CB-5E42-8F4C-F1B1E2D17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04C2DB-E3F6-0C4F-809B-C256465F6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AD374D4-BA55-8948-8E8D-B4F2C5B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F36A-DDD6-4492-8308-AD00C9FB8E5D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538D98-C9B2-6F4F-B1C3-6F6480A5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06B7EF-56AF-6A42-B75C-0B27CD6F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830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8C570-4B60-234D-A5CE-B73FD5F4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DF934-D3EE-3243-A464-4A584EF7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B47F-37C2-4FCC-AECD-477FB2AD906D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75CF7-9447-2C49-9166-BAA10079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D6919B-889D-FE41-9A1C-99DE7B81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342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A8FE3E-9CA8-304A-9436-4E13F494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5FA5-DB54-40CD-846F-02ABB9E97BD6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7E1998-82D1-7147-861F-957B93A5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769EE0-3DF0-2A41-A022-61375366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366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FEB7B-E7C2-6A45-80EC-4B5310DBB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E03306-CB97-F241-80FA-3AEA24C8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D46718-3843-944E-913D-FE2C563AF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DA8A80-D15A-3741-9330-E33D7A6E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1980-056D-472F-9016-C620AB7A8928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A7E08F-D921-EB42-AE2D-D49B61DC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9C84EF-C150-F141-8003-62A74618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471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29E03-EF7E-234B-BAD9-31659CE7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87FC44-4996-4148-B4C7-974FAEC59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1E00A6-37B8-244A-8BC9-E5EE108A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9628D8-E0EC-DB4A-A78B-E6F0F082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01F6-6DB3-4C3E-85B3-89C108D1B694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13526-9543-044B-BC38-5E83B976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7B0438-DD99-014A-8737-6BE548C8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76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3933DA-611B-5A4F-BCB6-BEA1F5EB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4D6B56-72B6-354C-9C28-483CC3A31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3E97A-661A-504A-BC76-312639C76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8E94-0281-4CDF-9DD0-77DA2EF6721F}" type="datetime1">
              <a:rPr kumimoji="1" lang="zh-CN" altLang="en-US" smtClean="0"/>
              <a:t>2023/7/5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630536-80A0-434A-B8A9-61E30C2E0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8CDD7-5B23-4B43-80FD-E9C6F098A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EA58-0257-1C4A-8385-D8E328F011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259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F4026D7-2138-DF4E-9F4A-914F36327AA6}"/>
              </a:ext>
            </a:extLst>
          </p:cNvPr>
          <p:cNvSpPr txBox="1"/>
          <p:nvPr/>
        </p:nvSpPr>
        <p:spPr>
          <a:xfrm>
            <a:off x="2029147" y="1674674"/>
            <a:ext cx="8904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zh-CN" sz="3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the Eccentric Millisecond Pulsar by the Accretion-induced Collapse of the Massive White Dwarf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8DB269-9A52-BC42-B7E6-0676C6FFBA37}"/>
              </a:ext>
            </a:extLst>
          </p:cNvPr>
          <p:cNvSpPr txBox="1"/>
          <p:nvPr/>
        </p:nvSpPr>
        <p:spPr>
          <a:xfrm>
            <a:off x="4754366" y="3866385"/>
            <a:ext cx="268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Reporter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：王迪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21E24B-7E40-874B-A5B4-4C5DB148923E}"/>
              </a:ext>
            </a:extLst>
          </p:cNvPr>
          <p:cNvSpPr txBox="1"/>
          <p:nvPr/>
        </p:nvSpPr>
        <p:spPr>
          <a:xfrm>
            <a:off x="0" y="45752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Supervisor</a:t>
            </a:r>
            <a:r>
              <a:rPr kumimoji="1" lang="zh-CN" altLang="en-US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：龚碧平 教授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34CD9A-700C-B748-967B-9DED9E116ABC}"/>
              </a:ext>
            </a:extLst>
          </p:cNvPr>
          <p:cNvSpPr txBox="1"/>
          <p:nvPr/>
        </p:nvSpPr>
        <p:spPr>
          <a:xfrm>
            <a:off x="3820273" y="5474308"/>
            <a:ext cx="455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华中科技大学天文系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1F4F31C-0B44-4853-A78E-9A033E90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8" y="-6985"/>
            <a:ext cx="1194086" cy="94034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E0509C3-1827-4B4D-ADE2-58FE02E8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45" y="150520"/>
            <a:ext cx="1469204" cy="67616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80BA7B60-0F3E-4420-83E5-A2CDDBEE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046" y="-29248"/>
            <a:ext cx="1563955" cy="1035704"/>
          </a:xfrm>
          <a:prstGeom prst="rect">
            <a:avLst/>
          </a:prstGeom>
          <a:effectLst>
            <a:reflection stA="45000" endPos="37000" dir="5400000" sy="-100000" algn="bl" rotWithShape="0"/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46047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E45E9E7-7241-4599-AA4B-6D3531E72F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E45E9E7-7241-4599-AA4B-6D3531E72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266C6FE-F656-3C57-DF81-6A562BA4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845" y="542422"/>
            <a:ext cx="13184604" cy="6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7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E45E9E7-7241-4599-AA4B-6D3531E72F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0E45E9E7-7241-4599-AA4B-6D3531E72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266C6FE-F656-3C57-DF81-6A562BA44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9" t="-381" r="7566"/>
          <a:stretch/>
        </p:blipFill>
        <p:spPr>
          <a:xfrm>
            <a:off x="206467" y="625643"/>
            <a:ext cx="11353800" cy="66174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D98B615-7802-8276-06FD-0B7B7C2AB365}"/>
              </a:ext>
            </a:extLst>
          </p:cNvPr>
          <p:cNvSpPr/>
          <p:nvPr/>
        </p:nvSpPr>
        <p:spPr>
          <a:xfrm>
            <a:off x="459130" y="4747778"/>
            <a:ext cx="3342849" cy="2107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452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0894AC2-F003-F717-983B-58E8CD2DE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544" r="2018" b="6316"/>
          <a:stretch/>
        </p:blipFill>
        <p:spPr>
          <a:xfrm>
            <a:off x="3809056" y="1012738"/>
            <a:ext cx="4367903" cy="57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FB0D59-A5F6-C5B8-F80A-7486A7138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8" r="3945" b="5790"/>
          <a:stretch/>
        </p:blipFill>
        <p:spPr>
          <a:xfrm>
            <a:off x="7923135" y="860026"/>
            <a:ext cx="4394746" cy="60120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4A6EEE-FA0A-D185-C282-D43D0B7F0065}"/>
              </a:ext>
            </a:extLst>
          </p:cNvPr>
          <p:cNvSpPr txBox="1"/>
          <p:nvPr/>
        </p:nvSpPr>
        <p:spPr>
          <a:xfrm>
            <a:off x="5788361" y="5556982"/>
            <a:ext cx="34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Z=0.02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136038-7F7A-F364-9EBD-10DFDADC815C}"/>
              </a:ext>
            </a:extLst>
          </p:cNvPr>
          <p:cNvSpPr txBox="1"/>
          <p:nvPr/>
        </p:nvSpPr>
        <p:spPr>
          <a:xfrm>
            <a:off x="10120562" y="5556982"/>
            <a:ext cx="34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Z=0.001</a:t>
            </a:r>
            <a:endParaRPr kumimoji="1" lang="zh-CN" altLang="en-US" dirty="0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7C30F3FA-1CA3-B842-7647-90FEA673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C280A74-43BB-478A-E931-00DD9E94A48A}"/>
                  </a:ext>
                </a:extLst>
              </p:cNvPr>
              <p:cNvSpPr txBox="1"/>
              <p:nvPr/>
            </p:nvSpPr>
            <p:spPr>
              <a:xfrm>
                <a:off x="352815" y="2877075"/>
                <a:ext cx="330373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zh-CN" altLang="en-US" sz="200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&lt;100</a:t>
                </a:r>
                <a:r>
                  <a:rPr kumimoji="1"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2000" dirty="0">
                    <a:latin typeface="Cambria Math" panose="02040503050406030204" pitchFamily="18" charset="0"/>
                  </a:rPr>
                  <a:t>days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𝑘𝑖𝑐𝑘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=10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km/s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C280A74-43BB-478A-E931-00DD9E94A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5" y="2877075"/>
                <a:ext cx="3303730" cy="2246769"/>
              </a:xfrm>
              <a:prstGeom prst="rect">
                <a:avLst/>
              </a:prstGeom>
              <a:blipFill>
                <a:blip r:embed="rId4"/>
                <a:stretch>
                  <a:fillRect l="-1533" t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0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E2B909-1228-42C6-8134-41E9D6127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068" y="1165335"/>
                <a:ext cx="8546432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MSPs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enough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rapidly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(correlated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dwarf)</a:t>
                </a:r>
              </a:p>
              <a:p>
                <a:pPr lvl="1"/>
                <a:endParaRPr lang="en-US" altLang="zh-CN" dirty="0"/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too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super-Chandrasekhar WD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E2B909-1228-42C6-8134-41E9D6127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068" y="1165335"/>
                <a:ext cx="8546432" cy="4351338"/>
              </a:xfrm>
              <a:blipFill>
                <a:blip r:embed="rId3"/>
                <a:stretch>
                  <a:fillRect l="-1335" b="-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928011D-25C7-4710-A4C1-F669B1E366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84" y="3429000"/>
            <a:ext cx="3251200" cy="3273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AD96B0-B91E-494E-8B88-0E894A37C603}"/>
              </a:ext>
            </a:extLst>
          </p:cNvPr>
          <p:cNvSpPr txBox="1"/>
          <p:nvPr/>
        </p:nvSpPr>
        <p:spPr>
          <a:xfrm>
            <a:off x="518115" y="5855870"/>
            <a:ext cx="1149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Differential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rotation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evolution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/>
              <a:t>of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WD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need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to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be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considered</a:t>
            </a:r>
            <a:endParaRPr lang="zh-CN" altLang="en-US" sz="32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368BC2-396D-707C-FC35-7E7C10EDCD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706"/>
          <a:stretch/>
        </p:blipFill>
        <p:spPr>
          <a:xfrm>
            <a:off x="8931459" y="1921899"/>
            <a:ext cx="1655010" cy="22177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21055C-80C3-0206-F061-8608635EE1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2" t="-3970"/>
          <a:stretch/>
        </p:blipFill>
        <p:spPr>
          <a:xfrm>
            <a:off x="10499009" y="1833857"/>
            <a:ext cx="1315700" cy="230582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D48EE0E4-E7E7-C074-69F9-5C76E353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257139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2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0844E08-F245-D431-9B71-517AB5FE0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 b="3103"/>
          <a:stretch/>
        </p:blipFill>
        <p:spPr>
          <a:xfrm>
            <a:off x="4646438" y="236008"/>
            <a:ext cx="7545562" cy="6385983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8011BB3-353B-D5DA-7F5F-38859148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28" y="705352"/>
            <a:ext cx="4126045" cy="1023129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Differentially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super-Chandrasekhar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endParaRPr kumimoji="1"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A8ABD7-82EE-7D92-67D5-6556756EC91B}"/>
              </a:ext>
            </a:extLst>
          </p:cNvPr>
          <p:cNvSpPr txBox="1"/>
          <p:nvPr/>
        </p:nvSpPr>
        <p:spPr>
          <a:xfrm>
            <a:off x="8752114" y="6488668"/>
            <a:ext cx="23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Yoon &amp; Langer 2005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52112A-00FB-9B3B-4F52-832867C5C439}"/>
              </a:ext>
            </a:extLst>
          </p:cNvPr>
          <p:cNvSpPr txBox="1"/>
          <p:nvPr/>
        </p:nvSpPr>
        <p:spPr>
          <a:xfrm>
            <a:off x="105863" y="2197825"/>
            <a:ext cx="4694737" cy="413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AIC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Chandrasekhar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(this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super-Chandrasekhar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RD-AIC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super-Chandrasekhar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(Freire &amp; Tauris 2014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kumimoji="1" lang="e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future.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3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113AD-EFE3-3A15-5347-EDA1E126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389217-BB70-B155-C774-684ACE801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0635"/>
                <a:ext cx="105156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zh-CN" altLang="en-US" dirty="0"/>
                  <a:t>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classical evolutionary model</a:t>
                </a:r>
                <a:endPara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nsufficient circularization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explain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narrow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WD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J0955-6150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BPS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𝑘𝑖𝑐𝑘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AIC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nsufficient circularization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way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endParaRPr kumimoji="1"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Comprehensive</a:t>
                </a:r>
                <a:r>
                  <a:rPr kumimoji="1" lang="e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simulation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containing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</a:t>
                </a:r>
                <a:r>
                  <a:rPr kumimoji="1" lang="en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rotation evolution</a:t>
                </a:r>
                <a:r>
                  <a:rPr kumimoji="1" lang="zh-CN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1389217-BB70-B155-C774-684ACE801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0635"/>
                <a:ext cx="10515600" cy="4351338"/>
              </a:xfrm>
              <a:blipFill>
                <a:blip r:embed="rId2"/>
                <a:stretch>
                  <a:fillRect l="-844" t="-2915" b="-2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1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222C2-CA28-D94D-8DAC-7788B2BC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095C2A-0976-6DC2-5C8D-0EC0A898F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CE7341-190D-EBEF-1D57-2ACB41DB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38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5AC25A6-D3A4-116E-1D65-224DD7EC7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82" y="1002797"/>
            <a:ext cx="10732086" cy="536604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64BA0C-431F-113B-EB90-F5DE873C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16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5587F985-8C6B-6172-6C7A-19B1451929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5587F985-8C6B-6172-6C7A-19B145192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0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91CF4A-53EB-C884-6B2A-417EECDE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17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BF6E2EA4-08C8-AB9F-3B99-B6369CB2D1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BF6E2EA4-08C8-AB9F-3B99-B6369CB2D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5BC4ECD-5CFF-F862-F782-17F782C5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9" y="922421"/>
            <a:ext cx="10867858" cy="54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2AD908F-D10E-FD26-5A9C-75354E620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040"/>
            <a:ext cx="6043092" cy="6152400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C90C1D1-0C11-0B85-08B2-CB8A7EA3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357"/>
            <a:ext cx="6495091" cy="893617"/>
          </a:xfrm>
        </p:spPr>
        <p:txBody>
          <a:bodyPr>
            <a:normAutofit/>
          </a:bodyPr>
          <a:lstStyle/>
          <a:p>
            <a:pPr algn="ctr"/>
            <a:r>
              <a:rPr lang="en" altLang="zh-CN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Millisecond Pulsar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(MSP)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B2160C-3131-B087-CF2F-FE68EE7BA6F1}"/>
              </a:ext>
            </a:extLst>
          </p:cNvPr>
          <p:cNvSpPr txBox="1"/>
          <p:nvPr/>
        </p:nvSpPr>
        <p:spPr>
          <a:xfrm>
            <a:off x="9964411" y="6368866"/>
            <a:ext cx="233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Lorimer 2008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67068B9B-BAAC-DA51-DFE3-6288B40C4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9" y="1408332"/>
            <a:ext cx="4839763" cy="48711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F932602-36BC-22D4-8F85-E48AE09943DA}"/>
              </a:ext>
            </a:extLst>
          </p:cNvPr>
          <p:cNvSpPr/>
          <p:nvPr/>
        </p:nvSpPr>
        <p:spPr>
          <a:xfrm>
            <a:off x="1129444" y="4613766"/>
            <a:ext cx="2018372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9C9BF9A-C8BF-550C-246F-9D2376381B08}"/>
              </a:ext>
            </a:extLst>
          </p:cNvPr>
          <p:cNvSpPr/>
          <p:nvPr/>
        </p:nvSpPr>
        <p:spPr>
          <a:xfrm>
            <a:off x="552484" y="6368866"/>
            <a:ext cx="23382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Condon &amp; Ransom 2016 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1067368-4D81-C25A-D48F-D845BEA3BA33}"/>
              </a:ext>
            </a:extLst>
          </p:cNvPr>
          <p:cNvSpPr/>
          <p:nvPr/>
        </p:nvSpPr>
        <p:spPr>
          <a:xfrm>
            <a:off x="6595235" y="3534937"/>
            <a:ext cx="1511701" cy="1192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43EA08E-F79A-C285-27B7-962040AF424E}"/>
              </a:ext>
            </a:extLst>
          </p:cNvPr>
          <p:cNvSpPr txBox="1"/>
          <p:nvPr/>
        </p:nvSpPr>
        <p:spPr>
          <a:xfrm>
            <a:off x="8457245" y="169447"/>
            <a:ext cx="3129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evolutionary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BC05D7-51DC-77A6-F0BA-22B0DB70ED58}"/>
              </a:ext>
            </a:extLst>
          </p:cNvPr>
          <p:cNvSpPr txBox="1"/>
          <p:nvPr/>
        </p:nvSpPr>
        <p:spPr>
          <a:xfrm>
            <a:off x="7711455" y="5147464"/>
            <a:ext cx="2083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circularization</a:t>
            </a:r>
          </a:p>
        </p:txBody>
      </p:sp>
    </p:spTree>
    <p:extLst>
      <p:ext uri="{BB962C8B-B14F-4D97-AF65-F5344CB8AC3E}">
        <p14:creationId xmlns:p14="http://schemas.microsoft.com/office/powerpoint/2010/main" val="341200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268B8FC-77C7-991B-8812-58F748F1A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1280886"/>
            <a:ext cx="5246914" cy="47631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B56292-F1C8-E123-E547-1D0FAF34C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37" y="1521278"/>
            <a:ext cx="5048314" cy="51531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D19915-DA0A-FC73-CA57-ACBD94D5B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85" y="5961492"/>
            <a:ext cx="4597400" cy="711200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1FC71C99-B35A-5EC0-E916-A0283DE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1" y="265599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Eccentric Millisecond Pulsars(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715C1D6-E667-2AF6-A4F1-DD2AFF58DFEB}"/>
              </a:ext>
            </a:extLst>
          </p:cNvPr>
          <p:cNvSpPr txBox="1"/>
          <p:nvPr/>
        </p:nvSpPr>
        <p:spPr>
          <a:xfrm>
            <a:off x="76201" y="6488668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Ginzburg &amp; Chiang 2021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5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53E6C-CCC4-4683-91DE-368B2320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E5D54B-D3C9-4F16-B7D1-A7C399CE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62" y="1690688"/>
            <a:ext cx="10387263" cy="4394701"/>
          </a:xfrm>
        </p:spPr>
        <p:txBody>
          <a:bodyPr>
            <a:normAutofit lnSpcReduction="10000"/>
          </a:bodyPr>
          <a:lstStyle/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Rotationally Delayed Accretion-induced Collapse (RD-AIC) of Massive White Dwarfs (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Freire &amp; Tauris 2014)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(Jiang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2015)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Circumbinary Disk Model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(Antoniadis 2014)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Asymmetrical Mass Ejection from Proto-white Dwarf (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&amp; Li 2021)</a:t>
            </a:r>
            <a:endParaRPr kumimoji="1"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Resonant Convection (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Ginzburg &amp; Chiang 2021)</a:t>
            </a:r>
            <a:endParaRPr kumimoji="1"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D7DCF-71BD-10C2-00CC-C937676A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192"/>
            <a:ext cx="8149390" cy="1423402"/>
          </a:xfrm>
        </p:spPr>
        <p:txBody>
          <a:bodyPr/>
          <a:lstStyle/>
          <a:p>
            <a:r>
              <a:rPr lang="en" altLang="zh-CN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Accretion-induced Collapse</a:t>
            </a:r>
            <a:r>
              <a:rPr lang="en-US" altLang="zh-CN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(AIC)</a:t>
            </a:r>
            <a:r>
              <a:rPr lang="zh-CN" altLang="en-US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zh-CN" altLang="en-US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Dwarf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B71AC6-F3D5-7C11-1114-E9ED8F6E18B3}"/>
              </a:ext>
            </a:extLst>
          </p:cNvPr>
          <p:cNvSpPr txBox="1"/>
          <p:nvPr/>
        </p:nvSpPr>
        <p:spPr>
          <a:xfrm>
            <a:off x="1245900" y="5965950"/>
            <a:ext cx="262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AF8817-5AF9-89B7-236B-2AB46491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19" y="968995"/>
            <a:ext cx="3166603" cy="424564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D98728F-8F2F-0A55-5EA2-390EBFB03769}"/>
              </a:ext>
            </a:extLst>
          </p:cNvPr>
          <p:cNvSpPr txBox="1"/>
          <p:nvPr/>
        </p:nvSpPr>
        <p:spPr>
          <a:xfrm>
            <a:off x="10048473" y="2907152"/>
            <a:ext cx="32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&amp; Liu, 2020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A267EEA1-86F8-904F-2A92-F21014786918}"/>
              </a:ext>
            </a:extLst>
          </p:cNvPr>
          <p:cNvCxnSpPr>
            <a:cxnSpLocks/>
          </p:cNvCxnSpPr>
          <p:nvPr/>
        </p:nvCxnSpPr>
        <p:spPr>
          <a:xfrm>
            <a:off x="8698831" y="5125452"/>
            <a:ext cx="0" cy="4812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285F1A68-E504-F96A-F554-97F69BEBD613}"/>
              </a:ext>
            </a:extLst>
          </p:cNvPr>
          <p:cNvSpPr txBox="1"/>
          <p:nvPr/>
        </p:nvSpPr>
        <p:spPr>
          <a:xfrm>
            <a:off x="7276719" y="5704340"/>
            <a:ext cx="3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MSP-WD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circularization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Tauris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799EB0-C927-9CFA-9EC8-EF071C59A31E}"/>
              </a:ext>
            </a:extLst>
          </p:cNvPr>
          <p:cNvSpPr txBox="1"/>
          <p:nvPr/>
        </p:nvSpPr>
        <p:spPr>
          <a:xfrm>
            <a:off x="10081505" y="4305746"/>
            <a:ext cx="214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14910A-DB73-221F-938A-BBD2C9F9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1" y="1576594"/>
            <a:ext cx="5199778" cy="44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C2CECC-9CD4-3513-A8DD-8EA524B9C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1506022"/>
            <a:ext cx="7019396" cy="485779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239E2F-09B7-B22F-CED8-F350B3FDD75D}"/>
              </a:ext>
            </a:extLst>
          </p:cNvPr>
          <p:cNvSpPr txBox="1"/>
          <p:nvPr/>
        </p:nvSpPr>
        <p:spPr>
          <a:xfrm>
            <a:off x="1661667" y="6308209"/>
            <a:ext cx="316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Freire &amp; Tauris 2014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D3B504-F863-476E-BCF9-7475D1541E70}"/>
              </a:ext>
            </a:extLst>
          </p:cNvPr>
          <p:cNvSpPr txBox="1"/>
          <p:nvPr/>
        </p:nvSpPr>
        <p:spPr>
          <a:xfrm>
            <a:off x="7983742" y="1839500"/>
            <a:ext cx="3891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circularization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timescale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AIC with insufficient circularization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eMSPs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Demanding conditions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91A839E-E10A-7BBC-3BBC-09E04770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459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AIC?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7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80AA7B3-6451-AAA2-79FC-D93DF364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6034"/>
            <a:ext cx="7772400" cy="1503632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4E11937-B842-CC03-1E81-61DEE2FF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7660" y="2370137"/>
            <a:ext cx="5633645" cy="4351338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9FE0ECA-63A0-741C-6843-2CA4095F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82"/>
            <a:ext cx="10515600" cy="1325563"/>
          </a:xfrm>
        </p:spPr>
        <p:txBody>
          <a:bodyPr/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AIC with insufficient circularization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943F93-C008-D53B-DCEE-52CA5E67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5EA58-0257-1C4A-8385-D8E328F011CB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193C3A5-CC43-858A-16AD-45AA989552C6}"/>
              </a:ext>
            </a:extLst>
          </p:cNvPr>
          <p:cNvSpPr/>
          <p:nvPr/>
        </p:nvSpPr>
        <p:spPr>
          <a:xfrm>
            <a:off x="5754028" y="1215189"/>
            <a:ext cx="1934151" cy="517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1FA09C-930F-5FAE-097C-8398D46561FC}"/>
              </a:ext>
            </a:extLst>
          </p:cNvPr>
          <p:cNvSpPr txBox="1"/>
          <p:nvPr/>
        </p:nvSpPr>
        <p:spPr>
          <a:xfrm>
            <a:off x="1139792" y="4027502"/>
            <a:ext cx="144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5C66F67-4A45-0158-64C4-0A387E74EBE9}"/>
              </a:ext>
            </a:extLst>
          </p:cNvPr>
          <p:cNvCxnSpPr>
            <a:cxnSpLocks/>
          </p:cNvCxnSpPr>
          <p:nvPr/>
        </p:nvCxnSpPr>
        <p:spPr>
          <a:xfrm>
            <a:off x="2818597" y="4191000"/>
            <a:ext cx="0" cy="901165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CA91419-DC50-85F5-44A2-497016ED2111}"/>
              </a:ext>
            </a:extLst>
          </p:cNvPr>
          <p:cNvSpPr txBox="1"/>
          <p:nvPr/>
        </p:nvSpPr>
        <p:spPr>
          <a:xfrm>
            <a:off x="2818597" y="4822421"/>
            <a:ext cx="166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circularization</a:t>
            </a:r>
            <a:r>
              <a:rPr lang="zh-CN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CC45BC-F52A-F9E4-3327-75C0C206F24E}"/>
              </a:ext>
            </a:extLst>
          </p:cNvPr>
          <p:cNvSpPr txBox="1"/>
          <p:nvPr/>
        </p:nvSpPr>
        <p:spPr>
          <a:xfrm>
            <a:off x="6035381" y="3022312"/>
            <a:ext cx="5633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J0955-6150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Serylak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eccentricity.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circularization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B2051E9-6C3C-1011-B1C0-02109BDDBDA6}"/>
              </a:ext>
            </a:extLst>
          </p:cNvPr>
          <p:cNvCxnSpPr>
            <a:cxnSpLocks/>
          </p:cNvCxnSpPr>
          <p:nvPr/>
        </p:nvCxnSpPr>
        <p:spPr>
          <a:xfrm>
            <a:off x="2818597" y="4780547"/>
            <a:ext cx="0" cy="62323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61616F7D-D474-1C8C-D3EE-CFEF0443ABEE}"/>
              </a:ext>
            </a:extLst>
          </p:cNvPr>
          <p:cNvSpPr txBox="1"/>
          <p:nvPr/>
        </p:nvSpPr>
        <p:spPr>
          <a:xfrm>
            <a:off x="197660" y="6438632"/>
            <a:ext cx="2356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Serylak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474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72FE23-36BD-4B5B-BA9A-37261E2B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47" y="0"/>
            <a:ext cx="10515600" cy="116455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Population Synthesis(BPS)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F4B462-FDF1-4782-A418-D887243C7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5165"/>
                <a:ext cx="10627895" cy="578283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Tool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BSE 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Hurley 2000,2002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Previous</a:t>
                </a:r>
                <a:r>
                  <a:rPr kumimoji="1"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works:</a:t>
                </a:r>
                <a:endParaRPr kumimoji="1"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Hurley 2010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care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eccentricity</a:t>
                </a:r>
              </a:p>
              <a:p>
                <a:pPr lvl="1"/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Chen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al. 2011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kumimoji="1"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MSP-WD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Grid: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sz="1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(kick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direction:</a:t>
                </a:r>
                <a:r>
                  <a:rPr kumimoji="1" lang="zh-CN" alt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fixed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kick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190</a:t>
                </a:r>
                <a:r>
                  <a:rPr kumimoji="1"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km/s)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Birth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rate:</a:t>
                </a:r>
              </a:p>
              <a:p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:12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Gyr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Z=0.02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IMF: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Kroupa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 (1993)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RG/MS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eMSPs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e&gt;0.01,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formed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NSs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MSPs</a:t>
                </a:r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F4B462-FDF1-4782-A418-D887243C7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5165"/>
                <a:ext cx="10627895" cy="5782835"/>
              </a:xfrm>
              <a:blipFill>
                <a:blip r:embed="rId3"/>
                <a:stretch>
                  <a:fillRect l="-836" t="-1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A654C6E-E440-494C-87FB-3254C732D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060" y="4313782"/>
            <a:ext cx="1273908" cy="300220"/>
          </a:xfrm>
          <a:prstGeom prst="rect">
            <a:avLst/>
          </a:prstGeom>
        </p:spPr>
      </p:pic>
      <p:sp>
        <p:nvSpPr>
          <p:cNvPr id="9" name="右大括号 8">
            <a:extLst>
              <a:ext uri="{FF2B5EF4-FFF2-40B4-BE49-F238E27FC236}">
                <a16:creationId xmlns:a16="http://schemas.microsoft.com/office/drawing/2014/main" id="{CA7BF43A-3234-1F85-9C79-09C3EBC4076B}"/>
              </a:ext>
            </a:extLst>
          </p:cNvPr>
          <p:cNvSpPr/>
          <p:nvPr/>
        </p:nvSpPr>
        <p:spPr>
          <a:xfrm>
            <a:off x="5047084" y="2072665"/>
            <a:ext cx="320842" cy="334107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AF3449-129D-6B5A-4EAF-D60CC3F58037}"/>
              </a:ext>
            </a:extLst>
          </p:cNvPr>
          <p:cNvSpPr txBox="1"/>
          <p:nvPr/>
        </p:nvSpPr>
        <p:spPr>
          <a:xfrm>
            <a:off x="5544790" y="2039663"/>
            <a:ext cx="3983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grids,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AE5AC3B-2232-E186-C744-5691B0E60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947" y="3962068"/>
            <a:ext cx="7772400" cy="2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98F2EC4-49CB-4F3A-9F5D-FAB4C82388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46483" y="16507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Expected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𝑘𝑖𝑐𝑘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98F2EC4-49CB-4F3A-9F5D-FAB4C823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46483" y="16507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005BA24-3980-475F-A5AC-16B9F226B35E}"/>
              </a:ext>
            </a:extLst>
          </p:cNvPr>
          <p:cNvSpPr txBox="1"/>
          <p:nvPr/>
        </p:nvSpPr>
        <p:spPr>
          <a:xfrm>
            <a:off x="3389801" y="6292820"/>
            <a:ext cx="612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Detectable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Hurley 2010)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1BA3EB-AD71-45A7-FC75-0776F8C82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378" y="1152662"/>
            <a:ext cx="7331243" cy="488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5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33.333"/>
  <p:tag name="LATEXADDIN" val="\documentclass{article}&#10;\usepackage{amsmath}&#10;\pagestyle{empty}&#10;\begin{document}&#10;$&#10;B / P^2&gt;0.17 \times 10^{12} \mathrm{G} / \mathrm{s}^2&#10;$&#10;\end{document}"/>
  <p:tag name="IGUANATEXSIZE" val="24"/>
  <p:tag name="IGUANATEXCURSOR" val="1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</TotalTime>
  <Words>676</Words>
  <Application>Microsoft Macintosh PowerPoint</Application>
  <PresentationFormat>宽屏</PresentationFormat>
  <Paragraphs>113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SimHei</vt:lpstr>
      <vt:lpstr>Arial</vt:lpstr>
      <vt:lpstr>Cambria Math</vt:lpstr>
      <vt:lpstr>Times New Roman</vt:lpstr>
      <vt:lpstr>Office 主题​​</vt:lpstr>
      <vt:lpstr>PowerPoint 演示文稿</vt:lpstr>
      <vt:lpstr>Millisecond Pulsar(MSP)</vt:lpstr>
      <vt:lpstr>Eccentric Millisecond Pulsars(eMSPs)</vt:lpstr>
      <vt:lpstr>Models</vt:lpstr>
      <vt:lpstr>Accretion-induced Collapse(AIC) of White Dwarf</vt:lpstr>
      <vt:lpstr>RD or Direct AIC?</vt:lpstr>
      <vt:lpstr>Direct AIC with insufficient circularization</vt:lpstr>
      <vt:lpstr>Binary Population Synthesis(BPS)</vt:lpstr>
      <vt:lpstr>Expected number depends on v_kick</vt:lpstr>
      <vt:lpstr>Parameter Distribution（α=1）</vt:lpstr>
      <vt:lpstr>Parameters Distribution（α=3）</vt:lpstr>
      <vt:lpstr>Comparison with the Observation</vt:lpstr>
      <vt:lpstr>Pulsar mass and long orbit</vt:lpstr>
      <vt:lpstr>Differentially rotational super-Chandrasekhar WD</vt:lpstr>
      <vt:lpstr>Summary</vt:lpstr>
      <vt:lpstr>PowerPoint 演示文稿</vt:lpstr>
      <vt:lpstr>Parameter Distribution（α=1）</vt:lpstr>
      <vt:lpstr>Parameters Distribution（α=3）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王迪</dc:creator>
  <cp:lastModifiedBy>d w</cp:lastModifiedBy>
  <cp:revision>332</cp:revision>
  <dcterms:created xsi:type="dcterms:W3CDTF">2019-06-19T01:38:27Z</dcterms:created>
  <dcterms:modified xsi:type="dcterms:W3CDTF">2023-07-05T01:18:31Z</dcterms:modified>
</cp:coreProperties>
</file>