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7" r:id="rId3"/>
    <p:sldId id="256" r:id="rId4"/>
    <p:sldId id="259" r:id="rId5"/>
    <p:sldId id="278" r:id="rId6"/>
    <p:sldId id="280" r:id="rId7"/>
    <p:sldId id="281" r:id="rId8"/>
    <p:sldId id="291" r:id="rId9"/>
    <p:sldId id="258" r:id="rId10"/>
    <p:sldId id="282" r:id="rId11"/>
    <p:sldId id="287" r:id="rId12"/>
    <p:sldId id="288" r:id="rId14"/>
    <p:sldId id="260" r:id="rId15"/>
    <p:sldId id="308" r:id="rId16"/>
    <p:sldId id="285" r:id="rId17"/>
    <p:sldId id="286" r:id="rId18"/>
    <p:sldId id="261" r:id="rId19"/>
    <p:sldId id="306" r:id="rId20"/>
    <p:sldId id="307" r:id="rId21"/>
    <p:sldId id="292" r:id="rId22"/>
    <p:sldId id="289" r:id="rId23"/>
    <p:sldId id="262" r:id="rId24"/>
    <p:sldId id="266" r:id="rId25"/>
  </p:sldIdLst>
  <p:sldSz cx="12190095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E"/>
    <a:srgbClr val="E2E2E2"/>
    <a:srgbClr val="D8D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92" autoAdjust="0"/>
  </p:normalViewPr>
  <p:slideViewPr>
    <p:cSldViewPr showGuides="1">
      <p:cViewPr>
        <p:scale>
          <a:sx n="50" d="100"/>
          <a:sy n="50" d="100"/>
        </p:scale>
        <p:origin x="588" y="144"/>
      </p:cViewPr>
      <p:guideLst>
        <p:guide orient="horz" pos="234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64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55F91-8799-43E0-A885-9C7F89CFBC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FBB-0826-4AD2-9BD6-EC0E150677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05" y="774000"/>
            <a:ext cx="10971086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6765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6860-A415-41B8-A542-096C900D8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FDD1-C2CA-4C9D-AE6F-B0B00ACAF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1.bin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12.jpeg"/><Relationship Id="rId12" Type="http://schemas.openxmlformats.org/officeDocument/2006/relationships/notesSlide" Target="../notesSlides/notesSlide1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tags" Target="../tags/tag33.xml"/><Relationship Id="rId3" Type="http://schemas.openxmlformats.org/officeDocument/2006/relationships/image" Target="../media/image17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21.jpeg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image" Target="../media/image26.png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25.png"/><Relationship Id="rId2" Type="http://schemas.openxmlformats.org/officeDocument/2006/relationships/tags" Target="../tags/tag45.xml"/><Relationship Id="rId14" Type="http://schemas.openxmlformats.org/officeDocument/2006/relationships/notesSlide" Target="../notesSlides/notesSlide7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.bin"/><Relationship Id="rId1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9.jpeg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28.png"/><Relationship Id="rId2" Type="http://schemas.openxmlformats.org/officeDocument/2006/relationships/tags" Target="../tags/tag52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30.jpeg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>
            <a:off x="1774726" y="3213244"/>
            <a:ext cx="8640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102697" y="2493166"/>
            <a:ext cx="9983432" cy="1039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latin typeface="Times New Roman" panose="02020603050405020304" charset="0"/>
              <a:ea typeface="思源黑体 CN Bold" pitchFamily="34" charset="-122"/>
              <a:cs typeface="Times New Roman" panose="0202060305040502030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82047" y="2009296"/>
            <a:ext cx="9983432" cy="1039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imultaneous 2.25 and 8.60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GHz Interstellar Scintillation Observation of PSR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B0740-28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200" dirty="0" smtClean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0635" y="6237605"/>
            <a:ext cx="6214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Nanyang 2023.7.4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02995" y="3861435"/>
            <a:ext cx="9090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Reporter:Rui Wang(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王睿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Shanghai Astronomical Observatory, Chinese Academy of Sciences(SHAO)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Coorperator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Zhen Yan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Zhiqiang Shen,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Zhipeng Huang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Xiaowei Wang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 descr="logo_twt202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5275" y="332740"/>
            <a:ext cx="5343525" cy="1019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1316083" y="15877"/>
            <a:ext cx="108000" cy="7317432"/>
            <a:chOff x="982638" y="0"/>
            <a:chExt cx="108000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073742852" name="内容占位符 1073742851" descr="C:\Users\Administrator\Desktop\homework\fwhm\slopemajor1.jpgslopemajor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34645" y="663575"/>
            <a:ext cx="5177155" cy="44691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/>
          <p:cNvGrpSpPr/>
          <p:nvPr/>
        </p:nvGrpSpPr>
        <p:grpSpPr>
          <a:xfrm>
            <a:off x="5824220" y="405130"/>
            <a:ext cx="4880610" cy="4727575"/>
            <a:chOff x="1054646" y="972654"/>
            <a:chExt cx="7920879" cy="4580582"/>
          </a:xfrm>
        </p:grpSpPr>
        <p:sp>
          <p:nvSpPr>
            <p:cNvPr id="3" name="Rectangle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>
            <a:xfrm>
              <a:off x="1144305" y="1630494"/>
              <a:ext cx="7273688" cy="3531046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We use 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2D elliptical Gaussian function to fit ACF data, then get reliable decorrelation time (Δ</a:t>
              </a:r>
              <a:r>
                <a:rPr lang="zh-CN" altLang="en-US" sz="24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τ</a:t>
              </a:r>
              <a:r>
                <a:rPr lang="en-US" altLang="zh-CN" sz="2400" baseline="-25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), decorrelation bandwidth (Δ</a:t>
              </a:r>
              <a:r>
                <a:rPr lang="zh-CN" altLang="en-US" sz="24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ν</a:t>
              </a:r>
              <a:r>
                <a:rPr lang="en-US" altLang="zh-CN" sz="24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d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) and slope (dt/d</a:t>
              </a:r>
              <a:r>
                <a:rPr lang="zh-CN" altLang="en-US" sz="24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ν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)(Gupta et al 1994, MNRAS).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4"/>
              </p:custDataLst>
            </p:nvPr>
          </p:nvSpPr>
          <p:spPr>
            <a:xfrm>
              <a:off x="1054646" y="1304764"/>
              <a:ext cx="7920879" cy="4248472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>
              <p:custDataLst>
                <p:tags r:id="rId5"/>
              </p:custDataLst>
            </p:nvPr>
          </p:nvSpPr>
          <p:spPr>
            <a:xfrm>
              <a:off x="1462747" y="978807"/>
              <a:ext cx="2569184" cy="542656"/>
            </a:xfrm>
            <a:prstGeom prst="roundRect">
              <a:avLst>
                <a:gd name="adj" fmla="val 6968"/>
              </a:avLst>
            </a:prstGeom>
            <a:solidFill>
              <a:schemeClr val="tx1"/>
            </a:solidFill>
            <a:ln w="444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TextBox 6"/>
            <p:cNvSpPr txBox="1"/>
            <p:nvPr>
              <p:custDataLst>
                <p:tags r:id="rId6"/>
              </p:custDataLst>
            </p:nvPr>
          </p:nvSpPr>
          <p:spPr>
            <a:xfrm>
              <a:off x="1494695" y="972654"/>
              <a:ext cx="5347572" cy="5481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itchFamily="34" charset="-122"/>
                  <a:ea typeface="思源黑体 CN Bold" pitchFamily="34" charset="-122"/>
                </a:rPr>
                <a:t>ACF</a:t>
              </a:r>
              <a:endParaRPr lang="en-US" altLang="zh-CN" sz="32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aphicFrame>
        <p:nvGraphicFramePr>
          <p:cNvPr id="10" name="对象 9"/>
          <p:cNvGraphicFramePr/>
          <p:nvPr>
            <p:custDataLst>
              <p:tags r:id="rId7"/>
            </p:custDataLst>
          </p:nvPr>
        </p:nvGraphicFramePr>
        <p:xfrm>
          <a:off x="1846580" y="5517515"/>
          <a:ext cx="6467475" cy="99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8" imgW="6724650" imgH="996315" progId="Equation.DSMT4">
                  <p:embed/>
                </p:oleObj>
              </mc:Choice>
              <mc:Fallback>
                <p:oleObj name="" r:id="rId8" imgW="6724650" imgH="996315" progId="Equation.DSMT4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46580" y="5517515"/>
                        <a:ext cx="6467475" cy="996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1316083" y="15877"/>
            <a:ext cx="108000" cy="7317432"/>
            <a:chOff x="982638" y="0"/>
            <a:chExt cx="108000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8480" y="3597910"/>
            <a:ext cx="10166350" cy="2554605"/>
            <a:chOff x="1054646" y="706742"/>
            <a:chExt cx="7920879" cy="4846494"/>
          </a:xfrm>
        </p:grpSpPr>
        <p:sp>
          <p:nvSpPr>
            <p:cNvPr id="3" name="Rectangle 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>
            <a:xfrm>
              <a:off x="1144305" y="1522300"/>
              <a:ext cx="7547817" cy="3970764"/>
            </a:xfrm>
            <a:prstGeom prst="rect">
              <a:avLst/>
            </a:prstGeom>
          </p:spPr>
          <p:txBody>
            <a:bodyPr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When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scintillation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occurs in a relatively small fractional portion (thin screen condition) and the angular broadening function has a well-defined core and an outer halo are both satified, a</a:t>
              </a:r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rc appears in secondary spectrum. 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endParaRPr lang="en-US" altLang="zh-CN" sz="18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endParaRPr lang="en-US" altLang="zh-CN" sz="180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2"/>
              </p:custDataLst>
            </p:nvPr>
          </p:nvSpPr>
          <p:spPr>
            <a:xfrm>
              <a:off x="1054646" y="1304764"/>
              <a:ext cx="7920879" cy="4248472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>
              <p:custDataLst>
                <p:tags r:id="rId3"/>
              </p:custDataLst>
            </p:nvPr>
          </p:nvSpPr>
          <p:spPr>
            <a:xfrm>
              <a:off x="1462811" y="730836"/>
              <a:ext cx="6269913" cy="1038448"/>
            </a:xfrm>
            <a:prstGeom prst="roundRect">
              <a:avLst>
                <a:gd name="adj" fmla="val 6968"/>
              </a:avLst>
            </a:prstGeom>
            <a:solidFill>
              <a:schemeClr val="tx1"/>
            </a:solidFill>
            <a:ln w="444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TextBox 6"/>
            <p:cNvSpPr txBox="1"/>
            <p:nvPr>
              <p:custDataLst>
                <p:tags r:id="rId4"/>
              </p:custDataLst>
            </p:nvPr>
          </p:nvSpPr>
          <p:spPr>
            <a:xfrm>
              <a:off x="1456874" y="706742"/>
              <a:ext cx="5726682" cy="7830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itchFamily="34" charset="-122"/>
                  <a:ea typeface="思源黑体 CN Bold" pitchFamily="34" charset="-122"/>
                </a:rPr>
                <a:t>Secondary spectrum </a:t>
              </a:r>
              <a:endParaRPr lang="en-US" altLang="zh-CN" sz="32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pic>
        <p:nvPicPr>
          <p:cNvPr id="2" name="内容占位符 4" descr="C:\Users\Administrator\Desktop\QQ截图20230505202245.pngQQ截图202305052022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510790" y="0"/>
            <a:ext cx="5394325" cy="30340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0355201" y="15877"/>
            <a:ext cx="1198880" cy="7317432"/>
            <a:chOff x="613880" y="0"/>
            <a:chExt cx="1198880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55765" y="4589464"/>
              <a:ext cx="151511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latin typeface="Roboto Th" pitchFamily="2" charset="0"/>
                  <a:ea typeface="Roboto Th" pitchFamily="2" charset="0"/>
                </a:rPr>
                <a:t>03</a:t>
              </a:r>
              <a:endParaRPr lang="zh-CN" altLang="en-US" sz="7200" b="1" dirty="0">
                <a:latin typeface="Roboto Th" pitchFamily="2" charset="0"/>
                <a:ea typeface="浪漫雅圆" panose="02010601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46421" y="4976286"/>
            <a:ext cx="7665814" cy="1128141"/>
            <a:chOff x="1486694" y="2060848"/>
            <a:chExt cx="7665814" cy="1128141"/>
          </a:xfrm>
        </p:grpSpPr>
        <p:sp>
          <p:nvSpPr>
            <p:cNvPr id="19" name="矩形 18"/>
            <p:cNvSpPr/>
            <p:nvPr/>
          </p:nvSpPr>
          <p:spPr>
            <a:xfrm>
              <a:off x="1774726" y="2377868"/>
              <a:ext cx="7377782" cy="8111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486694" y="2060848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sx="102000" sy="102000" algn="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46421" y="1856466"/>
            <a:ext cx="7665814" cy="1128141"/>
            <a:chOff x="1486694" y="2060848"/>
            <a:chExt cx="7665814" cy="1128141"/>
          </a:xfrm>
        </p:grpSpPr>
        <p:sp>
          <p:nvSpPr>
            <p:cNvPr id="9" name="矩形 8"/>
            <p:cNvSpPr/>
            <p:nvPr/>
          </p:nvSpPr>
          <p:spPr>
            <a:xfrm>
              <a:off x="1774726" y="2377868"/>
              <a:ext cx="7377782" cy="8111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486694" y="2060848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sx="102000" sy="102000" algn="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46421" y="753573"/>
            <a:ext cx="6738937" cy="67084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3200" dirty="0">
                <a:latin typeface="思源黑体 CN Bold" pitchFamily="34" charset="-122"/>
                <a:ea typeface="思源黑体 CN Bold" pitchFamily="34" charset="-122"/>
              </a:rPr>
              <a:t>Analysing &amp; Result</a:t>
            </a:r>
            <a:endParaRPr lang="en-US" altLang="zh-CN" sz="3200" dirty="0"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0628" y="2385402"/>
            <a:ext cx="4134465" cy="38728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V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iss </a:t>
            </a:r>
            <a:endParaRPr lang="en-US" altLang="zh-CN" sz="2700" baseline="-250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46421" y="3440642"/>
            <a:ext cx="7665814" cy="1128141"/>
            <a:chOff x="1486694" y="2060848"/>
            <a:chExt cx="7665814" cy="1128141"/>
          </a:xfrm>
        </p:grpSpPr>
        <p:sp>
          <p:nvSpPr>
            <p:cNvPr id="16" name="矩形 15"/>
            <p:cNvSpPr/>
            <p:nvPr/>
          </p:nvSpPr>
          <p:spPr>
            <a:xfrm>
              <a:off x="1774726" y="2377868"/>
              <a:ext cx="7377782" cy="8111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86694" y="2060848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sx="102000" sy="102000" algn="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84671" y="191366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思源黑体 CN Bold" pitchFamily="34" charset="-122"/>
                <a:ea typeface="思源黑体 CN Bold" pitchFamily="34" charset="-122"/>
              </a:rPr>
              <a:t>1</a:t>
            </a:r>
            <a:endParaRPr lang="zh-CN" altLang="en-US" sz="2400" dirty="0"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1550" y="348611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思源黑体 CN Bold" pitchFamily="34" charset="-122"/>
                <a:ea typeface="思源黑体 CN Bold" pitchFamily="34" charset="-122"/>
              </a:rPr>
              <a:t>2</a:t>
            </a:r>
            <a:endParaRPr lang="zh-CN" altLang="en-US" sz="2400" dirty="0"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1550" y="503397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思源黑体 CN Bold" pitchFamily="34" charset="-122"/>
                <a:ea typeface="思源黑体 CN Bold" pitchFamily="34" charset="-122"/>
              </a:rPr>
              <a:t>3</a:t>
            </a:r>
            <a:endParaRPr lang="zh-CN" altLang="en-US" sz="2400" dirty="0">
              <a:latin typeface="思源黑体 CN Bold" pitchFamily="34" charset="-122"/>
              <a:ea typeface="思源黑体 CN Bold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3760628" y="3945448"/>
                <a:ext cx="4134465" cy="387288"/>
              </a:xfrm>
              <a:prstGeom prst="rect">
                <a:avLst/>
              </a:prstGeom>
            </p:spPr>
            <p:txBody>
              <a:bodyPr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思源黑体 CN Bold" pitchFamily="34" charset="-122"/>
                    <a:ea typeface="思源黑体 CN Bold" pitchFamily="34" charset="-122"/>
                    <a:sym typeface="+mn-ea"/>
                  </a:rPr>
                  <a:t>β</a:t>
                </a:r>
                <a14:m>
                  <m:oMath xmlns:m="http://schemas.openxmlformats.org/officeDocument/2006/math">
                    <m:r>
                      <a:rPr lang="en-US" altLang="zh-CN" sz="2800" dirty="0">
                        <a:solidFill>
                          <a:schemeClr val="bg1"/>
                        </a:solidFill>
                        <a:latin typeface="思源黑体 CN Bold" pitchFamily="34" charset="-122"/>
                        <a:ea typeface="思源黑体 CN Bold" pitchFamily="34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2800">
                            <a:solidFill>
                              <a:schemeClr val="bg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chemeClr val="bg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chemeClr val="bg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N</m:t>
                        </m:r>
                      </m:sub>
                      <m:sup>
                        <m:r>
                          <a:rPr lang="en-US" altLang="zh-CN" sz="2800">
                            <a:solidFill>
                              <a:schemeClr val="bg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2800">
                        <a:solidFill>
                          <a:schemeClr val="bg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endParaRPr lang="en-US" altLang="zh-CN" sz="2700" baseline="-25000" dirty="0">
                  <a:solidFill>
                    <a:schemeClr val="bg1"/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  <a:p>
                <a:pPr marL="0" indent="0" algn="l">
                  <a:buNone/>
                  <a:defRPr/>
                </a:pPr>
                <a:endParaRPr lang="en-US" altLang="zh-CN" sz="2700" dirty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28" y="3945448"/>
                <a:ext cx="4134465" cy="387288"/>
              </a:xfrm>
              <a:prstGeom prst="rect">
                <a:avLst/>
              </a:prstGeom>
              <a:blipFill rotWithShape="1">
                <a:blip r:embed="rId1"/>
                <a:stretch>
                  <a:fillRect l="-4" t="-50" r="3" b="-157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60628" y="5505494"/>
            <a:ext cx="4134465" cy="38728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  <a:defRPr/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Arc</a:t>
            </a:r>
            <a:endParaRPr lang="en-US" altLang="zh-CN" sz="27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buNone/>
              <a:defRPr/>
            </a:pPr>
            <a:endParaRPr lang="en-US" altLang="zh-CN" sz="27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Q截图202306281328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245" y="0"/>
            <a:ext cx="1074674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4785" y="1818005"/>
            <a:ext cx="760730" cy="3222625"/>
          </a:xfrm>
          <a:prstGeom prst="rect">
            <a:avLst/>
          </a:prstGeom>
          <a:noFill/>
        </p:spPr>
        <p:txBody>
          <a:bodyPr vert="vert" wrap="square" rtlCol="0">
            <a:noAutofit/>
          </a:bodyPr>
          <a:p>
            <a:pPr algn="ctr"/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Result</a:t>
            </a:r>
            <a:endParaRPr lang="en-US" altLang="zh-CN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组合 4"/>
          <p:cNvGrpSpPr/>
          <p:nvPr/>
        </p:nvGrpSpPr>
        <p:grpSpPr>
          <a:xfrm flipH="1">
            <a:off x="790196" y="45087"/>
            <a:ext cx="1198880" cy="7317432"/>
            <a:chOff x="11265" y="0"/>
            <a:chExt cx="1198880" cy="7317432"/>
          </a:xfrm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5"/>
            <p:cNvSpPr txBox="1"/>
            <p:nvPr>
              <p:custDataLst>
                <p:tags r:id="rId3"/>
              </p:custDataLst>
            </p:nvPr>
          </p:nvSpPr>
          <p:spPr>
            <a:xfrm rot="16200000">
              <a:off x="455765" y="4589464"/>
              <a:ext cx="30988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endParaRPr lang="zh-CN" altLang="en-US" sz="7200" b="1" dirty="0">
                <a:latin typeface="Roboto Th" pitchFamily="2" charset="0"/>
                <a:ea typeface="浪漫雅圆" panose="02010601040101010101" pitchFamily="2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0957816" y="15877"/>
            <a:ext cx="1198880" cy="7317432"/>
            <a:chOff x="11265" y="0"/>
            <a:chExt cx="1198880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55765" y="4589464"/>
              <a:ext cx="30988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200" b="1" dirty="0">
                <a:latin typeface="Roboto Th" pitchFamily="2" charset="0"/>
                <a:ea typeface="浪漫雅圆" panose="02010601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639560" y="2637155"/>
                <a:ext cx="2639695" cy="76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𝑖𝑠𝑠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 baseline="-2500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0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∆</m:t>
                              </m:r>
                              <m:r>
                                <a:rPr lang="en-US" altLang="zh-CN"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  <m:t>𝜈</m:t>
                              </m:r>
                              <m:r>
                                <a:rPr lang="zh-CN" altLang="en-US" baseline="-25000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𝑥𝐷</m:t>
                              </m:r>
                            </m:e>
                          </m:rad>
                        </m:num>
                        <m:den>
                          <m:r>
                            <a:rPr lang="zh-CN" altLang="en-US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  <a:sym typeface="+mn-ea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𝜏</m:t>
                          </m:r>
                          <m:r>
                            <a:rPr lang="en-US" altLang="zh-CN" i="1" baseline="-2500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</m:t>
                          </m:r>
                          <m:r>
                            <a:rPr lang="en-US" altLang="zh-CN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  <a:sym typeface="+mn-ea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639560" y="2637155"/>
                <a:ext cx="2639695" cy="762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内容占位符 4" descr="QQ截图2023042523020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571" t="16138" r="1530" b="5717"/>
          <a:stretch>
            <a:fillRect/>
          </a:stretch>
        </p:blipFill>
        <p:spPr>
          <a:xfrm>
            <a:off x="622935" y="1196975"/>
            <a:ext cx="4985385" cy="2740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4690" y="188595"/>
            <a:ext cx="5038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V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iss 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94690" y="4437380"/>
                <a:ext cx="5242560" cy="160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V</a:t>
                </a:r>
                <a:r>
                  <a:rPr lang="en-US" altLang="zh-CN" sz="2400" baseline="-25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iss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 or 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V</a:t>
                </a:r>
                <a:r>
                  <a:rPr lang="en-US" altLang="zh-CN" sz="2400" baseline="-25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eff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 is made of V</a:t>
                </a:r>
                <a:r>
                  <a:rPr lang="en-US" altLang="zh-CN" sz="2400" baseline="-25000">
                    <a:latin typeface="Times New Roman" panose="02020603050405020304" charset="0"/>
                    <a:cs typeface="Times New Roman" panose="02020603050405020304" charset="0"/>
                  </a:rPr>
                  <a:t>earth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, V</a:t>
                </a:r>
                <a:r>
                  <a:rPr lang="en-US" altLang="zh-CN" sz="2400" baseline="-25000">
                    <a:latin typeface="Times New Roman" panose="02020603050405020304" charset="0"/>
                    <a:cs typeface="Times New Roman" panose="02020603050405020304" charset="0"/>
                  </a:rPr>
                  <a:t>scr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 and V</a:t>
                </a:r>
                <a:r>
                  <a:rPr lang="en-US" altLang="zh-CN" sz="2400" baseline="-25000">
                    <a:latin typeface="Times New Roman" panose="02020603050405020304" charset="0"/>
                    <a:cs typeface="Times New Roman" panose="02020603050405020304" charset="0"/>
                  </a:rPr>
                  <a:t>psr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. The vector expression is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</m:acc>
                    <m:r>
                      <m:rPr>
                        <m:nor/>
                      </m:rPr>
                      <a:rPr lang="en-US" altLang="zh-CN" sz="2400" baseline="-250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𝑖𝑠</m:t>
                    </m:r>
                    <m:r>
                      <m:rPr>
                        <m:nor/>
                      </m:rPr>
                      <a:rPr lang="en-US" altLang="zh-CN" sz="2400" baseline="-250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s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𝑉</m:t>
                        </m:r>
                      </m:e>
                    </m:acc>
                    <m:r>
                      <m:rPr>
                        <m:nor/>
                      </m:rPr>
                      <a:rPr lang="en-US" altLang="zh-CN" sz="2400" baseline="-250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𝑝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𝑉</m:t>
                        </m:r>
                      </m:e>
                    </m:acc>
                    <m:r>
                      <m:rPr>
                        <m:nor/>
                      </m:rPr>
                      <a:rPr lang="en-US" altLang="zh-CN" sz="2400" baseline="-250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𝑒𝑎𝑟𝑡ℎ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−(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𝑉</m:t>
                        </m:r>
                      </m:e>
                    </m:acc>
                    <m:r>
                      <m:rPr>
                        <m:nor/>
                      </m:rPr>
                      <a:rPr lang="en-US" altLang="zh-CN" sz="2400" baseline="-250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𝑠𝑐𝑟</m:t>
                    </m:r>
                  </m:oMath>
                </a14:m>
                <a:endParaRPr lang="en-US" altLang="zh-CN" sz="2400" baseline="-25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Here </a:t>
                </a:r>
                <a:r>
                  <a:rPr lang="en-US" altLang="zh-CN" sz="2400" i="1"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=d</a:t>
                </a:r>
                <a:r>
                  <a:rPr lang="en-US" altLang="zh-CN" sz="2400" baseline="-25000">
                    <a:latin typeface="Times New Roman" panose="02020603050405020304" charset="0"/>
                    <a:cs typeface="Times New Roman" panose="02020603050405020304" charset="0"/>
                  </a:rPr>
                  <a:t>scr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/(d</a:t>
                </a:r>
                <a:r>
                  <a:rPr lang="en-US" altLang="zh-CN" sz="2400" baseline="-25000">
                    <a:latin typeface="Times New Roman" panose="02020603050405020304" charset="0"/>
                    <a:cs typeface="Times New Roman" panose="02020603050405020304" charset="0"/>
                  </a:rPr>
                  <a:t>psr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-d</a:t>
                </a:r>
                <a:r>
                  <a:rPr lang="en-US" altLang="zh-CN" sz="2400" baseline="-25000">
                    <a:latin typeface="Times New Roman" panose="02020603050405020304" charset="0"/>
                    <a:cs typeface="Times New Roman" panose="02020603050405020304" charset="0"/>
                  </a:rPr>
                  <a:t>scr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</a:rPr>
                  <a:t>)</a:t>
                </a:r>
                <a:endParaRPr lang="en-US" altLang="zh-CN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90" y="4437380"/>
                <a:ext cx="5242560" cy="1609090"/>
              </a:xfrm>
              <a:prstGeom prst="rect">
                <a:avLst/>
              </a:prstGeom>
              <a:blipFill rotWithShape="1">
                <a:blip r:embed="rId6"/>
                <a:stretch>
                  <a:fillRect b="-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5937250" y="678180"/>
            <a:ext cx="45504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 another way, theory gives that the value of V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iss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can be obtained by :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22975" y="3703955"/>
            <a:ext cx="4585335" cy="21697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D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is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distance of pulsar, </a:t>
            </a:r>
            <a:r>
              <a:rPr lang="en-US" altLang="zh-CN" sz="24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ν is the observation frequency,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2400" i="1" baseline="-2500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is model-dependence parameter.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11040" y="6309360"/>
            <a:ext cx="410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Gupt</a:t>
            </a:r>
            <a:r>
              <a:rPr lang="en-US" altLang="zh-CN"/>
              <a:t>a et al 1995 Apj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1196576" y="15877"/>
            <a:ext cx="1198880" cy="7317432"/>
            <a:chOff x="11265" y="0"/>
            <a:chExt cx="1198880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55765" y="4589464"/>
              <a:ext cx="30988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200" b="1" dirty="0">
                <a:latin typeface="Roboto Th" pitchFamily="2" charset="0"/>
                <a:ea typeface="浪漫雅圆" panose="02010601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7530" y="3573145"/>
            <a:ext cx="10366375" cy="3204845"/>
            <a:chOff x="1069696" y="998334"/>
            <a:chExt cx="7920395" cy="3249646"/>
          </a:xfrm>
        </p:grpSpPr>
        <p:sp>
          <p:nvSpPr>
            <p:cNvPr id="3" name="Rectangle 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>
            <a:xfrm>
              <a:off x="1167902" y="998334"/>
              <a:ext cx="7753116" cy="3249646"/>
            </a:xfrm>
            <a:prstGeom prst="rect">
              <a:avLst/>
            </a:prstGeom>
          </p:spPr>
          <p:txBody>
            <a:bodyPr rtlCol="0">
              <a:normAutofit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</a:rPr>
                <a:t>For a solitary pulsar, 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</a:t>
              </a:r>
              <a:r>
                <a:rPr lang="en-US" altLang="zh-CN" sz="2400" baseline="-25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iss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</a:rPr>
                <a:t> experiences an annual modulation due to Earth’s revolution 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</a:rPr>
                <a:t>as 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V</a:t>
              </a:r>
              <a:r>
                <a:rPr lang="en-US" altLang="zh-CN" sz="24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iss</a:t>
              </a:r>
              <a:r>
                <a:rPr lang="zh-CN" altLang="en-US" sz="2400" baseline="30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=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[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xV</a:t>
              </a:r>
              <a:r>
                <a:rPr lang="zh-CN" altLang="en-US" sz="24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p,δ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−(1+x)V</a:t>
              </a:r>
              <a:r>
                <a:rPr lang="zh-CN" altLang="en-US" sz="24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scr,δ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+V</a:t>
              </a:r>
              <a:r>
                <a:rPr lang="zh-CN" altLang="en-US" sz="24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e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(c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osAsinδcosω−sinAsinδcosω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)]</a:t>
              </a:r>
              <a:r>
                <a:rPr lang="en-US" altLang="zh-CN" sz="2400" baseline="30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+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[xV</a:t>
              </a:r>
              <a:r>
                <a:rPr lang="zh-CN" altLang="en-US" sz="24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p,ω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−(1+x)V</a:t>
              </a:r>
              <a:r>
                <a:rPr lang="zh-CN" altLang="en-US" sz="24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scr,ω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+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V</a:t>
              </a:r>
              <a:r>
                <a:rPr lang="zh-CN" altLang="en-US" sz="24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e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(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cosAsinω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+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sinAcosω)]</a:t>
              </a:r>
              <a:r>
                <a:rPr lang="zh-CN" altLang="en-US" sz="2400" baseline="30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sz="2400" baseline="30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 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(</a:t>
              </a:r>
              <a:r>
                <a:rPr lang="zh-CN" alt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Bogdanov et al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2002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Apj)</a:t>
              </a:r>
              <a:endParaRPr lang="en-US" altLang="zh-CN" sz="2400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</a:rPr>
                <a:t>A is the Elong. of earth. 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δ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and 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ω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is the Elat.</a:t>
              </a:r>
              <a:r>
                <a:rPr lang="en-US" altLang="zh-CN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and Elong. of pulsar.</a:t>
              </a:r>
              <a:endParaRPr lang="en-US" altLang="zh-CN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2"/>
              </p:custDataLst>
            </p:nvPr>
          </p:nvSpPr>
          <p:spPr>
            <a:xfrm>
              <a:off x="1069696" y="998334"/>
              <a:ext cx="7920395" cy="3113788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内容占位符 7" descr="C:\Users\Administrator\Desktop\homework\viss.jpgvis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38835" y="300355"/>
            <a:ext cx="9918700" cy="3082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76620" y="6225540"/>
            <a:ext cx="537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1316083" y="-27303"/>
            <a:ext cx="396037" cy="7317432"/>
            <a:chOff x="694601" y="-43180"/>
            <a:chExt cx="396037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94601" y="-4318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073742852" name="内容占位符 1073742851" descr="C:\Users\Administrator\Desktop\报销材料\gum2.jpggum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4445" y="327025"/>
            <a:ext cx="7552690" cy="57042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/>
          <p:cNvGrpSpPr/>
          <p:nvPr/>
        </p:nvGrpSpPr>
        <p:grpSpPr>
          <a:xfrm>
            <a:off x="7581900" y="314325"/>
            <a:ext cx="3744595" cy="6053455"/>
            <a:chOff x="938686" y="653966"/>
            <a:chExt cx="8451135" cy="5398579"/>
          </a:xfrm>
        </p:grpSpPr>
        <p:sp>
          <p:nvSpPr>
            <p:cNvPr id="3" name="Rectangle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>
            <a:xfrm>
              <a:off x="1145056" y="691908"/>
              <a:ext cx="8244765" cy="5360637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40000"/>
                </a:lnSpc>
                <a:buNone/>
              </a:pPr>
              <a:endParaRPr lang="en-US" altLang="zh-CN" sz="17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40000"/>
                </a:lnSpc>
              </a:pP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expansion velocity of gum is about 13km/s, if we add the velocity </a:t>
              </a: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of</a:t>
              </a: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</a:t>
              </a: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galaxy</a:t>
              </a: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rotation  (~10km/s), it is coincident with V</a:t>
              </a:r>
              <a:r>
                <a:rPr lang="en-US" altLang="zh-CN" sz="1800" baseline="-25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scr</a:t>
              </a: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  <a:endParaRPr lang="en-US" altLang="zh-CN" sz="18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40000"/>
                </a:lnSpc>
              </a:pP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x=0.14±0.02, means that d</a:t>
              </a:r>
              <a:r>
                <a:rPr lang="en-US" altLang="zh-CN" sz="1800" baseline="-25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scr</a:t>
              </a: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is 250±40 pc.</a:t>
              </a:r>
              <a:endParaRPr lang="en-US" altLang="zh-CN" sz="18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40000"/>
                </a:lnSpc>
              </a:pPr>
              <a:r>
                <a:rPr lang="en-US" altLang="zh-CN" sz="1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geometry model gives the forward edge of gum in front of B0740-28 is about 300pc away from earth.</a:t>
              </a:r>
              <a:r>
                <a:rPr lang="en-US" altLang="zh-CN" sz="17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zh-CN" sz="17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4"/>
              </p:custDataLst>
            </p:nvPr>
          </p:nvSpPr>
          <p:spPr>
            <a:xfrm>
              <a:off x="938686" y="653966"/>
              <a:ext cx="8352249" cy="5398579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9135493" y="45087"/>
            <a:ext cx="108000" cy="7317432"/>
            <a:chOff x="982638" y="0"/>
            <a:chExt cx="108000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2255" y="321945"/>
            <a:ext cx="7592695" cy="3234055"/>
            <a:chOff x="1054646" y="961871"/>
            <a:chExt cx="8005917" cy="5127126"/>
          </a:xfrm>
        </p:grpSpPr>
        <p:sp>
          <p:nvSpPr>
            <p:cNvPr id="3" name="Rectangle 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>
            <a:xfrm>
              <a:off x="1144367" y="1948438"/>
              <a:ext cx="7806388" cy="4140559"/>
            </a:xfrm>
            <a:prstGeom prst="rect">
              <a:avLst/>
            </a:prstGeom>
          </p:spPr>
          <p:txBody>
            <a:bodyPr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Δ</a:t>
              </a:r>
              <a:r>
                <a:rPr lang="en-US" altLang="zh-CN" sz="2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ν</a:t>
              </a:r>
              <a:r>
                <a:rPr lang="zh-CN" altLang="en-US" sz="20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d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~</a:t>
              </a:r>
              <a:r>
                <a:rPr lang="en-US" altLang="zh-CN" sz="2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ν</a:t>
              </a:r>
              <a:r>
                <a:rPr lang="en-US" altLang="zh-CN" sz="2000" baseline="30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α</a:t>
              </a:r>
              <a:r>
                <a:rPr lang="zh-CN" altLang="en-US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，Δτ</a:t>
              </a:r>
              <a:r>
                <a:rPr lang="zh-CN" altLang="en-US" sz="20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d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~</a:t>
              </a:r>
              <a:r>
                <a:rPr lang="en-US" altLang="zh-CN" sz="2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ν</a:t>
              </a:r>
              <a:r>
                <a:rPr lang="en-US" altLang="zh-CN" sz="2000" baseline="30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(α−2)/2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, if β≤4</a:t>
              </a:r>
              <a:r>
                <a:rPr lang="zh-CN" altLang="en-US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，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α=2β/(β−2), or α=8/(6−β),  this 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relationship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indicates that α≥4</a:t>
              </a:r>
              <a:r>
                <a:rPr lang="en-US" altLang="zh-CN" sz="2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 When 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β&gt;4, scintillation is insensitive with frequency, incoincidence with our result. Consequently, we assume β&lt;4(Krishnakumar et al 2019 Apj).</a:t>
              </a:r>
              <a:endPara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20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In our availiable simultaneous 2.25/8.60 GHz interstellar scintillation observations,</a:t>
              </a:r>
              <a:r>
                <a:rPr lang="en-US" altLang="zh-CN" sz="2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Δτ</a:t>
              </a:r>
              <a:r>
                <a:rPr lang="zh-CN" altLang="en-US" sz="20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d</a:t>
              </a:r>
              <a:r>
                <a:rPr lang="en-US" altLang="zh-CN" sz="20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and </a:t>
              </a:r>
              <a:r>
                <a:rPr lang="zh-CN" altLang="en-US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Δ</a:t>
              </a:r>
              <a:r>
                <a:rPr lang="en-US" altLang="zh-CN" sz="2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ν</a:t>
              </a:r>
              <a:r>
                <a:rPr lang="zh-CN" altLang="en-US" sz="20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d</a:t>
              </a:r>
              <a:r>
                <a:rPr lang="en-US" altLang="zh-CN" sz="2000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zh-CN" sz="2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will give 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α</a:t>
              </a:r>
              <a:r>
                <a:rPr lang="en-US" altLang="zh-CN" sz="20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ν</a:t>
              </a:r>
              <a:r>
                <a:rPr lang="en-US" altLang="zh-CN" sz="2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, 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α</a:t>
              </a:r>
              <a:r>
                <a:rPr lang="en-US" altLang="zh-CN" sz="20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τ</a:t>
              </a:r>
              <a:r>
                <a:rPr lang="en-US" altLang="zh-CN" sz="2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 seperately</a:t>
              </a: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. </a:t>
              </a:r>
              <a:endPara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10000"/>
                </a:lnSpc>
              </a:pPr>
              <a:endParaRPr lang="en-US" altLang="zh-CN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2"/>
              </p:custDataLst>
            </p:nvPr>
          </p:nvSpPr>
          <p:spPr>
            <a:xfrm>
              <a:off x="1054646" y="1304822"/>
              <a:ext cx="8005917" cy="4697535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>
              <p:custDataLst>
                <p:tags r:id="rId3"/>
              </p:custDataLst>
            </p:nvPr>
          </p:nvSpPr>
          <p:spPr>
            <a:xfrm>
              <a:off x="1463077" y="978985"/>
              <a:ext cx="1525925" cy="860729"/>
            </a:xfrm>
            <a:prstGeom prst="roundRect">
              <a:avLst>
                <a:gd name="adj" fmla="val 6968"/>
              </a:avLst>
            </a:prstGeom>
            <a:solidFill>
              <a:schemeClr val="tx1"/>
            </a:solidFill>
            <a:ln w="444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TextBox 6"/>
            <p:cNvSpPr txBox="1"/>
            <p:nvPr>
              <p:custDataLst>
                <p:tags r:id="rId4"/>
              </p:custDataLst>
            </p:nvPr>
          </p:nvSpPr>
          <p:spPr>
            <a:xfrm>
              <a:off x="1522668" y="961871"/>
              <a:ext cx="3658470" cy="8788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charset="0"/>
                  <a:ea typeface="思源黑体 CN Bold" pitchFamily="34" charset="-122"/>
                  <a:cs typeface="Times New Roman" panose="02020603050405020304" charset="0"/>
                </a:rPr>
                <a:t>β</a:t>
              </a:r>
              <a:endParaRPr lang="en-US" altLang="zh-CN" sz="3200" baseline="-25000" dirty="0">
                <a:solidFill>
                  <a:schemeClr val="bg1"/>
                </a:solidFill>
                <a:latin typeface="Times New Roman" panose="02020603050405020304" charset="0"/>
                <a:ea typeface="思源黑体 CN Bold" pitchFamily="34" charset="-122"/>
                <a:cs typeface="Times New Roman" panose="02020603050405020304" charset="0"/>
              </a:endParaRPr>
            </a:p>
          </p:txBody>
        </p:sp>
      </p:grpSp>
      <p:pic>
        <p:nvPicPr>
          <p:cNvPr id="6" name="图片 5" descr="QQ截图202306272228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770" y="15875"/>
            <a:ext cx="2774950" cy="6858000"/>
          </a:xfrm>
          <a:prstGeom prst="rect">
            <a:avLst/>
          </a:prstGeom>
        </p:spPr>
      </p:pic>
      <p:pic>
        <p:nvPicPr>
          <p:cNvPr id="10" name="图片 9" descr="QQ截图202306292208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90" y="3789045"/>
            <a:ext cx="2585720" cy="24898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19450" y="4203700"/>
            <a:ext cx="4504055" cy="2463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Pioneers got α</a:t>
            </a:r>
            <a:r>
              <a:rPr lang="en-US" altLang="zh-CN" sz="20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ν</a:t>
            </a:r>
            <a:r>
              <a:rPr lang="en-US" altLang="zh-CN" sz="2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=3.74</a:t>
            </a:r>
            <a:r>
              <a:rPr lang="zh-CN" altLang="en-US" sz="2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±</a:t>
            </a:r>
            <a:r>
              <a:rPr lang="en-US" altLang="zh-CN" sz="2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0.68, 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α</a:t>
            </a:r>
            <a:r>
              <a:rPr lang="en-US" altLang="zh-CN" sz="20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τ</a:t>
            </a:r>
            <a:r>
              <a:rPr lang="en-US" altLang="zh-CN" sz="2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=2.91</a:t>
            </a:r>
            <a:r>
              <a:rPr lang="zh-CN" altLang="en-US" sz="2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±</a:t>
            </a:r>
            <a:r>
              <a:rPr lang="en-US" altLang="zh-CN" sz="2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0.24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but their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data is in not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simultaneous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can not exclude that different clump of plasma is observed.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660" y="6444615"/>
            <a:ext cx="2616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Wang</a:t>
            </a:r>
            <a:r>
              <a:rPr lang="en-US" altLang="zh-CN"/>
              <a:t> et al 2018 A&amp;A</a:t>
            </a:r>
            <a:endParaRPr lang="en-US" altLang="zh-CN"/>
          </a:p>
        </p:txBody>
      </p:sp>
      <p:pic>
        <p:nvPicPr>
          <p:cNvPr id="23" name="图片 22" descr="QQ截图20230627222955"/>
          <p:cNvPicPr>
            <a:picLocks noChangeAspect="1"/>
          </p:cNvPicPr>
          <p:nvPr/>
        </p:nvPicPr>
        <p:blipFill>
          <a:blip r:embed="rId7"/>
          <a:srcRect l="13784" r="37946"/>
          <a:stretch>
            <a:fillRect/>
          </a:stretch>
        </p:blipFill>
        <p:spPr>
          <a:xfrm>
            <a:off x="8430895" y="45085"/>
            <a:ext cx="5759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0883648" y="15877"/>
            <a:ext cx="108000" cy="7317432"/>
            <a:chOff x="982638" y="0"/>
            <a:chExt cx="108000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4645" y="476885"/>
            <a:ext cx="9384030" cy="5652770"/>
            <a:chOff x="1054646" y="979018"/>
            <a:chExt cx="7920879" cy="51099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3"/>
                <p:cNvSpPr txBox="1"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>
                <a:xfrm>
                  <a:off x="1144454" y="1584671"/>
                  <a:ext cx="7785673" cy="4504326"/>
                </a:xfrm>
                <a:prstGeom prst="rect">
                  <a:avLst/>
                </a:prstGeom>
              </p:spPr>
              <p:txBody>
                <a:bodyPr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r>
                    <a:rPr lang="en-US" altLang="zh-CN" sz="2400">
                      <a:solidFill>
                        <a:schemeClr val="tx1"/>
                      </a:solidFill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When </a:t>
                  </a:r>
                  <a:r>
                    <a:rPr lang="en-US" altLang="zh-CN" sz="2400">
                      <a:solidFill>
                        <a:schemeClr val="tx1"/>
                      </a:solidFill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β&lt;4,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altLang="zh-CN" sz="2400">
                      <a:solidFill>
                        <a:schemeClr val="tx1"/>
                      </a:solidFill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 can be obtained by an analytical expression(Cordes et al 1985 Apj).</a:t>
                  </a:r>
                  <a:endParaRPr lang="en-US" altLang="zh-CN" sz="240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10000"/>
                    </a:lnSpc>
                  </a:pPr>
                  <a:endParaRPr lang="en-US" altLang="zh-CN" sz="240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10000"/>
                    </a:lnSpc>
                  </a:pPr>
                  <a:endParaRPr lang="en-US" altLang="zh-CN" sz="24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10000"/>
                    </a:lnSpc>
                  </a:pPr>
                  <a:endParaRPr lang="en-US" altLang="zh-CN" sz="24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10000"/>
                    </a:lnSpc>
                  </a:pPr>
                  <a:endParaRPr lang="en-US" altLang="zh-CN" sz="24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altLang="zh-CN" sz="24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Avaliable </a:t>
                  </a:r>
                  <a:r>
                    <a:rPr lang="en-US" altLang="zh-CN" sz="2400" dirty="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epochs gives that it ranges between -1.7 to -4.7, similar to other pulsars but incoincident with pioneers about B0740-28. This is because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𝑙𝑔𝐶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altLang="zh-CN" sz="2400" dirty="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 is sensitive with </a:t>
                  </a:r>
                  <a:r>
                    <a:rPr lang="en-US" altLang="zh-CN" sz="24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β, </a:t>
                  </a:r>
                  <a:r>
                    <a:rPr lang="en-US" altLang="zh-CN" sz="2400" dirty="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pioneers assume </a:t>
                  </a:r>
                  <a:r>
                    <a:rPr lang="en-US" altLang="zh-CN" sz="24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β=11/3, if we use β=11/3,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𝑙𝑔𝐶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altLang="zh-CN" sz="24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 </a:t>
                  </a:r>
                  <a:r>
                    <a:rPr lang="en-US" altLang="zh-CN" sz="2400" dirty="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 ranged between -1.5~-1.9</a:t>
                  </a:r>
                  <a:r>
                    <a:rPr lang="en-US" altLang="zh-CN" sz="1800" dirty="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.</a:t>
                  </a:r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10000"/>
                    </a:lnSpc>
                  </a:pPr>
                  <a:endParaRPr lang="en-US" altLang="zh-CN" sz="180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3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"/>
                  </p:custDataLst>
                </p:nvPr>
              </p:nvSpPr>
              <p:spPr>
                <a:xfrm>
                  <a:off x="1144454" y="1584671"/>
                  <a:ext cx="7785673" cy="4504326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圆角矩形 16"/>
            <p:cNvSpPr/>
            <p:nvPr>
              <p:custDataLst>
                <p:tags r:id="rId4"/>
              </p:custDataLst>
            </p:nvPr>
          </p:nvSpPr>
          <p:spPr>
            <a:xfrm>
              <a:off x="1054646" y="1304756"/>
              <a:ext cx="7920879" cy="4751262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>
              <p:custDataLst>
                <p:tags r:id="rId5"/>
              </p:custDataLst>
            </p:nvPr>
          </p:nvSpPr>
          <p:spPr>
            <a:xfrm>
              <a:off x="1462747" y="979018"/>
              <a:ext cx="4255179" cy="573947"/>
            </a:xfrm>
            <a:prstGeom prst="roundRect">
              <a:avLst>
                <a:gd name="adj" fmla="val 6968"/>
              </a:avLst>
            </a:prstGeom>
            <a:solidFill>
              <a:schemeClr val="tx1"/>
            </a:solidFill>
            <a:ln w="444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6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522425" y="1011737"/>
                  <a:ext cx="3672680" cy="478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>
                              <a:solidFill>
                                <a:schemeClr val="bg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chemeClr val="bg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lg</m:t>
                          </m:r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chemeClr val="bg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chemeClr val="bg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N</m:t>
                          </m:r>
                        </m:sub>
                        <m:sup>
                          <m:r>
                            <a:rPr lang="en-US" altLang="zh-CN" sz="3200">
                              <a:solidFill>
                                <a:schemeClr val="bg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3200">
                          <a:solidFill>
                            <a:schemeClr val="bg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</m:oMath>
                  </a14:m>
                  <a:r>
                    <a:rPr lang="en-US" altLang="zh-CN" sz="3200" dirty="0">
                      <a:solidFill>
                        <a:schemeClr val="bg1"/>
                      </a:solidFill>
                      <a:latin typeface="思源黑体 CN Bold" pitchFamily="34" charset="-122"/>
                      <a:ea typeface="思源黑体 CN Bold" pitchFamily="34" charset="-122"/>
                    </a:rPr>
                    <a:t> </a:t>
                  </a:r>
                  <a:endParaRPr lang="en-US" altLang="zh-CN" sz="3200" baseline="-25000" dirty="0">
                    <a:solidFill>
                      <a:schemeClr val="bg1"/>
                    </a:solidFill>
                    <a:latin typeface="思源黑体 CN Bold" pitchFamily="34" charset="-122"/>
                    <a:ea typeface="思源黑体 CN Bold" pitchFamily="34" charset="-122"/>
                  </a:endParaRPr>
                </a:p>
              </p:txBody>
            </p:sp>
          </mc:Choice>
          <mc:Fallback>
            <p:sp>
              <p:nvSpPr>
                <p:cNvPr id="9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>
                <a:xfrm>
                  <a:off x="1522425" y="1011737"/>
                  <a:ext cx="3672680" cy="478738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2" name="对象 11"/>
          <p:cNvGraphicFramePr/>
          <p:nvPr>
            <p:custDataLst>
              <p:tags r:id="rId9"/>
            </p:custDataLst>
          </p:nvPr>
        </p:nvGraphicFramePr>
        <p:xfrm>
          <a:off x="889000" y="2277110"/>
          <a:ext cx="5875655" cy="154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0" imgW="5006975" imgH="1169035" progId="Equation.DSMT4">
                  <p:embed/>
                </p:oleObj>
              </mc:Choice>
              <mc:Fallback>
                <p:oleObj name="" r:id="rId10" imgW="5006975" imgH="1169035" progId="Equation.DSMT4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9000" y="2277110"/>
                        <a:ext cx="5875655" cy="154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1316083" y="15877"/>
            <a:ext cx="108000" cy="7317432"/>
            <a:chOff x="982638" y="0"/>
            <a:chExt cx="108000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824220" y="785495"/>
            <a:ext cx="4880610" cy="5400675"/>
            <a:chOff x="1054646" y="1037799"/>
            <a:chExt cx="7920879" cy="45154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3"/>
                <p:cNvSpPr txBox="1"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>
                <a:xfrm>
                  <a:off x="1144305" y="1522300"/>
                  <a:ext cx="7547817" cy="3970764"/>
                </a:xfrm>
                <a:prstGeom prst="rect">
                  <a:avLst/>
                </a:prstGeom>
              </p:spPr>
              <p:txBody>
                <a:bodyPr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2000" dirty="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Later than MJD 59225, arc somtimes arised from 8.60GHz Secondary spectrum.</a:t>
                  </a:r>
                  <a:endParaRPr lang="en-US" altLang="zh-CN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0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η</a:t>
                  </a:r>
                  <a:r>
                    <a:rPr lang="en-US" altLang="zh-CN" sz="200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 is the curvature of arc, </a:t>
                  </a:r>
                  <a:r>
                    <a:rPr lang="zh-CN" altLang="en-US" sz="20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η</a:t>
                  </a:r>
                  <a:r>
                    <a:rPr lang="en-US" altLang="zh-CN" sz="20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  <a:sym typeface="+mn-ea"/>
                            </a:rPr>
                            <m:t>𝐷𝑥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𝑉</m:t>
                          </m:r>
                          <m:r>
                            <a:rPr lang="en-US" altLang="zh-CN" sz="2000" i="1" baseline="-2500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𝑒𝑓𝑓</m:t>
                          </m:r>
                          <m:func>
                            <m:funcPr>
                              <m:ctrlPr>
                                <a:rPr lang="en-US" altLang="zh-CN" sz="2000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𝜓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)</m:t>
                              </m:r>
                              <m:r>
                                <a:rPr lang="en-US" altLang="zh-CN" sz="2000" i="1" baseline="30000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altLang="zh-CN" sz="20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, ψ is the angle between V</a:t>
                  </a:r>
                  <a:r>
                    <a:rPr lang="en-US" altLang="zh-CN" sz="2000" baseline="-250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eff</a:t>
                  </a:r>
                  <a:r>
                    <a:rPr lang="en-US" altLang="zh-CN" sz="20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 and the long axis of the scattering(Cordes et al 2006 Apj). </a:t>
                  </a:r>
                  <a:endParaRPr lang="en-US" altLang="zh-CN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0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 The fitting result gives the direction of </a:t>
                  </a:r>
                  <a:r>
                    <a:rPr lang="en-US" altLang="zh-CN" sz="2000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  <a:sym typeface="+mn-ea"/>
                    </a:rPr>
                    <a:t>long axis of the scattering. </a:t>
                  </a:r>
                  <a:endParaRPr lang="en-US" altLang="zh-CN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altLang="zh-CN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3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"/>
                  </p:custDataLst>
                </p:nvPr>
              </p:nvSpPr>
              <p:spPr>
                <a:xfrm>
                  <a:off x="1144305" y="1522300"/>
                  <a:ext cx="7547817" cy="3970764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圆角矩形 16"/>
            <p:cNvSpPr/>
            <p:nvPr>
              <p:custDataLst>
                <p:tags r:id="rId4"/>
              </p:custDataLst>
            </p:nvPr>
          </p:nvSpPr>
          <p:spPr>
            <a:xfrm>
              <a:off x="1054646" y="1304764"/>
              <a:ext cx="7920879" cy="4248472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>
              <p:custDataLst>
                <p:tags r:id="rId5"/>
              </p:custDataLst>
            </p:nvPr>
          </p:nvSpPr>
          <p:spPr>
            <a:xfrm>
              <a:off x="1462747" y="1096585"/>
              <a:ext cx="2569184" cy="418015"/>
            </a:xfrm>
            <a:prstGeom prst="roundRect">
              <a:avLst>
                <a:gd name="adj" fmla="val 6968"/>
              </a:avLst>
            </a:prstGeom>
            <a:solidFill>
              <a:schemeClr val="tx1"/>
            </a:solidFill>
            <a:ln w="444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TextBox 6"/>
            <p:cNvSpPr txBox="1"/>
            <p:nvPr>
              <p:custDataLst>
                <p:tags r:id="rId6"/>
              </p:custDataLst>
            </p:nvPr>
          </p:nvSpPr>
          <p:spPr>
            <a:xfrm>
              <a:off x="1565803" y="1037799"/>
              <a:ext cx="5347572" cy="4178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itchFamily="34" charset="-122"/>
                  <a:ea typeface="思源黑体 CN Bold" pitchFamily="34" charset="-122"/>
                </a:rPr>
                <a:t>Arc</a:t>
              </a:r>
              <a:endParaRPr lang="en-US" altLang="zh-CN" sz="32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pic>
        <p:nvPicPr>
          <p:cNvPr id="7" name="图片 6" descr="C:\Users\Administrator\Desktop\homework\eta.jpgeta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72123" y="2047875"/>
            <a:ext cx="4838065" cy="37191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29300" y="323850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>
            <a:off x="3946255" y="-813498"/>
            <a:ext cx="8485655" cy="7672567"/>
          </a:xfrm>
          <a:custGeom>
            <a:avLst/>
            <a:gdLst/>
            <a:ahLst/>
            <a:cxnLst/>
            <a:rect l="l" t="t" r="r" b="b"/>
            <a:pathLst>
              <a:path w="8485655" h="7528551">
                <a:moveTo>
                  <a:pt x="8453817" y="7523638"/>
                </a:moveTo>
                <a:cubicBezTo>
                  <a:pt x="8464996" y="7524116"/>
                  <a:pt x="8475526" y="7526222"/>
                  <a:pt x="8485655" y="7528551"/>
                </a:cubicBezTo>
                <a:lnTo>
                  <a:pt x="8453817" y="7528551"/>
                </a:lnTo>
                <a:close/>
                <a:moveTo>
                  <a:pt x="8321461" y="61"/>
                </a:moveTo>
                <a:cubicBezTo>
                  <a:pt x="8328499" y="-3127"/>
                  <a:pt x="8333618" y="116442"/>
                  <a:pt x="8333618" y="471025"/>
                </a:cubicBezTo>
                <a:cubicBezTo>
                  <a:pt x="8333618" y="1605692"/>
                  <a:pt x="8288192" y="6242872"/>
                  <a:pt x="8281204" y="7416241"/>
                </a:cubicBezTo>
                <a:lnTo>
                  <a:pt x="8281293" y="7420539"/>
                </a:lnTo>
                <a:lnTo>
                  <a:pt x="8277963" y="7420539"/>
                </a:lnTo>
                <a:lnTo>
                  <a:pt x="8277963" y="7511185"/>
                </a:lnTo>
                <a:lnTo>
                  <a:pt x="2536774" y="7490125"/>
                </a:lnTo>
                <a:cubicBezTo>
                  <a:pt x="2536769" y="7490131"/>
                  <a:pt x="2497983" y="7533224"/>
                  <a:pt x="2501160" y="7520430"/>
                </a:cubicBezTo>
                <a:lnTo>
                  <a:pt x="2505326" y="7511236"/>
                </a:lnTo>
                <a:cubicBezTo>
                  <a:pt x="2524544" y="7476053"/>
                  <a:pt x="2442432" y="7512995"/>
                  <a:pt x="2652082" y="7279025"/>
                </a:cubicBezTo>
                <a:cubicBezTo>
                  <a:pt x="2861733" y="7045055"/>
                  <a:pt x="3315976" y="6411752"/>
                  <a:pt x="3763231" y="6107415"/>
                </a:cubicBezTo>
                <a:cubicBezTo>
                  <a:pt x="4210485" y="5803079"/>
                  <a:pt x="4877875" y="5646512"/>
                  <a:pt x="5335612" y="5453003"/>
                </a:cubicBezTo>
                <a:cubicBezTo>
                  <a:pt x="5335612" y="5453003"/>
                  <a:pt x="6277292" y="5160980"/>
                  <a:pt x="6509656" y="4946361"/>
                </a:cubicBezTo>
                <a:cubicBezTo>
                  <a:pt x="6742018" y="4731742"/>
                  <a:pt x="6778708" y="4372870"/>
                  <a:pt x="6729790" y="4165288"/>
                </a:cubicBezTo>
                <a:cubicBezTo>
                  <a:pt x="6680871" y="3957706"/>
                  <a:pt x="6474714" y="3838082"/>
                  <a:pt x="6216145" y="3700866"/>
                </a:cubicBezTo>
                <a:cubicBezTo>
                  <a:pt x="5957576" y="3563651"/>
                  <a:pt x="5719972" y="3503839"/>
                  <a:pt x="5178374" y="3341995"/>
                </a:cubicBezTo>
                <a:cubicBezTo>
                  <a:pt x="4636776" y="3180151"/>
                  <a:pt x="3647923" y="3004234"/>
                  <a:pt x="2966558" y="2729802"/>
                </a:cubicBezTo>
                <a:cubicBezTo>
                  <a:pt x="2285193" y="2455371"/>
                  <a:pt x="1584609" y="2050761"/>
                  <a:pt x="1090184" y="1695409"/>
                </a:cubicBezTo>
                <a:cubicBezTo>
                  <a:pt x="595758" y="1340056"/>
                  <a:pt x="297879" y="968870"/>
                  <a:pt x="0" y="597685"/>
                </a:cubicBezTo>
                <a:lnTo>
                  <a:pt x="8281204" y="608240"/>
                </a:lnTo>
                <a:cubicBezTo>
                  <a:pt x="8281204" y="608240"/>
                  <a:pt x="8305978" y="7077"/>
                  <a:pt x="8321461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3946255" y="-747464"/>
            <a:ext cx="8485655" cy="7672567"/>
          </a:xfrm>
          <a:custGeom>
            <a:avLst/>
            <a:gdLst/>
            <a:ahLst/>
            <a:cxnLst/>
            <a:rect l="l" t="t" r="r" b="b"/>
            <a:pathLst>
              <a:path w="8485655" h="7528551">
                <a:moveTo>
                  <a:pt x="8453817" y="7523638"/>
                </a:moveTo>
                <a:cubicBezTo>
                  <a:pt x="8464996" y="7524116"/>
                  <a:pt x="8475526" y="7526222"/>
                  <a:pt x="8485655" y="7528551"/>
                </a:cubicBezTo>
                <a:lnTo>
                  <a:pt x="8453817" y="7528551"/>
                </a:lnTo>
                <a:close/>
                <a:moveTo>
                  <a:pt x="8321461" y="61"/>
                </a:moveTo>
                <a:cubicBezTo>
                  <a:pt x="8328499" y="-3127"/>
                  <a:pt x="8333618" y="116442"/>
                  <a:pt x="8333618" y="471025"/>
                </a:cubicBezTo>
                <a:cubicBezTo>
                  <a:pt x="8333618" y="1605692"/>
                  <a:pt x="8288192" y="6242872"/>
                  <a:pt x="8281204" y="7416241"/>
                </a:cubicBezTo>
                <a:lnTo>
                  <a:pt x="8281293" y="7420539"/>
                </a:lnTo>
                <a:lnTo>
                  <a:pt x="8277963" y="7420539"/>
                </a:lnTo>
                <a:lnTo>
                  <a:pt x="8277963" y="7511185"/>
                </a:lnTo>
                <a:lnTo>
                  <a:pt x="2536774" y="7490125"/>
                </a:lnTo>
                <a:cubicBezTo>
                  <a:pt x="2536769" y="7490131"/>
                  <a:pt x="2497983" y="7533224"/>
                  <a:pt x="2501160" y="7520430"/>
                </a:cubicBezTo>
                <a:lnTo>
                  <a:pt x="2505326" y="7511236"/>
                </a:lnTo>
                <a:cubicBezTo>
                  <a:pt x="2524544" y="7476053"/>
                  <a:pt x="2442432" y="7512995"/>
                  <a:pt x="2652082" y="7279025"/>
                </a:cubicBezTo>
                <a:cubicBezTo>
                  <a:pt x="2861733" y="7045055"/>
                  <a:pt x="3315976" y="6411752"/>
                  <a:pt x="3763231" y="6107415"/>
                </a:cubicBezTo>
                <a:cubicBezTo>
                  <a:pt x="4210485" y="5803079"/>
                  <a:pt x="4877875" y="5646512"/>
                  <a:pt x="5335612" y="5453003"/>
                </a:cubicBezTo>
                <a:cubicBezTo>
                  <a:pt x="5335612" y="5453003"/>
                  <a:pt x="6277292" y="5160980"/>
                  <a:pt x="6509656" y="4946361"/>
                </a:cubicBezTo>
                <a:cubicBezTo>
                  <a:pt x="6742018" y="4731742"/>
                  <a:pt x="6778708" y="4372870"/>
                  <a:pt x="6729790" y="4165288"/>
                </a:cubicBezTo>
                <a:cubicBezTo>
                  <a:pt x="6680871" y="3957706"/>
                  <a:pt x="6474714" y="3838082"/>
                  <a:pt x="6216145" y="3700866"/>
                </a:cubicBezTo>
                <a:cubicBezTo>
                  <a:pt x="5957576" y="3563651"/>
                  <a:pt x="5719972" y="3503839"/>
                  <a:pt x="5178374" y="3341995"/>
                </a:cubicBezTo>
                <a:cubicBezTo>
                  <a:pt x="4636776" y="3180151"/>
                  <a:pt x="3647923" y="3004234"/>
                  <a:pt x="2966558" y="2729802"/>
                </a:cubicBezTo>
                <a:cubicBezTo>
                  <a:pt x="2285193" y="2455371"/>
                  <a:pt x="1584609" y="2050761"/>
                  <a:pt x="1090184" y="1695409"/>
                </a:cubicBezTo>
                <a:cubicBezTo>
                  <a:pt x="595758" y="1340056"/>
                  <a:pt x="297879" y="968870"/>
                  <a:pt x="0" y="597685"/>
                </a:cubicBezTo>
                <a:lnTo>
                  <a:pt x="8281204" y="608240"/>
                </a:lnTo>
                <a:cubicBezTo>
                  <a:pt x="8281204" y="608240"/>
                  <a:pt x="8305978" y="7077"/>
                  <a:pt x="8321461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59430" y="188640"/>
            <a:ext cx="8979622" cy="6847609"/>
            <a:chOff x="3210791" y="0"/>
            <a:chExt cx="8979622" cy="6847609"/>
          </a:xfrm>
          <a:solidFill>
            <a:schemeClr val="tx1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3210791" y="10114"/>
              <a:ext cx="8979622" cy="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2190413" y="0"/>
              <a:ext cx="0" cy="6847609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8092966" y="6045407"/>
              <a:ext cx="1595872" cy="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152401" y="620500"/>
            <a:ext cx="3996840" cy="5639860"/>
            <a:chOff x="1018246" y="594187"/>
            <a:chExt cx="3996840" cy="5639860"/>
          </a:xfrm>
        </p:grpSpPr>
        <p:sp>
          <p:nvSpPr>
            <p:cNvPr id="45" name="Rectangle 3"/>
            <p:cNvSpPr txBox="1">
              <a:spLocks noChangeArrowheads="1"/>
            </p:cNvSpPr>
            <p:nvPr/>
          </p:nvSpPr>
          <p:spPr>
            <a:xfrm>
              <a:off x="1018246" y="1870135"/>
              <a:ext cx="3996840" cy="436391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ctr">
                <a:lnSpc>
                  <a:spcPct val="200000"/>
                </a:lnSpc>
                <a:buNone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fontAlgn="ctr">
                <a:lnSpc>
                  <a:spcPct val="200000"/>
                </a:lnSpc>
                <a:buNone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Observation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fontAlgn="ctr">
                <a:lnSpc>
                  <a:spcPct val="200000"/>
                </a:lnSpc>
                <a:buNone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Analysing 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 Result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fontAlgn="ctr">
                <a:lnSpc>
                  <a:spcPct val="200000"/>
                </a:lnSpc>
                <a:buNone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en-US" altLang="zh-CN" sz="2400" spc="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08261" y="594187"/>
              <a:ext cx="3098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zh-CN" altLang="en-US" sz="4400" dirty="0">
                <a:latin typeface="思源黑体 CN Bold" pitchFamily="34" charset="-122"/>
                <a:ea typeface="思源黑体 CN Bold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247443" y="1484784"/>
              <a:ext cx="927586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直接连接符 51"/>
          <p:cNvCxnSpPr/>
          <p:nvPr/>
        </p:nvCxnSpPr>
        <p:spPr>
          <a:xfrm>
            <a:off x="9551590" y="3717032"/>
            <a:ext cx="13175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1897228" y="548680"/>
            <a:ext cx="0" cy="504056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1316083" y="-27303"/>
            <a:ext cx="396037" cy="7317432"/>
            <a:chOff x="694601" y="-43180"/>
            <a:chExt cx="396037" cy="73174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94601" y="-4318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073742852" name="内容占位符 1073742851" descr="C:\Users\Administrator\Desktop\gum2.jpggum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91043" y="116840"/>
            <a:ext cx="7449820" cy="56267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/>
          <p:cNvGrpSpPr/>
          <p:nvPr/>
        </p:nvGrpSpPr>
        <p:grpSpPr>
          <a:xfrm>
            <a:off x="163830" y="5821045"/>
            <a:ext cx="10989945" cy="913130"/>
            <a:chOff x="1054646" y="884031"/>
            <a:chExt cx="7920879" cy="4669239"/>
          </a:xfrm>
        </p:grpSpPr>
        <p:sp>
          <p:nvSpPr>
            <p:cNvPr id="3" name="Rectangle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>
            <a:xfrm>
              <a:off x="1144656" y="1055597"/>
              <a:ext cx="7509405" cy="4359892"/>
            </a:xfrm>
            <a:prstGeom prst="rect">
              <a:avLst/>
            </a:prstGeom>
          </p:spPr>
          <p:txBody>
            <a:bodyPr rtlCol="0">
              <a:normAutofit fontScale="9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According to relationship between plasma distribution and scattering. It means that the fluctuation of electron density is along the axis, coincident with the structure shown in the Hα map. </a:t>
              </a:r>
              <a:r>
                <a:rPr lang="en-US" altLang="zh-CN" sz="2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</a:t>
              </a:r>
              <a:endPara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4"/>
              </p:custDataLst>
            </p:nvPr>
          </p:nvSpPr>
          <p:spPr>
            <a:xfrm>
              <a:off x="1054646" y="884031"/>
              <a:ext cx="7920879" cy="4669239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/>
          <p:cNvSpPr/>
          <p:nvPr/>
        </p:nvSpPr>
        <p:spPr>
          <a:xfrm rot="1700000">
            <a:off x="348864" y="-1479550"/>
            <a:ext cx="4744878" cy="3382492"/>
          </a:xfrm>
          <a:custGeom>
            <a:avLst/>
            <a:gdLst>
              <a:gd name="connsiteX0" fmla="*/ 0 w 5305655"/>
              <a:gd name="connsiteY0" fmla="*/ 2846277 h 3687071"/>
              <a:gd name="connsiteX1" fmla="*/ 5278752 w 5305655"/>
              <a:gd name="connsiteY1" fmla="*/ 0 h 3687071"/>
              <a:gd name="connsiteX2" fmla="*/ 4696590 w 5305655"/>
              <a:gd name="connsiteY2" fmla="*/ 661908 h 3687071"/>
              <a:gd name="connsiteX3" fmla="*/ 4302538 w 5305655"/>
              <a:gd name="connsiteY3" fmla="*/ 1958879 h 3687071"/>
              <a:gd name="connsiteX4" fmla="*/ 1782258 w 5305655"/>
              <a:gd name="connsiteY4" fmla="*/ 3687071 h 3687071"/>
              <a:gd name="connsiteX5" fmla="*/ 0 w 5305655"/>
              <a:gd name="connsiteY5" fmla="*/ 2846277 h 3687071"/>
              <a:gd name="connsiteX0-1" fmla="*/ 0 w 5302053"/>
              <a:gd name="connsiteY0-2" fmla="*/ 2846277 h 3687071"/>
              <a:gd name="connsiteX1-3" fmla="*/ 5278752 w 5302053"/>
              <a:gd name="connsiteY1-4" fmla="*/ 0 h 3687071"/>
              <a:gd name="connsiteX2-5" fmla="*/ 4696590 w 5302053"/>
              <a:gd name="connsiteY2-6" fmla="*/ 661908 h 3687071"/>
              <a:gd name="connsiteX3-7" fmla="*/ 4302538 w 5302053"/>
              <a:gd name="connsiteY3-8" fmla="*/ 1958879 h 3687071"/>
              <a:gd name="connsiteX4-9" fmla="*/ 1782258 w 5302053"/>
              <a:gd name="connsiteY4-10" fmla="*/ 3687071 h 3687071"/>
              <a:gd name="connsiteX5-11" fmla="*/ 0 w 5302053"/>
              <a:gd name="connsiteY5-12" fmla="*/ 2846277 h 3687071"/>
              <a:gd name="connsiteX0-13" fmla="*/ 0 w 5315456"/>
              <a:gd name="connsiteY0-14" fmla="*/ 2846277 h 3687071"/>
              <a:gd name="connsiteX1-15" fmla="*/ 5278752 w 5315456"/>
              <a:gd name="connsiteY1-16" fmla="*/ 0 h 3687071"/>
              <a:gd name="connsiteX2-17" fmla="*/ 5035513 w 5315456"/>
              <a:gd name="connsiteY2-18" fmla="*/ 726954 h 3687071"/>
              <a:gd name="connsiteX3-19" fmla="*/ 4302538 w 5315456"/>
              <a:gd name="connsiteY3-20" fmla="*/ 1958879 h 3687071"/>
              <a:gd name="connsiteX4-21" fmla="*/ 1782258 w 5315456"/>
              <a:gd name="connsiteY4-22" fmla="*/ 3687071 h 3687071"/>
              <a:gd name="connsiteX5-23" fmla="*/ 0 w 5315456"/>
              <a:gd name="connsiteY5-24" fmla="*/ 2846277 h 3687071"/>
              <a:gd name="connsiteX0-25" fmla="*/ 0 w 5412392"/>
              <a:gd name="connsiteY0-26" fmla="*/ 2846277 h 3687071"/>
              <a:gd name="connsiteX1-27" fmla="*/ 5278752 w 5412392"/>
              <a:gd name="connsiteY1-28" fmla="*/ 0 h 3687071"/>
              <a:gd name="connsiteX2-29" fmla="*/ 5035513 w 5412392"/>
              <a:gd name="connsiteY2-30" fmla="*/ 726954 h 3687071"/>
              <a:gd name="connsiteX3-31" fmla="*/ 4302538 w 5412392"/>
              <a:gd name="connsiteY3-32" fmla="*/ 1958879 h 3687071"/>
              <a:gd name="connsiteX4-33" fmla="*/ 1782258 w 5412392"/>
              <a:gd name="connsiteY4-34" fmla="*/ 3687071 h 3687071"/>
              <a:gd name="connsiteX5-35" fmla="*/ 0 w 5412392"/>
              <a:gd name="connsiteY5-36" fmla="*/ 2846277 h 3687071"/>
              <a:gd name="connsiteX0-37" fmla="*/ 0 w 5349044"/>
              <a:gd name="connsiteY0-38" fmla="*/ 2846277 h 3687071"/>
              <a:gd name="connsiteX1-39" fmla="*/ 5278752 w 5349044"/>
              <a:gd name="connsiteY1-40" fmla="*/ 0 h 3687071"/>
              <a:gd name="connsiteX2-41" fmla="*/ 5035513 w 5349044"/>
              <a:gd name="connsiteY2-42" fmla="*/ 726954 h 3687071"/>
              <a:gd name="connsiteX3-43" fmla="*/ 3764316 w 5349044"/>
              <a:gd name="connsiteY3-44" fmla="*/ 1819608 h 3687071"/>
              <a:gd name="connsiteX4-45" fmla="*/ 1782258 w 5349044"/>
              <a:gd name="connsiteY4-46" fmla="*/ 3687071 h 3687071"/>
              <a:gd name="connsiteX5-47" fmla="*/ 0 w 5349044"/>
              <a:gd name="connsiteY5-48" fmla="*/ 2846277 h 36870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349044" h="3687071">
                <a:moveTo>
                  <a:pt x="0" y="2846277"/>
                </a:moveTo>
                <a:lnTo>
                  <a:pt x="5278752" y="0"/>
                </a:lnTo>
                <a:cubicBezTo>
                  <a:pt x="5448793" y="184715"/>
                  <a:pt x="5287919" y="423686"/>
                  <a:pt x="5035513" y="726954"/>
                </a:cubicBezTo>
                <a:cubicBezTo>
                  <a:pt x="4783107" y="1030222"/>
                  <a:pt x="4374149" y="1187126"/>
                  <a:pt x="3764316" y="1819608"/>
                </a:cubicBezTo>
                <a:cubicBezTo>
                  <a:pt x="3154483" y="2452090"/>
                  <a:pt x="3174170" y="3687071"/>
                  <a:pt x="1782258" y="3687071"/>
                </a:cubicBezTo>
                <a:cubicBezTo>
                  <a:pt x="986237" y="3687071"/>
                  <a:pt x="420503" y="3284399"/>
                  <a:pt x="0" y="28462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flipH="1">
            <a:off x="10355201" y="15877"/>
            <a:ext cx="1198880" cy="7317432"/>
            <a:chOff x="613880" y="0"/>
            <a:chExt cx="1198880" cy="731743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455765" y="4589464"/>
              <a:ext cx="151511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latin typeface="Roboto Th" pitchFamily="2" charset="0"/>
                  <a:ea typeface="Roboto Th" pitchFamily="2" charset="0"/>
                </a:rPr>
                <a:t>04</a:t>
              </a:r>
              <a:endParaRPr lang="zh-CN" altLang="en-US" sz="7200" b="1" dirty="0">
                <a:latin typeface="Roboto Th" pitchFamily="2" charset="0"/>
                <a:ea typeface="浪漫雅圆" panose="02010601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5519142" y="6078519"/>
            <a:ext cx="693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72149" y="2204864"/>
            <a:ext cx="7711489" cy="3278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  <a:defRPr/>
            </a:pPr>
            <a:endParaRPr lang="en-US" altLang="zh-CN" sz="18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7205" y="1394460"/>
            <a:ext cx="9602470" cy="5171440"/>
            <a:chOff x="1054646" y="1011926"/>
            <a:chExt cx="7920879" cy="5469365"/>
          </a:xfrm>
        </p:grpSpPr>
        <p:sp>
          <p:nvSpPr>
            <p:cNvPr id="3" name="Rectangle 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>
            <a:xfrm>
              <a:off x="1144586" y="1522509"/>
              <a:ext cx="7548095" cy="4839750"/>
            </a:xfrm>
            <a:prstGeom prst="rect">
              <a:avLst/>
            </a:prstGeom>
          </p:spPr>
          <p:txBody>
            <a:bodyPr rtlCol="0">
              <a:normAutofit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There is obvious DISS </a:t>
              </a:r>
              <a:r>
                <a:rPr lang="en-US" altLang="zh-CN" sz="1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of PSR B0740-28</a:t>
              </a:r>
              <a:r>
                <a:rPr lang="en-US" altLang="zh-CN" sz="1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at both 2.25 and 8.60 GHz </a:t>
              </a:r>
              <a:endParaRPr lang="en-US" altLang="zh-CN" sz="1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8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d</a:t>
              </a:r>
              <a:r>
                <a:rPr lang="en-US" altLang="zh-CN" sz="1800" baseline="-250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scr </a:t>
              </a:r>
              <a:r>
                <a:rPr lang="en-US" altLang="zh-CN" sz="18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and V</a:t>
              </a:r>
              <a:r>
                <a:rPr lang="en-US" altLang="zh-CN" sz="1800" baseline="-250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scr</a:t>
              </a:r>
              <a:r>
                <a:rPr lang="en-US" altLang="zh-CN" sz="18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 of the scattering screen is fitted successfully, it is near the forward edge of gum and the velocity is similar.</a:t>
              </a:r>
              <a:endParaRPr lang="en-US" altLang="zh-CN" sz="180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8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 β&lt;4.0 is shown in only 4 epochs of our observation, while 8 epochs of observation could not be clearly explained by relevent theory in the error range.</a:t>
              </a:r>
              <a:endParaRPr lang="en-US" altLang="zh-CN" sz="180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8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 Obvious arcs arises in some secondary spectrum of 8.60 GHz observations, while simultaneous 2.25 GHz observations not. </a:t>
              </a:r>
              <a:endParaRPr lang="en-US" altLang="zh-CN" sz="180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8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The long axis of the scattering is </a:t>
              </a:r>
              <a:r>
                <a:rPr lang="en-US" altLang="zh-CN" sz="1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coincident with structure </a:t>
              </a:r>
              <a:r>
                <a:rPr lang="en-US" altLang="zh-CN" sz="18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of the Gum nebula.</a:t>
              </a:r>
              <a:endParaRPr lang="en-US" altLang="zh-CN" sz="180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endParaRPr lang="en-US" altLang="zh-CN" sz="180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2"/>
              </p:custDataLst>
            </p:nvPr>
          </p:nvSpPr>
          <p:spPr>
            <a:xfrm>
              <a:off x="1054646" y="1304720"/>
              <a:ext cx="7920879" cy="5176571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>
              <p:custDataLst>
                <p:tags r:id="rId3"/>
              </p:custDataLst>
            </p:nvPr>
          </p:nvSpPr>
          <p:spPr>
            <a:xfrm>
              <a:off x="1462161" y="1085800"/>
              <a:ext cx="1601252" cy="544653"/>
            </a:xfrm>
            <a:prstGeom prst="roundRect">
              <a:avLst>
                <a:gd name="adj" fmla="val 6968"/>
              </a:avLst>
            </a:prstGeom>
            <a:solidFill>
              <a:schemeClr val="tx1"/>
            </a:solidFill>
            <a:ln w="444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TextBox 6"/>
            <p:cNvSpPr txBox="1"/>
            <p:nvPr>
              <p:custDataLst>
                <p:tags r:id="rId4"/>
              </p:custDataLst>
            </p:nvPr>
          </p:nvSpPr>
          <p:spPr>
            <a:xfrm>
              <a:off x="1610920" y="1011926"/>
              <a:ext cx="5132700" cy="6185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itchFamily="34" charset="-122"/>
                  <a:ea typeface="思源黑体 CN Bold" pitchFamily="34" charset="-122"/>
                </a:rPr>
                <a:t>Summary</a:t>
              </a:r>
              <a:endParaRPr lang="en-US" altLang="zh-CN" sz="32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96" y="4420366"/>
            <a:ext cx="12190413" cy="2437634"/>
          </a:xfrm>
          <a:custGeom>
            <a:avLst/>
            <a:gdLst>
              <a:gd name="connsiteX0" fmla="*/ 0 w 12190413"/>
              <a:gd name="connsiteY0" fmla="*/ 0 h 5589240"/>
              <a:gd name="connsiteX1" fmla="*/ 12190413 w 12190413"/>
              <a:gd name="connsiteY1" fmla="*/ 0 h 5589240"/>
              <a:gd name="connsiteX2" fmla="*/ 12190413 w 12190413"/>
              <a:gd name="connsiteY2" fmla="*/ 5589240 h 5589240"/>
              <a:gd name="connsiteX3" fmla="*/ 0 w 12190413"/>
              <a:gd name="connsiteY3" fmla="*/ 5589240 h 5589240"/>
              <a:gd name="connsiteX4" fmla="*/ 0 w 12190413"/>
              <a:gd name="connsiteY4" fmla="*/ 0 h 5589240"/>
              <a:gd name="connsiteX0-1" fmla="*/ 0 w 12190413"/>
              <a:gd name="connsiteY0-2" fmla="*/ 1119883 h 5589240"/>
              <a:gd name="connsiteX1-3" fmla="*/ 12190413 w 12190413"/>
              <a:gd name="connsiteY1-4" fmla="*/ 0 h 5589240"/>
              <a:gd name="connsiteX2-5" fmla="*/ 12190413 w 12190413"/>
              <a:gd name="connsiteY2-6" fmla="*/ 5589240 h 5589240"/>
              <a:gd name="connsiteX3-7" fmla="*/ 0 w 12190413"/>
              <a:gd name="connsiteY3-8" fmla="*/ 5589240 h 5589240"/>
              <a:gd name="connsiteX4-9" fmla="*/ 0 w 12190413"/>
              <a:gd name="connsiteY4-10" fmla="*/ 1119883 h 5589240"/>
              <a:gd name="connsiteX0-11" fmla="*/ 0 w 12190413"/>
              <a:gd name="connsiteY0-12" fmla="*/ 1119883 h 5589240"/>
              <a:gd name="connsiteX1-13" fmla="*/ 5116531 w 12190413"/>
              <a:gd name="connsiteY1-14" fmla="*/ 77155 h 5589240"/>
              <a:gd name="connsiteX2-15" fmla="*/ 12190413 w 12190413"/>
              <a:gd name="connsiteY2-16" fmla="*/ 0 h 5589240"/>
              <a:gd name="connsiteX3-17" fmla="*/ 12190413 w 12190413"/>
              <a:gd name="connsiteY3-18" fmla="*/ 5589240 h 5589240"/>
              <a:gd name="connsiteX4-19" fmla="*/ 0 w 12190413"/>
              <a:gd name="connsiteY4-20" fmla="*/ 5589240 h 5589240"/>
              <a:gd name="connsiteX5" fmla="*/ 0 w 12190413"/>
              <a:gd name="connsiteY5" fmla="*/ 1119883 h 5589240"/>
              <a:gd name="connsiteX0-21" fmla="*/ 0 w 12190413"/>
              <a:gd name="connsiteY0-22" fmla="*/ 1119883 h 5589240"/>
              <a:gd name="connsiteX1-23" fmla="*/ 5116531 w 12190413"/>
              <a:gd name="connsiteY1-24" fmla="*/ 77155 h 5589240"/>
              <a:gd name="connsiteX2-25" fmla="*/ 8856325 w 12190413"/>
              <a:gd name="connsiteY2-26" fmla="*/ 1597730 h 5589240"/>
              <a:gd name="connsiteX3-27" fmla="*/ 12190413 w 12190413"/>
              <a:gd name="connsiteY3-28" fmla="*/ 0 h 5589240"/>
              <a:gd name="connsiteX4-29" fmla="*/ 12190413 w 12190413"/>
              <a:gd name="connsiteY4-30" fmla="*/ 5589240 h 5589240"/>
              <a:gd name="connsiteX5-31" fmla="*/ 0 w 12190413"/>
              <a:gd name="connsiteY5-32" fmla="*/ 5589240 h 5589240"/>
              <a:gd name="connsiteX6" fmla="*/ 0 w 12190413"/>
              <a:gd name="connsiteY6" fmla="*/ 1119883 h 5589240"/>
              <a:gd name="connsiteX0-33" fmla="*/ 0 w 12190413"/>
              <a:gd name="connsiteY0-34" fmla="*/ 1119883 h 5589240"/>
              <a:gd name="connsiteX1-35" fmla="*/ 5116531 w 12190413"/>
              <a:gd name="connsiteY1-36" fmla="*/ 77155 h 5589240"/>
              <a:gd name="connsiteX2-37" fmla="*/ 8856325 w 12190413"/>
              <a:gd name="connsiteY2-38" fmla="*/ 1597730 h 5589240"/>
              <a:gd name="connsiteX3-39" fmla="*/ 12190413 w 12190413"/>
              <a:gd name="connsiteY3-40" fmla="*/ 0 h 5589240"/>
              <a:gd name="connsiteX4-41" fmla="*/ 12190413 w 12190413"/>
              <a:gd name="connsiteY4-42" fmla="*/ 5589240 h 5589240"/>
              <a:gd name="connsiteX5-43" fmla="*/ 0 w 12190413"/>
              <a:gd name="connsiteY5-44" fmla="*/ 5589240 h 5589240"/>
              <a:gd name="connsiteX6-45" fmla="*/ 0 w 12190413"/>
              <a:gd name="connsiteY6-46" fmla="*/ 1119883 h 5589240"/>
              <a:gd name="connsiteX0-47" fmla="*/ 0 w 12190413"/>
              <a:gd name="connsiteY0-48" fmla="*/ 1145491 h 5614848"/>
              <a:gd name="connsiteX1-49" fmla="*/ 4161035 w 12190413"/>
              <a:gd name="connsiteY1-50" fmla="*/ 21 h 5614848"/>
              <a:gd name="connsiteX2-51" fmla="*/ 8856325 w 12190413"/>
              <a:gd name="connsiteY2-52" fmla="*/ 1623338 h 5614848"/>
              <a:gd name="connsiteX3-53" fmla="*/ 12190413 w 12190413"/>
              <a:gd name="connsiteY3-54" fmla="*/ 25608 h 5614848"/>
              <a:gd name="connsiteX4-55" fmla="*/ 12190413 w 12190413"/>
              <a:gd name="connsiteY4-56" fmla="*/ 5614848 h 5614848"/>
              <a:gd name="connsiteX5-57" fmla="*/ 0 w 12190413"/>
              <a:gd name="connsiteY5-58" fmla="*/ 5614848 h 5614848"/>
              <a:gd name="connsiteX6-59" fmla="*/ 0 w 12190413"/>
              <a:gd name="connsiteY6-60" fmla="*/ 1145491 h 5614848"/>
              <a:gd name="connsiteX0-61" fmla="*/ 0 w 12190413"/>
              <a:gd name="connsiteY0-62" fmla="*/ 1154062 h 5623419"/>
              <a:gd name="connsiteX1-63" fmla="*/ 4161035 w 12190413"/>
              <a:gd name="connsiteY1-64" fmla="*/ 8592 h 5623419"/>
              <a:gd name="connsiteX2-65" fmla="*/ 8856325 w 12190413"/>
              <a:gd name="connsiteY2-66" fmla="*/ 1631909 h 5623419"/>
              <a:gd name="connsiteX3-67" fmla="*/ 12190413 w 12190413"/>
              <a:gd name="connsiteY3-68" fmla="*/ 34179 h 5623419"/>
              <a:gd name="connsiteX4-69" fmla="*/ 12190413 w 12190413"/>
              <a:gd name="connsiteY4-70" fmla="*/ 5623419 h 5623419"/>
              <a:gd name="connsiteX5-71" fmla="*/ 0 w 12190413"/>
              <a:gd name="connsiteY5-72" fmla="*/ 5623419 h 5623419"/>
              <a:gd name="connsiteX6-73" fmla="*/ 0 w 12190413"/>
              <a:gd name="connsiteY6-74" fmla="*/ 1154062 h 5623419"/>
              <a:gd name="connsiteX0-75" fmla="*/ 0 w 12190413"/>
              <a:gd name="connsiteY0-76" fmla="*/ 1147557 h 5616914"/>
              <a:gd name="connsiteX1-77" fmla="*/ 4161035 w 12190413"/>
              <a:gd name="connsiteY1-78" fmla="*/ 2087 h 5616914"/>
              <a:gd name="connsiteX2-79" fmla="*/ 8856325 w 12190413"/>
              <a:gd name="connsiteY2-80" fmla="*/ 1625404 h 5616914"/>
              <a:gd name="connsiteX3-81" fmla="*/ 12190413 w 12190413"/>
              <a:gd name="connsiteY3-82" fmla="*/ 27674 h 5616914"/>
              <a:gd name="connsiteX4-83" fmla="*/ 12190413 w 12190413"/>
              <a:gd name="connsiteY4-84" fmla="*/ 5616914 h 5616914"/>
              <a:gd name="connsiteX5-85" fmla="*/ 0 w 12190413"/>
              <a:gd name="connsiteY5-86" fmla="*/ 5616914 h 5616914"/>
              <a:gd name="connsiteX6-87" fmla="*/ 0 w 12190413"/>
              <a:gd name="connsiteY6-88" fmla="*/ 1147557 h 5616914"/>
              <a:gd name="connsiteX0-89" fmla="*/ 0 w 12190413"/>
              <a:gd name="connsiteY0-90" fmla="*/ 1148015 h 5617372"/>
              <a:gd name="connsiteX1-91" fmla="*/ 4161035 w 12190413"/>
              <a:gd name="connsiteY1-92" fmla="*/ 2545 h 5617372"/>
              <a:gd name="connsiteX2-93" fmla="*/ 8815228 w 12190413"/>
              <a:gd name="connsiteY2-94" fmla="*/ 1512846 h 5617372"/>
              <a:gd name="connsiteX3-95" fmla="*/ 12190413 w 12190413"/>
              <a:gd name="connsiteY3-96" fmla="*/ 28132 h 5617372"/>
              <a:gd name="connsiteX4-97" fmla="*/ 12190413 w 12190413"/>
              <a:gd name="connsiteY4-98" fmla="*/ 5617372 h 5617372"/>
              <a:gd name="connsiteX5-99" fmla="*/ 0 w 12190413"/>
              <a:gd name="connsiteY5-100" fmla="*/ 5617372 h 5617372"/>
              <a:gd name="connsiteX6-101" fmla="*/ 0 w 12190413"/>
              <a:gd name="connsiteY6-102" fmla="*/ 1148015 h 5617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45" y="connsiteY6-46"/>
              </a:cxn>
            </a:cxnLst>
            <a:rect l="l" t="t" r="r" b="b"/>
            <a:pathLst>
              <a:path w="12190413" h="5617372">
                <a:moveTo>
                  <a:pt x="0" y="1148015"/>
                </a:moveTo>
                <a:cubicBezTo>
                  <a:pt x="1712360" y="988798"/>
                  <a:pt x="2691830" y="-58260"/>
                  <a:pt x="4161035" y="2545"/>
                </a:cubicBezTo>
                <a:cubicBezTo>
                  <a:pt x="5630240" y="63350"/>
                  <a:pt x="7599453" y="1519696"/>
                  <a:pt x="8815228" y="1512846"/>
                </a:cubicBezTo>
                <a:cubicBezTo>
                  <a:pt x="10121800" y="1432332"/>
                  <a:pt x="11079050" y="560709"/>
                  <a:pt x="12190413" y="28132"/>
                </a:cubicBezTo>
                <a:lnTo>
                  <a:pt x="12190413" y="5617372"/>
                </a:lnTo>
                <a:lnTo>
                  <a:pt x="0" y="5617372"/>
                </a:lnTo>
                <a:lnTo>
                  <a:pt x="0" y="11480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6094410" y="1052463"/>
            <a:ext cx="0" cy="747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206625" y="2348865"/>
            <a:ext cx="7699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38543" y="2441112"/>
            <a:ext cx="7711489" cy="3278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  <a:defRPr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interstellar space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is filled by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interstellar medi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um, which is usually too thin to be directly detected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Pulsars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can be used as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probe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investigat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distribution and turbulence of these interstellar medi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um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18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 rot="1379115">
            <a:off x="6700765" y="-2221775"/>
            <a:ext cx="7222730" cy="4053132"/>
          </a:xfrm>
          <a:custGeom>
            <a:avLst/>
            <a:gdLst>
              <a:gd name="connsiteX0" fmla="*/ 0 w 5456205"/>
              <a:gd name="connsiteY0" fmla="*/ 2002532 h 4005064"/>
              <a:gd name="connsiteX1" fmla="*/ 2728103 w 5456205"/>
              <a:gd name="connsiteY1" fmla="*/ 0 h 4005064"/>
              <a:gd name="connsiteX2" fmla="*/ 5456206 w 5456205"/>
              <a:gd name="connsiteY2" fmla="*/ 2002532 h 4005064"/>
              <a:gd name="connsiteX3" fmla="*/ 2728103 w 5456205"/>
              <a:gd name="connsiteY3" fmla="*/ 4005064 h 4005064"/>
              <a:gd name="connsiteX4" fmla="*/ 0 w 5456205"/>
              <a:gd name="connsiteY4" fmla="*/ 2002532 h 4005064"/>
              <a:gd name="connsiteX0-1" fmla="*/ 423821 w 5880027"/>
              <a:gd name="connsiteY0-2" fmla="*/ 2048360 h 4050892"/>
              <a:gd name="connsiteX1-3" fmla="*/ 287644 w 5880027"/>
              <a:gd name="connsiteY1-4" fmla="*/ 757919 h 4050892"/>
              <a:gd name="connsiteX2-5" fmla="*/ 3151924 w 5880027"/>
              <a:gd name="connsiteY2-6" fmla="*/ 45828 h 4050892"/>
              <a:gd name="connsiteX3-7" fmla="*/ 5880027 w 5880027"/>
              <a:gd name="connsiteY3-8" fmla="*/ 2048360 h 4050892"/>
              <a:gd name="connsiteX4-9" fmla="*/ 3151924 w 5880027"/>
              <a:gd name="connsiteY4-10" fmla="*/ 4050892 h 4050892"/>
              <a:gd name="connsiteX5" fmla="*/ 423821 w 5880027"/>
              <a:gd name="connsiteY5" fmla="*/ 2048360 h 4050892"/>
              <a:gd name="connsiteX0-11" fmla="*/ 1249682 w 6705888"/>
              <a:gd name="connsiteY0-12" fmla="*/ 2048360 h 4123510"/>
              <a:gd name="connsiteX1-13" fmla="*/ 1113505 w 6705888"/>
              <a:gd name="connsiteY1-14" fmla="*/ 757919 h 4123510"/>
              <a:gd name="connsiteX2-15" fmla="*/ 3977785 w 6705888"/>
              <a:gd name="connsiteY2-16" fmla="*/ 45828 h 4123510"/>
              <a:gd name="connsiteX3-17" fmla="*/ 6705888 w 6705888"/>
              <a:gd name="connsiteY3-18" fmla="*/ 2048360 h 4123510"/>
              <a:gd name="connsiteX4-19" fmla="*/ 3977785 w 6705888"/>
              <a:gd name="connsiteY4-20" fmla="*/ 4050892 h 4123510"/>
              <a:gd name="connsiteX5-21" fmla="*/ 88071 w 6705888"/>
              <a:gd name="connsiteY5-22" fmla="*/ 3529296 h 4123510"/>
              <a:gd name="connsiteX6" fmla="*/ 1249682 w 6705888"/>
              <a:gd name="connsiteY6" fmla="*/ 2048360 h 4123510"/>
              <a:gd name="connsiteX0-23" fmla="*/ 1249682 w 6705888"/>
              <a:gd name="connsiteY0-24" fmla="*/ 2048360 h 4125177"/>
              <a:gd name="connsiteX1-25" fmla="*/ 1113505 w 6705888"/>
              <a:gd name="connsiteY1-26" fmla="*/ 757919 h 4125177"/>
              <a:gd name="connsiteX2-27" fmla="*/ 3977785 w 6705888"/>
              <a:gd name="connsiteY2-28" fmla="*/ 45828 h 4125177"/>
              <a:gd name="connsiteX3-29" fmla="*/ 6705888 w 6705888"/>
              <a:gd name="connsiteY3-30" fmla="*/ 2048360 h 4125177"/>
              <a:gd name="connsiteX4-31" fmla="*/ 3977785 w 6705888"/>
              <a:gd name="connsiteY4-32" fmla="*/ 4050892 h 4125177"/>
              <a:gd name="connsiteX5-33" fmla="*/ 1382327 w 6705888"/>
              <a:gd name="connsiteY5-34" fmla="*/ 3680107 h 4125177"/>
              <a:gd name="connsiteX6-35" fmla="*/ 88071 w 6705888"/>
              <a:gd name="connsiteY6-36" fmla="*/ 3529296 h 4125177"/>
              <a:gd name="connsiteX7" fmla="*/ 1249682 w 6705888"/>
              <a:gd name="connsiteY7" fmla="*/ 2048360 h 4125177"/>
              <a:gd name="connsiteX0-37" fmla="*/ 1249682 w 6768891"/>
              <a:gd name="connsiteY0-38" fmla="*/ 2048360 h 4053132"/>
              <a:gd name="connsiteX1-39" fmla="*/ 1113505 w 6768891"/>
              <a:gd name="connsiteY1-40" fmla="*/ 757919 h 4053132"/>
              <a:gd name="connsiteX2-41" fmla="*/ 3977785 w 6768891"/>
              <a:gd name="connsiteY2-42" fmla="*/ 45828 h 4053132"/>
              <a:gd name="connsiteX3-43" fmla="*/ 6705888 w 6768891"/>
              <a:gd name="connsiteY3-44" fmla="*/ 2048360 h 4053132"/>
              <a:gd name="connsiteX4-45" fmla="*/ 5850091 w 6768891"/>
              <a:gd name="connsiteY4-46" fmla="*/ 3489355 h 4053132"/>
              <a:gd name="connsiteX5-47" fmla="*/ 3977785 w 6768891"/>
              <a:gd name="connsiteY5-48" fmla="*/ 4050892 h 4053132"/>
              <a:gd name="connsiteX6-49" fmla="*/ 1382327 w 6768891"/>
              <a:gd name="connsiteY6-50" fmla="*/ 3680107 h 4053132"/>
              <a:gd name="connsiteX7-51" fmla="*/ 88071 w 6768891"/>
              <a:gd name="connsiteY7-52" fmla="*/ 3529296 h 4053132"/>
              <a:gd name="connsiteX8" fmla="*/ 1249682 w 6768891"/>
              <a:gd name="connsiteY8" fmla="*/ 2048360 h 4053132"/>
              <a:gd name="connsiteX0-53" fmla="*/ 1477053 w 6996262"/>
              <a:gd name="connsiteY0-54" fmla="*/ 2048360 h 4053132"/>
              <a:gd name="connsiteX1-55" fmla="*/ 1340876 w 6996262"/>
              <a:gd name="connsiteY1-56" fmla="*/ 757919 h 4053132"/>
              <a:gd name="connsiteX2-57" fmla="*/ 4205156 w 6996262"/>
              <a:gd name="connsiteY2-58" fmla="*/ 45828 h 4053132"/>
              <a:gd name="connsiteX3-59" fmla="*/ 6933259 w 6996262"/>
              <a:gd name="connsiteY3-60" fmla="*/ 2048360 h 4053132"/>
              <a:gd name="connsiteX4-61" fmla="*/ 6077462 w 6996262"/>
              <a:gd name="connsiteY4-62" fmla="*/ 3489355 h 4053132"/>
              <a:gd name="connsiteX5-63" fmla="*/ 4205156 w 6996262"/>
              <a:gd name="connsiteY5-64" fmla="*/ 4050892 h 4053132"/>
              <a:gd name="connsiteX6-65" fmla="*/ 1609698 w 6996262"/>
              <a:gd name="connsiteY6-66" fmla="*/ 3680107 h 4053132"/>
              <a:gd name="connsiteX7-67" fmla="*/ 79198 w 6996262"/>
              <a:gd name="connsiteY7-68" fmla="*/ 3584357 h 4053132"/>
              <a:gd name="connsiteX8-69" fmla="*/ 1477053 w 6996262"/>
              <a:gd name="connsiteY8-70" fmla="*/ 2048360 h 4053132"/>
              <a:gd name="connsiteX0-71" fmla="*/ 1578878 w 7098087"/>
              <a:gd name="connsiteY0-72" fmla="*/ 2048360 h 4053132"/>
              <a:gd name="connsiteX1-73" fmla="*/ 1442701 w 7098087"/>
              <a:gd name="connsiteY1-74" fmla="*/ 757919 h 4053132"/>
              <a:gd name="connsiteX2-75" fmla="*/ 4306981 w 7098087"/>
              <a:gd name="connsiteY2-76" fmla="*/ 45828 h 4053132"/>
              <a:gd name="connsiteX3-77" fmla="*/ 7035084 w 7098087"/>
              <a:gd name="connsiteY3-78" fmla="*/ 2048360 h 4053132"/>
              <a:gd name="connsiteX4-79" fmla="*/ 6179287 w 7098087"/>
              <a:gd name="connsiteY4-80" fmla="*/ 3489355 h 4053132"/>
              <a:gd name="connsiteX5-81" fmla="*/ 4306981 w 7098087"/>
              <a:gd name="connsiteY5-82" fmla="*/ 4050892 h 4053132"/>
              <a:gd name="connsiteX6-83" fmla="*/ 1711523 w 7098087"/>
              <a:gd name="connsiteY6-84" fmla="*/ 3680107 h 4053132"/>
              <a:gd name="connsiteX7-85" fmla="*/ 75798 w 7098087"/>
              <a:gd name="connsiteY7-86" fmla="*/ 3628990 h 4053132"/>
              <a:gd name="connsiteX8-87" fmla="*/ 1578878 w 7098087"/>
              <a:gd name="connsiteY8-88" fmla="*/ 2048360 h 4053132"/>
              <a:gd name="connsiteX0-89" fmla="*/ 1703521 w 7222730"/>
              <a:gd name="connsiteY0-90" fmla="*/ 2048360 h 4053132"/>
              <a:gd name="connsiteX1-91" fmla="*/ 1567344 w 7222730"/>
              <a:gd name="connsiteY1-92" fmla="*/ 757919 h 4053132"/>
              <a:gd name="connsiteX2-93" fmla="*/ 4431624 w 7222730"/>
              <a:gd name="connsiteY2-94" fmla="*/ 45828 h 4053132"/>
              <a:gd name="connsiteX3-95" fmla="*/ 7159727 w 7222730"/>
              <a:gd name="connsiteY3-96" fmla="*/ 2048360 h 4053132"/>
              <a:gd name="connsiteX4-97" fmla="*/ 6303930 w 7222730"/>
              <a:gd name="connsiteY4-98" fmla="*/ 3489355 h 4053132"/>
              <a:gd name="connsiteX5-99" fmla="*/ 4431624 w 7222730"/>
              <a:gd name="connsiteY5-100" fmla="*/ 4050892 h 4053132"/>
              <a:gd name="connsiteX6-101" fmla="*/ 1836166 w 7222730"/>
              <a:gd name="connsiteY6-102" fmla="*/ 3680107 h 4053132"/>
              <a:gd name="connsiteX7-103" fmla="*/ 72025 w 7222730"/>
              <a:gd name="connsiteY7-104" fmla="*/ 3672173 h 4053132"/>
              <a:gd name="connsiteX8-105" fmla="*/ 1703521 w 7222730"/>
              <a:gd name="connsiteY8-106" fmla="*/ 2048360 h 405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</a:cxnLst>
            <a:rect l="l" t="t" r="r" b="b"/>
            <a:pathLst>
              <a:path w="7222730" h="4053132">
                <a:moveTo>
                  <a:pt x="1703521" y="2048360"/>
                </a:moveTo>
                <a:cubicBezTo>
                  <a:pt x="1952741" y="1562651"/>
                  <a:pt x="1112660" y="1091674"/>
                  <a:pt x="1567344" y="757919"/>
                </a:cubicBezTo>
                <a:cubicBezTo>
                  <a:pt x="2022028" y="424164"/>
                  <a:pt x="3499560" y="-169245"/>
                  <a:pt x="4431624" y="45828"/>
                </a:cubicBezTo>
                <a:cubicBezTo>
                  <a:pt x="5363688" y="260901"/>
                  <a:pt x="6886952" y="1491640"/>
                  <a:pt x="7159727" y="2048360"/>
                </a:cubicBezTo>
                <a:cubicBezTo>
                  <a:pt x="7432502" y="2605080"/>
                  <a:pt x="6758614" y="3155600"/>
                  <a:pt x="6303930" y="3489355"/>
                </a:cubicBezTo>
                <a:cubicBezTo>
                  <a:pt x="5849246" y="3823110"/>
                  <a:pt x="5176251" y="4019100"/>
                  <a:pt x="4431624" y="4050892"/>
                </a:cubicBezTo>
                <a:cubicBezTo>
                  <a:pt x="3686997" y="4082684"/>
                  <a:pt x="2484452" y="3767040"/>
                  <a:pt x="1836166" y="3680107"/>
                </a:cubicBezTo>
                <a:cubicBezTo>
                  <a:pt x="1187880" y="3593174"/>
                  <a:pt x="83985" y="3982296"/>
                  <a:pt x="72025" y="3672173"/>
                </a:cubicBezTo>
                <a:cubicBezTo>
                  <a:pt x="-382659" y="3338418"/>
                  <a:pt x="1454301" y="2534069"/>
                  <a:pt x="1703521" y="2048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574724">
            <a:off x="11601733" y="276235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782080" y="3054012"/>
            <a:ext cx="547397" cy="5473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1916714" y="3753809"/>
            <a:ext cx="547397" cy="5473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4483" y="0"/>
            <a:ext cx="1200329" cy="7317432"/>
            <a:chOff x="454483" y="0"/>
            <a:chExt cx="1200329" cy="731743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 rot="16200000">
              <a:off x="446147" y="4589464"/>
              <a:ext cx="12170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latin typeface="Roboto Th" pitchFamily="2" charset="0"/>
                  <a:ea typeface="Roboto Th" pitchFamily="2" charset="0"/>
                </a:rPr>
                <a:t>01</a:t>
              </a:r>
              <a:endParaRPr lang="zh-CN" altLang="en-US" sz="7200" b="1" dirty="0">
                <a:latin typeface="Roboto Th" pitchFamily="2" charset="0"/>
                <a:ea typeface="浪漫雅圆" panose="02010601040101010101" pitchFamily="2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2206774" y="2003407"/>
            <a:ext cx="7200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 smtClean="0">
                <a:latin typeface="Times New Roman" panose="02020603050405020304" charset="0"/>
                <a:sym typeface="+mn-ea"/>
              </a:rPr>
              <a:t>Pulsar </a:t>
            </a:r>
            <a:r>
              <a:rPr lang="en-US" sz="3600" smtClean="0">
                <a:latin typeface="Times New Roman" panose="02020603050405020304" charset="0"/>
                <a:sym typeface="+mn-ea"/>
              </a:rPr>
              <a:t>interstellar</a:t>
            </a:r>
            <a:r>
              <a:rPr sz="3600" smtClean="0">
                <a:latin typeface="Times New Roman" panose="02020603050405020304" charset="0"/>
                <a:sym typeface="+mn-ea"/>
              </a:rPr>
              <a:t> scintillation</a:t>
            </a:r>
            <a:endParaRPr sz="3600" smtClean="0">
              <a:latin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0598" y="1385949"/>
                <a:ext cx="5175991" cy="4747658"/>
              </a:xfrm>
            </p:spPr>
            <p:txBody>
              <a:bodyPr>
                <a:normAutofit/>
              </a:bodyPr>
              <a:p>
                <a:pPr>
                  <a:lnSpc>
                    <a:spcPct val="100000"/>
                  </a:lnSpc>
                </a:pP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P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lasma 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with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fluctuations 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of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electron density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was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regarded as a scintillation screen. The motion of diffraction fringes 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results 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diffraction scintillation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(DISS)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, the focusing and diverging effects 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of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the screen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causes 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refractive scintillation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(RISS). </a:t>
                </a:r>
                <a:endParaRPr lang="en-US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latin typeface="Times New Roman" panose="02020603050405020304" charset="0"/>
                    <a:cs typeface="Times New Roman" panose="02020603050405020304" charset="0"/>
                  </a:rPr>
                  <a:t>The spectrum of 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fluctuations 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of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electron density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can be regarded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  <m:r>
                          <a:rPr lang="en-US" altLang="zh-CN" sz="2000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sz="2000" i="1" baseline="-25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)=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sz="2000" i="1" baseline="30000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000" i="1" baseline="30000">
                        <a:latin typeface="Cambria Math" panose="02040503050406030204" charset="0"/>
                        <a:cs typeface="Cambria Math" panose="02040503050406030204" charset="0"/>
                      </a:rPr>
                      <m:t>𝛽</m:t>
                    </m:r>
                  </m:oMath>
                </a14:m>
                <a:r>
                  <a:rPr lang="en-US" altLang="zh-CN" sz="2000" i="1" baseline="30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discribes 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fluctuations 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of</a:t>
                </a:r>
                <a:r>
                  <a:rPr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electron density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and usually be expressed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𝑙𝑔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,</a:t>
                </a:r>
                <a:r>
                  <a:rPr lang="en-US" sz="2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β is spectrum index. </a:t>
                </a:r>
                <a:endParaRPr lang="en-US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6" name="内容占位符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0598" y="1385949"/>
                <a:ext cx="5175991" cy="4747658"/>
              </a:xfrm>
              <a:blipFill rotWithShape="1">
                <a:blip r:embed="rId1"/>
                <a:stretch>
                  <a:fillRect l="-5" t="-8" r="7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3" descr="QQ截图20201118211811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8155" y="2708910"/>
            <a:ext cx="5719445" cy="29356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330" y="1412875"/>
            <a:ext cx="5572760" cy="1544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Similar to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twikle of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star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light due to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the turbulent clusters in the atmosphere,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inhomogeneous interstellar medi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um will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cause the fluctuation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of the flux density of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pulsar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91407" y="6066378"/>
            <a:ext cx="10032702" cy="520619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0210" y="6010275"/>
            <a:ext cx="6438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Taken from “Hand book of pulsar Astronomy” </a:t>
            </a:r>
            <a:r>
              <a:rPr lang="zh-CN" altLang="en-US"/>
              <a:t>Lorimer</a:t>
            </a:r>
            <a:r>
              <a:rPr lang="en-US" altLang="zh-CN"/>
              <a:t> &amp; Kramer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 descr="C:\Users\Administrator\Desktop\gum2.jpggum2"/>
          <p:cNvPicPr>
            <a:picLocks noChangeAspect="1"/>
          </p:cNvPicPr>
          <p:nvPr>
            <p:ph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263484" y="846426"/>
            <a:ext cx="7357865" cy="5530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9827" y="192276"/>
            <a:ext cx="987969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Gum Nebula(Gum 12)</a:t>
            </a:r>
            <a:endParaRPr lang="en-US" altLang="zh-CN" sz="28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126490" y="1124585"/>
            <a:ext cx="5502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T</a:t>
            </a:r>
            <a:r>
              <a:rPr lang="zh-CN" altLang="en-US">
                <a:solidFill>
                  <a:schemeClr val="bg1"/>
                </a:solidFill>
              </a:rPr>
              <a:t>he Gum Nebula and pulsars along this direction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751445" y="1344295"/>
            <a:ext cx="4131945" cy="4676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>
              <a:lnSpc>
                <a:spcPct val="11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Gum is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a nearby supernova remnant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recent paper(Yao et al 2017, Apj), the central of Gum is set to be 450 pc away and radius is 170 pc.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>
              <a:lnSpc>
                <a:spcPct val="11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Prior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observations have provided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some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indirect evidence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about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its influence on pulsar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scintillation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>
              <a:lnSpc>
                <a:spcPct val="110000"/>
              </a:lnSpc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However, the precise positions of the scintillation screens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these pulsars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hadn’t been determined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2480" y="6443345"/>
            <a:ext cx="3462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VTSS H</a:t>
            </a:r>
            <a:r>
              <a:rPr lang="en-US" altLang="zh-CN"/>
              <a:t>α map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PSR B0740-28</a:t>
            </a:r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609600" y="2925445"/>
            <a:ext cx="10971530" cy="2983865"/>
          </a:xfrm>
        </p:spPr>
        <p:txBody>
          <a:bodyPr>
            <a:normAutofit/>
          </a:bodyPr>
          <a:p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Among these pulsars, PSR B0740-28, 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is</a:t>
            </a: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chosen as the primary target for observation.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No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known</a:t>
            </a:r>
            <a:r>
              <a:rPr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nebula locate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closer than the Gum Nebula in the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direction</a:t>
            </a:r>
            <a:r>
              <a:rPr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B0740-28,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confirming</a:t>
            </a:r>
            <a:r>
              <a:rPr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influence of the Gum Nebula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is easier</a:t>
            </a:r>
            <a:r>
              <a:rPr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 descr="QQ截图20230629204334"/>
          <p:cNvPicPr>
            <a:picLocks noChangeAspect="1"/>
          </p:cNvPicPr>
          <p:nvPr/>
        </p:nvPicPr>
        <p:blipFill>
          <a:blip r:embed="rId1"/>
          <a:srcRect r="786" b="7634"/>
          <a:stretch>
            <a:fillRect/>
          </a:stretch>
        </p:blipFill>
        <p:spPr>
          <a:xfrm>
            <a:off x="1054735" y="1195070"/>
            <a:ext cx="10017125" cy="1152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87650" y="2452370"/>
            <a:ext cx="647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Basic parameters in ATNF Pulsar Catalogue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PSR B0740-28</a:t>
            </a:r>
            <a:endParaRPr lang="en-US" altLang="zh-CN"/>
          </a:p>
        </p:txBody>
      </p:sp>
      <p:pic>
        <p:nvPicPr>
          <p:cNvPr id="2" name="内容占位符 1" descr="C:\Users\Administrator\Desktop\报销材料\QQ截图20230703124448.pngQQ截图20230703124448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51560" y="1545590"/>
            <a:ext cx="9791065" cy="25006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9170" y="4437380"/>
            <a:ext cx="10231120" cy="1551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This table is fomer observation about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PSR B0740-28, shows </a:t>
            </a:r>
            <a:r>
              <a:rPr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B0740-28 </a:t>
            </a: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needs</a:t>
            </a:r>
            <a:r>
              <a:rPr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higher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observation frequency, such as TMRT’s 2.25&amp;8.60 GHz.  But in pioneer’s observation, such frequency data is few, and some of them only gave partly parameters.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0513149" y="15877"/>
            <a:ext cx="1200329" cy="7317432"/>
            <a:chOff x="454483" y="0"/>
            <a:chExt cx="1200329" cy="731743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54646" y="0"/>
              <a:ext cx="0" cy="7317432"/>
            </a:xfrm>
            <a:prstGeom prst="line">
              <a:avLst/>
            </a:prstGeom>
            <a:ln cap="sq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 rot="16200000">
              <a:off x="455765" y="4589464"/>
              <a:ext cx="11977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latin typeface="Roboto Th" pitchFamily="2" charset="0"/>
                  <a:ea typeface="Roboto Th" pitchFamily="2" charset="0"/>
                </a:rPr>
                <a:t>02</a:t>
              </a:r>
              <a:endParaRPr lang="zh-CN" altLang="en-US" sz="7200" b="1" dirty="0">
                <a:latin typeface="Roboto Th" pitchFamily="2" charset="0"/>
                <a:ea typeface="浪漫雅圆" panose="02010601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82638" y="134076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320377"/>
            <a:ext cx="1054646" cy="4602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846580" y="1132205"/>
            <a:ext cx="7924800" cy="5174615"/>
            <a:chOff x="1054646" y="979018"/>
            <a:chExt cx="7920879" cy="4574218"/>
          </a:xfrm>
        </p:grpSpPr>
        <p:grpSp>
          <p:nvGrpSpPr>
            <p:cNvPr id="14" name="组合 13"/>
            <p:cNvGrpSpPr/>
            <p:nvPr/>
          </p:nvGrpSpPr>
          <p:grpSpPr>
            <a:xfrm>
              <a:off x="1773666" y="1800446"/>
              <a:ext cx="6403716" cy="3265214"/>
              <a:chOff x="3668776" y="-2152019"/>
              <a:chExt cx="5316156" cy="326521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728348" y="-2152019"/>
                <a:ext cx="5256584" cy="118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W</a:t>
                </a:r>
                <a:r>
                  <a:rPr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e detected</a:t>
                </a:r>
                <a:r>
                  <a:rPr lang="en-US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21 epoches of</a:t>
                </a:r>
                <a:r>
                  <a:rPr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obvious DISS at both 2.25 and 8.60</a:t>
                </a:r>
                <a:r>
                  <a:rPr lang="en-US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</a:t>
                </a:r>
                <a:r>
                  <a:rPr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GHz observations o</a:t>
                </a:r>
                <a:r>
                  <a:rPr lang="en-US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f</a:t>
                </a:r>
                <a:r>
                  <a:rPr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PSR</a:t>
                </a:r>
                <a:r>
                  <a:rPr lang="en-US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</a:t>
                </a:r>
                <a:r>
                  <a:rPr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B0740-28</a:t>
                </a:r>
                <a:r>
                  <a:rPr lang="en-US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 using TMRT. It contains three kinds of figure:</a:t>
                </a:r>
                <a:endParaRPr lang="en-US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3668776" y="-815510"/>
                <a:ext cx="5256836" cy="1928705"/>
              </a:xfrm>
              <a:prstGeom prst="rect">
                <a:avLst/>
              </a:prstGeom>
            </p:spPr>
            <p:txBody>
              <a:bodyPr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800"/>
                  <a:t>The dynamic spectrum is firstly obtained.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/>
                  <a:t>The auto-correlation functin of t</a:t>
                </a:r>
                <a:r>
                  <a:rPr lang="en-US" altLang="zh-CN" sz="1800">
                    <a:sym typeface="+mn-ea"/>
                  </a:rPr>
                  <a:t>he dynamic spectrum</a:t>
                </a:r>
                <a:endParaRPr lang="en-US" altLang="zh-CN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sym typeface="+mn-ea"/>
                  </a:rPr>
                  <a:t>The 2D-FFT result of t</a:t>
                </a:r>
                <a:r>
                  <a:rPr lang="en-US" altLang="zh-CN" sz="1800">
                    <a:sym typeface="+mn-ea"/>
                  </a:rPr>
                  <a:t>he dynamic spectrum, called secondary spectrum, </a:t>
                </a:r>
                <a:endParaRPr lang="en-US" altLang="zh-CN" sz="1800" dirty="0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054646" y="1304764"/>
              <a:ext cx="7920879" cy="4248472"/>
            </a:xfrm>
            <a:prstGeom prst="roundRect">
              <a:avLst>
                <a:gd name="adj" fmla="val 6968"/>
              </a:avLst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462316" y="979018"/>
              <a:ext cx="2569210" cy="651510"/>
            </a:xfrm>
            <a:prstGeom prst="roundRect">
              <a:avLst>
                <a:gd name="adj" fmla="val 6968"/>
              </a:avLst>
            </a:prstGeom>
            <a:solidFill>
              <a:schemeClr val="tx1"/>
            </a:solidFill>
            <a:ln w="444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87081" y="1012673"/>
              <a:ext cx="2513330" cy="515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itchFamily="34" charset="-122"/>
                  <a:ea typeface="思源黑体 CN Bold" pitchFamily="34" charset="-122"/>
                </a:rPr>
                <a:t>Observation</a:t>
              </a:r>
              <a:endParaRPr lang="en-US" altLang="zh-CN" sz="32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05" y="132665"/>
            <a:ext cx="10967486" cy="705490"/>
          </a:xfrm>
        </p:spPr>
        <p:txBody>
          <a:bodyPr>
            <a:normAutofit fontScale="90000"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Dynamic spectrum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38723" y="4574361"/>
            <a:ext cx="11747569" cy="2062793"/>
          </a:xfrm>
        </p:spPr>
        <p:txBody>
          <a:bodyPr>
            <a:norm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Dynamic spectrum is t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image of 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ulsar fl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ux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density 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vary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ing with time and frequency, 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the most intuitive reflection of interstellar scintillation.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Here 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displays two 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pair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of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dynamic spectra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of B0740-28 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at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2.25/8.60GHz, with a time interval of half a month. 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 show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distinctive scintillation patterns 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at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both frequency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-2147482617" descr="C:\Users\pulsar\Desktop\sunlogin_20221022204414(1).jpgsunlogin_20221022204414(1)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rcRect l="453" b="929"/>
          <a:stretch>
            <a:fillRect/>
          </a:stretch>
        </p:blipFill>
        <p:spPr>
          <a:xfrm>
            <a:off x="6162347" y="837970"/>
            <a:ext cx="4438591" cy="165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QQ截图20230421110502"/>
          <p:cNvPicPr>
            <a:picLocks noChangeAspect="1"/>
          </p:cNvPicPr>
          <p:nvPr/>
        </p:nvPicPr>
        <p:blipFill>
          <a:blip r:embed="rId3"/>
          <a:srcRect l="1004" t="4036" r="1371"/>
          <a:stretch>
            <a:fillRect/>
          </a:stretch>
        </p:blipFill>
        <p:spPr>
          <a:xfrm>
            <a:off x="1741533" y="865906"/>
            <a:ext cx="4420814" cy="1658996"/>
          </a:xfrm>
          <a:prstGeom prst="rect">
            <a:avLst/>
          </a:prstGeom>
        </p:spPr>
      </p:pic>
      <p:pic>
        <p:nvPicPr>
          <p:cNvPr id="3" name="图片 2" descr="QQ截图20230509170225"/>
          <p:cNvPicPr>
            <a:picLocks noChangeAspect="1"/>
          </p:cNvPicPr>
          <p:nvPr/>
        </p:nvPicPr>
        <p:blipFill>
          <a:blip r:embed="rId4"/>
          <a:srcRect l="3458" t="10126" r="1534" b="2343"/>
          <a:stretch>
            <a:fillRect/>
          </a:stretch>
        </p:blipFill>
        <p:spPr>
          <a:xfrm>
            <a:off x="1741533" y="2487442"/>
            <a:ext cx="4420814" cy="1808197"/>
          </a:xfrm>
          <a:prstGeom prst="rect">
            <a:avLst/>
          </a:prstGeom>
        </p:spPr>
      </p:pic>
      <p:pic>
        <p:nvPicPr>
          <p:cNvPr id="7" name="图片 6" descr="QQ截图20230509170658"/>
          <p:cNvPicPr>
            <a:picLocks noChangeAspect="1"/>
          </p:cNvPicPr>
          <p:nvPr/>
        </p:nvPicPr>
        <p:blipFill>
          <a:blip r:embed="rId5"/>
          <a:srcRect l="3959" t="11111"/>
          <a:stretch>
            <a:fillRect/>
          </a:stretch>
        </p:blipFill>
        <p:spPr>
          <a:xfrm>
            <a:off x="6162347" y="2474744"/>
            <a:ext cx="4436052" cy="18215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"/>
  <p:tag name="KSO_WM_UNIT_PLACING_PICTURE_USER_VIEWPORT" val="{&quot;height&quot;:4586,&quot;width&quot;:8153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  <p:tag name="KSO_WM_UNIT_PLACING_PICTURE_USER_VIEWPORT" val="{&quot;height&quot;:4150,&quot;width&quot;:8020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PLACING_PICTURE_USER_VIEWPORT" val="{&quot;height&quot;:4214,&quot;width&quot;:14400}"/>
  <p:tag name="KSO_WM_BEAUTIFY_FLAG" val=""/>
</p:tagLst>
</file>

<file path=ppt/tags/tag37.xml><?xml version="1.0" encoding="utf-8"?>
<p:tagLst xmlns:p="http://schemas.openxmlformats.org/presentationml/2006/main">
  <p:tag name="KSO_WM_BEAUTIFY_FLAG" val=""/>
  <p:tag name="KSO_WM_UNIT_PLACING_PICTURE_USER_VIEWPORT" val="{&quot;height&quot;:4586,&quot;width&quot;:8153}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  <p:tag name="KSO_WM_UNIT_PLACING_PICTURE_USER_VIEWPORT" val="{&quot;height&quot;:4586,&quot;width&quot;:8153}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PP_MARK_KEY" val="0760311a-5b17-4f49-a654-c47f31aea26a"/>
  <p:tag name="COMMONDATA" val="eyJjb3VudCI6MTMsImhkaWQiOiIwOWJlNGE1ZjBiZDViNDc1NjNmMjhhYzdhNjY3N2Q0OSIsInVzZXJDb3VudCI6MTN9"/>
</p:tagLst>
</file>

<file path=ppt/tags/tag7.xml><?xml version="1.0" encoding="utf-8"?>
<p:tagLst xmlns:p="http://schemas.openxmlformats.org/presentationml/2006/main">
  <p:tag name="KSO_WM_BEAUTIFY_FLAG" val=""/>
  <p:tag name="KSO_WM_UNIT_PLACING_PICTURE_USER_VIEWPORT" val="{&quot;height&quot;:3876,&quot;width&quot;:8153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6187</Words>
  <Application>WPS 演示</Application>
  <PresentationFormat>自定义</PresentationFormat>
  <Paragraphs>163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Times New Roman</vt:lpstr>
      <vt:lpstr>思源黑体 CN Bold</vt:lpstr>
      <vt:lpstr>微软雅黑</vt:lpstr>
      <vt:lpstr>思源黑体 CN Light</vt:lpstr>
      <vt:lpstr>黑体</vt:lpstr>
      <vt:lpstr>Roboto Th</vt:lpstr>
      <vt:lpstr>浪漫雅圆</vt:lpstr>
      <vt:lpstr>Cambria Math</vt:lpstr>
      <vt:lpstr>Segoe Print</vt:lpstr>
      <vt:lpstr>Calibri</vt:lpstr>
      <vt:lpstr>Arial Unicode MS</vt:lpstr>
      <vt:lpstr>MS Mincho</vt:lpstr>
      <vt:lpstr>Office 主题​​</vt:lpstr>
      <vt:lpstr>Equation.DSMT4</vt:lpstr>
      <vt:lpstr>Equation.DSMT4</vt:lpstr>
      <vt:lpstr>PowerPoint 演示文稿</vt:lpstr>
      <vt:lpstr>PowerPoint 演示文稿</vt:lpstr>
      <vt:lpstr>PowerPoint 演示文稿</vt:lpstr>
      <vt:lpstr>Pulsar interstellar scintillation</vt:lpstr>
      <vt:lpstr>PowerPoint 演示文稿</vt:lpstr>
      <vt:lpstr>PSR B0740-28</vt:lpstr>
      <vt:lpstr>PSR B0740-28</vt:lpstr>
      <vt:lpstr>PowerPoint 演示文稿</vt:lpstr>
      <vt:lpstr>Dynamic spectrum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wsq</dc:creator>
  <cp:lastModifiedBy>r射线暴</cp:lastModifiedBy>
  <cp:revision>54</cp:revision>
  <dcterms:created xsi:type="dcterms:W3CDTF">2018-05-17T14:16:00Z</dcterms:created>
  <dcterms:modified xsi:type="dcterms:W3CDTF">2023-07-05T01:18:09Z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v1.0_mb_lbVI0DxYxBohChW9peqCVQ==</vt:lpwstr>
  </property>
  <property fmtid="{D5CDD505-2E9C-101B-9397-08002B2CF9AE}" pid="4" name="ICV">
    <vt:lpwstr>33759D926E7448B284A1174972B0D7A0_13</vt:lpwstr>
  </property>
</Properties>
</file>