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3"/>
  </p:notesMasterIdLst>
  <p:sldIdLst>
    <p:sldId id="256" r:id="rId2"/>
    <p:sldId id="271" r:id="rId3"/>
    <p:sldId id="257" r:id="rId4"/>
    <p:sldId id="276" r:id="rId5"/>
    <p:sldId id="281" r:id="rId6"/>
    <p:sldId id="268" r:id="rId7"/>
    <p:sldId id="274" r:id="rId8"/>
    <p:sldId id="269" r:id="rId9"/>
    <p:sldId id="275" r:id="rId10"/>
    <p:sldId id="261" r:id="rId11"/>
    <p:sldId id="270" r:id="rId12"/>
    <p:sldId id="263" r:id="rId13"/>
    <p:sldId id="262" r:id="rId14"/>
    <p:sldId id="265" r:id="rId15"/>
    <p:sldId id="279" r:id="rId16"/>
    <p:sldId id="264" r:id="rId17"/>
    <p:sldId id="260" r:id="rId18"/>
    <p:sldId id="278" r:id="rId19"/>
    <p:sldId id="280" r:id="rId20"/>
    <p:sldId id="259" r:id="rId21"/>
    <p:sldId id="25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4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BF704-0A4D-4C2D-8133-3BD019876027}" v="2" dt="2023-07-02T14:49:49.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56" autoAdjust="0"/>
    <p:restoredTop sz="87240" autoAdjust="0"/>
  </p:normalViewPr>
  <p:slideViewPr>
    <p:cSldViewPr snapToGrid="0">
      <p:cViewPr>
        <p:scale>
          <a:sx n="90" d="100"/>
          <a:sy n="90" d="100"/>
        </p:scale>
        <p:origin x="133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yang Wang" userId="141f13f3-402e-414e-9b5e-fcc509d1511f" providerId="ADAL" clId="{BBABF704-0A4D-4C2D-8133-3BD019876027}"/>
    <pc:docChg chg="custSel delSld modSld">
      <pc:chgData name="Yuyang Wang" userId="141f13f3-402e-414e-9b5e-fcc509d1511f" providerId="ADAL" clId="{BBABF704-0A4D-4C2D-8133-3BD019876027}" dt="2023-07-02T14:52:43.395" v="140" actId="20577"/>
      <pc:docMkLst>
        <pc:docMk/>
      </pc:docMkLst>
      <pc:sldChg chg="addSp delSp modSp mod">
        <pc:chgData name="Yuyang Wang" userId="141f13f3-402e-414e-9b5e-fcc509d1511f" providerId="ADAL" clId="{BBABF704-0A4D-4C2D-8133-3BD019876027}" dt="2023-07-02T14:51:10.848" v="128" actId="478"/>
        <pc:sldMkLst>
          <pc:docMk/>
          <pc:sldMk cId="2746999423" sldId="257"/>
        </pc:sldMkLst>
        <pc:picChg chg="add del mod">
          <ac:chgData name="Yuyang Wang" userId="141f13f3-402e-414e-9b5e-fcc509d1511f" providerId="ADAL" clId="{BBABF704-0A4D-4C2D-8133-3BD019876027}" dt="2023-07-02T14:51:10.848" v="128" actId="478"/>
          <ac:picMkLst>
            <pc:docMk/>
            <pc:sldMk cId="2746999423" sldId="257"/>
            <ac:picMk id="4" creationId="{9A7A9EC5-FC04-FC70-99E1-D55411334C66}"/>
          </ac:picMkLst>
        </pc:picChg>
      </pc:sldChg>
      <pc:sldChg chg="del">
        <pc:chgData name="Yuyang Wang" userId="141f13f3-402e-414e-9b5e-fcc509d1511f" providerId="ADAL" clId="{BBABF704-0A4D-4C2D-8133-3BD019876027}" dt="2023-07-02T14:13:33.263" v="0" actId="2696"/>
        <pc:sldMkLst>
          <pc:docMk/>
          <pc:sldMk cId="2836962046" sldId="267"/>
        </pc:sldMkLst>
      </pc:sldChg>
      <pc:sldChg chg="modSp mod">
        <pc:chgData name="Yuyang Wang" userId="141f13f3-402e-414e-9b5e-fcc509d1511f" providerId="ADAL" clId="{BBABF704-0A4D-4C2D-8133-3BD019876027}" dt="2023-07-02T14:52:43.395" v="140" actId="20577"/>
        <pc:sldMkLst>
          <pc:docMk/>
          <pc:sldMk cId="4138845919" sldId="271"/>
        </pc:sldMkLst>
        <pc:spChg chg="mod">
          <ac:chgData name="Yuyang Wang" userId="141f13f3-402e-414e-9b5e-fcc509d1511f" providerId="ADAL" clId="{BBABF704-0A4D-4C2D-8133-3BD019876027}" dt="2023-07-02T14:52:43.395" v="140" actId="20577"/>
          <ac:spMkLst>
            <pc:docMk/>
            <pc:sldMk cId="4138845919" sldId="271"/>
            <ac:spMk id="3" creationId="{04B55E78-DB6B-11ED-263E-1C8FC37D94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0A853-35BA-4C67-A1FD-6E51C826A238}" type="datetimeFigureOut">
              <a:rPr lang="LID4096" smtClean="0"/>
              <a:t>07/05/2023</a:t>
            </a:fld>
            <a:endParaRPr lang="LID4096"/>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DC6C8-E182-4A65-BB5C-37B7AB58F4A4}" type="slidenum">
              <a:rPr lang="LID4096" smtClean="0"/>
              <a:t>‹#›</a:t>
            </a:fld>
            <a:endParaRPr lang="LID4096"/>
          </a:p>
        </p:txBody>
      </p:sp>
    </p:spTree>
    <p:extLst>
      <p:ext uri="{BB962C8B-B14F-4D97-AF65-F5344CB8AC3E}">
        <p14:creationId xmlns:p14="http://schemas.microsoft.com/office/powerpoint/2010/main" val="3191277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Hello everyone, I’m Yuyang Wang,</a:t>
            </a:r>
            <a:r>
              <a:rPr lang="zh-CN" altLang="en-US" dirty="0"/>
              <a:t> </a:t>
            </a:r>
            <a:r>
              <a:rPr lang="en-US" altLang="zh-CN" dirty="0"/>
              <a:t>a PhD</a:t>
            </a:r>
            <a:r>
              <a:rPr lang="zh-CN" altLang="en-US" dirty="0"/>
              <a:t> </a:t>
            </a:r>
            <a:r>
              <a:rPr lang="en-US" altLang="zh-CN" dirty="0"/>
              <a:t>student from University of Amsterdam. My main collaborator is Joeri van Leeuwen. Thanks for the organizers giving such a chance. It’s my great pleasure to give the talk at the FPS12. I will introduction a highly relativistic binary pulsar system </a:t>
            </a:r>
            <a:r>
              <a:rPr lang="en-US" sz="1200" dirty="0">
                <a:latin typeface="Arial Black" panose="020B0A04020102020204" pitchFamily="34" charset="0"/>
                <a:cs typeface="Arial" panose="020B0604020202020204" pitchFamily="34" charset="0"/>
              </a:rPr>
              <a:t>J1906+0746, </a:t>
            </a:r>
            <a:r>
              <a:rPr lang="en-US" altLang="zh-CN" dirty="0"/>
              <a:t>which is previously mentioned in </a:t>
            </a:r>
            <a:r>
              <a:rPr lang="en-US" altLang="zh-CN" dirty="0" err="1"/>
              <a:t>Lingqi</a:t>
            </a:r>
            <a:r>
              <a:rPr lang="en-US" altLang="zh-CN" dirty="0"/>
              <a:t> Meng’s talk, I will go into more depth of </a:t>
            </a:r>
            <a:r>
              <a:rPr lang="en-US" sz="1200" dirty="0">
                <a:latin typeface="Arial Black" panose="020B0A04020102020204" pitchFamily="34" charset="0"/>
                <a:cs typeface="Arial" panose="020B0604020202020204" pitchFamily="34" charset="0"/>
              </a:rPr>
              <a:t>its basic </a:t>
            </a:r>
            <a:r>
              <a:rPr lang="en-US" sz="1200" dirty="0" err="1">
                <a:latin typeface="Arial Black" panose="020B0A04020102020204" pitchFamily="34" charset="0"/>
                <a:cs typeface="Arial" panose="020B0604020202020204" pitchFamily="34" charset="0"/>
              </a:rPr>
              <a:t>propertry</a:t>
            </a:r>
            <a:r>
              <a:rPr lang="en-US" sz="1200" dirty="0">
                <a:latin typeface="Arial Black" panose="020B0A04020102020204" pitchFamily="34" charset="0"/>
                <a:cs typeface="Arial" panose="020B0604020202020204" pitchFamily="34" charset="0"/>
              </a:rPr>
              <a:t> </a:t>
            </a:r>
            <a:r>
              <a:rPr lang="en-US" altLang="zh-CN" dirty="0"/>
              <a:t>and its study with FAST.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a:t>
            </a:fld>
            <a:endParaRPr lang="LID4096"/>
          </a:p>
        </p:txBody>
      </p:sp>
    </p:spTree>
    <p:extLst>
      <p:ext uri="{BB962C8B-B14F-4D97-AF65-F5344CB8AC3E}">
        <p14:creationId xmlns:p14="http://schemas.microsoft.com/office/powerpoint/2010/main" val="225431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NimbusRomNo9L-Regu"/>
              </a:rPr>
              <a:t>So, with the complete determination of the geometry of the system, we can use the observed pulse profiles recorded at different epochs to reconstruct the beam map of the radio emission.</a:t>
            </a:r>
            <a:r>
              <a:rPr lang="en-US" sz="1200" dirty="0"/>
              <a:t> This figure shows the beam maps of the radio emission flux from both poles. The left panel is emission from main pulse while the right panel is from the </a:t>
            </a:r>
            <a:r>
              <a:rPr lang="en-US" sz="1200" dirty="0" err="1"/>
              <a:t>interpulse</a:t>
            </a:r>
            <a:r>
              <a:rPr lang="en-US" sz="1200" dirty="0"/>
              <a:t>. The main pulse is no longer visible around 2018, while the </a:t>
            </a:r>
            <a:r>
              <a:rPr lang="en-US" sz="1200" dirty="0" err="1"/>
              <a:t>interpulse</a:t>
            </a:r>
            <a:r>
              <a:rPr lang="en-US" sz="1200" dirty="0"/>
              <a:t> is still visible with FAST observation but will disappear around 2028 by prediction. </a:t>
            </a:r>
            <a:r>
              <a:rPr lang="en-US" sz="1800" b="0" i="0" dirty="0">
                <a:solidFill>
                  <a:srgbClr val="000000"/>
                </a:solidFill>
                <a:effectLst/>
                <a:latin typeface="NimbusRomNo9L-Regu"/>
              </a:rPr>
              <a:t>The latitudinal extent of a pulsar beam determines the pulsar “beaming fraction”.</a:t>
            </a:r>
            <a:r>
              <a:rPr lang="en-US" sz="1200" dirty="0"/>
              <a:t> </a:t>
            </a:r>
            <a:endParaRPr lang="LID4096" sz="1200" dirty="0"/>
          </a:p>
        </p:txBody>
      </p:sp>
      <p:sp>
        <p:nvSpPr>
          <p:cNvPr id="4" name="Slide Number Placeholder 3"/>
          <p:cNvSpPr>
            <a:spLocks noGrp="1"/>
          </p:cNvSpPr>
          <p:nvPr>
            <p:ph type="sldNum" sz="quarter" idx="5"/>
          </p:nvPr>
        </p:nvSpPr>
        <p:spPr/>
        <p:txBody>
          <a:bodyPr/>
          <a:lstStyle/>
          <a:p>
            <a:fld id="{F9EDC6C8-E182-4A65-BB5C-37B7AB58F4A4}" type="slidenum">
              <a:rPr lang="LID4096" smtClean="0"/>
              <a:t>10</a:t>
            </a:fld>
            <a:endParaRPr lang="LID4096"/>
          </a:p>
        </p:txBody>
      </p:sp>
    </p:spTree>
    <p:extLst>
      <p:ext uri="{BB962C8B-B14F-4D97-AF65-F5344CB8AC3E}">
        <p14:creationId xmlns:p14="http://schemas.microsoft.com/office/powerpoint/2010/main" val="1685187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for the polarization, this figure shows its beam maps</a:t>
            </a:r>
            <a:r>
              <a:rPr lang="en-US" sz="1200" dirty="0"/>
              <a:t>. Panel A and B show the fractional linear polarization while C and D show the fractional circular polarization. This pulsar has a high linear polarization and nearly no circular polarization.</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11</a:t>
            </a:fld>
            <a:endParaRPr lang="LID4096"/>
          </a:p>
        </p:txBody>
      </p:sp>
    </p:spTree>
    <p:extLst>
      <p:ext uri="{BB962C8B-B14F-4D97-AF65-F5344CB8AC3E}">
        <p14:creationId xmlns:p14="http://schemas.microsoft.com/office/powerpoint/2010/main" val="350294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come to the FAST observation, For the backend settings, we use the 19-beam central, 4k channels and 49 microsecond sampling time. For the pulsar, we use the swift calibration and tracking mode, while for the flux calibrator, we use a quasar and the </a:t>
            </a:r>
            <a:r>
              <a:rPr lang="en-US" dirty="0" err="1"/>
              <a:t>onoff</a:t>
            </a:r>
            <a:r>
              <a:rPr lang="en-US" dirty="0"/>
              <a:t> mode. The observing time in 2022 is divided into 9 sessions between March and October, each session around 2 hrs. And the 2023 observation is still ongoing.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12</a:t>
            </a:fld>
            <a:endParaRPr lang="LID4096"/>
          </a:p>
        </p:txBody>
      </p:sp>
    </p:spTree>
    <p:extLst>
      <p:ext uri="{BB962C8B-B14F-4D97-AF65-F5344CB8AC3E}">
        <p14:creationId xmlns:p14="http://schemas.microsoft.com/office/powerpoint/2010/main" val="23314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data processing, we use the </a:t>
            </a:r>
            <a:r>
              <a:rPr lang="en-US" dirty="0" err="1"/>
              <a:t>dspsr</a:t>
            </a:r>
            <a:r>
              <a:rPr lang="en-US" dirty="0"/>
              <a:t> to fold the fits file and then use PSRCHIVE for RFI cleaning, polarization / flux calibration, making template and TOAs and so on. And we use tempo2 for timing analysis.</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13</a:t>
            </a:fld>
            <a:endParaRPr lang="LID4096"/>
          </a:p>
        </p:txBody>
      </p:sp>
    </p:spTree>
    <p:extLst>
      <p:ext uri="{BB962C8B-B14F-4D97-AF65-F5344CB8AC3E}">
        <p14:creationId xmlns:p14="http://schemas.microsoft.com/office/powerpoint/2010/main" val="1064697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after folding, the pulsar is visible from the pulse from 2 </a:t>
            </a:r>
            <a:r>
              <a:rPr lang="en-US" dirty="0" err="1"/>
              <a:t>hrs</a:t>
            </a:r>
            <a:r>
              <a:rPr lang="en-US" dirty="0"/>
              <a:t> data in the left figure with very high signal-to-noise ratio. The right figure shows the polarization position angle, the flux and linear and circular polarization.</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14</a:t>
            </a:fld>
            <a:endParaRPr lang="LID4096"/>
          </a:p>
        </p:txBody>
      </p:sp>
    </p:spTree>
    <p:extLst>
      <p:ext uri="{BB962C8B-B14F-4D97-AF65-F5344CB8AC3E}">
        <p14:creationId xmlns:p14="http://schemas.microsoft.com/office/powerpoint/2010/main" val="3227023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profile variation is a natural result of the geodetic precession. The left figure shows the profile variation across ten years. The main pulse increased then faded. And disappeared around 2018. In the 2022 FAST data, the main pulse is gone, and we can only see the very weak </a:t>
            </a:r>
            <a:r>
              <a:rPr lang="en-US" dirty="0" err="1"/>
              <a:t>interpulse</a:t>
            </a:r>
            <a:r>
              <a:rPr lang="en-US" dirty="0"/>
              <a:t>. The flux is only 1 </a:t>
            </a:r>
            <a:r>
              <a:rPr lang="en-US" dirty="0" err="1"/>
              <a:t>mJy</a:t>
            </a:r>
            <a:r>
              <a:rPr lang="en-US" dirty="0"/>
              <a:t>. Thanks to FAST high sensitivity, we are still able to timing this pulsar precisely.</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15</a:t>
            </a:fld>
            <a:endParaRPr lang="LID4096"/>
          </a:p>
        </p:txBody>
      </p:sp>
    </p:spTree>
    <p:extLst>
      <p:ext uri="{BB962C8B-B14F-4D97-AF65-F5344CB8AC3E}">
        <p14:creationId xmlns:p14="http://schemas.microsoft.com/office/powerpoint/2010/main" val="103938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time of arrival of a pulse reflects the time of emission at the pulsar. This figure shows how we obtain the TOA from profile template and integrated profile. When the template is perfectly subtracted from the integrated profile, we would have flux residuals like white noise.</a:t>
            </a:r>
            <a:endParaRPr lang="LID4096" sz="1200" dirty="0"/>
          </a:p>
        </p:txBody>
      </p:sp>
      <p:sp>
        <p:nvSpPr>
          <p:cNvPr id="4" name="Slide Number Placeholder 3"/>
          <p:cNvSpPr>
            <a:spLocks noGrp="1"/>
          </p:cNvSpPr>
          <p:nvPr>
            <p:ph type="sldNum" sz="quarter" idx="5"/>
          </p:nvPr>
        </p:nvSpPr>
        <p:spPr/>
        <p:txBody>
          <a:bodyPr/>
          <a:lstStyle/>
          <a:p>
            <a:fld id="{F9EDC6C8-E182-4A65-BB5C-37B7AB58F4A4}" type="slidenum">
              <a:rPr lang="LID4096" smtClean="0"/>
              <a:t>16</a:t>
            </a:fld>
            <a:endParaRPr lang="LID4096"/>
          </a:p>
        </p:txBody>
      </p:sp>
    </p:spTree>
    <p:extLst>
      <p:ext uri="{BB962C8B-B14F-4D97-AF65-F5344CB8AC3E}">
        <p14:creationId xmlns:p14="http://schemas.microsoft.com/office/powerpoint/2010/main" val="2452288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timing residuals is the </a:t>
            </a:r>
            <a:r>
              <a:rPr lang="en-US" sz="1200" dirty="0"/>
              <a:t>TOA differences between observations and model predictions. </a:t>
            </a:r>
            <a:r>
              <a:rPr lang="en-US" dirty="0"/>
              <a:t>The left figure is the timing residuals as a function of the observing dates from the 2022 FAST data. The right is a zooming-in figure of one day’s residuals.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17</a:t>
            </a:fld>
            <a:endParaRPr lang="LID4096"/>
          </a:p>
        </p:txBody>
      </p:sp>
    </p:spTree>
    <p:extLst>
      <p:ext uri="{BB962C8B-B14F-4D97-AF65-F5344CB8AC3E}">
        <p14:creationId xmlns:p14="http://schemas.microsoft.com/office/powerpoint/2010/main" val="3918183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the long-term timing residuals of this pulsar from our collaborators. The data is from Jodrell, Arecibo, </a:t>
            </a:r>
            <a:r>
              <a:rPr lang="en-US" sz="1200" dirty="0" err="1"/>
              <a:t>MeerKAT</a:t>
            </a:r>
            <a:r>
              <a:rPr lang="en-US" sz="1200" dirty="0"/>
              <a:t> and FAST. It shows large intrinsic timing noise which is related to the profile variation and unstable nature of this young pulsar.</a:t>
            </a:r>
            <a:endParaRPr lang="LID4096" sz="1200" dirty="0"/>
          </a:p>
        </p:txBody>
      </p:sp>
      <p:sp>
        <p:nvSpPr>
          <p:cNvPr id="4" name="Slide Number Placeholder 3"/>
          <p:cNvSpPr>
            <a:spLocks noGrp="1"/>
          </p:cNvSpPr>
          <p:nvPr>
            <p:ph type="sldNum" sz="quarter" idx="5"/>
          </p:nvPr>
        </p:nvSpPr>
        <p:spPr/>
        <p:txBody>
          <a:bodyPr/>
          <a:lstStyle/>
          <a:p>
            <a:fld id="{F9EDC6C8-E182-4A65-BB5C-37B7AB58F4A4}" type="slidenum">
              <a:rPr lang="LID4096" smtClean="0"/>
              <a:t>18</a:t>
            </a:fld>
            <a:endParaRPr lang="LID4096"/>
          </a:p>
        </p:txBody>
      </p:sp>
    </p:spTree>
    <p:extLst>
      <p:ext uri="{BB962C8B-B14F-4D97-AF65-F5344CB8AC3E}">
        <p14:creationId xmlns:p14="http://schemas.microsoft.com/office/powerpoint/2010/main" val="1381318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constraints on the component mass from post-Kep</a:t>
            </a:r>
            <a:r>
              <a:rPr lang="en-US" sz="1200" dirty="0"/>
              <a:t>lerian parameters from previous work. This part is still to be done w</a:t>
            </a:r>
            <a:r>
              <a:rPr lang="en-US" dirty="0"/>
              <a:t>ith FAST data.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19</a:t>
            </a:fld>
            <a:endParaRPr lang="LID4096"/>
          </a:p>
        </p:txBody>
      </p:sp>
    </p:spTree>
    <p:extLst>
      <p:ext uri="{BB962C8B-B14F-4D97-AF65-F5344CB8AC3E}">
        <p14:creationId xmlns:p14="http://schemas.microsoft.com/office/powerpoint/2010/main" val="342731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is the outline of my talk. First, I will introduce the background information of the system. And what is geodetic precession and how it leads to beam mapping. Then I will introduce the FAST observation and data processing. At the last, I will show some p</a:t>
            </a:r>
            <a:r>
              <a:rPr lang="en-US" altLang="nl-NL" kern="0" dirty="0"/>
              <a:t>reliminary </a:t>
            </a:r>
            <a:r>
              <a:rPr lang="en-US" altLang="zh-CN" kern="0" dirty="0"/>
              <a:t>results </a:t>
            </a:r>
            <a:r>
              <a:rPr lang="en-US" dirty="0"/>
              <a:t>and give a summary.</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2</a:t>
            </a:fld>
            <a:endParaRPr lang="LID4096"/>
          </a:p>
        </p:txBody>
      </p:sp>
    </p:spTree>
    <p:extLst>
      <p:ext uri="{BB962C8B-B14F-4D97-AF65-F5344CB8AC3E}">
        <p14:creationId xmlns:p14="http://schemas.microsoft.com/office/powerpoint/2010/main" val="1454284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summary, J1906 is provides a great opportunity to study both the General Relativity (GR) and the radio pulsar emission. And FAST high precision timing enable us to map out the very weak </a:t>
            </a:r>
            <a:r>
              <a:rPr lang="en-US" dirty="0" err="1"/>
              <a:t>interpulse</a:t>
            </a:r>
            <a:r>
              <a:rPr lang="en-US" dirty="0"/>
              <a:t> region.</a:t>
            </a:r>
          </a:p>
          <a:p>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20</a:t>
            </a:fld>
            <a:endParaRPr lang="LID4096"/>
          </a:p>
        </p:txBody>
      </p:sp>
    </p:spTree>
    <p:extLst>
      <p:ext uri="{BB962C8B-B14F-4D97-AF65-F5344CB8AC3E}">
        <p14:creationId xmlns:p14="http://schemas.microsoft.com/office/powerpoint/2010/main" val="3378006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listening.</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21</a:t>
            </a:fld>
            <a:endParaRPr lang="LID4096"/>
          </a:p>
        </p:txBody>
      </p:sp>
    </p:spTree>
    <p:extLst>
      <p:ext uri="{BB962C8B-B14F-4D97-AF65-F5344CB8AC3E}">
        <p14:creationId xmlns:p14="http://schemas.microsoft.com/office/powerpoint/2010/main" val="388882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animation) So, PSR J1906+0746 is a young binary pulsar whose characteristic age is 10^5 years. It’s found in PALFA observations with Arecibo in 2004 and the archival data can date back to 1998. The pulsar is a normal pulsar and has a spin period of 144 </a:t>
            </a:r>
            <a:r>
              <a:rPr lang="en-US" dirty="0" err="1"/>
              <a:t>ms</a:t>
            </a:r>
            <a:r>
              <a:rPr lang="en-US" dirty="0"/>
              <a:t> and is in a very short 4 hours orbit around another neutron star with an eccentricity of 0.085. </a:t>
            </a:r>
            <a:r>
              <a:rPr lang="en-US" sz="1800" b="0" i="0" dirty="0">
                <a:solidFill>
                  <a:srgbClr val="000000"/>
                </a:solidFill>
                <a:effectLst/>
                <a:latin typeface="Times-Roman"/>
              </a:rPr>
              <a:t>In binary systems, the old recycled pulsars are very common, but the young pulsars are very rare.</a:t>
            </a:r>
            <a:r>
              <a:rPr lang="en-US" dirty="0"/>
              <a:t>  The animation shows the </a:t>
            </a:r>
            <a:r>
              <a:rPr lang="en-US" altLang="zh-CN" dirty="0"/>
              <a:t>binary </a:t>
            </a:r>
            <a:r>
              <a:rPr lang="en-US" dirty="0"/>
              <a:t>motion and beam rotating of J1906. </a:t>
            </a:r>
            <a:r>
              <a:rPr lang="en-US" sz="1800" b="0" i="0" dirty="0">
                <a:solidFill>
                  <a:srgbClr val="000000"/>
                </a:solidFill>
                <a:effectLst/>
                <a:latin typeface="Times-Roman"/>
              </a:rPr>
              <a:t>There is no sign of mode changing behavior in the dense sampling after the discovery, and thus no sign of magnetospheric instabilities</a:t>
            </a:r>
            <a:r>
              <a:rPr lang="en-US" dirty="0"/>
              <a:t> </a:t>
            </a:r>
            <a:br>
              <a:rPr lang="en-US" dirty="0"/>
            </a:b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3</a:t>
            </a:fld>
            <a:endParaRPr lang="LID4096"/>
          </a:p>
        </p:txBody>
      </p:sp>
    </p:spTree>
    <p:extLst>
      <p:ext uri="{BB962C8B-B14F-4D97-AF65-F5344CB8AC3E}">
        <p14:creationId xmlns:p14="http://schemas.microsoft.com/office/powerpoint/2010/main" val="142571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since discovered, J1906 shows both a main pulse and </a:t>
            </a:r>
            <a:r>
              <a:rPr lang="en-US" dirty="0" err="1"/>
              <a:t>interpulse</a:t>
            </a:r>
            <a:r>
              <a:rPr lang="en-US" dirty="0"/>
              <a:t>, which indicates a nearly orthogonal geometry where emission from both magnetic poles is visible. The total mass of the system is high, about 2.61 solar mass, and the companion mass is 1.32 solar mass. The dispersion measure is 217 pc per cubic </a:t>
            </a:r>
            <a:r>
              <a:rPr lang="en-US" dirty="0" err="1"/>
              <a:t>centimetre</a:t>
            </a:r>
            <a:r>
              <a:rPr lang="en-US" dirty="0"/>
              <a:t>.</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4</a:t>
            </a:fld>
            <a:endParaRPr lang="LID4096"/>
          </a:p>
        </p:txBody>
      </p:sp>
    </p:spTree>
    <p:extLst>
      <p:ext uri="{BB962C8B-B14F-4D97-AF65-F5344CB8AC3E}">
        <p14:creationId xmlns:p14="http://schemas.microsoft.com/office/powerpoint/2010/main" val="310498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to the most interesting part of this pulsar, geodetic precession. So, what is geodetic precession and why we say it enable the beam mapping of the pulsar? In general relativity, the spacetime is curved by mass.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5</a:t>
            </a:fld>
            <a:endParaRPr lang="LID4096"/>
          </a:p>
        </p:txBody>
      </p:sp>
    </p:spTree>
    <p:extLst>
      <p:ext uri="{BB962C8B-B14F-4D97-AF65-F5344CB8AC3E}">
        <p14:creationId xmlns:p14="http://schemas.microsoft.com/office/powerpoint/2010/main" val="225720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curved spacetime, when the pulsar moves in the orbit, the direction of the spin vector will not be preserved. It will </a:t>
            </a:r>
            <a:r>
              <a:rPr lang="en-US" dirty="0" err="1"/>
              <a:t>precess</a:t>
            </a:r>
            <a:r>
              <a:rPr lang="en-US" dirty="0"/>
              <a:t> around the orbital angular momentum and no longer be aligned with the initial direction.</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6</a:t>
            </a:fld>
            <a:endParaRPr lang="LID4096"/>
          </a:p>
        </p:txBody>
      </p:sp>
    </p:spTree>
    <p:extLst>
      <p:ext uri="{BB962C8B-B14F-4D97-AF65-F5344CB8AC3E}">
        <p14:creationId xmlns:p14="http://schemas.microsoft.com/office/powerpoint/2010/main" val="428797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evolution of the pulsar spin axis is given by the cross product of </a:t>
            </a:r>
            <a:r>
              <a:rPr lang="en-US" sz="1800" b="0" i="0" dirty="0">
                <a:solidFill>
                  <a:srgbClr val="000000"/>
                </a:solidFill>
                <a:effectLst/>
                <a:latin typeface="CMR10"/>
              </a:rPr>
              <a:t>the orbital angular momentum vector Omega_</a:t>
            </a:r>
            <a:r>
              <a:rPr lang="en-US" sz="1800" b="0" i="0" dirty="0">
                <a:solidFill>
                  <a:srgbClr val="000000"/>
                </a:solidFill>
                <a:effectLst/>
                <a:latin typeface="CMR7"/>
              </a:rPr>
              <a:t>spin1 and the pulsar spin vector</a:t>
            </a:r>
            <a:r>
              <a:rPr lang="en-US" sz="1800" b="0" i="0" dirty="0">
                <a:solidFill>
                  <a:srgbClr val="000000"/>
                </a:solidFill>
                <a:effectLst/>
                <a:latin typeface="CMR10"/>
              </a:rPr>
              <a:t>. Its magnitude is given by</a:t>
            </a:r>
            <a:r>
              <a:rPr lang="en-US" dirty="0"/>
              <a:t> this formula. The So, why the geodetic precession enables the beam mapping?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7</a:t>
            </a:fld>
            <a:endParaRPr lang="LID4096"/>
          </a:p>
        </p:txBody>
      </p:sp>
    </p:spTree>
    <p:extLst>
      <p:ext uri="{BB962C8B-B14F-4D97-AF65-F5344CB8AC3E}">
        <p14:creationId xmlns:p14="http://schemas.microsoft.com/office/powerpoint/2010/main" val="185849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is no precession, we can see only a fixed part of the beam. In the gif, the red cross indicate the line-of-sight direction, when the beam rotates, the line-of-sight will sweep a fixed slice of the beam. </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8</a:t>
            </a:fld>
            <a:endParaRPr lang="LID4096"/>
          </a:p>
        </p:txBody>
      </p:sp>
    </p:spTree>
    <p:extLst>
      <p:ext uri="{BB962C8B-B14F-4D97-AF65-F5344CB8AC3E}">
        <p14:creationId xmlns:p14="http://schemas.microsoft.com/office/powerpoint/2010/main" val="41169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contrary, if there is precession, it allow us to see the different parts of the emission beam. You can see in the gif, the spin axis is rotating, the line-of-sight sweep across different latitudes of the beam.</a:t>
            </a:r>
            <a:endParaRPr lang="LID4096" dirty="0"/>
          </a:p>
        </p:txBody>
      </p:sp>
      <p:sp>
        <p:nvSpPr>
          <p:cNvPr id="4" name="Slide Number Placeholder 3"/>
          <p:cNvSpPr>
            <a:spLocks noGrp="1"/>
          </p:cNvSpPr>
          <p:nvPr>
            <p:ph type="sldNum" sz="quarter" idx="5"/>
          </p:nvPr>
        </p:nvSpPr>
        <p:spPr/>
        <p:txBody>
          <a:bodyPr/>
          <a:lstStyle/>
          <a:p>
            <a:fld id="{F9EDC6C8-E182-4A65-BB5C-37B7AB58F4A4}" type="slidenum">
              <a:rPr lang="LID4096" smtClean="0"/>
              <a:t>9</a:t>
            </a:fld>
            <a:endParaRPr lang="LID4096"/>
          </a:p>
        </p:txBody>
      </p:sp>
    </p:spTree>
    <p:extLst>
      <p:ext uri="{BB962C8B-B14F-4D97-AF65-F5344CB8AC3E}">
        <p14:creationId xmlns:p14="http://schemas.microsoft.com/office/powerpoint/2010/main" val="234237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254929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401080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133207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261038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4058312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271935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8" name="Footer Placeholder 7"/>
          <p:cNvSpPr>
            <a:spLocks noGrp="1"/>
          </p:cNvSpPr>
          <p:nvPr>
            <p:ph type="ftr" sz="quarter" idx="11"/>
          </p:nvPr>
        </p:nvSpPr>
        <p:spPr/>
        <p:txBody>
          <a:bodyPr/>
          <a:lstStyle/>
          <a:p>
            <a:endParaRPr lang="LID4096"/>
          </a:p>
        </p:txBody>
      </p:sp>
      <p:sp>
        <p:nvSpPr>
          <p:cNvPr id="9" name="Slide Number Placeholder 8"/>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77500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4" name="Footer Placeholder 3"/>
          <p:cNvSpPr>
            <a:spLocks noGrp="1"/>
          </p:cNvSpPr>
          <p:nvPr>
            <p:ph type="ftr" sz="quarter" idx="11"/>
          </p:nvPr>
        </p:nvSpPr>
        <p:spPr/>
        <p:txBody>
          <a:bodyPr/>
          <a:lstStyle/>
          <a:p>
            <a:endParaRPr lang="LID4096"/>
          </a:p>
        </p:txBody>
      </p:sp>
      <p:sp>
        <p:nvSpPr>
          <p:cNvPr id="5" name="Slide Number Placeholder 4"/>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16480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3" name="Footer Placeholder 2"/>
          <p:cNvSpPr>
            <a:spLocks noGrp="1"/>
          </p:cNvSpPr>
          <p:nvPr>
            <p:ph type="ftr" sz="quarter" idx="11"/>
          </p:nvPr>
        </p:nvSpPr>
        <p:spPr/>
        <p:txBody>
          <a:bodyPr/>
          <a:lstStyle/>
          <a:p>
            <a:endParaRPr lang="LID4096"/>
          </a:p>
        </p:txBody>
      </p:sp>
      <p:sp>
        <p:nvSpPr>
          <p:cNvPr id="4" name="Slide Number Placeholder 3"/>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113740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73481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00464F-ACE5-4155-BDB2-4DABF59E44F1}" type="datetimeFigureOut">
              <a:rPr lang="LID4096" smtClean="0"/>
              <a:t>07/05/2023</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7E5B2EEC-9AC2-408B-B36B-396487315196}" type="slidenum">
              <a:rPr lang="LID4096" smtClean="0"/>
              <a:t>‹#›</a:t>
            </a:fld>
            <a:endParaRPr lang="LID4096"/>
          </a:p>
        </p:txBody>
      </p:sp>
    </p:spTree>
    <p:extLst>
      <p:ext uri="{BB962C8B-B14F-4D97-AF65-F5344CB8AC3E}">
        <p14:creationId xmlns:p14="http://schemas.microsoft.com/office/powerpoint/2010/main" val="378302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464F-ACE5-4155-BDB2-4DABF59E44F1}" type="datetimeFigureOut">
              <a:rPr lang="LID4096" smtClean="0"/>
              <a:t>07/05/2023</a:t>
            </a:fld>
            <a:endParaRPr lang="LID4096"/>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B2EEC-9AC2-408B-B36B-396487315196}" type="slidenum">
              <a:rPr lang="LID4096" smtClean="0"/>
              <a:t>‹#›</a:t>
            </a:fld>
            <a:endParaRPr lang="LID4096"/>
          </a:p>
        </p:txBody>
      </p:sp>
    </p:spTree>
    <p:extLst>
      <p:ext uri="{BB962C8B-B14F-4D97-AF65-F5344CB8AC3E}">
        <p14:creationId xmlns:p14="http://schemas.microsoft.com/office/powerpoint/2010/main" val="29800251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07DD-A166-274E-AEDA-1F8353C26409}"/>
              </a:ext>
            </a:extLst>
          </p:cNvPr>
          <p:cNvSpPr>
            <a:spLocks noGrp="1"/>
          </p:cNvSpPr>
          <p:nvPr>
            <p:ph type="ctrTitle"/>
          </p:nvPr>
        </p:nvSpPr>
        <p:spPr>
          <a:xfrm>
            <a:off x="768345" y="1509199"/>
            <a:ext cx="7772400" cy="858597"/>
          </a:xfrm>
        </p:spPr>
        <p:txBody>
          <a:bodyPr>
            <a:normAutofit fontScale="90000"/>
          </a:bodyPr>
          <a:lstStyle/>
          <a:p>
            <a:r>
              <a:rPr lang="en-US" sz="4050" dirty="0">
                <a:latin typeface="Arial Black" panose="020B0A04020102020204" pitchFamily="34" charset="0"/>
                <a:cs typeface="Arial" panose="020B0604020202020204" pitchFamily="34" charset="0"/>
              </a:rPr>
              <a:t>Pulsar J1906+0746 at FAST</a:t>
            </a:r>
            <a:endParaRPr lang="LID4096" sz="4050" dirty="0">
              <a:latin typeface="Arial Black" panose="020B0A04020102020204" pitchFamily="34" charset="0"/>
            </a:endParaRPr>
          </a:p>
        </p:txBody>
      </p:sp>
      <p:sp>
        <p:nvSpPr>
          <p:cNvPr id="3" name="Subtitle 2">
            <a:extLst>
              <a:ext uri="{FF2B5EF4-FFF2-40B4-BE49-F238E27FC236}">
                <a16:creationId xmlns:a16="http://schemas.microsoft.com/office/drawing/2014/main" id="{090DFD93-963F-C8A4-24BA-672234E2BD43}"/>
              </a:ext>
            </a:extLst>
          </p:cNvPr>
          <p:cNvSpPr>
            <a:spLocks noGrp="1"/>
          </p:cNvSpPr>
          <p:nvPr>
            <p:ph type="subTitle" idx="1"/>
          </p:nvPr>
        </p:nvSpPr>
        <p:spPr>
          <a:xfrm>
            <a:off x="985456" y="2526587"/>
            <a:ext cx="7338175" cy="654843"/>
          </a:xfrm>
        </p:spPr>
        <p:txBody>
          <a:bodyPr>
            <a:normAutofit fontScale="92500"/>
          </a:bodyPr>
          <a:lstStyle/>
          <a:p>
            <a:r>
              <a:rPr lang="en-US" sz="2700" dirty="0">
                <a:latin typeface="Arial" panose="020B0604020202020204" pitchFamily="34" charset="0"/>
                <a:cs typeface="Arial" panose="020B0604020202020204" pitchFamily="34" charset="0"/>
              </a:rPr>
              <a:t>a unique exploration of radio-pulsar beam maps</a:t>
            </a:r>
            <a:endParaRPr lang="LID4096" sz="2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07FB71C-35A3-8039-187F-9CC937015C90}"/>
              </a:ext>
            </a:extLst>
          </p:cNvPr>
          <p:cNvSpPr txBox="1"/>
          <p:nvPr/>
        </p:nvSpPr>
        <p:spPr>
          <a:xfrm>
            <a:off x="2352855" y="3429000"/>
            <a:ext cx="4603375" cy="1569660"/>
          </a:xfrm>
          <a:prstGeom prst="rect">
            <a:avLst/>
          </a:prstGeom>
          <a:noFill/>
        </p:spPr>
        <p:txBody>
          <a:bodyPr wrap="none" rtlCol="0">
            <a:spAutoFit/>
          </a:bodyPr>
          <a:lstStyle/>
          <a:p>
            <a:pPr algn="ctr"/>
            <a:r>
              <a:rPr lang="en-US" altLang="zh-CN" sz="3200" b="1" dirty="0"/>
              <a:t>Yuyang Wang (</a:t>
            </a:r>
            <a:r>
              <a:rPr lang="zh-CN" altLang="en-US" sz="3200" b="1" dirty="0"/>
              <a:t>王宇阳</a:t>
            </a:r>
            <a:r>
              <a:rPr lang="en-US" altLang="zh-CN" sz="3200" b="1" dirty="0"/>
              <a:t>)</a:t>
            </a:r>
          </a:p>
          <a:p>
            <a:pPr algn="ctr"/>
            <a:endParaRPr lang="en-US" altLang="zh-CN" sz="2400" dirty="0"/>
          </a:p>
          <a:p>
            <a:pPr algn="ctr"/>
            <a:r>
              <a:rPr lang="en-US" altLang="zh-CN" sz="2000" dirty="0"/>
              <a:t>Anton Pannekoek Institute for Astronomy, </a:t>
            </a:r>
          </a:p>
          <a:p>
            <a:pPr algn="ctr"/>
            <a:r>
              <a:rPr lang="en-US" altLang="zh-CN" sz="2000" dirty="0"/>
              <a:t>University of Amsterdam </a:t>
            </a:r>
            <a:endParaRPr lang="LID4096" sz="2000" dirty="0"/>
          </a:p>
        </p:txBody>
      </p:sp>
      <p:pic>
        <p:nvPicPr>
          <p:cNvPr id="7" name="Picture 6">
            <a:extLst>
              <a:ext uri="{FF2B5EF4-FFF2-40B4-BE49-F238E27FC236}">
                <a16:creationId xmlns:a16="http://schemas.microsoft.com/office/drawing/2014/main" id="{4001E5F5-A1DE-269C-A75E-6502B90AF539}"/>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9" name="Picture 8" descr="A picture containing text, font, sketch, design&#10;&#10;Description automatically generated">
            <a:extLst>
              <a:ext uri="{FF2B5EF4-FFF2-40B4-BE49-F238E27FC236}">
                <a16:creationId xmlns:a16="http://schemas.microsoft.com/office/drawing/2014/main" id="{1511CAC7-6F08-BAA6-D0C2-E079905F7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
        <p:nvSpPr>
          <p:cNvPr id="6" name="TextBox 5">
            <a:extLst>
              <a:ext uri="{FF2B5EF4-FFF2-40B4-BE49-F238E27FC236}">
                <a16:creationId xmlns:a16="http://schemas.microsoft.com/office/drawing/2014/main" id="{AF842925-2E2E-5971-FAE4-B256EBBF8598}"/>
              </a:ext>
            </a:extLst>
          </p:cNvPr>
          <p:cNvSpPr txBox="1"/>
          <p:nvPr/>
        </p:nvSpPr>
        <p:spPr>
          <a:xfrm>
            <a:off x="2487749" y="5117968"/>
            <a:ext cx="4038798" cy="461665"/>
          </a:xfrm>
          <a:prstGeom prst="rect">
            <a:avLst/>
          </a:prstGeom>
          <a:noFill/>
        </p:spPr>
        <p:txBody>
          <a:bodyPr wrap="none" rtlCol="0">
            <a:spAutoFit/>
          </a:bodyPr>
          <a:lstStyle/>
          <a:p>
            <a:r>
              <a:rPr lang="en-US" sz="2400" dirty="0"/>
              <a:t>Supervisor: Joeri van Leeuwen </a:t>
            </a:r>
            <a:endParaRPr lang="LID4096" sz="2400" dirty="0"/>
          </a:p>
        </p:txBody>
      </p:sp>
      <p:sp>
        <p:nvSpPr>
          <p:cNvPr id="11" name="TextBox 10">
            <a:extLst>
              <a:ext uri="{FF2B5EF4-FFF2-40B4-BE49-F238E27FC236}">
                <a16:creationId xmlns:a16="http://schemas.microsoft.com/office/drawing/2014/main" id="{19A39FED-19AF-2610-20CF-61780829C924}"/>
              </a:ext>
            </a:extLst>
          </p:cNvPr>
          <p:cNvSpPr txBox="1"/>
          <p:nvPr/>
        </p:nvSpPr>
        <p:spPr>
          <a:xfrm>
            <a:off x="1913832" y="5809674"/>
            <a:ext cx="7526922" cy="400110"/>
          </a:xfrm>
          <a:prstGeom prst="rect">
            <a:avLst/>
          </a:prstGeom>
          <a:noFill/>
        </p:spPr>
        <p:txBody>
          <a:bodyPr wrap="square">
            <a:spAutoFit/>
          </a:bodyPr>
          <a:lstStyle/>
          <a:p>
            <a:r>
              <a:rPr lang="en-US" sz="2000" dirty="0">
                <a:solidFill>
                  <a:srgbClr val="C00000"/>
                </a:solidFill>
                <a:latin typeface="Britannic Bold" panose="020B0903060703020204" pitchFamily="34" charset="0"/>
              </a:rPr>
              <a:t>FAST/Future Pulsar Symposium 12, Nanyang</a:t>
            </a:r>
            <a:endParaRPr lang="LID4096" sz="2000" dirty="0">
              <a:solidFill>
                <a:srgbClr val="C00000"/>
              </a:solidFill>
              <a:latin typeface="Britannic Bold" panose="020B0903060703020204" pitchFamily="34" charset="0"/>
            </a:endParaRPr>
          </a:p>
        </p:txBody>
      </p:sp>
    </p:spTree>
    <p:extLst>
      <p:ext uri="{BB962C8B-B14F-4D97-AF65-F5344CB8AC3E}">
        <p14:creationId xmlns:p14="http://schemas.microsoft.com/office/powerpoint/2010/main" val="209662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3648-8A0B-CD7D-B748-08F48DB5AEBE}"/>
              </a:ext>
            </a:extLst>
          </p:cNvPr>
          <p:cNvSpPr>
            <a:spLocks noGrp="1"/>
          </p:cNvSpPr>
          <p:nvPr>
            <p:ph type="title"/>
          </p:nvPr>
        </p:nvSpPr>
        <p:spPr>
          <a:xfrm>
            <a:off x="628650" y="698153"/>
            <a:ext cx="7886700" cy="973081"/>
          </a:xfrm>
        </p:spPr>
        <p:txBody>
          <a:bodyPr>
            <a:normAutofit/>
          </a:bodyPr>
          <a:lstStyle/>
          <a:p>
            <a:r>
              <a:rPr lang="en-US" sz="4000" dirty="0"/>
              <a:t>Beam maps of the radio emission</a:t>
            </a:r>
            <a:endParaRPr lang="LID4096" sz="4000" dirty="0"/>
          </a:p>
        </p:txBody>
      </p:sp>
      <p:pic>
        <p:nvPicPr>
          <p:cNvPr id="11" name="Content Placeholder 10">
            <a:extLst>
              <a:ext uri="{FF2B5EF4-FFF2-40B4-BE49-F238E27FC236}">
                <a16:creationId xmlns:a16="http://schemas.microsoft.com/office/drawing/2014/main" id="{6C25AF5F-AFB0-DA36-4E7B-6E9F669510DF}"/>
              </a:ext>
            </a:extLst>
          </p:cNvPr>
          <p:cNvPicPr>
            <a:picLocks noGrp="1" noChangeAspect="1"/>
          </p:cNvPicPr>
          <p:nvPr>
            <p:ph idx="1"/>
          </p:nvPr>
        </p:nvPicPr>
        <p:blipFill>
          <a:blip r:embed="rId3"/>
          <a:stretch>
            <a:fillRect/>
          </a:stretch>
        </p:blipFill>
        <p:spPr>
          <a:xfrm>
            <a:off x="297584" y="1710226"/>
            <a:ext cx="8545816" cy="3743467"/>
          </a:xfrm>
        </p:spPr>
      </p:pic>
      <p:sp>
        <p:nvSpPr>
          <p:cNvPr id="7" name="TextBox 6">
            <a:extLst>
              <a:ext uri="{FF2B5EF4-FFF2-40B4-BE49-F238E27FC236}">
                <a16:creationId xmlns:a16="http://schemas.microsoft.com/office/drawing/2014/main" id="{9BA5D242-243F-2E86-32F5-B28DCE48FD6F}"/>
              </a:ext>
            </a:extLst>
          </p:cNvPr>
          <p:cNvSpPr txBox="1"/>
          <p:nvPr/>
        </p:nvSpPr>
        <p:spPr>
          <a:xfrm>
            <a:off x="6448676" y="5632561"/>
            <a:ext cx="2258002" cy="523220"/>
          </a:xfrm>
          <a:prstGeom prst="rect">
            <a:avLst/>
          </a:prstGeom>
          <a:noFill/>
        </p:spPr>
        <p:txBody>
          <a:bodyPr wrap="square">
            <a:spAutoFit/>
          </a:bodyPr>
          <a:lstStyle/>
          <a:p>
            <a:r>
              <a:rPr lang="en-US" altLang="zh-CN" sz="1400" dirty="0"/>
              <a:t>Adapted from </a:t>
            </a:r>
            <a:r>
              <a:rPr lang="en-US" sz="1400" dirty="0" err="1"/>
              <a:t>Desvignes</a:t>
            </a:r>
            <a:r>
              <a:rPr lang="en-US" sz="1400" dirty="0"/>
              <a:t> et al. (2019)</a:t>
            </a:r>
            <a:endParaRPr lang="LID4096" sz="1400" dirty="0"/>
          </a:p>
        </p:txBody>
      </p:sp>
      <p:pic>
        <p:nvPicPr>
          <p:cNvPr id="3" name="Picture 2">
            <a:extLst>
              <a:ext uri="{FF2B5EF4-FFF2-40B4-BE49-F238E27FC236}">
                <a16:creationId xmlns:a16="http://schemas.microsoft.com/office/drawing/2014/main" id="{F0CA84FD-DF07-0E19-674E-B294D4585AE6}"/>
              </a:ext>
            </a:extLst>
          </p:cNvPr>
          <p:cNvPicPr>
            <a:picLocks noChangeAspect="1"/>
          </p:cNvPicPr>
          <p:nvPr/>
        </p:nvPicPr>
        <p:blipFill>
          <a:blip r:embed="rId4"/>
          <a:stretch>
            <a:fillRect/>
          </a:stretch>
        </p:blipFill>
        <p:spPr>
          <a:xfrm>
            <a:off x="300600" y="278557"/>
            <a:ext cx="2703623" cy="266554"/>
          </a:xfrm>
          <a:prstGeom prst="rect">
            <a:avLst/>
          </a:prstGeom>
          <a:noFill/>
        </p:spPr>
      </p:pic>
      <p:pic>
        <p:nvPicPr>
          <p:cNvPr id="4" name="Picture 3" descr="A picture containing text, font, sketch, design&#10;&#10;Description automatically generated">
            <a:extLst>
              <a:ext uri="{FF2B5EF4-FFF2-40B4-BE49-F238E27FC236}">
                <a16:creationId xmlns:a16="http://schemas.microsoft.com/office/drawing/2014/main" id="{EF295986-9FD1-24D2-9FB5-4828E7D8E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406661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picture containing text, screenshot, stitch&#10;&#10;Description automatically generated">
            <a:extLst>
              <a:ext uri="{FF2B5EF4-FFF2-40B4-BE49-F238E27FC236}">
                <a16:creationId xmlns:a16="http://schemas.microsoft.com/office/drawing/2014/main" id="{9EB80C06-A89F-0BC1-A6D4-294825B05F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3128" y="1342418"/>
            <a:ext cx="5660600" cy="4979558"/>
          </a:xfrm>
        </p:spPr>
      </p:pic>
      <p:sp>
        <p:nvSpPr>
          <p:cNvPr id="16" name="Title 1">
            <a:extLst>
              <a:ext uri="{FF2B5EF4-FFF2-40B4-BE49-F238E27FC236}">
                <a16:creationId xmlns:a16="http://schemas.microsoft.com/office/drawing/2014/main" id="{0B53A3B1-F55B-C264-70A3-ADADBB5AD9D2}"/>
              </a:ext>
            </a:extLst>
          </p:cNvPr>
          <p:cNvSpPr txBox="1">
            <a:spLocks/>
          </p:cNvSpPr>
          <p:nvPr/>
        </p:nvSpPr>
        <p:spPr>
          <a:xfrm>
            <a:off x="628650" y="587908"/>
            <a:ext cx="7886700" cy="9730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Beam maps of the polarization</a:t>
            </a:r>
            <a:endParaRPr lang="LID4096" sz="4000" dirty="0"/>
          </a:p>
        </p:txBody>
      </p:sp>
      <p:pic>
        <p:nvPicPr>
          <p:cNvPr id="17" name="Picture 16">
            <a:extLst>
              <a:ext uri="{FF2B5EF4-FFF2-40B4-BE49-F238E27FC236}">
                <a16:creationId xmlns:a16="http://schemas.microsoft.com/office/drawing/2014/main" id="{BF23B1E0-2CA3-ADFF-3326-3D7553CF96B9}"/>
              </a:ext>
            </a:extLst>
          </p:cNvPr>
          <p:cNvPicPr>
            <a:picLocks noChangeAspect="1"/>
          </p:cNvPicPr>
          <p:nvPr/>
        </p:nvPicPr>
        <p:blipFill>
          <a:blip r:embed="rId4"/>
          <a:stretch>
            <a:fillRect/>
          </a:stretch>
        </p:blipFill>
        <p:spPr>
          <a:xfrm>
            <a:off x="300600" y="278557"/>
            <a:ext cx="2703623" cy="266554"/>
          </a:xfrm>
          <a:prstGeom prst="rect">
            <a:avLst/>
          </a:prstGeom>
          <a:noFill/>
        </p:spPr>
      </p:pic>
      <p:pic>
        <p:nvPicPr>
          <p:cNvPr id="18" name="Picture 17" descr="A picture containing text, font, sketch, design&#10;&#10;Description automatically generated">
            <a:extLst>
              <a:ext uri="{FF2B5EF4-FFF2-40B4-BE49-F238E27FC236}">
                <a16:creationId xmlns:a16="http://schemas.microsoft.com/office/drawing/2014/main" id="{1CCEE52C-49C3-B243-4072-B8E70CEE6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
        <p:nvSpPr>
          <p:cNvPr id="22" name="TextBox 21">
            <a:extLst>
              <a:ext uri="{FF2B5EF4-FFF2-40B4-BE49-F238E27FC236}">
                <a16:creationId xmlns:a16="http://schemas.microsoft.com/office/drawing/2014/main" id="{54157E9E-BF5D-5EFC-7A2D-40F099EF1760}"/>
              </a:ext>
            </a:extLst>
          </p:cNvPr>
          <p:cNvSpPr txBox="1"/>
          <p:nvPr/>
        </p:nvSpPr>
        <p:spPr>
          <a:xfrm>
            <a:off x="6335485" y="6321975"/>
            <a:ext cx="2370562" cy="338554"/>
          </a:xfrm>
          <a:prstGeom prst="rect">
            <a:avLst/>
          </a:prstGeom>
          <a:noFill/>
        </p:spPr>
        <p:txBody>
          <a:bodyPr wrap="square">
            <a:spAutoFit/>
          </a:bodyPr>
          <a:lstStyle/>
          <a:p>
            <a:r>
              <a:rPr lang="en-US" sz="1600" dirty="0" err="1"/>
              <a:t>Desvignes</a:t>
            </a:r>
            <a:r>
              <a:rPr lang="en-US" sz="1600" dirty="0"/>
              <a:t> et al. (2019)</a:t>
            </a:r>
            <a:endParaRPr lang="LID4096" sz="1600" dirty="0"/>
          </a:p>
        </p:txBody>
      </p:sp>
    </p:spTree>
    <p:extLst>
      <p:ext uri="{BB962C8B-B14F-4D97-AF65-F5344CB8AC3E}">
        <p14:creationId xmlns:p14="http://schemas.microsoft.com/office/powerpoint/2010/main" val="3439156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96B8-F40B-B834-2389-3A52D29DFF36}"/>
              </a:ext>
            </a:extLst>
          </p:cNvPr>
          <p:cNvSpPr>
            <a:spLocks noGrp="1"/>
          </p:cNvSpPr>
          <p:nvPr>
            <p:ph type="title"/>
          </p:nvPr>
        </p:nvSpPr>
        <p:spPr/>
        <p:txBody>
          <a:bodyPr>
            <a:normAutofit/>
          </a:bodyPr>
          <a:lstStyle/>
          <a:p>
            <a:r>
              <a:rPr lang="en-US" sz="4000" dirty="0"/>
              <a:t>FAST observations overview</a:t>
            </a:r>
            <a:endParaRPr lang="LID4096" sz="4000" dirty="0"/>
          </a:p>
        </p:txBody>
      </p:sp>
      <p:sp>
        <p:nvSpPr>
          <p:cNvPr id="3" name="Content Placeholder 2">
            <a:extLst>
              <a:ext uri="{FF2B5EF4-FFF2-40B4-BE49-F238E27FC236}">
                <a16:creationId xmlns:a16="http://schemas.microsoft.com/office/drawing/2014/main" id="{90CABC9C-2C77-9FD2-949A-0E99F963632E}"/>
              </a:ext>
            </a:extLst>
          </p:cNvPr>
          <p:cNvSpPr>
            <a:spLocks noGrp="1"/>
          </p:cNvSpPr>
          <p:nvPr>
            <p:ph idx="1"/>
          </p:nvPr>
        </p:nvSpPr>
        <p:spPr>
          <a:xfrm>
            <a:off x="628650" y="1610139"/>
            <a:ext cx="7886700" cy="4566824"/>
          </a:xfrm>
        </p:spPr>
        <p:txBody>
          <a:bodyPr>
            <a:normAutofit fontScale="92500" lnSpcReduction="10000"/>
          </a:bodyPr>
          <a:lstStyle/>
          <a:p>
            <a:pPr>
              <a:buFont typeface="Wingdings" panose="05000000000000000000" pitchFamily="2" charset="2"/>
              <a:buChar char="Ø"/>
            </a:pPr>
            <a:r>
              <a:rPr lang="en-US" dirty="0"/>
              <a:t>Settings:</a:t>
            </a:r>
          </a:p>
          <a:p>
            <a:pPr lvl="1"/>
            <a:r>
              <a:rPr lang="en-US" dirty="0"/>
              <a:t>Receivers: 19-beam (central) </a:t>
            </a:r>
          </a:p>
          <a:p>
            <a:pPr lvl="1"/>
            <a:r>
              <a:rPr lang="en-US" dirty="0"/>
              <a:t>Number of channels: 4K</a:t>
            </a:r>
          </a:p>
          <a:p>
            <a:pPr lvl="1"/>
            <a:r>
              <a:rPr lang="en-US" dirty="0"/>
              <a:t>Bandwidth (MHz): 500</a:t>
            </a:r>
          </a:p>
          <a:p>
            <a:pPr lvl="1"/>
            <a:r>
              <a:rPr lang="en-US" dirty="0"/>
              <a:t>Sampling time (</a:t>
            </a:r>
            <a:r>
              <a:rPr lang="en-US" altLang="zh-CN" dirty="0" err="1"/>
              <a:t>μ</a:t>
            </a:r>
            <a:r>
              <a:rPr lang="en-US" dirty="0" err="1"/>
              <a:t>s</a:t>
            </a:r>
            <a:r>
              <a:rPr lang="en-US" dirty="0"/>
              <a:t>): 49.152</a:t>
            </a:r>
          </a:p>
          <a:p>
            <a:pPr lvl="1"/>
            <a:r>
              <a:rPr lang="en-US" dirty="0"/>
              <a:t>Search mode, incoherent </a:t>
            </a:r>
            <a:r>
              <a:rPr lang="en-US" dirty="0" err="1"/>
              <a:t>dedispersion</a:t>
            </a:r>
            <a:endParaRPr lang="en-US" dirty="0"/>
          </a:p>
          <a:p>
            <a:pPr>
              <a:buFont typeface="Wingdings" panose="05000000000000000000" pitchFamily="2" charset="2"/>
              <a:buChar char="Ø"/>
            </a:pPr>
            <a:r>
              <a:rPr lang="en-US" dirty="0"/>
              <a:t>Sources: </a:t>
            </a:r>
          </a:p>
          <a:p>
            <a:pPr lvl="1"/>
            <a:r>
              <a:rPr lang="en-US" dirty="0"/>
              <a:t>J1906+0746: Swift Calibration / Tracking </a:t>
            </a:r>
          </a:p>
          <a:p>
            <a:pPr lvl="1"/>
            <a:r>
              <a:rPr lang="en-US" dirty="0"/>
              <a:t>PKS2209+80 (calibrator): </a:t>
            </a:r>
            <a:r>
              <a:rPr lang="en-US" dirty="0" err="1"/>
              <a:t>OnOff</a:t>
            </a:r>
            <a:endParaRPr lang="en-US" dirty="0"/>
          </a:p>
          <a:p>
            <a:pPr>
              <a:buFont typeface="Wingdings" panose="05000000000000000000" pitchFamily="2" charset="2"/>
              <a:buChar char="Ø"/>
            </a:pPr>
            <a:r>
              <a:rPr lang="en-US" dirty="0"/>
              <a:t>Observing dates</a:t>
            </a:r>
          </a:p>
          <a:p>
            <a:pPr lvl="1"/>
            <a:r>
              <a:rPr lang="en-US" dirty="0"/>
              <a:t>2022 (</a:t>
            </a:r>
            <a:r>
              <a:rPr lang="en-US" altLang="zh-CN" dirty="0"/>
              <a:t>nine</a:t>
            </a:r>
            <a:r>
              <a:rPr lang="en-US" dirty="0"/>
              <a:t> sessions between 8 March and 11 October,</a:t>
            </a:r>
            <a:r>
              <a:rPr lang="zh-CN" altLang="en-US" dirty="0"/>
              <a:t> </a:t>
            </a:r>
            <a:r>
              <a:rPr lang="en-US" altLang="zh-CN" dirty="0"/>
              <a:t>each</a:t>
            </a:r>
            <a:r>
              <a:rPr lang="zh-CN" altLang="en-US" dirty="0"/>
              <a:t> </a:t>
            </a:r>
            <a:r>
              <a:rPr lang="en-US" altLang="zh-CN" dirty="0"/>
              <a:t>~2hrs</a:t>
            </a:r>
            <a:r>
              <a:rPr lang="en-US" dirty="0"/>
              <a:t>)</a:t>
            </a:r>
          </a:p>
          <a:p>
            <a:pPr lvl="1"/>
            <a:r>
              <a:rPr lang="en-US" dirty="0"/>
              <a:t>2023 (Ongoing)</a:t>
            </a:r>
          </a:p>
          <a:p>
            <a:endParaRPr lang="en-US" dirty="0"/>
          </a:p>
          <a:p>
            <a:endParaRPr lang="LID4096" dirty="0"/>
          </a:p>
        </p:txBody>
      </p:sp>
      <p:sp>
        <p:nvSpPr>
          <p:cNvPr id="5" name="Rectangle 1">
            <a:extLst>
              <a:ext uri="{FF2B5EF4-FFF2-40B4-BE49-F238E27FC236}">
                <a16:creationId xmlns:a16="http://schemas.microsoft.com/office/drawing/2014/main" id="{FD67C4D6-2327-3B4C-8AAD-FC413C6AEE21}"/>
              </a:ext>
            </a:extLst>
          </p:cNvPr>
          <p:cNvSpPr>
            <a:spLocks noChangeArrowheads="1"/>
          </p:cNvSpPr>
          <p:nvPr/>
        </p:nvSpPr>
        <p:spPr bwMode="auto">
          <a:xfrm>
            <a:off x="3631407" y="3524765"/>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LID4096" altLang="LID4096" sz="1350">
                <a:latin typeface="Arial" panose="020B0604020202020204" pitchFamily="34" charset="0"/>
              </a:rPr>
            </a:br>
            <a:endParaRPr lang="LID4096" altLang="LID4096" sz="1350">
              <a:latin typeface="Arial" panose="020B0604020202020204" pitchFamily="34" charset="0"/>
            </a:endParaRPr>
          </a:p>
        </p:txBody>
      </p:sp>
      <p:sp>
        <p:nvSpPr>
          <p:cNvPr id="11" name="Rectangle 3">
            <a:extLst>
              <a:ext uri="{FF2B5EF4-FFF2-40B4-BE49-F238E27FC236}">
                <a16:creationId xmlns:a16="http://schemas.microsoft.com/office/drawing/2014/main" id="{35055A73-8CC2-0729-EE40-D22BD9A56BB8}"/>
              </a:ext>
            </a:extLst>
          </p:cNvPr>
          <p:cNvSpPr>
            <a:spLocks noChangeArrowheads="1"/>
          </p:cNvSpPr>
          <p:nvPr/>
        </p:nvSpPr>
        <p:spPr bwMode="auto">
          <a:xfrm>
            <a:off x="2897982" y="3169959"/>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LID4096" altLang="LID4096" sz="1350">
                <a:latin typeface="Arial" panose="020B0604020202020204" pitchFamily="34" charset="0"/>
              </a:rPr>
            </a:br>
            <a:endParaRPr lang="LID4096" altLang="LID4096" sz="1350">
              <a:latin typeface="Arial" panose="020B0604020202020204" pitchFamily="34" charset="0"/>
            </a:endParaRPr>
          </a:p>
        </p:txBody>
      </p:sp>
      <p:pic>
        <p:nvPicPr>
          <p:cNvPr id="4" name="Picture 3">
            <a:extLst>
              <a:ext uri="{FF2B5EF4-FFF2-40B4-BE49-F238E27FC236}">
                <a16:creationId xmlns:a16="http://schemas.microsoft.com/office/drawing/2014/main" id="{073C13DB-8889-80C3-7DB9-4F3EB30DB079}"/>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6" name="Picture 5" descr="A picture containing text, font, sketch, design&#10;&#10;Description automatically generated">
            <a:extLst>
              <a:ext uri="{FF2B5EF4-FFF2-40B4-BE49-F238E27FC236}">
                <a16:creationId xmlns:a16="http://schemas.microsoft.com/office/drawing/2014/main" id="{A0A58F6C-485E-FA3E-865A-879E4338A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1619198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EA299-EDE4-7479-83A7-873B8B8DFC0F}"/>
              </a:ext>
            </a:extLst>
          </p:cNvPr>
          <p:cNvSpPr>
            <a:spLocks noGrp="1"/>
          </p:cNvSpPr>
          <p:nvPr>
            <p:ph type="title"/>
          </p:nvPr>
        </p:nvSpPr>
        <p:spPr/>
        <p:txBody>
          <a:bodyPr>
            <a:normAutofit/>
          </a:bodyPr>
          <a:lstStyle/>
          <a:p>
            <a:r>
              <a:rPr lang="en-US" sz="4000" dirty="0"/>
              <a:t>Data processing</a:t>
            </a:r>
            <a:endParaRPr lang="LID4096" sz="4000" dirty="0"/>
          </a:p>
        </p:txBody>
      </p:sp>
      <p:sp>
        <p:nvSpPr>
          <p:cNvPr id="3" name="Content Placeholder 2">
            <a:extLst>
              <a:ext uri="{FF2B5EF4-FFF2-40B4-BE49-F238E27FC236}">
                <a16:creationId xmlns:a16="http://schemas.microsoft.com/office/drawing/2014/main" id="{599E9C29-E8F3-63DD-3FE6-CF7542CFCB64}"/>
              </a:ext>
            </a:extLst>
          </p:cNvPr>
          <p:cNvSpPr>
            <a:spLocks noGrp="1"/>
          </p:cNvSpPr>
          <p:nvPr>
            <p:ph idx="1"/>
          </p:nvPr>
        </p:nvSpPr>
        <p:spPr/>
        <p:txBody>
          <a:bodyPr/>
          <a:lstStyle/>
          <a:p>
            <a:pPr>
              <a:buFont typeface="Wingdings" panose="05000000000000000000" pitchFamily="2" charset="2"/>
              <a:buChar char="Ø"/>
            </a:pPr>
            <a:r>
              <a:rPr lang="en-US" dirty="0" err="1"/>
              <a:t>Dspsr</a:t>
            </a:r>
            <a:r>
              <a:rPr lang="en-US" dirty="0"/>
              <a:t> (folding)</a:t>
            </a:r>
          </a:p>
          <a:p>
            <a:pPr>
              <a:buFont typeface="Wingdings" panose="05000000000000000000" pitchFamily="2" charset="2"/>
              <a:buChar char="Ø"/>
            </a:pPr>
            <a:r>
              <a:rPr lang="en-US" dirty="0"/>
              <a:t>PSRCHIVE</a:t>
            </a:r>
          </a:p>
          <a:p>
            <a:pPr lvl="1"/>
            <a:r>
              <a:rPr lang="en-US" dirty="0"/>
              <a:t>pam (data reducing)</a:t>
            </a:r>
          </a:p>
          <a:p>
            <a:pPr lvl="1"/>
            <a:r>
              <a:rPr lang="en-US" dirty="0" err="1"/>
              <a:t>paz</a:t>
            </a:r>
            <a:r>
              <a:rPr lang="en-US" dirty="0"/>
              <a:t> (RFI cleaning)</a:t>
            </a:r>
          </a:p>
          <a:p>
            <a:pPr lvl="1"/>
            <a:r>
              <a:rPr lang="en-US" dirty="0" err="1"/>
              <a:t>pac</a:t>
            </a:r>
            <a:r>
              <a:rPr lang="en-US" dirty="0"/>
              <a:t>, </a:t>
            </a:r>
            <a:r>
              <a:rPr lang="en-US" dirty="0" err="1"/>
              <a:t>fluxcal</a:t>
            </a:r>
            <a:r>
              <a:rPr lang="en-US" dirty="0"/>
              <a:t> (polarization / flux calibration)</a:t>
            </a:r>
          </a:p>
          <a:p>
            <a:pPr lvl="1"/>
            <a:r>
              <a:rPr lang="en-US" dirty="0"/>
              <a:t>pas, pat (making template and TOAs)</a:t>
            </a:r>
          </a:p>
          <a:p>
            <a:pPr lvl="1"/>
            <a:r>
              <a:rPr lang="en-US" dirty="0"/>
              <a:t>…</a:t>
            </a:r>
          </a:p>
          <a:p>
            <a:pPr>
              <a:buFont typeface="Wingdings" panose="05000000000000000000" pitchFamily="2" charset="2"/>
              <a:buChar char="Ø"/>
            </a:pPr>
            <a:r>
              <a:rPr lang="en-US" dirty="0"/>
              <a:t>Tempo2 (timing)</a:t>
            </a:r>
            <a:endParaRPr lang="LID4096" dirty="0"/>
          </a:p>
        </p:txBody>
      </p:sp>
      <p:pic>
        <p:nvPicPr>
          <p:cNvPr id="4" name="Picture 3">
            <a:extLst>
              <a:ext uri="{FF2B5EF4-FFF2-40B4-BE49-F238E27FC236}">
                <a16:creationId xmlns:a16="http://schemas.microsoft.com/office/drawing/2014/main" id="{6D873DBF-2C8A-8E0D-DC04-0AAD18975176}"/>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5" name="Picture 4" descr="A picture containing text, font, sketch, design&#10;&#10;Description automatically generated">
            <a:extLst>
              <a:ext uri="{FF2B5EF4-FFF2-40B4-BE49-F238E27FC236}">
                <a16:creationId xmlns:a16="http://schemas.microsoft.com/office/drawing/2014/main" id="{1AE2C4D4-F0EE-2C6B-A570-52EC19355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49725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914D7-CBD5-4E02-EB9A-27C6A9BAE975}"/>
              </a:ext>
            </a:extLst>
          </p:cNvPr>
          <p:cNvSpPr>
            <a:spLocks noGrp="1"/>
          </p:cNvSpPr>
          <p:nvPr>
            <p:ph type="title"/>
          </p:nvPr>
        </p:nvSpPr>
        <p:spPr/>
        <p:txBody>
          <a:bodyPr>
            <a:normAutofit/>
          </a:bodyPr>
          <a:lstStyle/>
          <a:p>
            <a:r>
              <a:rPr lang="en-US" sz="4000" dirty="0"/>
              <a:t>Pulse profile</a:t>
            </a:r>
            <a:endParaRPr lang="LID4096" sz="4000" dirty="0"/>
          </a:p>
        </p:txBody>
      </p:sp>
      <p:pic>
        <p:nvPicPr>
          <p:cNvPr id="3" name="Picture 2">
            <a:extLst>
              <a:ext uri="{FF2B5EF4-FFF2-40B4-BE49-F238E27FC236}">
                <a16:creationId xmlns:a16="http://schemas.microsoft.com/office/drawing/2014/main" id="{9F58C10C-75B9-7145-1F9C-24FFE7A862B4}"/>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4" name="Picture 3" descr="A picture containing text, font, sketch, design&#10;&#10;Description automatically generated">
            <a:extLst>
              <a:ext uri="{FF2B5EF4-FFF2-40B4-BE49-F238E27FC236}">
                <a16:creationId xmlns:a16="http://schemas.microsoft.com/office/drawing/2014/main" id="{DEC71238-C4A4-D62F-8D1F-F615AFE4C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pic>
        <p:nvPicPr>
          <p:cNvPr id="7" name="Picture 6">
            <a:extLst>
              <a:ext uri="{FF2B5EF4-FFF2-40B4-BE49-F238E27FC236}">
                <a16:creationId xmlns:a16="http://schemas.microsoft.com/office/drawing/2014/main" id="{27FA341A-842C-F28E-2A1D-8FA79232ED20}"/>
              </a:ext>
            </a:extLst>
          </p:cNvPr>
          <p:cNvPicPr>
            <a:picLocks noChangeAspect="1"/>
          </p:cNvPicPr>
          <p:nvPr/>
        </p:nvPicPr>
        <p:blipFill>
          <a:blip r:embed="rId5"/>
          <a:stretch>
            <a:fillRect/>
          </a:stretch>
        </p:blipFill>
        <p:spPr>
          <a:xfrm>
            <a:off x="4623631" y="1834733"/>
            <a:ext cx="4219769" cy="3188533"/>
          </a:xfrm>
          <a:prstGeom prst="rect">
            <a:avLst/>
          </a:prstGeom>
        </p:spPr>
      </p:pic>
      <p:sp>
        <p:nvSpPr>
          <p:cNvPr id="6" name="TextBox 5">
            <a:extLst>
              <a:ext uri="{FF2B5EF4-FFF2-40B4-BE49-F238E27FC236}">
                <a16:creationId xmlns:a16="http://schemas.microsoft.com/office/drawing/2014/main" id="{D7FA826F-D20E-B761-3995-11FFFB6DEFE2}"/>
              </a:ext>
            </a:extLst>
          </p:cNvPr>
          <p:cNvSpPr txBox="1"/>
          <p:nvPr/>
        </p:nvSpPr>
        <p:spPr>
          <a:xfrm>
            <a:off x="6839334" y="5835276"/>
            <a:ext cx="2004066" cy="369332"/>
          </a:xfrm>
          <a:prstGeom prst="rect">
            <a:avLst/>
          </a:prstGeom>
          <a:noFill/>
        </p:spPr>
        <p:txBody>
          <a:bodyPr wrap="square" rtlCol="0">
            <a:spAutoFit/>
          </a:bodyPr>
          <a:lstStyle/>
          <a:p>
            <a:r>
              <a:rPr lang="en-US" dirty="0"/>
              <a:t>Wang et al. in prep.</a:t>
            </a:r>
            <a:endParaRPr lang="LID4096" dirty="0"/>
          </a:p>
        </p:txBody>
      </p:sp>
      <p:pic>
        <p:nvPicPr>
          <p:cNvPr id="11" name="Content Placeholder 10" descr="A picture containing screenshot, yellow, gold, rectangle&#10;&#10;Description automatically generated">
            <a:extLst>
              <a:ext uri="{FF2B5EF4-FFF2-40B4-BE49-F238E27FC236}">
                <a16:creationId xmlns:a16="http://schemas.microsoft.com/office/drawing/2014/main" id="{70B0454A-A919-2CE2-1B9C-223680754D0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65075" y="1834733"/>
            <a:ext cx="4376239" cy="3188533"/>
          </a:xfrm>
        </p:spPr>
      </p:pic>
    </p:spTree>
    <p:extLst>
      <p:ext uri="{BB962C8B-B14F-4D97-AF65-F5344CB8AC3E}">
        <p14:creationId xmlns:p14="http://schemas.microsoft.com/office/powerpoint/2010/main" val="39068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18E6489-ED87-15F9-1723-9399A4A1F1D8}"/>
              </a:ext>
            </a:extLst>
          </p:cNvPr>
          <p:cNvPicPr>
            <a:picLocks noGrp="1" noChangeAspect="1"/>
          </p:cNvPicPr>
          <p:nvPr>
            <p:ph idx="1"/>
          </p:nvPr>
        </p:nvPicPr>
        <p:blipFill>
          <a:blip r:embed="rId3"/>
          <a:stretch>
            <a:fillRect/>
          </a:stretch>
        </p:blipFill>
        <p:spPr>
          <a:xfrm>
            <a:off x="4572000" y="1766701"/>
            <a:ext cx="3577443" cy="4056540"/>
          </a:xfrm>
        </p:spPr>
      </p:pic>
      <p:sp>
        <p:nvSpPr>
          <p:cNvPr id="4" name="Title 1">
            <a:extLst>
              <a:ext uri="{FF2B5EF4-FFF2-40B4-BE49-F238E27FC236}">
                <a16:creationId xmlns:a16="http://schemas.microsoft.com/office/drawing/2014/main" id="{BC35B51E-8229-92F4-F6E5-116CCC12D6C2}"/>
              </a:ext>
            </a:extLst>
          </p:cNvPr>
          <p:cNvSpPr txBox="1">
            <a:spLocks/>
          </p:cNvSpPr>
          <p:nvPr/>
        </p:nvSpPr>
        <p:spPr>
          <a:xfrm>
            <a:off x="628650" y="582950"/>
            <a:ext cx="7840899" cy="881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Pulse profile</a:t>
            </a:r>
            <a:endParaRPr lang="LID4096" sz="4000" dirty="0">
              <a:cs typeface="Times New Roman" panose="02020603050405020304" pitchFamily="18" charset="0"/>
            </a:endParaRPr>
          </a:p>
        </p:txBody>
      </p:sp>
      <p:pic>
        <p:nvPicPr>
          <p:cNvPr id="5" name="Content Placeholder 2">
            <a:extLst>
              <a:ext uri="{FF2B5EF4-FFF2-40B4-BE49-F238E27FC236}">
                <a16:creationId xmlns:a16="http://schemas.microsoft.com/office/drawing/2014/main" id="{6EA429EB-F340-0CD3-5E65-B0EACCEA6268}"/>
              </a:ext>
            </a:extLst>
          </p:cNvPr>
          <p:cNvPicPr>
            <a:picLocks noChangeAspect="1"/>
          </p:cNvPicPr>
          <p:nvPr/>
        </p:nvPicPr>
        <p:blipFill>
          <a:blip r:embed="rId4"/>
          <a:stretch>
            <a:fillRect/>
          </a:stretch>
        </p:blipFill>
        <p:spPr>
          <a:xfrm>
            <a:off x="271791" y="1464925"/>
            <a:ext cx="3007946" cy="4885672"/>
          </a:xfrm>
          <a:prstGeom prst="rect">
            <a:avLst/>
          </a:prstGeom>
        </p:spPr>
      </p:pic>
      <p:pic>
        <p:nvPicPr>
          <p:cNvPr id="6" name="Picture 5">
            <a:extLst>
              <a:ext uri="{FF2B5EF4-FFF2-40B4-BE49-F238E27FC236}">
                <a16:creationId xmlns:a16="http://schemas.microsoft.com/office/drawing/2014/main" id="{D4B4B540-8A5C-3B52-01E1-60802A16E6C0}"/>
              </a:ext>
            </a:extLst>
          </p:cNvPr>
          <p:cNvPicPr>
            <a:picLocks noChangeAspect="1"/>
          </p:cNvPicPr>
          <p:nvPr/>
        </p:nvPicPr>
        <p:blipFill>
          <a:blip r:embed="rId5"/>
          <a:stretch>
            <a:fillRect/>
          </a:stretch>
        </p:blipFill>
        <p:spPr>
          <a:xfrm>
            <a:off x="300600" y="278557"/>
            <a:ext cx="2703623" cy="266554"/>
          </a:xfrm>
          <a:prstGeom prst="rect">
            <a:avLst/>
          </a:prstGeom>
          <a:noFill/>
        </p:spPr>
      </p:pic>
      <p:pic>
        <p:nvPicPr>
          <p:cNvPr id="7" name="Picture 6" descr="A picture containing text, font, sketch, design&#10;&#10;Description automatically generated">
            <a:extLst>
              <a:ext uri="{FF2B5EF4-FFF2-40B4-BE49-F238E27FC236}">
                <a16:creationId xmlns:a16="http://schemas.microsoft.com/office/drawing/2014/main" id="{F6CC267B-A51E-6961-26EF-9BF63E5E6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
        <p:nvSpPr>
          <p:cNvPr id="8" name="TextBox 7">
            <a:extLst>
              <a:ext uri="{FF2B5EF4-FFF2-40B4-BE49-F238E27FC236}">
                <a16:creationId xmlns:a16="http://schemas.microsoft.com/office/drawing/2014/main" id="{63C81B87-66AE-A080-F336-D36A80BCD643}"/>
              </a:ext>
            </a:extLst>
          </p:cNvPr>
          <p:cNvSpPr txBox="1"/>
          <p:nvPr/>
        </p:nvSpPr>
        <p:spPr>
          <a:xfrm>
            <a:off x="1524572" y="6431872"/>
            <a:ext cx="2063001" cy="307777"/>
          </a:xfrm>
          <a:prstGeom prst="rect">
            <a:avLst/>
          </a:prstGeom>
          <a:noFill/>
        </p:spPr>
        <p:txBody>
          <a:bodyPr wrap="none" rtlCol="0">
            <a:spAutoFit/>
          </a:bodyPr>
          <a:lstStyle/>
          <a:p>
            <a:r>
              <a:rPr lang="en-US" sz="1400" dirty="0"/>
              <a:t>van Leeuwen et al. (2015)</a:t>
            </a:r>
            <a:endParaRPr lang="LID4096" sz="1400" dirty="0"/>
          </a:p>
        </p:txBody>
      </p:sp>
      <p:cxnSp>
        <p:nvCxnSpPr>
          <p:cNvPr id="11" name="Straight Arrow Connector 10">
            <a:extLst>
              <a:ext uri="{FF2B5EF4-FFF2-40B4-BE49-F238E27FC236}">
                <a16:creationId xmlns:a16="http://schemas.microsoft.com/office/drawing/2014/main" id="{CCD9476E-23C7-1406-96ED-43C1937E17E5}"/>
              </a:ext>
            </a:extLst>
          </p:cNvPr>
          <p:cNvCxnSpPr>
            <a:cxnSpLocks/>
          </p:cNvCxnSpPr>
          <p:nvPr/>
        </p:nvCxnSpPr>
        <p:spPr>
          <a:xfrm flipH="1">
            <a:off x="6516866" y="1442334"/>
            <a:ext cx="540819" cy="287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E3BE1A-AE85-0E5F-00DC-05F64DAF4355}"/>
              </a:ext>
            </a:extLst>
          </p:cNvPr>
          <p:cNvSpPr txBox="1"/>
          <p:nvPr/>
        </p:nvSpPr>
        <p:spPr>
          <a:xfrm>
            <a:off x="7057685" y="1237321"/>
            <a:ext cx="1133837" cy="369332"/>
          </a:xfrm>
          <a:prstGeom prst="rect">
            <a:avLst/>
          </a:prstGeom>
          <a:noFill/>
        </p:spPr>
        <p:txBody>
          <a:bodyPr wrap="none" rtlCol="0">
            <a:spAutoFit/>
          </a:bodyPr>
          <a:lstStyle/>
          <a:p>
            <a:r>
              <a:rPr lang="en-US" dirty="0" err="1"/>
              <a:t>Interpulse</a:t>
            </a:r>
            <a:endParaRPr lang="LID4096" dirty="0"/>
          </a:p>
        </p:txBody>
      </p:sp>
      <p:sp>
        <p:nvSpPr>
          <p:cNvPr id="15" name="Right Brace 14">
            <a:extLst>
              <a:ext uri="{FF2B5EF4-FFF2-40B4-BE49-F238E27FC236}">
                <a16:creationId xmlns:a16="http://schemas.microsoft.com/office/drawing/2014/main" id="{380540C8-8574-6079-FA5A-61B2EFC45B4E}"/>
              </a:ext>
            </a:extLst>
          </p:cNvPr>
          <p:cNvSpPr/>
          <p:nvPr/>
        </p:nvSpPr>
        <p:spPr>
          <a:xfrm>
            <a:off x="8223823" y="1744712"/>
            <a:ext cx="276574" cy="390381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8" name="TextBox 17">
            <a:extLst>
              <a:ext uri="{FF2B5EF4-FFF2-40B4-BE49-F238E27FC236}">
                <a16:creationId xmlns:a16="http://schemas.microsoft.com/office/drawing/2014/main" id="{09B95EBF-6A1D-4F29-3C45-FADDF8727FA1}"/>
              </a:ext>
            </a:extLst>
          </p:cNvPr>
          <p:cNvSpPr txBox="1"/>
          <p:nvPr/>
        </p:nvSpPr>
        <p:spPr>
          <a:xfrm>
            <a:off x="8469549" y="3511953"/>
            <a:ext cx="652743" cy="369332"/>
          </a:xfrm>
          <a:prstGeom prst="rect">
            <a:avLst/>
          </a:prstGeom>
          <a:noFill/>
        </p:spPr>
        <p:txBody>
          <a:bodyPr wrap="none" rtlCol="0">
            <a:spAutoFit/>
          </a:bodyPr>
          <a:lstStyle/>
          <a:p>
            <a:r>
              <a:rPr lang="en-US" dirty="0"/>
              <a:t>2022</a:t>
            </a:r>
            <a:endParaRPr lang="LID4096" dirty="0"/>
          </a:p>
        </p:txBody>
      </p:sp>
      <p:sp>
        <p:nvSpPr>
          <p:cNvPr id="19" name="Arrow: Right 18">
            <a:extLst>
              <a:ext uri="{FF2B5EF4-FFF2-40B4-BE49-F238E27FC236}">
                <a16:creationId xmlns:a16="http://schemas.microsoft.com/office/drawing/2014/main" id="{0369ADB6-7F0C-9106-00C5-EB65FF987E14}"/>
              </a:ext>
            </a:extLst>
          </p:cNvPr>
          <p:cNvSpPr/>
          <p:nvPr/>
        </p:nvSpPr>
        <p:spPr>
          <a:xfrm>
            <a:off x="3369308" y="3621151"/>
            <a:ext cx="1060022" cy="2334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0" name="Straight Arrow Connector 19">
            <a:extLst>
              <a:ext uri="{FF2B5EF4-FFF2-40B4-BE49-F238E27FC236}">
                <a16:creationId xmlns:a16="http://schemas.microsoft.com/office/drawing/2014/main" id="{94CE3C13-D5D2-E61B-90D4-99FE2DC8C37C}"/>
              </a:ext>
            </a:extLst>
          </p:cNvPr>
          <p:cNvCxnSpPr>
            <a:cxnSpLocks/>
          </p:cNvCxnSpPr>
          <p:nvPr/>
        </p:nvCxnSpPr>
        <p:spPr>
          <a:xfrm flipH="1">
            <a:off x="2630851" y="1701856"/>
            <a:ext cx="757653" cy="311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1683CB-7CE4-E8E7-07B2-AC92D089C8CA}"/>
              </a:ext>
            </a:extLst>
          </p:cNvPr>
          <p:cNvSpPr txBox="1"/>
          <p:nvPr/>
        </p:nvSpPr>
        <p:spPr>
          <a:xfrm>
            <a:off x="3295493" y="1493414"/>
            <a:ext cx="1133837" cy="369332"/>
          </a:xfrm>
          <a:prstGeom prst="rect">
            <a:avLst/>
          </a:prstGeom>
          <a:noFill/>
        </p:spPr>
        <p:txBody>
          <a:bodyPr wrap="none" rtlCol="0">
            <a:spAutoFit/>
          </a:bodyPr>
          <a:lstStyle/>
          <a:p>
            <a:r>
              <a:rPr lang="en-US" dirty="0" err="1"/>
              <a:t>Interpulse</a:t>
            </a:r>
            <a:endParaRPr lang="LID4096" dirty="0"/>
          </a:p>
        </p:txBody>
      </p:sp>
      <p:cxnSp>
        <p:nvCxnSpPr>
          <p:cNvPr id="23" name="Straight Arrow Connector 22">
            <a:extLst>
              <a:ext uri="{FF2B5EF4-FFF2-40B4-BE49-F238E27FC236}">
                <a16:creationId xmlns:a16="http://schemas.microsoft.com/office/drawing/2014/main" id="{85C2B81A-AD09-53A2-7404-92966D14FC6A}"/>
              </a:ext>
            </a:extLst>
          </p:cNvPr>
          <p:cNvCxnSpPr>
            <a:cxnSpLocks/>
          </p:cNvCxnSpPr>
          <p:nvPr/>
        </p:nvCxnSpPr>
        <p:spPr>
          <a:xfrm flipH="1">
            <a:off x="1380105" y="1700648"/>
            <a:ext cx="281927" cy="131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455F414-B71E-0B04-21E2-5F476BF24410}"/>
              </a:ext>
            </a:extLst>
          </p:cNvPr>
          <p:cNvSpPr txBox="1"/>
          <p:nvPr/>
        </p:nvSpPr>
        <p:spPr>
          <a:xfrm>
            <a:off x="1602878" y="1488134"/>
            <a:ext cx="1221809" cy="369332"/>
          </a:xfrm>
          <a:prstGeom prst="rect">
            <a:avLst/>
          </a:prstGeom>
          <a:noFill/>
        </p:spPr>
        <p:txBody>
          <a:bodyPr wrap="none" rtlCol="0">
            <a:spAutoFit/>
          </a:bodyPr>
          <a:lstStyle/>
          <a:p>
            <a:r>
              <a:rPr lang="en-US" dirty="0"/>
              <a:t>Main pulse</a:t>
            </a:r>
            <a:endParaRPr lang="LID4096" dirty="0"/>
          </a:p>
        </p:txBody>
      </p:sp>
      <p:sp>
        <p:nvSpPr>
          <p:cNvPr id="34" name="TextBox 33">
            <a:extLst>
              <a:ext uri="{FF2B5EF4-FFF2-40B4-BE49-F238E27FC236}">
                <a16:creationId xmlns:a16="http://schemas.microsoft.com/office/drawing/2014/main" id="{0A0E06C7-CBB7-5920-CF13-30287CFBBB35}"/>
              </a:ext>
            </a:extLst>
          </p:cNvPr>
          <p:cNvSpPr txBox="1"/>
          <p:nvPr/>
        </p:nvSpPr>
        <p:spPr>
          <a:xfrm>
            <a:off x="6481640" y="6416206"/>
            <a:ext cx="1608197" cy="307777"/>
          </a:xfrm>
          <a:prstGeom prst="rect">
            <a:avLst/>
          </a:prstGeom>
          <a:noFill/>
        </p:spPr>
        <p:txBody>
          <a:bodyPr wrap="none" rtlCol="0">
            <a:spAutoFit/>
          </a:bodyPr>
          <a:lstStyle/>
          <a:p>
            <a:r>
              <a:rPr lang="en-US" sz="1400" dirty="0"/>
              <a:t>Wang et al. in prep.</a:t>
            </a:r>
            <a:endParaRPr lang="LID4096" sz="1400" dirty="0"/>
          </a:p>
        </p:txBody>
      </p:sp>
    </p:spTree>
    <p:extLst>
      <p:ext uri="{BB962C8B-B14F-4D97-AF65-F5344CB8AC3E}">
        <p14:creationId xmlns:p14="http://schemas.microsoft.com/office/powerpoint/2010/main" val="1952473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41749-2F5E-676D-E0BD-15785BBB15BF}"/>
              </a:ext>
            </a:extLst>
          </p:cNvPr>
          <p:cNvSpPr>
            <a:spLocks noGrp="1"/>
          </p:cNvSpPr>
          <p:nvPr>
            <p:ph type="title"/>
          </p:nvPr>
        </p:nvSpPr>
        <p:spPr>
          <a:xfrm>
            <a:off x="539198" y="702460"/>
            <a:ext cx="7886700" cy="526724"/>
          </a:xfrm>
        </p:spPr>
        <p:txBody>
          <a:bodyPr>
            <a:normAutofit fontScale="90000"/>
          </a:bodyPr>
          <a:lstStyle/>
          <a:p>
            <a:r>
              <a:rPr lang="en-US" dirty="0"/>
              <a:t>Time of arrivals</a:t>
            </a:r>
            <a:endParaRPr lang="LID4096" dirty="0"/>
          </a:p>
        </p:txBody>
      </p:sp>
      <p:pic>
        <p:nvPicPr>
          <p:cNvPr id="3" name="Picture 2">
            <a:extLst>
              <a:ext uri="{FF2B5EF4-FFF2-40B4-BE49-F238E27FC236}">
                <a16:creationId xmlns:a16="http://schemas.microsoft.com/office/drawing/2014/main" id="{A38814E3-6C9A-55BE-73E1-505299FEBDF4}"/>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4" name="Picture 3" descr="A picture containing text, font, sketch, design&#10;&#10;Description automatically generated">
            <a:extLst>
              <a:ext uri="{FF2B5EF4-FFF2-40B4-BE49-F238E27FC236}">
                <a16:creationId xmlns:a16="http://schemas.microsoft.com/office/drawing/2014/main" id="{6A03581B-6407-C4B4-7E29-02578259D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grpSp>
        <p:nvGrpSpPr>
          <p:cNvPr id="9" name="Group 8">
            <a:extLst>
              <a:ext uri="{FF2B5EF4-FFF2-40B4-BE49-F238E27FC236}">
                <a16:creationId xmlns:a16="http://schemas.microsoft.com/office/drawing/2014/main" id="{7867F2AC-FABA-3AC9-4080-C2BF504E7F16}"/>
              </a:ext>
            </a:extLst>
          </p:cNvPr>
          <p:cNvGrpSpPr/>
          <p:nvPr/>
        </p:nvGrpSpPr>
        <p:grpSpPr>
          <a:xfrm>
            <a:off x="300600" y="1379136"/>
            <a:ext cx="8498458" cy="5082114"/>
            <a:chOff x="315213" y="1404046"/>
            <a:chExt cx="8498458" cy="5082114"/>
          </a:xfrm>
        </p:grpSpPr>
        <p:sp>
          <p:nvSpPr>
            <p:cNvPr id="13" name="TextBox 12">
              <a:extLst>
                <a:ext uri="{FF2B5EF4-FFF2-40B4-BE49-F238E27FC236}">
                  <a16:creationId xmlns:a16="http://schemas.microsoft.com/office/drawing/2014/main" id="{962F346F-EE0B-E94E-62C8-540F4ACC7CD3}"/>
                </a:ext>
              </a:extLst>
            </p:cNvPr>
            <p:cNvSpPr txBox="1"/>
            <p:nvPr/>
          </p:nvSpPr>
          <p:spPr>
            <a:xfrm>
              <a:off x="5012727" y="3580510"/>
              <a:ext cx="2194768" cy="461665"/>
            </a:xfrm>
            <a:prstGeom prst="rect">
              <a:avLst/>
            </a:prstGeom>
            <a:noFill/>
          </p:spPr>
          <p:txBody>
            <a:bodyPr wrap="none" rtlCol="0">
              <a:spAutoFit/>
            </a:bodyPr>
            <a:lstStyle/>
            <a:p>
              <a:r>
                <a:rPr lang="en-US" sz="2400" dirty="0"/>
                <a:t>Profile template</a:t>
              </a:r>
              <a:endParaRPr lang="LID4096" sz="2400" dirty="0"/>
            </a:p>
          </p:txBody>
        </p:sp>
        <p:sp>
          <p:nvSpPr>
            <p:cNvPr id="14" name="TextBox 13">
              <a:extLst>
                <a:ext uri="{FF2B5EF4-FFF2-40B4-BE49-F238E27FC236}">
                  <a16:creationId xmlns:a16="http://schemas.microsoft.com/office/drawing/2014/main" id="{2A6A7BC1-C020-4B6C-9363-D2160CB3470A}"/>
                </a:ext>
              </a:extLst>
            </p:cNvPr>
            <p:cNvSpPr txBox="1"/>
            <p:nvPr/>
          </p:nvSpPr>
          <p:spPr>
            <a:xfrm>
              <a:off x="4976642" y="5406684"/>
              <a:ext cx="2363532" cy="461665"/>
            </a:xfrm>
            <a:prstGeom prst="rect">
              <a:avLst/>
            </a:prstGeom>
            <a:noFill/>
          </p:spPr>
          <p:txBody>
            <a:bodyPr wrap="none" rtlCol="0">
              <a:spAutoFit/>
            </a:bodyPr>
            <a:lstStyle/>
            <a:p>
              <a:r>
                <a:rPr lang="en-US" sz="2400" dirty="0"/>
                <a:t>Integrated profile</a:t>
              </a:r>
              <a:endParaRPr lang="LID4096" sz="2400" dirty="0"/>
            </a:p>
          </p:txBody>
        </p:sp>
        <p:sp>
          <p:nvSpPr>
            <p:cNvPr id="18" name="Arrow: Right 17">
              <a:extLst>
                <a:ext uri="{FF2B5EF4-FFF2-40B4-BE49-F238E27FC236}">
                  <a16:creationId xmlns:a16="http://schemas.microsoft.com/office/drawing/2014/main" id="{CA00DD56-CDF7-C657-6195-10BB7AF5481E}"/>
                </a:ext>
              </a:extLst>
            </p:cNvPr>
            <p:cNvSpPr/>
            <p:nvPr/>
          </p:nvSpPr>
          <p:spPr>
            <a:xfrm>
              <a:off x="7047553" y="4546806"/>
              <a:ext cx="678465" cy="3702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TextBox 18">
              <a:extLst>
                <a:ext uri="{FF2B5EF4-FFF2-40B4-BE49-F238E27FC236}">
                  <a16:creationId xmlns:a16="http://schemas.microsoft.com/office/drawing/2014/main" id="{BC2B9A52-66C8-0774-8A94-3C5A95AD2E58}"/>
                </a:ext>
              </a:extLst>
            </p:cNvPr>
            <p:cNvSpPr txBox="1"/>
            <p:nvPr/>
          </p:nvSpPr>
          <p:spPr>
            <a:xfrm>
              <a:off x="7774797" y="4439545"/>
              <a:ext cx="1038874" cy="584775"/>
            </a:xfrm>
            <a:prstGeom prst="rect">
              <a:avLst/>
            </a:prstGeom>
            <a:noFill/>
          </p:spPr>
          <p:txBody>
            <a:bodyPr wrap="none" rtlCol="0">
              <a:spAutoFit/>
            </a:bodyPr>
            <a:lstStyle/>
            <a:p>
              <a:r>
                <a:rPr lang="en-US" sz="3200" dirty="0"/>
                <a:t>TOAs</a:t>
              </a:r>
              <a:endParaRPr lang="LID4096" sz="3200" dirty="0"/>
            </a:p>
          </p:txBody>
        </p:sp>
        <p:pic>
          <p:nvPicPr>
            <p:cNvPr id="6" name="Picture 5">
              <a:extLst>
                <a:ext uri="{FF2B5EF4-FFF2-40B4-BE49-F238E27FC236}">
                  <a16:creationId xmlns:a16="http://schemas.microsoft.com/office/drawing/2014/main" id="{EF2BD729-4FA1-D515-4F35-14FD7C8F5594}"/>
                </a:ext>
              </a:extLst>
            </p:cNvPr>
            <p:cNvPicPr>
              <a:picLocks noChangeAspect="1"/>
            </p:cNvPicPr>
            <p:nvPr/>
          </p:nvPicPr>
          <p:blipFill rotWithShape="1">
            <a:blip r:embed="rId5"/>
            <a:srcRect t="3587"/>
            <a:stretch/>
          </p:blipFill>
          <p:spPr>
            <a:xfrm>
              <a:off x="315213" y="1404046"/>
              <a:ext cx="4661429" cy="5082114"/>
            </a:xfrm>
            <a:prstGeom prst="rect">
              <a:avLst/>
            </a:prstGeom>
          </p:spPr>
        </p:pic>
        <p:sp>
          <p:nvSpPr>
            <p:cNvPr id="8" name="TextBox 7">
              <a:extLst>
                <a:ext uri="{FF2B5EF4-FFF2-40B4-BE49-F238E27FC236}">
                  <a16:creationId xmlns:a16="http://schemas.microsoft.com/office/drawing/2014/main" id="{3465ED63-E7FD-EBC9-7E97-076492587216}"/>
                </a:ext>
              </a:extLst>
            </p:cNvPr>
            <p:cNvSpPr txBox="1"/>
            <p:nvPr/>
          </p:nvSpPr>
          <p:spPr>
            <a:xfrm>
              <a:off x="5012727" y="1871948"/>
              <a:ext cx="1870192" cy="461665"/>
            </a:xfrm>
            <a:prstGeom prst="rect">
              <a:avLst/>
            </a:prstGeom>
            <a:noFill/>
          </p:spPr>
          <p:txBody>
            <a:bodyPr wrap="none" rtlCol="0">
              <a:spAutoFit/>
            </a:bodyPr>
            <a:lstStyle/>
            <a:p>
              <a:r>
                <a:rPr lang="en-US" sz="2400" dirty="0"/>
                <a:t>Flux residuals</a:t>
              </a:r>
              <a:endParaRPr lang="LID4096" sz="2400" dirty="0"/>
            </a:p>
          </p:txBody>
        </p:sp>
      </p:grpSp>
      <p:sp>
        <p:nvSpPr>
          <p:cNvPr id="7" name="TextBox 6">
            <a:extLst>
              <a:ext uri="{FF2B5EF4-FFF2-40B4-BE49-F238E27FC236}">
                <a16:creationId xmlns:a16="http://schemas.microsoft.com/office/drawing/2014/main" id="{C42A7AE2-0EDF-0632-4266-8AF31FAC7099}"/>
              </a:ext>
            </a:extLst>
          </p:cNvPr>
          <p:cNvSpPr txBox="1"/>
          <p:nvPr/>
        </p:nvSpPr>
        <p:spPr>
          <a:xfrm>
            <a:off x="379269" y="1292820"/>
            <a:ext cx="8206557" cy="830997"/>
          </a:xfrm>
          <a:prstGeom prst="rect">
            <a:avLst/>
          </a:prstGeom>
          <a:noFill/>
        </p:spPr>
        <p:txBody>
          <a:bodyPr wrap="square">
            <a:spAutoFit/>
          </a:bodyPr>
          <a:lstStyle/>
          <a:p>
            <a:pPr marL="342900" indent="-342900">
              <a:buFont typeface="Arial" panose="020B0604020202020204" pitchFamily="34" charset="0"/>
              <a:buChar char="•"/>
            </a:pPr>
            <a:r>
              <a:rPr lang="en-US" sz="2400" dirty="0"/>
              <a:t>The observed time of arrival (TOA) of a pulse reflects the time of emission at the pulsar</a:t>
            </a:r>
            <a:endParaRPr lang="LID4096" sz="2400" dirty="0"/>
          </a:p>
        </p:txBody>
      </p:sp>
    </p:spTree>
    <p:extLst>
      <p:ext uri="{BB962C8B-B14F-4D97-AF65-F5344CB8AC3E}">
        <p14:creationId xmlns:p14="http://schemas.microsoft.com/office/powerpoint/2010/main" val="39730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C2FC-744C-6F13-D16E-D5178827526C}"/>
              </a:ext>
            </a:extLst>
          </p:cNvPr>
          <p:cNvSpPr>
            <a:spLocks noGrp="1"/>
          </p:cNvSpPr>
          <p:nvPr>
            <p:ph type="title"/>
          </p:nvPr>
        </p:nvSpPr>
        <p:spPr>
          <a:xfrm>
            <a:off x="628650" y="664287"/>
            <a:ext cx="7561193" cy="697440"/>
          </a:xfrm>
        </p:spPr>
        <p:txBody>
          <a:bodyPr>
            <a:normAutofit/>
          </a:bodyPr>
          <a:lstStyle/>
          <a:p>
            <a:r>
              <a:rPr lang="en-US" sz="4000" dirty="0"/>
              <a:t>Timing </a:t>
            </a:r>
            <a:r>
              <a:rPr lang="en-US" altLang="zh-CN" sz="4000" dirty="0"/>
              <a:t>residuals</a:t>
            </a:r>
            <a:endParaRPr lang="LID4096" sz="4000" dirty="0"/>
          </a:p>
        </p:txBody>
      </p:sp>
      <p:sp>
        <p:nvSpPr>
          <p:cNvPr id="13" name="Content Placeholder 12">
            <a:extLst>
              <a:ext uri="{FF2B5EF4-FFF2-40B4-BE49-F238E27FC236}">
                <a16:creationId xmlns:a16="http://schemas.microsoft.com/office/drawing/2014/main" id="{F9039A2D-20A0-C86E-43C7-E2546C1EFD12}"/>
              </a:ext>
            </a:extLst>
          </p:cNvPr>
          <p:cNvSpPr>
            <a:spLocks noGrp="1"/>
          </p:cNvSpPr>
          <p:nvPr>
            <p:ph idx="1"/>
          </p:nvPr>
        </p:nvSpPr>
        <p:spPr>
          <a:xfrm>
            <a:off x="614900" y="1374426"/>
            <a:ext cx="8107846" cy="837233"/>
          </a:xfrm>
        </p:spPr>
        <p:txBody>
          <a:bodyPr>
            <a:normAutofit/>
          </a:bodyPr>
          <a:lstStyle/>
          <a:p>
            <a:r>
              <a:rPr lang="en-US" sz="2400" dirty="0"/>
              <a:t>The TOA differences between observations and model predictions</a:t>
            </a:r>
            <a:endParaRPr lang="en-US" dirty="0"/>
          </a:p>
          <a:p>
            <a:endParaRPr lang="en-US" dirty="0"/>
          </a:p>
          <a:p>
            <a:endParaRPr lang="en-US" dirty="0"/>
          </a:p>
          <a:p>
            <a:endParaRPr lang="en-US" dirty="0"/>
          </a:p>
          <a:p>
            <a:endParaRPr lang="en-US" dirty="0"/>
          </a:p>
          <a:p>
            <a:endParaRPr lang="en-US" dirty="0"/>
          </a:p>
          <a:p>
            <a:pPr marL="0" indent="0">
              <a:buNone/>
            </a:pPr>
            <a:endParaRPr lang="LID4096" dirty="0"/>
          </a:p>
        </p:txBody>
      </p:sp>
      <p:pic>
        <p:nvPicPr>
          <p:cNvPr id="4" name="Picture 3">
            <a:extLst>
              <a:ext uri="{FF2B5EF4-FFF2-40B4-BE49-F238E27FC236}">
                <a16:creationId xmlns:a16="http://schemas.microsoft.com/office/drawing/2014/main" id="{DEC8BA42-52C2-4395-478B-F5B17D1B4DE0}"/>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5" name="Picture 4" descr="A picture containing text, font, sketch, design&#10;&#10;Description automatically generated">
            <a:extLst>
              <a:ext uri="{FF2B5EF4-FFF2-40B4-BE49-F238E27FC236}">
                <a16:creationId xmlns:a16="http://schemas.microsoft.com/office/drawing/2014/main" id="{85A61CF8-69C3-552C-8411-BDD8F45D1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grpSp>
        <p:nvGrpSpPr>
          <p:cNvPr id="3" name="Group 2">
            <a:extLst>
              <a:ext uri="{FF2B5EF4-FFF2-40B4-BE49-F238E27FC236}">
                <a16:creationId xmlns:a16="http://schemas.microsoft.com/office/drawing/2014/main" id="{605A3B70-7DF4-A47D-4DF3-7AEBC6BD9772}"/>
              </a:ext>
            </a:extLst>
          </p:cNvPr>
          <p:cNvGrpSpPr/>
          <p:nvPr/>
        </p:nvGrpSpPr>
        <p:grpSpPr>
          <a:xfrm>
            <a:off x="348726" y="2030406"/>
            <a:ext cx="8603085" cy="4095665"/>
            <a:chOff x="348726" y="2030406"/>
            <a:chExt cx="8603085" cy="4095665"/>
          </a:xfrm>
        </p:grpSpPr>
        <p:pic>
          <p:nvPicPr>
            <p:cNvPr id="9" name="Picture 8">
              <a:extLst>
                <a:ext uri="{FF2B5EF4-FFF2-40B4-BE49-F238E27FC236}">
                  <a16:creationId xmlns:a16="http://schemas.microsoft.com/office/drawing/2014/main" id="{9CA9B242-DC1A-E987-AD3B-8102846665FF}"/>
                </a:ext>
              </a:extLst>
            </p:cNvPr>
            <p:cNvPicPr>
              <a:picLocks noChangeAspect="1"/>
            </p:cNvPicPr>
            <p:nvPr/>
          </p:nvPicPr>
          <p:blipFill>
            <a:blip r:embed="rId5"/>
            <a:stretch>
              <a:fillRect/>
            </a:stretch>
          </p:blipFill>
          <p:spPr>
            <a:xfrm>
              <a:off x="348726" y="2846815"/>
              <a:ext cx="4918884" cy="3279256"/>
            </a:xfrm>
            <a:prstGeom prst="rect">
              <a:avLst/>
            </a:prstGeom>
          </p:spPr>
        </p:pic>
        <p:pic>
          <p:nvPicPr>
            <p:cNvPr id="18" name="Picture 17">
              <a:extLst>
                <a:ext uri="{FF2B5EF4-FFF2-40B4-BE49-F238E27FC236}">
                  <a16:creationId xmlns:a16="http://schemas.microsoft.com/office/drawing/2014/main" id="{40DC91DC-5763-7FAA-83DD-196BFD9EA309}"/>
                </a:ext>
              </a:extLst>
            </p:cNvPr>
            <p:cNvPicPr>
              <a:picLocks noChangeAspect="1"/>
            </p:cNvPicPr>
            <p:nvPr/>
          </p:nvPicPr>
          <p:blipFill>
            <a:blip r:embed="rId6"/>
            <a:stretch>
              <a:fillRect/>
            </a:stretch>
          </p:blipFill>
          <p:spPr>
            <a:xfrm>
              <a:off x="5312465" y="2030406"/>
              <a:ext cx="3639346" cy="2393942"/>
            </a:xfrm>
            <a:prstGeom prst="rect">
              <a:avLst/>
            </a:prstGeom>
          </p:spPr>
        </p:pic>
        <p:cxnSp>
          <p:nvCxnSpPr>
            <p:cNvPr id="20" name="Straight Arrow Connector 19">
              <a:extLst>
                <a:ext uri="{FF2B5EF4-FFF2-40B4-BE49-F238E27FC236}">
                  <a16:creationId xmlns:a16="http://schemas.microsoft.com/office/drawing/2014/main" id="{ED1906F4-D5DE-22E4-4D0B-BB7ADB5A1881}"/>
                </a:ext>
              </a:extLst>
            </p:cNvPr>
            <p:cNvCxnSpPr>
              <a:cxnSpLocks/>
            </p:cNvCxnSpPr>
            <p:nvPr/>
          </p:nvCxnSpPr>
          <p:spPr>
            <a:xfrm flipV="1">
              <a:off x="986589" y="3047289"/>
              <a:ext cx="4732943" cy="12179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763F6D-2B61-085D-A082-ED633C8CDC43}"/>
                </a:ext>
              </a:extLst>
            </p:cNvPr>
            <p:cNvCxnSpPr>
              <a:cxnSpLocks/>
            </p:cNvCxnSpPr>
            <p:nvPr/>
          </p:nvCxnSpPr>
          <p:spPr>
            <a:xfrm flipV="1">
              <a:off x="1269332" y="2995863"/>
              <a:ext cx="7315200" cy="1269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FAD891E-42B0-2B6E-4470-9CE2505341D8}"/>
                </a:ext>
              </a:extLst>
            </p:cNvPr>
            <p:cNvSpPr txBox="1"/>
            <p:nvPr/>
          </p:nvSpPr>
          <p:spPr>
            <a:xfrm>
              <a:off x="6611354" y="4445421"/>
              <a:ext cx="1257300" cy="369332"/>
            </a:xfrm>
            <a:prstGeom prst="rect">
              <a:avLst/>
            </a:prstGeom>
            <a:noFill/>
          </p:spPr>
          <p:txBody>
            <a:bodyPr wrap="square" rtlCol="0">
              <a:spAutoFit/>
            </a:bodyPr>
            <a:lstStyle/>
            <a:p>
              <a:r>
                <a:rPr lang="en-US" dirty="0"/>
                <a:t>Zooming-in</a:t>
              </a:r>
              <a:endParaRPr lang="LID4096" dirty="0"/>
            </a:p>
          </p:txBody>
        </p:sp>
      </p:grpSp>
      <p:pic>
        <p:nvPicPr>
          <p:cNvPr id="7" name="Picture 6">
            <a:extLst>
              <a:ext uri="{FF2B5EF4-FFF2-40B4-BE49-F238E27FC236}">
                <a16:creationId xmlns:a16="http://schemas.microsoft.com/office/drawing/2014/main" id="{4C337641-F3CF-DD8C-7ADA-55234191C0DF}"/>
              </a:ext>
            </a:extLst>
          </p:cNvPr>
          <p:cNvPicPr>
            <a:picLocks noChangeAspect="1"/>
          </p:cNvPicPr>
          <p:nvPr/>
        </p:nvPicPr>
        <p:blipFill>
          <a:blip r:embed="rId7"/>
          <a:stretch>
            <a:fillRect/>
          </a:stretch>
        </p:blipFill>
        <p:spPr>
          <a:xfrm>
            <a:off x="1816825" y="2224358"/>
            <a:ext cx="5510350" cy="3676826"/>
          </a:xfrm>
          <a:prstGeom prst="rect">
            <a:avLst/>
          </a:prstGeom>
        </p:spPr>
      </p:pic>
    </p:spTree>
    <p:extLst>
      <p:ext uri="{BB962C8B-B14F-4D97-AF65-F5344CB8AC3E}">
        <p14:creationId xmlns:p14="http://schemas.microsoft.com/office/powerpoint/2010/main" val="2018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0625-D9C0-8347-83C5-A6FFDAD0005B}"/>
              </a:ext>
            </a:extLst>
          </p:cNvPr>
          <p:cNvSpPr>
            <a:spLocks noGrp="1"/>
          </p:cNvSpPr>
          <p:nvPr>
            <p:ph type="title"/>
          </p:nvPr>
        </p:nvSpPr>
        <p:spPr/>
        <p:txBody>
          <a:bodyPr>
            <a:normAutofit/>
          </a:bodyPr>
          <a:lstStyle/>
          <a:p>
            <a:r>
              <a:rPr lang="en-US" sz="4000" dirty="0"/>
              <a:t>Long-term residuals</a:t>
            </a:r>
            <a:endParaRPr lang="LID4096" sz="4000" dirty="0"/>
          </a:p>
        </p:txBody>
      </p:sp>
      <p:sp>
        <p:nvSpPr>
          <p:cNvPr id="7" name="TextBox 6">
            <a:extLst>
              <a:ext uri="{FF2B5EF4-FFF2-40B4-BE49-F238E27FC236}">
                <a16:creationId xmlns:a16="http://schemas.microsoft.com/office/drawing/2014/main" id="{F9F5C08E-A653-5ED2-F12C-82532410DEFE}"/>
              </a:ext>
            </a:extLst>
          </p:cNvPr>
          <p:cNvSpPr txBox="1"/>
          <p:nvPr/>
        </p:nvSpPr>
        <p:spPr>
          <a:xfrm>
            <a:off x="5649484" y="5334527"/>
            <a:ext cx="3193916" cy="372735"/>
          </a:xfrm>
          <a:prstGeom prst="rect">
            <a:avLst/>
          </a:prstGeom>
          <a:noFill/>
        </p:spPr>
        <p:txBody>
          <a:bodyPr wrap="square">
            <a:spAutoFit/>
          </a:bodyPr>
          <a:lstStyle/>
          <a:p>
            <a:r>
              <a:rPr lang="en-US" dirty="0" err="1"/>
              <a:t>Vleeschower</a:t>
            </a:r>
            <a:r>
              <a:rPr lang="en-US" dirty="0"/>
              <a:t> Calas et al. in prep.</a:t>
            </a:r>
            <a:endParaRPr lang="LID4096" dirty="0"/>
          </a:p>
        </p:txBody>
      </p:sp>
      <p:pic>
        <p:nvPicPr>
          <p:cNvPr id="14" name="Picture 13">
            <a:extLst>
              <a:ext uri="{FF2B5EF4-FFF2-40B4-BE49-F238E27FC236}">
                <a16:creationId xmlns:a16="http://schemas.microsoft.com/office/drawing/2014/main" id="{FA982345-84E9-3697-FAB6-82C3B7A90BAA}"/>
              </a:ext>
            </a:extLst>
          </p:cNvPr>
          <p:cNvPicPr>
            <a:picLocks noChangeAspect="1"/>
          </p:cNvPicPr>
          <p:nvPr/>
        </p:nvPicPr>
        <p:blipFill>
          <a:blip r:embed="rId3"/>
          <a:stretch>
            <a:fillRect/>
          </a:stretch>
        </p:blipFill>
        <p:spPr>
          <a:xfrm>
            <a:off x="103761" y="1537006"/>
            <a:ext cx="8936477" cy="3896499"/>
          </a:xfrm>
          <a:prstGeom prst="rect">
            <a:avLst/>
          </a:prstGeom>
        </p:spPr>
      </p:pic>
      <p:pic>
        <p:nvPicPr>
          <p:cNvPr id="15" name="Picture 14">
            <a:extLst>
              <a:ext uri="{FF2B5EF4-FFF2-40B4-BE49-F238E27FC236}">
                <a16:creationId xmlns:a16="http://schemas.microsoft.com/office/drawing/2014/main" id="{D18DB560-8AC8-5BCE-7F31-61939E7E6A83}"/>
              </a:ext>
            </a:extLst>
          </p:cNvPr>
          <p:cNvPicPr>
            <a:picLocks noChangeAspect="1"/>
          </p:cNvPicPr>
          <p:nvPr/>
        </p:nvPicPr>
        <p:blipFill>
          <a:blip r:embed="rId4"/>
          <a:stretch>
            <a:fillRect/>
          </a:stretch>
        </p:blipFill>
        <p:spPr>
          <a:xfrm>
            <a:off x="300600" y="278557"/>
            <a:ext cx="2703623" cy="266554"/>
          </a:xfrm>
          <a:prstGeom prst="rect">
            <a:avLst/>
          </a:prstGeom>
          <a:noFill/>
        </p:spPr>
      </p:pic>
      <p:pic>
        <p:nvPicPr>
          <p:cNvPr id="16" name="Picture 15" descr="A picture containing text, font, sketch, design&#10;&#10;Description automatically generated">
            <a:extLst>
              <a:ext uri="{FF2B5EF4-FFF2-40B4-BE49-F238E27FC236}">
                <a16:creationId xmlns:a16="http://schemas.microsoft.com/office/drawing/2014/main" id="{8B865B63-4554-96F2-BEAA-905E86620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grpSp>
        <p:nvGrpSpPr>
          <p:cNvPr id="3" name="Group 2">
            <a:extLst>
              <a:ext uri="{FF2B5EF4-FFF2-40B4-BE49-F238E27FC236}">
                <a16:creationId xmlns:a16="http://schemas.microsoft.com/office/drawing/2014/main" id="{1C871371-69A0-9362-D1CB-24B86A0FBC26}"/>
              </a:ext>
            </a:extLst>
          </p:cNvPr>
          <p:cNvGrpSpPr/>
          <p:nvPr/>
        </p:nvGrpSpPr>
        <p:grpSpPr>
          <a:xfrm>
            <a:off x="3246808" y="1176214"/>
            <a:ext cx="4714748" cy="2416258"/>
            <a:chOff x="3246808" y="1176214"/>
            <a:chExt cx="4714748" cy="2416258"/>
          </a:xfrm>
        </p:grpSpPr>
        <p:sp>
          <p:nvSpPr>
            <p:cNvPr id="4" name="TextBox 3">
              <a:extLst>
                <a:ext uri="{FF2B5EF4-FFF2-40B4-BE49-F238E27FC236}">
                  <a16:creationId xmlns:a16="http://schemas.microsoft.com/office/drawing/2014/main" id="{98B74F4F-36A4-D0B7-1D2D-F81FF0B4A02E}"/>
                </a:ext>
              </a:extLst>
            </p:cNvPr>
            <p:cNvSpPr txBox="1"/>
            <p:nvPr/>
          </p:nvSpPr>
          <p:spPr>
            <a:xfrm>
              <a:off x="5818228" y="1176214"/>
              <a:ext cx="2143328" cy="369332"/>
            </a:xfrm>
            <a:prstGeom prst="rect">
              <a:avLst/>
            </a:prstGeom>
            <a:noFill/>
          </p:spPr>
          <p:txBody>
            <a:bodyPr wrap="square">
              <a:spAutoFit/>
            </a:bodyPr>
            <a:lstStyle/>
            <a:p>
              <a:r>
                <a:rPr lang="en-US" i="1" dirty="0"/>
                <a:t>intrinsic timing noise</a:t>
              </a:r>
              <a:endParaRPr lang="LID4096" i="1" dirty="0"/>
            </a:p>
          </p:txBody>
        </p:sp>
        <p:cxnSp>
          <p:nvCxnSpPr>
            <p:cNvPr id="9" name="Straight Arrow Connector 8">
              <a:extLst>
                <a:ext uri="{FF2B5EF4-FFF2-40B4-BE49-F238E27FC236}">
                  <a16:creationId xmlns:a16="http://schemas.microsoft.com/office/drawing/2014/main" id="{8C03B914-B299-3ADA-3634-A7F69EB94F99}"/>
                </a:ext>
              </a:extLst>
            </p:cNvPr>
            <p:cNvCxnSpPr>
              <a:cxnSpLocks/>
            </p:cNvCxnSpPr>
            <p:nvPr/>
          </p:nvCxnSpPr>
          <p:spPr>
            <a:xfrm flipH="1">
              <a:off x="3246808" y="1449616"/>
              <a:ext cx="3530128" cy="13999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5C2C0031-6AE1-BAE2-50F9-2DBAFEE9D699}"/>
                </a:ext>
              </a:extLst>
            </p:cNvPr>
            <p:cNvCxnSpPr>
              <a:cxnSpLocks/>
            </p:cNvCxnSpPr>
            <p:nvPr/>
          </p:nvCxnSpPr>
          <p:spPr>
            <a:xfrm flipH="1">
              <a:off x="4466083" y="1449616"/>
              <a:ext cx="2423809" cy="214285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2056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5E71-123F-26A6-2E8D-1EF6CAFFC9D5}"/>
              </a:ext>
            </a:extLst>
          </p:cNvPr>
          <p:cNvSpPr>
            <a:spLocks noGrp="1"/>
          </p:cNvSpPr>
          <p:nvPr>
            <p:ph type="title"/>
          </p:nvPr>
        </p:nvSpPr>
        <p:spPr>
          <a:xfrm>
            <a:off x="628650" y="554266"/>
            <a:ext cx="8444014" cy="1128952"/>
          </a:xfrm>
        </p:spPr>
        <p:txBody>
          <a:bodyPr>
            <a:normAutofit/>
          </a:bodyPr>
          <a:lstStyle/>
          <a:p>
            <a:r>
              <a:rPr lang="en-US" sz="4000" dirty="0"/>
              <a:t>Measuring post-Keplerian parameters</a:t>
            </a:r>
            <a:endParaRPr lang="LID4096" sz="4000" dirty="0"/>
          </a:p>
        </p:txBody>
      </p:sp>
      <p:pic>
        <p:nvPicPr>
          <p:cNvPr id="6" name="Content Placeholder 5">
            <a:extLst>
              <a:ext uri="{FF2B5EF4-FFF2-40B4-BE49-F238E27FC236}">
                <a16:creationId xmlns:a16="http://schemas.microsoft.com/office/drawing/2014/main" id="{BA3683DA-68EC-79F8-F613-84BBC8B853E7}"/>
              </a:ext>
            </a:extLst>
          </p:cNvPr>
          <p:cNvPicPr>
            <a:picLocks noGrp="1" noChangeAspect="1"/>
          </p:cNvPicPr>
          <p:nvPr>
            <p:ph idx="1"/>
          </p:nvPr>
        </p:nvPicPr>
        <p:blipFill>
          <a:blip r:embed="rId3"/>
          <a:stretch>
            <a:fillRect/>
          </a:stretch>
        </p:blipFill>
        <p:spPr>
          <a:xfrm>
            <a:off x="2451042" y="1900129"/>
            <a:ext cx="3897955" cy="3891865"/>
          </a:xfrm>
          <a:prstGeom prst="rect">
            <a:avLst/>
          </a:prstGeom>
        </p:spPr>
      </p:pic>
      <p:pic>
        <p:nvPicPr>
          <p:cNvPr id="4" name="Picture 3">
            <a:extLst>
              <a:ext uri="{FF2B5EF4-FFF2-40B4-BE49-F238E27FC236}">
                <a16:creationId xmlns:a16="http://schemas.microsoft.com/office/drawing/2014/main" id="{66F18664-2073-98EE-942D-6956B8AE360F}"/>
              </a:ext>
            </a:extLst>
          </p:cNvPr>
          <p:cNvPicPr>
            <a:picLocks noChangeAspect="1"/>
          </p:cNvPicPr>
          <p:nvPr/>
        </p:nvPicPr>
        <p:blipFill>
          <a:blip r:embed="rId4"/>
          <a:stretch>
            <a:fillRect/>
          </a:stretch>
        </p:blipFill>
        <p:spPr>
          <a:xfrm>
            <a:off x="300600" y="278557"/>
            <a:ext cx="2703623" cy="266554"/>
          </a:xfrm>
          <a:prstGeom prst="rect">
            <a:avLst/>
          </a:prstGeom>
          <a:noFill/>
        </p:spPr>
      </p:pic>
      <p:pic>
        <p:nvPicPr>
          <p:cNvPr id="5" name="Picture 4" descr="A picture containing text, font, sketch, design&#10;&#10;Description automatically generated">
            <a:extLst>
              <a:ext uri="{FF2B5EF4-FFF2-40B4-BE49-F238E27FC236}">
                <a16:creationId xmlns:a16="http://schemas.microsoft.com/office/drawing/2014/main" id="{56FB3A98-C887-39BE-4860-6D41BC4C5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
        <p:nvSpPr>
          <p:cNvPr id="8" name="TextBox 7">
            <a:extLst>
              <a:ext uri="{FF2B5EF4-FFF2-40B4-BE49-F238E27FC236}">
                <a16:creationId xmlns:a16="http://schemas.microsoft.com/office/drawing/2014/main" id="{CCE5DD70-BABD-DA46-FD27-E2C7AE5C9F3D}"/>
              </a:ext>
            </a:extLst>
          </p:cNvPr>
          <p:cNvSpPr txBox="1"/>
          <p:nvPr/>
        </p:nvSpPr>
        <p:spPr>
          <a:xfrm>
            <a:off x="6459165" y="5232946"/>
            <a:ext cx="2107661" cy="338554"/>
          </a:xfrm>
          <a:prstGeom prst="rect">
            <a:avLst/>
          </a:prstGeom>
          <a:noFill/>
        </p:spPr>
        <p:txBody>
          <a:bodyPr wrap="square">
            <a:spAutoFit/>
          </a:bodyPr>
          <a:lstStyle/>
          <a:p>
            <a:r>
              <a:rPr lang="en-US" sz="1600" dirty="0" err="1"/>
              <a:t>Desvignes</a:t>
            </a:r>
            <a:r>
              <a:rPr lang="en-US" sz="1600" dirty="0"/>
              <a:t> et al. (2019)</a:t>
            </a:r>
            <a:endParaRPr lang="LID4096" sz="1600" dirty="0"/>
          </a:p>
        </p:txBody>
      </p:sp>
      <p:sp>
        <p:nvSpPr>
          <p:cNvPr id="9" name="TextBox 8">
            <a:extLst>
              <a:ext uri="{FF2B5EF4-FFF2-40B4-BE49-F238E27FC236}">
                <a16:creationId xmlns:a16="http://schemas.microsoft.com/office/drawing/2014/main" id="{D9C1A34E-BFFE-9BC4-DE43-C8014CE7F0D0}"/>
              </a:ext>
            </a:extLst>
          </p:cNvPr>
          <p:cNvSpPr txBox="1"/>
          <p:nvPr/>
        </p:nvSpPr>
        <p:spPr>
          <a:xfrm>
            <a:off x="3313890" y="5966081"/>
            <a:ext cx="2654958" cy="369332"/>
          </a:xfrm>
          <a:prstGeom prst="rect">
            <a:avLst/>
          </a:prstGeom>
          <a:noFill/>
        </p:spPr>
        <p:txBody>
          <a:bodyPr wrap="none" rtlCol="0">
            <a:spAutoFit/>
          </a:bodyPr>
          <a:lstStyle/>
          <a:p>
            <a:r>
              <a:rPr lang="en-US" dirty="0"/>
              <a:t>To be done with FAST data</a:t>
            </a:r>
            <a:endParaRPr lang="LID4096" dirty="0"/>
          </a:p>
        </p:txBody>
      </p:sp>
    </p:spTree>
    <p:extLst>
      <p:ext uri="{BB962C8B-B14F-4D97-AF65-F5344CB8AC3E}">
        <p14:creationId xmlns:p14="http://schemas.microsoft.com/office/powerpoint/2010/main" val="2651975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F268-BD66-D88F-8E25-D943CE4C3B5D}"/>
              </a:ext>
            </a:extLst>
          </p:cNvPr>
          <p:cNvSpPr>
            <a:spLocks noGrp="1"/>
          </p:cNvSpPr>
          <p:nvPr>
            <p:ph type="title"/>
          </p:nvPr>
        </p:nvSpPr>
        <p:spPr>
          <a:xfrm>
            <a:off x="628650" y="760554"/>
            <a:ext cx="7886700" cy="930135"/>
          </a:xfrm>
        </p:spPr>
        <p:txBody>
          <a:bodyPr>
            <a:normAutofit/>
          </a:bodyPr>
          <a:lstStyle/>
          <a:p>
            <a:r>
              <a:rPr lang="en-US" sz="4000" dirty="0"/>
              <a:t>Outline</a:t>
            </a:r>
            <a:endParaRPr lang="LID4096" sz="4000" dirty="0"/>
          </a:p>
        </p:txBody>
      </p:sp>
      <p:sp>
        <p:nvSpPr>
          <p:cNvPr id="3" name="Content Placeholder 2">
            <a:extLst>
              <a:ext uri="{FF2B5EF4-FFF2-40B4-BE49-F238E27FC236}">
                <a16:creationId xmlns:a16="http://schemas.microsoft.com/office/drawing/2014/main" id="{04B55E78-DB6B-11ED-263E-1C8FC37D9451}"/>
              </a:ext>
            </a:extLst>
          </p:cNvPr>
          <p:cNvSpPr>
            <a:spLocks noGrp="1"/>
          </p:cNvSpPr>
          <p:nvPr>
            <p:ph idx="1"/>
          </p:nvPr>
        </p:nvSpPr>
        <p:spPr/>
        <p:txBody>
          <a:bodyPr/>
          <a:lstStyle/>
          <a:p>
            <a:r>
              <a:rPr lang="en-US" altLang="nl-NL" sz="2800" kern="0" dirty="0"/>
              <a:t>Background</a:t>
            </a:r>
          </a:p>
          <a:p>
            <a:r>
              <a:rPr lang="en-US" altLang="nl-NL" kern="0" dirty="0"/>
              <a:t>Geodetic precession and beam mapping</a:t>
            </a:r>
            <a:endParaRPr lang="en-US" altLang="nl-NL" sz="2800" kern="0" dirty="0"/>
          </a:p>
          <a:p>
            <a:r>
              <a:rPr lang="en-US" altLang="nl-NL" kern="0" dirty="0"/>
              <a:t>FAST observation and data processing</a:t>
            </a:r>
          </a:p>
          <a:p>
            <a:r>
              <a:rPr lang="en-US" altLang="nl-NL" kern="0" dirty="0"/>
              <a:t>Preliminary </a:t>
            </a:r>
            <a:r>
              <a:rPr lang="en-US" altLang="zh-CN" kern="0" dirty="0"/>
              <a:t>results</a:t>
            </a:r>
            <a:endParaRPr lang="en-US" altLang="nl-NL" kern="0" dirty="0"/>
          </a:p>
          <a:p>
            <a:r>
              <a:rPr lang="en-US" altLang="zh-CN" dirty="0"/>
              <a:t>Summary</a:t>
            </a:r>
            <a:endParaRPr lang="LID4096" dirty="0"/>
          </a:p>
        </p:txBody>
      </p:sp>
      <p:pic>
        <p:nvPicPr>
          <p:cNvPr id="4" name="Picture 3">
            <a:extLst>
              <a:ext uri="{FF2B5EF4-FFF2-40B4-BE49-F238E27FC236}">
                <a16:creationId xmlns:a16="http://schemas.microsoft.com/office/drawing/2014/main" id="{EC5D83F6-88A4-0CC6-0066-3A5991D7F52D}"/>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5" name="Picture 4" descr="A picture containing text, font, sketch, design&#10;&#10;Description automatically generated">
            <a:extLst>
              <a:ext uri="{FF2B5EF4-FFF2-40B4-BE49-F238E27FC236}">
                <a16:creationId xmlns:a16="http://schemas.microsoft.com/office/drawing/2014/main" id="{2789556B-AF6D-1230-A7FF-3720AB4D6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413884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9574-1ED2-B6D7-1DE5-4E4FE6202BEB}"/>
              </a:ext>
            </a:extLst>
          </p:cNvPr>
          <p:cNvSpPr>
            <a:spLocks noGrp="1"/>
          </p:cNvSpPr>
          <p:nvPr>
            <p:ph type="title"/>
          </p:nvPr>
        </p:nvSpPr>
        <p:spPr>
          <a:xfrm>
            <a:off x="628650" y="681037"/>
            <a:ext cx="7886700" cy="1009652"/>
          </a:xfrm>
        </p:spPr>
        <p:txBody>
          <a:bodyPr>
            <a:normAutofit/>
          </a:bodyPr>
          <a:lstStyle/>
          <a:p>
            <a:r>
              <a:rPr lang="en-US" sz="4000" dirty="0"/>
              <a:t>Summary</a:t>
            </a:r>
            <a:endParaRPr lang="LID4096" sz="4000" dirty="0"/>
          </a:p>
        </p:txBody>
      </p:sp>
      <p:sp>
        <p:nvSpPr>
          <p:cNvPr id="3" name="Content Placeholder 2">
            <a:extLst>
              <a:ext uri="{FF2B5EF4-FFF2-40B4-BE49-F238E27FC236}">
                <a16:creationId xmlns:a16="http://schemas.microsoft.com/office/drawing/2014/main" id="{B8618AF7-3A5E-52FF-9D82-2C5662628ABE}"/>
              </a:ext>
            </a:extLst>
          </p:cNvPr>
          <p:cNvSpPr>
            <a:spLocks noGrp="1"/>
          </p:cNvSpPr>
          <p:nvPr>
            <p:ph idx="1"/>
          </p:nvPr>
        </p:nvSpPr>
        <p:spPr/>
        <p:txBody>
          <a:bodyPr/>
          <a:lstStyle/>
          <a:p>
            <a:r>
              <a:rPr lang="en-US" dirty="0"/>
              <a:t>J1906+0746 provides a great opportunity to study both the General Relativity (GR) and the radio pulsar emission</a:t>
            </a:r>
          </a:p>
          <a:p>
            <a:r>
              <a:rPr lang="en-US" dirty="0"/>
              <a:t>The FAST high precision timing observation of this pulsar, mapping out the edge of the </a:t>
            </a:r>
            <a:r>
              <a:rPr lang="en-US" dirty="0" err="1"/>
              <a:t>interpulse</a:t>
            </a:r>
            <a:r>
              <a:rPr lang="en-US" dirty="0"/>
              <a:t> region</a:t>
            </a:r>
            <a:endParaRPr lang="LID4096" dirty="0"/>
          </a:p>
          <a:p>
            <a:endParaRPr lang="LID4096" dirty="0"/>
          </a:p>
        </p:txBody>
      </p:sp>
      <p:pic>
        <p:nvPicPr>
          <p:cNvPr id="4" name="Picture 3">
            <a:extLst>
              <a:ext uri="{FF2B5EF4-FFF2-40B4-BE49-F238E27FC236}">
                <a16:creationId xmlns:a16="http://schemas.microsoft.com/office/drawing/2014/main" id="{8F06ED4A-CD5F-69FF-A7C2-EDC4CA918EE1}"/>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5" name="Picture 4" descr="A picture containing text, font, sketch, design&#10;&#10;Description automatically generated">
            <a:extLst>
              <a:ext uri="{FF2B5EF4-FFF2-40B4-BE49-F238E27FC236}">
                <a16:creationId xmlns:a16="http://schemas.microsoft.com/office/drawing/2014/main" id="{DC66EC95-98C0-8AA5-F648-B5B0DCBD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2147634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FE1CB-FB7F-A5BD-7789-0F8B4132835A}"/>
              </a:ext>
            </a:extLst>
          </p:cNvPr>
          <p:cNvSpPr>
            <a:spLocks noGrp="1"/>
          </p:cNvSpPr>
          <p:nvPr>
            <p:ph type="title"/>
          </p:nvPr>
        </p:nvSpPr>
        <p:spPr>
          <a:xfrm>
            <a:off x="1485900" y="2530027"/>
            <a:ext cx="6433161" cy="994172"/>
          </a:xfrm>
        </p:spPr>
        <p:txBody>
          <a:bodyPr>
            <a:noAutofit/>
          </a:bodyPr>
          <a:lstStyle/>
          <a:p>
            <a:r>
              <a:rPr lang="en-US" sz="4800" dirty="0"/>
              <a:t>Thanks for your listening!</a:t>
            </a:r>
            <a:endParaRPr lang="LID4096" sz="4800" dirty="0"/>
          </a:p>
        </p:txBody>
      </p:sp>
      <p:pic>
        <p:nvPicPr>
          <p:cNvPr id="2" name="Picture 1">
            <a:extLst>
              <a:ext uri="{FF2B5EF4-FFF2-40B4-BE49-F238E27FC236}">
                <a16:creationId xmlns:a16="http://schemas.microsoft.com/office/drawing/2014/main" id="{3BC15D9F-A360-3AE7-8586-5FA064AF740E}"/>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3" name="Picture 2" descr="A picture containing text, font, sketch, design&#10;&#10;Description automatically generated">
            <a:extLst>
              <a:ext uri="{FF2B5EF4-FFF2-40B4-BE49-F238E27FC236}">
                <a16:creationId xmlns:a16="http://schemas.microsoft.com/office/drawing/2014/main" id="{0A5C6F73-CAF1-90A7-66A1-49378D3E1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289506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3A1F4-7F97-476D-6A0C-9BAAC06D3DB3}"/>
              </a:ext>
            </a:extLst>
          </p:cNvPr>
          <p:cNvSpPr>
            <a:spLocks noGrp="1"/>
          </p:cNvSpPr>
          <p:nvPr>
            <p:ph type="title"/>
          </p:nvPr>
        </p:nvSpPr>
        <p:spPr>
          <a:xfrm>
            <a:off x="628650" y="660227"/>
            <a:ext cx="3807164" cy="970968"/>
          </a:xfrm>
        </p:spPr>
        <p:txBody>
          <a:bodyPr>
            <a:normAutofit/>
          </a:bodyPr>
          <a:lstStyle/>
          <a:p>
            <a:r>
              <a:rPr lang="en-US" sz="4000" dirty="0">
                <a:ea typeface="Microsoft Sans Serif" panose="020B0604020202020204" pitchFamily="34" charset="0"/>
                <a:cs typeface="Microsoft Sans Serif" panose="020B0604020202020204" pitchFamily="34" charset="0"/>
              </a:rPr>
              <a:t>PSR J1906+0746</a:t>
            </a:r>
            <a:endParaRPr lang="LID4096" sz="4000" dirty="0">
              <a:cs typeface="Microsoft Sans Serif" panose="020B060402020202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D805B5-C70D-0C6F-864D-26E48CF7E5E5}"/>
                  </a:ext>
                </a:extLst>
              </p:cNvPr>
              <p:cNvSpPr>
                <a:spLocks noGrp="1"/>
              </p:cNvSpPr>
              <p:nvPr>
                <p:ph idx="1"/>
              </p:nvPr>
            </p:nvSpPr>
            <p:spPr>
              <a:xfrm>
                <a:off x="411398" y="1585857"/>
                <a:ext cx="3683947" cy="4351338"/>
              </a:xfrm>
            </p:spPr>
            <p:txBody>
              <a:bodyPr>
                <a:normAutofit/>
              </a:bodyPr>
              <a:lstStyle/>
              <a:p>
                <a:r>
                  <a:rPr lang="en-US" altLang="zh-CN" sz="2400" dirty="0"/>
                  <a:t>Young binary pulsar found in PALFA observations in 2004 (archival data can date back to 1998)</a:t>
                </a:r>
                <a:endParaRPr lang="en-US" sz="2400" dirty="0"/>
              </a:p>
              <a:p>
                <a:r>
                  <a:rPr lang="en-US" sz="2400" dirty="0"/>
                  <a:t>Spin period </a:t>
                </a:r>
                <a14:m>
                  <m:oMath xmlns:m="http://schemas.openxmlformats.org/officeDocument/2006/math">
                    <m:r>
                      <a:rPr lang="en-US" sz="2400" i="1" dirty="0">
                        <a:latin typeface="Cambria Math" panose="02040503050406030204" pitchFamily="18" charset="0"/>
                      </a:rPr>
                      <m:t>𝑃</m:t>
                    </m:r>
                  </m:oMath>
                </a14:m>
                <a:r>
                  <a:rPr lang="en-US" sz="2400" dirty="0"/>
                  <a:t> ∼ 144 </a:t>
                </a:r>
                <a:r>
                  <a:rPr lang="en-US" sz="2400" dirty="0" err="1"/>
                  <a:t>ms</a:t>
                </a:r>
                <a:endParaRPr lang="en-US" sz="2400" dirty="0"/>
              </a:p>
              <a:p>
                <a:r>
                  <a:rPr lang="en-US" sz="2400" dirty="0"/>
                  <a:t>Very short 4-hr orbit around another neutron star, with an eccentricity of 0.085 </a:t>
                </a:r>
                <a:endParaRPr lang="en-US" altLang="zh-CN" sz="2400" dirty="0"/>
              </a:p>
            </p:txBody>
          </p:sp>
        </mc:Choice>
        <mc:Fallback xmlns="">
          <p:sp>
            <p:nvSpPr>
              <p:cNvPr id="3" name="Content Placeholder 2">
                <a:extLst>
                  <a:ext uri="{FF2B5EF4-FFF2-40B4-BE49-F238E27FC236}">
                    <a16:creationId xmlns:a16="http://schemas.microsoft.com/office/drawing/2014/main" id="{1DD805B5-C70D-0C6F-864D-26E48CF7E5E5}"/>
                  </a:ext>
                </a:extLst>
              </p:cNvPr>
              <p:cNvSpPr>
                <a:spLocks noGrp="1" noRot="1" noChangeAspect="1" noMove="1" noResize="1" noEditPoints="1" noAdjustHandles="1" noChangeArrowheads="1" noChangeShapeType="1" noTextEdit="1"/>
              </p:cNvSpPr>
              <p:nvPr>
                <p:ph idx="1"/>
              </p:nvPr>
            </p:nvSpPr>
            <p:spPr>
              <a:xfrm>
                <a:off x="411398" y="1585857"/>
                <a:ext cx="3683947" cy="4351338"/>
              </a:xfrm>
              <a:blipFill>
                <a:blip r:embed="rId5"/>
                <a:stretch>
                  <a:fillRect l="-2149" t="-1961" r="-3306"/>
                </a:stretch>
              </a:blipFill>
            </p:spPr>
            <p:txBody>
              <a:bodyPr/>
              <a:lstStyle/>
              <a:p>
                <a:r>
                  <a:rPr lang="LID4096">
                    <a:noFill/>
                  </a:rPr>
                  <a:t> </a:t>
                </a:r>
              </a:p>
            </p:txBody>
          </p:sp>
        </mc:Fallback>
      </mc:AlternateContent>
      <p:pic>
        <p:nvPicPr>
          <p:cNvPr id="5" name="Picture 4">
            <a:extLst>
              <a:ext uri="{FF2B5EF4-FFF2-40B4-BE49-F238E27FC236}">
                <a16:creationId xmlns:a16="http://schemas.microsoft.com/office/drawing/2014/main" id="{0B9B4869-C128-C431-9719-DD50D8DCF7B4}"/>
              </a:ext>
            </a:extLst>
          </p:cNvPr>
          <p:cNvPicPr>
            <a:picLocks noChangeAspect="1"/>
          </p:cNvPicPr>
          <p:nvPr/>
        </p:nvPicPr>
        <p:blipFill>
          <a:blip r:embed="rId6"/>
          <a:stretch>
            <a:fillRect/>
          </a:stretch>
        </p:blipFill>
        <p:spPr>
          <a:xfrm>
            <a:off x="300600" y="278557"/>
            <a:ext cx="2703623" cy="266554"/>
          </a:xfrm>
          <a:prstGeom prst="rect">
            <a:avLst/>
          </a:prstGeom>
          <a:noFill/>
        </p:spPr>
      </p:pic>
      <p:pic>
        <p:nvPicPr>
          <p:cNvPr id="6" name="Picture 5" descr="A picture containing text, font, sketch, design&#10;&#10;Description automatically generated">
            <a:extLst>
              <a:ext uri="{FF2B5EF4-FFF2-40B4-BE49-F238E27FC236}">
                <a16:creationId xmlns:a16="http://schemas.microsoft.com/office/drawing/2014/main" id="{642E2F5B-813E-C2D0-AF78-6726E922D2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pic>
        <p:nvPicPr>
          <p:cNvPr id="9" name="Media1">
            <a:hlinkClick r:id="" action="ppaction://media"/>
            <a:extLst>
              <a:ext uri="{FF2B5EF4-FFF2-40B4-BE49-F238E27FC236}">
                <a16:creationId xmlns:a16="http://schemas.microsoft.com/office/drawing/2014/main" id="{F8A93195-7114-4D92-CA71-060A46BD81C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63495" y="1631195"/>
            <a:ext cx="4579905" cy="3435425"/>
          </a:xfrm>
          <a:prstGeom prst="rect">
            <a:avLst/>
          </a:prstGeom>
        </p:spPr>
      </p:pic>
      <p:sp>
        <p:nvSpPr>
          <p:cNvPr id="10" name="TextBox 9">
            <a:extLst>
              <a:ext uri="{FF2B5EF4-FFF2-40B4-BE49-F238E27FC236}">
                <a16:creationId xmlns:a16="http://schemas.microsoft.com/office/drawing/2014/main" id="{FB98CEC2-0D30-1B3A-6183-95409A89B45C}"/>
              </a:ext>
            </a:extLst>
          </p:cNvPr>
          <p:cNvSpPr txBox="1"/>
          <p:nvPr/>
        </p:nvSpPr>
        <p:spPr>
          <a:xfrm>
            <a:off x="6955303" y="5066620"/>
            <a:ext cx="2063194" cy="307777"/>
          </a:xfrm>
          <a:prstGeom prst="rect">
            <a:avLst/>
          </a:prstGeom>
          <a:noFill/>
        </p:spPr>
        <p:txBody>
          <a:bodyPr wrap="none" rtlCol="0">
            <a:spAutoFit/>
          </a:bodyPr>
          <a:lstStyle/>
          <a:p>
            <a:r>
              <a:rPr lang="en-US" sz="1400" dirty="0"/>
              <a:t>Credit: Joeri van Leeuwen</a:t>
            </a:r>
            <a:endParaRPr lang="LID4096" sz="1400" dirty="0"/>
          </a:p>
        </p:txBody>
      </p:sp>
    </p:spTree>
    <p:extLst>
      <p:ext uri="{BB962C8B-B14F-4D97-AF65-F5344CB8AC3E}">
        <p14:creationId xmlns:p14="http://schemas.microsoft.com/office/powerpoint/2010/main" val="274699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612">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3498B6-1728-E921-8E47-0419B0AD093A}"/>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7" name="Picture 6" descr="A picture containing text, font, sketch, design&#10;&#10;Description automatically generated">
            <a:extLst>
              <a:ext uri="{FF2B5EF4-FFF2-40B4-BE49-F238E27FC236}">
                <a16:creationId xmlns:a16="http://schemas.microsoft.com/office/drawing/2014/main" id="{FAEB9404-42B2-71EA-1958-BC4531C00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EEE8CF2-3FB2-AC8F-2A3A-F5F8408F8E2B}"/>
                  </a:ext>
                </a:extLst>
              </p:cNvPr>
              <p:cNvSpPr txBox="1"/>
              <p:nvPr/>
            </p:nvSpPr>
            <p:spPr>
              <a:xfrm>
                <a:off x="508215" y="1515316"/>
                <a:ext cx="5502725" cy="2709973"/>
              </a:xfrm>
              <a:prstGeom prst="rect">
                <a:avLst/>
              </a:prstGeom>
              <a:noFill/>
            </p:spPr>
            <p:txBody>
              <a:bodyPr wrap="square">
                <a:spAutoFit/>
              </a:bodyPr>
              <a:lstStyle/>
              <a:p>
                <a:pPr marL="285750" indent="-285750">
                  <a:buFont typeface="Arial" panose="020B0604020202020204" pitchFamily="34" charset="0"/>
                  <a:buChar char="•"/>
                </a:pPr>
                <a:r>
                  <a:rPr lang="en-US" sz="2400" dirty="0">
                    <a:cs typeface="Times New Roman" panose="02020603050405020304" pitchFamily="18" charset="0"/>
                  </a:rPr>
                  <a:t>Main pulse and </a:t>
                </a:r>
                <a:r>
                  <a:rPr lang="en-US" sz="2400" dirty="0" err="1">
                    <a:cs typeface="Times New Roman" panose="02020603050405020304" pitchFamily="18" charset="0"/>
                  </a:rPr>
                  <a:t>interpulse</a:t>
                </a:r>
                <a:r>
                  <a:rPr lang="en-US" sz="2400" dirty="0">
                    <a:cs typeface="Times New Roman" panose="02020603050405020304" pitchFamily="18" charset="0"/>
                  </a:rPr>
                  <a:t> emissions from opposite magnetic poles</a:t>
                </a:r>
                <a:endParaRPr lang="en-US" sz="2400" dirty="0"/>
              </a:p>
              <a:p>
                <a:pPr marL="285750" indent="-285750">
                  <a:buFont typeface="Arial" panose="020B0604020202020204" pitchFamily="34" charset="0"/>
                  <a:buChar char="•"/>
                </a:pPr>
                <a:r>
                  <a:rPr lang="en-US" sz="2400" dirty="0"/>
                  <a:t>Total mass ∼ 2.61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m:t>
                        </m:r>
                        <m:r>
                          <m:rPr>
                            <m:nor/>
                          </m:rPr>
                          <a:rPr lang="en-NL" sz="2400"/>
                          <m:t> </m:t>
                        </m:r>
                      </m:sub>
                    </m:sSub>
                  </m:oMath>
                </a14:m>
                <a:r>
                  <a:rPr lang="en-US" sz="2400" dirty="0"/>
                  <a:t> and companion mass ∼ 1.32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m:t>
                        </m:r>
                        <m:r>
                          <m:rPr>
                            <m:nor/>
                          </m:rPr>
                          <a:rPr lang="en-NL" sz="2400"/>
                          <m:t> </m:t>
                        </m:r>
                      </m:sub>
                    </m:sSub>
                  </m:oMath>
                </a14:m>
                <a:endParaRPr lang="en-US" sz="2400" dirty="0"/>
              </a:p>
              <a:p>
                <a:pPr marL="285750" indent="-285750">
                  <a:buFont typeface="Arial" panose="020B0604020202020204" pitchFamily="34" charset="0"/>
                  <a:buChar char="•"/>
                </a:pPr>
                <a:r>
                  <a:rPr lang="en-US" sz="2400" dirty="0"/>
                  <a:t>Dispersion measure ∼ 217.75 pc cm</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 </m:t>
                        </m:r>
                      </m:e>
                      <m:sup>
                        <m:r>
                          <a:rPr lang="en-US" sz="2400" b="0" i="1" smtClean="0">
                            <a:latin typeface="Cambria Math" panose="02040503050406030204" pitchFamily="18" charset="0"/>
                          </a:rPr>
                          <m:t>−3</m:t>
                        </m:r>
                      </m:sup>
                    </m:sSup>
                  </m:oMath>
                </a14:m>
                <a:endParaRPr lang="en-US" sz="2400" dirty="0"/>
              </a:p>
              <a:p>
                <a:pPr marL="285750" indent="-285750">
                  <a:buFont typeface="Arial" panose="020B0604020202020204" pitchFamily="34" charset="0"/>
                  <a:buChar char="•"/>
                </a:pPr>
                <a:endParaRPr lang="en-US" sz="2400" dirty="0">
                  <a:cs typeface="Times New Roman" panose="02020603050405020304" pitchFamily="18" charset="0"/>
                </a:endParaRPr>
              </a:p>
              <a:p>
                <a:pPr marL="285750" indent="-285750">
                  <a:buFont typeface="Arial" panose="020B0604020202020204" pitchFamily="34" charset="0"/>
                  <a:buChar char="•"/>
                </a:pPr>
                <a:endParaRPr lang="en-US" sz="2400" dirty="0"/>
              </a:p>
            </p:txBody>
          </p:sp>
        </mc:Choice>
        <mc:Fallback>
          <p:sp>
            <p:nvSpPr>
              <p:cNvPr id="3" name="TextBox 2">
                <a:extLst>
                  <a:ext uri="{FF2B5EF4-FFF2-40B4-BE49-F238E27FC236}">
                    <a16:creationId xmlns:a16="http://schemas.microsoft.com/office/drawing/2014/main" id="{3EEE8CF2-3FB2-AC8F-2A3A-F5F8408F8E2B}"/>
                  </a:ext>
                </a:extLst>
              </p:cNvPr>
              <p:cNvSpPr txBox="1">
                <a:spLocks noRot="1" noChangeAspect="1" noMove="1" noResize="1" noEditPoints="1" noAdjustHandles="1" noChangeArrowheads="1" noChangeShapeType="1" noTextEdit="1"/>
              </p:cNvSpPr>
              <p:nvPr/>
            </p:nvSpPr>
            <p:spPr>
              <a:xfrm>
                <a:off x="508215" y="1515316"/>
                <a:ext cx="5502725" cy="2709973"/>
              </a:xfrm>
              <a:prstGeom prst="rect">
                <a:avLst/>
              </a:prstGeom>
              <a:blipFill>
                <a:blip r:embed="rId5"/>
                <a:stretch>
                  <a:fillRect l="-1440" t="-1802"/>
                </a:stretch>
              </a:blipFill>
            </p:spPr>
            <p:txBody>
              <a:bodyPr/>
              <a:lstStyle/>
              <a:p>
                <a:r>
                  <a:rPr lang="LID4096">
                    <a:noFill/>
                  </a:rPr>
                  <a:t> </a:t>
                </a:r>
              </a:p>
            </p:txBody>
          </p:sp>
        </mc:Fallback>
      </mc:AlternateContent>
      <p:sp>
        <p:nvSpPr>
          <p:cNvPr id="5" name="Title 1">
            <a:extLst>
              <a:ext uri="{FF2B5EF4-FFF2-40B4-BE49-F238E27FC236}">
                <a16:creationId xmlns:a16="http://schemas.microsoft.com/office/drawing/2014/main" id="{CA1E6D76-718E-5F38-99F8-2F56C8D10F22}"/>
              </a:ext>
            </a:extLst>
          </p:cNvPr>
          <p:cNvSpPr>
            <a:spLocks noGrp="1"/>
          </p:cNvSpPr>
          <p:nvPr>
            <p:ph type="title"/>
          </p:nvPr>
        </p:nvSpPr>
        <p:spPr>
          <a:xfrm>
            <a:off x="628651" y="760554"/>
            <a:ext cx="3547758" cy="768214"/>
          </a:xfrm>
        </p:spPr>
        <p:txBody>
          <a:bodyPr>
            <a:normAutofit/>
          </a:bodyPr>
          <a:lstStyle/>
          <a:p>
            <a:r>
              <a:rPr lang="en-US" sz="4000" dirty="0">
                <a:ea typeface="Microsoft Sans Serif" panose="020B0604020202020204" pitchFamily="34" charset="0"/>
                <a:cs typeface="Microsoft Sans Serif" panose="020B0604020202020204" pitchFamily="34" charset="0"/>
              </a:rPr>
              <a:t>PSR J1906+0746</a:t>
            </a:r>
            <a:endParaRPr lang="LID4096" sz="4000" dirty="0">
              <a:cs typeface="Microsoft Sans Serif" panose="020B0604020202020204" pitchFamily="34" charset="0"/>
            </a:endParaRPr>
          </a:p>
        </p:txBody>
      </p:sp>
      <p:pic>
        <p:nvPicPr>
          <p:cNvPr id="11" name="Picture 10">
            <a:extLst>
              <a:ext uri="{FF2B5EF4-FFF2-40B4-BE49-F238E27FC236}">
                <a16:creationId xmlns:a16="http://schemas.microsoft.com/office/drawing/2014/main" id="{E2113933-F30F-3CD0-FB70-B72829F3B10C}"/>
              </a:ext>
            </a:extLst>
          </p:cNvPr>
          <p:cNvPicPr>
            <a:picLocks noChangeAspect="1"/>
          </p:cNvPicPr>
          <p:nvPr/>
        </p:nvPicPr>
        <p:blipFill>
          <a:blip r:embed="rId6"/>
          <a:stretch>
            <a:fillRect/>
          </a:stretch>
        </p:blipFill>
        <p:spPr>
          <a:xfrm>
            <a:off x="997790" y="3429000"/>
            <a:ext cx="4151252" cy="3069172"/>
          </a:xfrm>
          <a:prstGeom prst="rect">
            <a:avLst/>
          </a:prstGeom>
        </p:spPr>
      </p:pic>
      <p:sp>
        <p:nvSpPr>
          <p:cNvPr id="12" name="TextBox 11">
            <a:extLst>
              <a:ext uri="{FF2B5EF4-FFF2-40B4-BE49-F238E27FC236}">
                <a16:creationId xmlns:a16="http://schemas.microsoft.com/office/drawing/2014/main" id="{EC6A2681-ADE2-B7E0-EB67-A6B385EB9CF0}"/>
              </a:ext>
            </a:extLst>
          </p:cNvPr>
          <p:cNvSpPr txBox="1"/>
          <p:nvPr/>
        </p:nvSpPr>
        <p:spPr>
          <a:xfrm>
            <a:off x="3804910" y="6422727"/>
            <a:ext cx="1833707" cy="307777"/>
          </a:xfrm>
          <a:prstGeom prst="rect">
            <a:avLst/>
          </a:prstGeom>
          <a:noFill/>
        </p:spPr>
        <p:txBody>
          <a:bodyPr wrap="none" rtlCol="0">
            <a:spAutoFit/>
          </a:bodyPr>
          <a:lstStyle/>
          <a:p>
            <a:r>
              <a:rPr lang="en-US" sz="1400" dirty="0" err="1"/>
              <a:t>Desvignes</a:t>
            </a:r>
            <a:r>
              <a:rPr lang="en-US" sz="1400" dirty="0"/>
              <a:t> et al. (2019)</a:t>
            </a:r>
            <a:endParaRPr lang="LID4096" sz="1400" dirty="0"/>
          </a:p>
        </p:txBody>
      </p:sp>
      <p:pic>
        <p:nvPicPr>
          <p:cNvPr id="2" name="Content Placeholder 2">
            <a:extLst>
              <a:ext uri="{FF2B5EF4-FFF2-40B4-BE49-F238E27FC236}">
                <a16:creationId xmlns:a16="http://schemas.microsoft.com/office/drawing/2014/main" id="{D00433A4-FFF9-F689-9317-A5611DA7A2F4}"/>
              </a:ext>
            </a:extLst>
          </p:cNvPr>
          <p:cNvPicPr>
            <a:picLocks noChangeAspect="1"/>
          </p:cNvPicPr>
          <p:nvPr/>
        </p:nvPicPr>
        <p:blipFill>
          <a:blip r:embed="rId7"/>
          <a:stretch>
            <a:fillRect/>
          </a:stretch>
        </p:blipFill>
        <p:spPr>
          <a:xfrm>
            <a:off x="5835454" y="1144661"/>
            <a:ext cx="3007946" cy="4885672"/>
          </a:xfrm>
          <a:prstGeom prst="rect">
            <a:avLst/>
          </a:prstGeom>
        </p:spPr>
      </p:pic>
      <p:sp>
        <p:nvSpPr>
          <p:cNvPr id="4" name="TextBox 3">
            <a:extLst>
              <a:ext uri="{FF2B5EF4-FFF2-40B4-BE49-F238E27FC236}">
                <a16:creationId xmlns:a16="http://schemas.microsoft.com/office/drawing/2014/main" id="{CA4317F5-A1F1-117E-8D93-32FF9955A529}"/>
              </a:ext>
            </a:extLst>
          </p:cNvPr>
          <p:cNvSpPr txBox="1"/>
          <p:nvPr/>
        </p:nvSpPr>
        <p:spPr>
          <a:xfrm>
            <a:off x="6780399" y="6114950"/>
            <a:ext cx="2063001" cy="307777"/>
          </a:xfrm>
          <a:prstGeom prst="rect">
            <a:avLst/>
          </a:prstGeom>
          <a:noFill/>
        </p:spPr>
        <p:txBody>
          <a:bodyPr wrap="none" rtlCol="0">
            <a:spAutoFit/>
          </a:bodyPr>
          <a:lstStyle/>
          <a:p>
            <a:r>
              <a:rPr lang="en-US" sz="1400" dirty="0"/>
              <a:t>van Leeuwen et al. (2015)</a:t>
            </a:r>
            <a:endParaRPr lang="LID4096" sz="1400" dirty="0"/>
          </a:p>
        </p:txBody>
      </p:sp>
    </p:spTree>
    <p:extLst>
      <p:ext uri="{BB962C8B-B14F-4D97-AF65-F5344CB8AC3E}">
        <p14:creationId xmlns:p14="http://schemas.microsoft.com/office/powerpoint/2010/main" val="60105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40CC2-7323-D008-ADD1-B565E24077D4}"/>
              </a:ext>
            </a:extLst>
          </p:cNvPr>
          <p:cNvSpPr>
            <a:spLocks noGrp="1"/>
          </p:cNvSpPr>
          <p:nvPr>
            <p:ph idx="1"/>
          </p:nvPr>
        </p:nvSpPr>
        <p:spPr>
          <a:xfrm>
            <a:off x="628649" y="1521309"/>
            <a:ext cx="7886700" cy="4351338"/>
          </a:xfrm>
        </p:spPr>
        <p:txBody>
          <a:bodyPr>
            <a:normAutofit/>
          </a:bodyPr>
          <a:lstStyle/>
          <a:p>
            <a:r>
              <a:rPr lang="en-US" sz="2400" dirty="0"/>
              <a:t>In general relativity, the spacetime is curved by mass. </a:t>
            </a:r>
            <a:endParaRPr lang="LID4096" sz="2400" dirty="0"/>
          </a:p>
        </p:txBody>
      </p:sp>
      <p:pic>
        <p:nvPicPr>
          <p:cNvPr id="4" name="Picture 3">
            <a:extLst>
              <a:ext uri="{FF2B5EF4-FFF2-40B4-BE49-F238E27FC236}">
                <a16:creationId xmlns:a16="http://schemas.microsoft.com/office/drawing/2014/main" id="{BB1043B4-EBFC-AA29-BCC7-55E538419B66}"/>
              </a:ext>
            </a:extLst>
          </p:cNvPr>
          <p:cNvPicPr>
            <a:picLocks noChangeAspect="1"/>
          </p:cNvPicPr>
          <p:nvPr/>
        </p:nvPicPr>
        <p:blipFill>
          <a:blip r:embed="rId3"/>
          <a:stretch>
            <a:fillRect/>
          </a:stretch>
        </p:blipFill>
        <p:spPr>
          <a:xfrm>
            <a:off x="1315526" y="2047858"/>
            <a:ext cx="6243815" cy="3941408"/>
          </a:xfrm>
          <a:prstGeom prst="rect">
            <a:avLst/>
          </a:prstGeom>
        </p:spPr>
      </p:pic>
      <p:sp>
        <p:nvSpPr>
          <p:cNvPr id="5" name="Title 1">
            <a:extLst>
              <a:ext uri="{FF2B5EF4-FFF2-40B4-BE49-F238E27FC236}">
                <a16:creationId xmlns:a16="http://schemas.microsoft.com/office/drawing/2014/main" id="{DB4AE475-87EE-F668-3F74-DC564E995F12}"/>
              </a:ext>
            </a:extLst>
          </p:cNvPr>
          <p:cNvSpPr>
            <a:spLocks noGrp="1"/>
          </p:cNvSpPr>
          <p:nvPr>
            <p:ph type="title"/>
          </p:nvPr>
        </p:nvSpPr>
        <p:spPr>
          <a:xfrm>
            <a:off x="628649" y="653174"/>
            <a:ext cx="5104185" cy="830998"/>
          </a:xfrm>
        </p:spPr>
        <p:txBody>
          <a:bodyPr>
            <a:normAutofit/>
          </a:bodyPr>
          <a:lstStyle/>
          <a:p>
            <a:r>
              <a:rPr lang="en-US" sz="4000" dirty="0">
                <a:cs typeface="Times New Roman" panose="02020603050405020304" pitchFamily="18" charset="0"/>
              </a:rPr>
              <a:t>Geodetic precession</a:t>
            </a:r>
            <a:endParaRPr lang="LID4096" sz="4000" dirty="0">
              <a:cs typeface="Times New Roman" panose="02020603050405020304" pitchFamily="18" charset="0"/>
            </a:endParaRPr>
          </a:p>
        </p:txBody>
      </p:sp>
      <p:pic>
        <p:nvPicPr>
          <p:cNvPr id="6" name="Picture 5">
            <a:extLst>
              <a:ext uri="{FF2B5EF4-FFF2-40B4-BE49-F238E27FC236}">
                <a16:creationId xmlns:a16="http://schemas.microsoft.com/office/drawing/2014/main" id="{86AD1B46-08C2-AA26-A839-2F731383E70F}"/>
              </a:ext>
            </a:extLst>
          </p:cNvPr>
          <p:cNvPicPr>
            <a:picLocks noChangeAspect="1"/>
          </p:cNvPicPr>
          <p:nvPr/>
        </p:nvPicPr>
        <p:blipFill>
          <a:blip r:embed="rId4"/>
          <a:stretch>
            <a:fillRect/>
          </a:stretch>
        </p:blipFill>
        <p:spPr>
          <a:xfrm>
            <a:off x="300600" y="278557"/>
            <a:ext cx="2703623" cy="266554"/>
          </a:xfrm>
          <a:prstGeom prst="rect">
            <a:avLst/>
          </a:prstGeom>
          <a:noFill/>
        </p:spPr>
      </p:pic>
      <p:pic>
        <p:nvPicPr>
          <p:cNvPr id="7" name="Picture 6" descr="A picture containing text, font, sketch, design&#10;&#10;Description automatically generated">
            <a:extLst>
              <a:ext uri="{FF2B5EF4-FFF2-40B4-BE49-F238E27FC236}">
                <a16:creationId xmlns:a16="http://schemas.microsoft.com/office/drawing/2014/main" id="{D6314144-B73E-BE37-21FA-2E5CA1A57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254658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B8E2-1CA6-7C0C-52E2-6183F9CDFF22}"/>
              </a:ext>
            </a:extLst>
          </p:cNvPr>
          <p:cNvSpPr>
            <a:spLocks noGrp="1"/>
          </p:cNvSpPr>
          <p:nvPr>
            <p:ph type="title"/>
          </p:nvPr>
        </p:nvSpPr>
        <p:spPr>
          <a:xfrm>
            <a:off x="628649" y="680674"/>
            <a:ext cx="5104185" cy="830998"/>
          </a:xfrm>
        </p:spPr>
        <p:txBody>
          <a:bodyPr>
            <a:normAutofit/>
          </a:bodyPr>
          <a:lstStyle/>
          <a:p>
            <a:r>
              <a:rPr lang="en-US" sz="4000" dirty="0">
                <a:cs typeface="Times New Roman" panose="02020603050405020304" pitchFamily="18" charset="0"/>
              </a:rPr>
              <a:t>Geodetic precession</a:t>
            </a:r>
            <a:endParaRPr lang="LID4096" sz="4000" dirty="0">
              <a:cs typeface="Times New Roman" panose="02020603050405020304" pitchFamily="18" charset="0"/>
            </a:endParaRPr>
          </a:p>
        </p:txBody>
      </p:sp>
      <p:sp>
        <p:nvSpPr>
          <p:cNvPr id="9" name="TextBox 8">
            <a:extLst>
              <a:ext uri="{FF2B5EF4-FFF2-40B4-BE49-F238E27FC236}">
                <a16:creationId xmlns:a16="http://schemas.microsoft.com/office/drawing/2014/main" id="{C5EDF222-4946-4E9D-07E7-A936AB0B7995}"/>
              </a:ext>
            </a:extLst>
          </p:cNvPr>
          <p:cNvSpPr txBox="1"/>
          <p:nvPr/>
        </p:nvSpPr>
        <p:spPr>
          <a:xfrm>
            <a:off x="501497" y="1562091"/>
            <a:ext cx="8025185" cy="830997"/>
          </a:xfrm>
          <a:prstGeom prst="rect">
            <a:avLst/>
          </a:prstGeom>
          <a:noFill/>
        </p:spPr>
        <p:txBody>
          <a:bodyPr wrap="square">
            <a:spAutoFit/>
          </a:bodyPr>
          <a:lstStyle/>
          <a:p>
            <a:pPr marL="257175" indent="-257175">
              <a:buFont typeface="Arial" panose="020B0604020202020204" pitchFamily="34" charset="0"/>
              <a:buChar char="•"/>
            </a:pPr>
            <a:r>
              <a:rPr lang="en-US" sz="2400" dirty="0"/>
              <a:t>In curved spacetime, the spin vectors will </a:t>
            </a:r>
            <a:r>
              <a:rPr lang="en-US" sz="2400" dirty="0" err="1"/>
              <a:t>precess</a:t>
            </a:r>
            <a:r>
              <a:rPr lang="en-US" sz="2400" dirty="0"/>
              <a:t> around the total angular momentum of the system. </a:t>
            </a:r>
          </a:p>
        </p:txBody>
      </p:sp>
      <p:pic>
        <p:nvPicPr>
          <p:cNvPr id="3" name="Picture 2">
            <a:extLst>
              <a:ext uri="{FF2B5EF4-FFF2-40B4-BE49-F238E27FC236}">
                <a16:creationId xmlns:a16="http://schemas.microsoft.com/office/drawing/2014/main" id="{3EF4A837-2509-8E89-A29A-64E5150196C9}"/>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4" name="Picture 3" descr="A picture containing text, font, sketch, design&#10;&#10;Description automatically generated">
            <a:extLst>
              <a:ext uri="{FF2B5EF4-FFF2-40B4-BE49-F238E27FC236}">
                <a16:creationId xmlns:a16="http://schemas.microsoft.com/office/drawing/2014/main" id="{E627C308-A473-C77F-3C1B-A526EA0AF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pic>
        <p:nvPicPr>
          <p:cNvPr id="7" name="Picture 6">
            <a:extLst>
              <a:ext uri="{FF2B5EF4-FFF2-40B4-BE49-F238E27FC236}">
                <a16:creationId xmlns:a16="http://schemas.microsoft.com/office/drawing/2014/main" id="{38E7D0C5-F623-B6B4-820B-EE425AA4951A}"/>
              </a:ext>
            </a:extLst>
          </p:cNvPr>
          <p:cNvPicPr>
            <a:picLocks noChangeAspect="1"/>
          </p:cNvPicPr>
          <p:nvPr/>
        </p:nvPicPr>
        <p:blipFill>
          <a:blip r:embed="rId5"/>
          <a:stretch>
            <a:fillRect/>
          </a:stretch>
        </p:blipFill>
        <p:spPr>
          <a:xfrm>
            <a:off x="1017949" y="2501152"/>
            <a:ext cx="7097144" cy="3697190"/>
          </a:xfrm>
          <a:prstGeom prst="rect">
            <a:avLst/>
          </a:prstGeom>
        </p:spPr>
      </p:pic>
    </p:spTree>
    <p:extLst>
      <p:ext uri="{BB962C8B-B14F-4D97-AF65-F5344CB8AC3E}">
        <p14:creationId xmlns:p14="http://schemas.microsoft.com/office/powerpoint/2010/main" val="360920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3B16-FF47-82BF-0EC8-933BEDDFBA5C}"/>
              </a:ext>
            </a:extLst>
          </p:cNvPr>
          <p:cNvSpPr>
            <a:spLocks noGrp="1"/>
          </p:cNvSpPr>
          <p:nvPr>
            <p:ph type="title"/>
          </p:nvPr>
        </p:nvSpPr>
        <p:spPr>
          <a:xfrm>
            <a:off x="628650" y="640452"/>
            <a:ext cx="7886700" cy="930540"/>
          </a:xfrm>
        </p:spPr>
        <p:txBody>
          <a:bodyPr>
            <a:normAutofit/>
          </a:bodyPr>
          <a:lstStyle/>
          <a:p>
            <a:r>
              <a:rPr lang="en-US" sz="4000" dirty="0">
                <a:cs typeface="Times New Roman" panose="02020603050405020304" pitchFamily="18" charset="0"/>
              </a:rPr>
              <a:t>Geodetic precession</a:t>
            </a:r>
            <a:endParaRPr lang="LID4096" sz="4000" dirty="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A73072CB-769A-B1D5-0F80-0CCA53DEC9CA}"/>
                  </a:ext>
                </a:extLst>
              </p:cNvPr>
              <p:cNvSpPr>
                <a:spLocks noGrp="1"/>
              </p:cNvSpPr>
              <p:nvPr>
                <p:ph idx="1"/>
              </p:nvPr>
            </p:nvSpPr>
            <p:spPr>
              <a:xfrm>
                <a:off x="628650" y="1643106"/>
                <a:ext cx="7886700" cy="4574441"/>
              </a:xfrm>
            </p:spPr>
            <p:txBody>
              <a:bodyPr>
                <a:normAutofit/>
              </a:bodyPr>
              <a:lstStyle/>
              <a:p>
                <a:pPr marL="257175" indent="-257175">
                  <a:buFont typeface="Arial" panose="020B0604020202020204" pitchFamily="34" charset="0"/>
                  <a:buChar char="•"/>
                </a:pPr>
                <a:r>
                  <a:rPr lang="en-US" sz="2400" dirty="0"/>
                  <a:t>The evolution of the pulsar spin axis is</a:t>
                </a:r>
              </a:p>
              <a:p>
                <a:pPr marL="257175" indent="-257175">
                  <a:buFont typeface="Arial" panose="020B0604020202020204" pitchFamily="34" charset="0"/>
                  <a:buChar char="•"/>
                </a:pPr>
                <a:endParaRPr lang="en-US" sz="2400" dirty="0"/>
              </a:p>
              <a:p>
                <a:pPr marL="0" indent="0">
                  <a:buNone/>
                </a:pPr>
                <a:r>
                  <a:rPr lang="en-US" sz="2400" dirty="0"/>
                  <a:t>where</a:t>
                </a:r>
                <a:endParaRPr lang="LID4096" sz="2400" dirty="0"/>
              </a:p>
              <a:p>
                <a:endParaRPr lang="en-US" sz="2400" dirty="0"/>
              </a:p>
              <a:p>
                <a:endParaRPr lang="en-US" sz="2400" dirty="0"/>
              </a:p>
              <a:p>
                <a:r>
                  <a:rPr lang="en-US" sz="2400" dirty="0"/>
                  <a:t>For J1906+0746, we have</a:t>
                </a:r>
              </a:p>
              <a:p>
                <a:pPr lvl="1"/>
                <a:r>
                  <a:rPr lang="en-US" altLang="zh-CN" dirty="0"/>
                  <a:t>Short orbital period: 4 </a:t>
                </a:r>
                <a:r>
                  <a:rPr lang="en-US" altLang="zh-CN" dirty="0" err="1"/>
                  <a:t>hrs</a:t>
                </a:r>
                <a:endParaRPr lang="en-US" dirty="0"/>
              </a:p>
              <a:p>
                <a:pPr lvl="1"/>
                <a:r>
                  <a:rPr lang="en-US" dirty="0"/>
                  <a:t>High companion mass: 1.32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m:t>
                        </m:r>
                        <m:r>
                          <m:rPr>
                            <m:nor/>
                          </m:rPr>
                          <a:rPr lang="en-NL"/>
                          <m:t> </m:t>
                        </m:r>
                      </m:sub>
                    </m:sSub>
                    <m:r>
                      <a:rPr lang="en-NL" i="1">
                        <a:latin typeface="Cambria Math" panose="02040503050406030204" pitchFamily="18" charset="0"/>
                      </a:rPr>
                      <m:t> </m:t>
                    </m:r>
                  </m:oMath>
                </a14:m>
                <a:endParaRPr lang="en-US" altLang="zh-CN" sz="2000" dirty="0"/>
              </a:p>
              <a:p>
                <a:pPr marL="0" indent="0">
                  <a:buNone/>
                </a:pPr>
                <a:r>
                  <a:rPr lang="en-US" altLang="zh-CN" sz="2400" dirty="0"/>
                  <a:t> </a:t>
                </a:r>
                <a:r>
                  <a:rPr lang="zh-CN" altLang="en-US" sz="2400" dirty="0"/>
                  <a:t>→ </a:t>
                </a:r>
                <a:r>
                  <a:rPr lang="en-US" sz="2400" dirty="0"/>
                  <a:t>high precession rate: </a:t>
                </a:r>
                <a14:m>
                  <m:oMath xmlns:m="http://schemas.openxmlformats.org/officeDocument/2006/math">
                    <m:sSup>
                      <m:sSupPr>
                        <m:ctrlPr>
                          <a:rPr lang="en-US" sz="2400" i="1" dirty="0" smtClean="0">
                            <a:latin typeface="Cambria Math" panose="02040503050406030204" pitchFamily="18" charset="0"/>
                          </a:rPr>
                        </m:ctrlPr>
                      </m:sSupPr>
                      <m:e>
                        <m:r>
                          <a:rPr lang="en-US" sz="2400" b="0" i="1" dirty="0" smtClean="0">
                            <a:latin typeface="Cambria Math" panose="02040503050406030204" pitchFamily="18" charset="0"/>
                          </a:rPr>
                          <m:t>~</m:t>
                        </m:r>
                        <m:r>
                          <a:rPr lang="en-US" sz="2400" i="1" dirty="0">
                            <a:latin typeface="Cambria Math" panose="02040503050406030204" pitchFamily="18" charset="0"/>
                          </a:rPr>
                          <m:t>2.2</m:t>
                        </m:r>
                      </m:e>
                      <m:sup>
                        <m:r>
                          <a:rPr lang="en-US" altLang="zh-CN" sz="2400" i="1" dirty="0">
                            <a:latin typeface="Cambria Math" panose="02040503050406030204" pitchFamily="18" charset="0"/>
                          </a:rPr>
                          <m:t>°</m:t>
                        </m:r>
                      </m:sup>
                    </m:sSup>
                  </m:oMath>
                </a14:m>
                <a:r>
                  <a:rPr lang="en-US" sz="2400" dirty="0"/>
                  <a:t> per year</a:t>
                </a:r>
              </a:p>
              <a:p>
                <a:r>
                  <a:rPr lang="en-US" sz="2400" dirty="0"/>
                  <a:t>The spin precession leads to a change in viewing geometry</a:t>
                </a:r>
              </a:p>
            </p:txBody>
          </p:sp>
        </mc:Choice>
        <mc:Fallback>
          <p:sp>
            <p:nvSpPr>
              <p:cNvPr id="7" name="Content Placeholder 6">
                <a:extLst>
                  <a:ext uri="{FF2B5EF4-FFF2-40B4-BE49-F238E27FC236}">
                    <a16:creationId xmlns:a16="http://schemas.microsoft.com/office/drawing/2014/main" id="{A73072CB-769A-B1D5-0F80-0CCA53DEC9CA}"/>
                  </a:ext>
                </a:extLst>
              </p:cNvPr>
              <p:cNvSpPr>
                <a:spLocks noGrp="1" noRot="1" noChangeAspect="1" noMove="1" noResize="1" noEditPoints="1" noAdjustHandles="1" noChangeArrowheads="1" noChangeShapeType="1" noTextEdit="1"/>
              </p:cNvSpPr>
              <p:nvPr>
                <p:ph idx="1"/>
              </p:nvPr>
            </p:nvSpPr>
            <p:spPr>
              <a:xfrm>
                <a:off x="628650" y="1643106"/>
                <a:ext cx="7886700" cy="4574441"/>
              </a:xfrm>
              <a:blipFill>
                <a:blip r:embed="rId3"/>
                <a:stretch>
                  <a:fillRect l="-1159" t="-1867"/>
                </a:stretch>
              </a:blipFill>
            </p:spPr>
            <p:txBody>
              <a:bodyPr/>
              <a:lstStyle/>
              <a:p>
                <a:r>
                  <a:rPr lang="LID4096">
                    <a:noFill/>
                  </a:rPr>
                  <a:t> </a:t>
                </a:r>
              </a:p>
            </p:txBody>
          </p:sp>
        </mc:Fallback>
      </mc:AlternateContent>
      <p:pic>
        <p:nvPicPr>
          <p:cNvPr id="8" name="Content Placeholder 4">
            <a:extLst>
              <a:ext uri="{FF2B5EF4-FFF2-40B4-BE49-F238E27FC236}">
                <a16:creationId xmlns:a16="http://schemas.microsoft.com/office/drawing/2014/main" id="{532D3D7E-ECA8-BC40-F223-AED0281F8EC3}"/>
              </a:ext>
            </a:extLst>
          </p:cNvPr>
          <p:cNvPicPr>
            <a:picLocks noChangeAspect="1"/>
          </p:cNvPicPr>
          <p:nvPr/>
        </p:nvPicPr>
        <p:blipFill>
          <a:blip r:embed="rId4"/>
          <a:stretch>
            <a:fillRect/>
          </a:stretch>
        </p:blipFill>
        <p:spPr>
          <a:xfrm>
            <a:off x="1983918" y="3064340"/>
            <a:ext cx="5402868" cy="792308"/>
          </a:xfrm>
          <a:prstGeom prst="rect">
            <a:avLst/>
          </a:prstGeom>
        </p:spPr>
      </p:pic>
      <p:pic>
        <p:nvPicPr>
          <p:cNvPr id="9" name="Picture 8">
            <a:extLst>
              <a:ext uri="{FF2B5EF4-FFF2-40B4-BE49-F238E27FC236}">
                <a16:creationId xmlns:a16="http://schemas.microsoft.com/office/drawing/2014/main" id="{27CADB4B-82E4-179A-1130-D0C3A410ACC0}"/>
              </a:ext>
            </a:extLst>
          </p:cNvPr>
          <p:cNvPicPr>
            <a:picLocks noChangeAspect="1"/>
          </p:cNvPicPr>
          <p:nvPr/>
        </p:nvPicPr>
        <p:blipFill>
          <a:blip r:embed="rId5"/>
          <a:stretch>
            <a:fillRect/>
          </a:stretch>
        </p:blipFill>
        <p:spPr>
          <a:xfrm>
            <a:off x="3368061" y="2020865"/>
            <a:ext cx="1973653" cy="665717"/>
          </a:xfrm>
          <a:prstGeom prst="rect">
            <a:avLst/>
          </a:prstGeom>
        </p:spPr>
      </p:pic>
      <p:pic>
        <p:nvPicPr>
          <p:cNvPr id="3" name="Picture 2">
            <a:extLst>
              <a:ext uri="{FF2B5EF4-FFF2-40B4-BE49-F238E27FC236}">
                <a16:creationId xmlns:a16="http://schemas.microsoft.com/office/drawing/2014/main" id="{B2C570DC-62BF-41FD-6EA6-A52B3C01D065}"/>
              </a:ext>
            </a:extLst>
          </p:cNvPr>
          <p:cNvPicPr>
            <a:picLocks noChangeAspect="1"/>
          </p:cNvPicPr>
          <p:nvPr/>
        </p:nvPicPr>
        <p:blipFill>
          <a:blip r:embed="rId6"/>
          <a:stretch>
            <a:fillRect/>
          </a:stretch>
        </p:blipFill>
        <p:spPr>
          <a:xfrm>
            <a:off x="300600" y="278557"/>
            <a:ext cx="2703623" cy="266554"/>
          </a:xfrm>
          <a:prstGeom prst="rect">
            <a:avLst/>
          </a:prstGeom>
          <a:noFill/>
        </p:spPr>
      </p:pic>
      <p:pic>
        <p:nvPicPr>
          <p:cNvPr id="4" name="Picture 3" descr="A picture containing text, font, sketch, design&#10;&#10;Description automatically generated">
            <a:extLst>
              <a:ext uri="{FF2B5EF4-FFF2-40B4-BE49-F238E27FC236}">
                <a16:creationId xmlns:a16="http://schemas.microsoft.com/office/drawing/2014/main" id="{29627690-4E96-3DB4-1CB1-031A118E8E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Tree>
    <p:extLst>
      <p:ext uri="{BB962C8B-B14F-4D97-AF65-F5344CB8AC3E}">
        <p14:creationId xmlns:p14="http://schemas.microsoft.com/office/powerpoint/2010/main" val="251764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E09E4-6677-B51A-8B3A-0ED86C4A25EA}"/>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4" name="Picture 3" descr="A picture containing text, font, sketch, design&#10;&#10;Description automatically generated">
            <a:extLst>
              <a:ext uri="{FF2B5EF4-FFF2-40B4-BE49-F238E27FC236}">
                <a16:creationId xmlns:a16="http://schemas.microsoft.com/office/drawing/2014/main" id="{8657AEE8-BAFD-ADCF-E053-CEB8679DA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
        <p:nvSpPr>
          <p:cNvPr id="5" name="Title 1">
            <a:extLst>
              <a:ext uri="{FF2B5EF4-FFF2-40B4-BE49-F238E27FC236}">
                <a16:creationId xmlns:a16="http://schemas.microsoft.com/office/drawing/2014/main" id="{D4D14F66-EFED-AEFE-04E0-C8CF28932C95}"/>
              </a:ext>
            </a:extLst>
          </p:cNvPr>
          <p:cNvSpPr txBox="1">
            <a:spLocks/>
          </p:cNvSpPr>
          <p:nvPr/>
        </p:nvSpPr>
        <p:spPr>
          <a:xfrm>
            <a:off x="628650" y="725537"/>
            <a:ext cx="7886700" cy="763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cs typeface="Times New Roman" panose="02020603050405020304" pitchFamily="18" charset="0"/>
              </a:rPr>
              <a:t>Geodetic precession</a:t>
            </a:r>
            <a:endParaRPr lang="LID4096" sz="4000" dirty="0">
              <a:cs typeface="Times New Roman" panose="02020603050405020304" pitchFamily="18" charset="0"/>
            </a:endParaRPr>
          </a:p>
        </p:txBody>
      </p:sp>
      <p:pic>
        <p:nvPicPr>
          <p:cNvPr id="7" name="Picture 6" descr="A yellow circle with white arrows&#10;&#10;Description automatically generated with low confidence">
            <a:extLst>
              <a:ext uri="{FF2B5EF4-FFF2-40B4-BE49-F238E27FC236}">
                <a16:creationId xmlns:a16="http://schemas.microsoft.com/office/drawing/2014/main" id="{AE59F52B-DBCB-A6A0-717D-4DC4B131B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499" y="1718083"/>
            <a:ext cx="6572250" cy="4095750"/>
          </a:xfrm>
          <a:prstGeom prst="rect">
            <a:avLst/>
          </a:prstGeom>
        </p:spPr>
      </p:pic>
      <p:sp>
        <p:nvSpPr>
          <p:cNvPr id="2" name="Title 1">
            <a:extLst>
              <a:ext uri="{FF2B5EF4-FFF2-40B4-BE49-F238E27FC236}">
                <a16:creationId xmlns:a16="http://schemas.microsoft.com/office/drawing/2014/main" id="{1AAAE582-D118-8052-C7FB-717BBD6DB806}"/>
              </a:ext>
            </a:extLst>
          </p:cNvPr>
          <p:cNvSpPr>
            <a:spLocks noGrp="1"/>
          </p:cNvSpPr>
          <p:nvPr>
            <p:ph type="title"/>
          </p:nvPr>
        </p:nvSpPr>
        <p:spPr>
          <a:xfrm>
            <a:off x="1457858" y="1718083"/>
            <a:ext cx="2129029" cy="652532"/>
          </a:xfrm>
        </p:spPr>
        <p:txBody>
          <a:bodyPr>
            <a:normAutofit/>
          </a:bodyPr>
          <a:lstStyle/>
          <a:p>
            <a:r>
              <a:rPr lang="en-US" altLang="zh-CN" sz="2400" dirty="0">
                <a:solidFill>
                  <a:schemeClr val="bg1">
                    <a:lumMod val="95000"/>
                  </a:schemeClr>
                </a:solidFill>
                <a:latin typeface="+mn-lt"/>
              </a:rPr>
              <a:t>No precession</a:t>
            </a:r>
            <a:endParaRPr lang="LID4096" sz="2400" dirty="0">
              <a:solidFill>
                <a:schemeClr val="bg1">
                  <a:lumMod val="95000"/>
                </a:schemeClr>
              </a:solidFill>
              <a:latin typeface="+mn-lt"/>
            </a:endParaRPr>
          </a:p>
        </p:txBody>
      </p:sp>
    </p:spTree>
    <p:extLst>
      <p:ext uri="{BB962C8B-B14F-4D97-AF65-F5344CB8AC3E}">
        <p14:creationId xmlns:p14="http://schemas.microsoft.com/office/powerpoint/2010/main" val="190016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007AA-A022-A9FE-A85A-5BAFE4E3CD2E}"/>
              </a:ext>
            </a:extLst>
          </p:cNvPr>
          <p:cNvPicPr>
            <a:picLocks noChangeAspect="1"/>
          </p:cNvPicPr>
          <p:nvPr/>
        </p:nvPicPr>
        <p:blipFill>
          <a:blip r:embed="rId3"/>
          <a:stretch>
            <a:fillRect/>
          </a:stretch>
        </p:blipFill>
        <p:spPr>
          <a:xfrm>
            <a:off x="300600" y="278557"/>
            <a:ext cx="2703623" cy="266554"/>
          </a:xfrm>
          <a:prstGeom prst="rect">
            <a:avLst/>
          </a:prstGeom>
          <a:noFill/>
        </p:spPr>
      </p:pic>
      <p:pic>
        <p:nvPicPr>
          <p:cNvPr id="5" name="Picture 4" descr="A picture containing text, font, sketch, design&#10;&#10;Description automatically generated">
            <a:extLst>
              <a:ext uri="{FF2B5EF4-FFF2-40B4-BE49-F238E27FC236}">
                <a16:creationId xmlns:a16="http://schemas.microsoft.com/office/drawing/2014/main" id="{E012FFAD-7EB1-D76F-AC4D-C1B877D0B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786" y="63114"/>
            <a:ext cx="1456614" cy="697440"/>
          </a:xfrm>
          <a:prstGeom prst="rect">
            <a:avLst/>
          </a:prstGeom>
        </p:spPr>
      </p:pic>
      <p:sp>
        <p:nvSpPr>
          <p:cNvPr id="7" name="Title 1">
            <a:extLst>
              <a:ext uri="{FF2B5EF4-FFF2-40B4-BE49-F238E27FC236}">
                <a16:creationId xmlns:a16="http://schemas.microsoft.com/office/drawing/2014/main" id="{FCFCCFD7-5641-0EFE-6B0F-D3C5C0CE0F77}"/>
              </a:ext>
            </a:extLst>
          </p:cNvPr>
          <p:cNvSpPr txBox="1">
            <a:spLocks/>
          </p:cNvSpPr>
          <p:nvPr/>
        </p:nvSpPr>
        <p:spPr>
          <a:xfrm>
            <a:off x="628650" y="719442"/>
            <a:ext cx="7886700" cy="763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Geodetic precession</a:t>
            </a:r>
            <a:endParaRPr lang="LID4096" sz="4000" dirty="0"/>
          </a:p>
        </p:txBody>
      </p:sp>
      <p:pic>
        <p:nvPicPr>
          <p:cNvPr id="8" name="Picture 7" descr="A picture containing colorfulness, green&#10;&#10;Description automatically generated">
            <a:extLst>
              <a:ext uri="{FF2B5EF4-FFF2-40B4-BE49-F238E27FC236}">
                <a16:creationId xmlns:a16="http://schemas.microsoft.com/office/drawing/2014/main" id="{CB4A8943-6214-A58E-194A-E30BEF7DD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1720928"/>
            <a:ext cx="6572250" cy="4095750"/>
          </a:xfrm>
          <a:prstGeom prst="rect">
            <a:avLst/>
          </a:prstGeom>
        </p:spPr>
      </p:pic>
      <p:sp>
        <p:nvSpPr>
          <p:cNvPr id="2" name="Title 1">
            <a:extLst>
              <a:ext uri="{FF2B5EF4-FFF2-40B4-BE49-F238E27FC236}">
                <a16:creationId xmlns:a16="http://schemas.microsoft.com/office/drawing/2014/main" id="{2C3E9462-4131-B395-0905-229264C5B932}"/>
              </a:ext>
            </a:extLst>
          </p:cNvPr>
          <p:cNvSpPr>
            <a:spLocks noGrp="1"/>
          </p:cNvSpPr>
          <p:nvPr>
            <p:ph type="title"/>
          </p:nvPr>
        </p:nvSpPr>
        <p:spPr>
          <a:xfrm>
            <a:off x="1285875" y="1720928"/>
            <a:ext cx="3974881" cy="570744"/>
          </a:xfrm>
        </p:spPr>
        <p:txBody>
          <a:bodyPr>
            <a:normAutofit/>
          </a:bodyPr>
          <a:lstStyle/>
          <a:p>
            <a:r>
              <a:rPr lang="en-US" altLang="zh-CN" sz="2400" dirty="0">
                <a:solidFill>
                  <a:schemeClr val="bg1">
                    <a:lumMod val="95000"/>
                  </a:schemeClr>
                </a:solidFill>
                <a:latin typeface="+mn-lt"/>
              </a:rPr>
              <a:t>Precession </a:t>
            </a:r>
            <a:r>
              <a:rPr lang="zh-CN" altLang="en-US" sz="2400" dirty="0">
                <a:solidFill>
                  <a:schemeClr val="bg1">
                    <a:lumMod val="95000"/>
                  </a:schemeClr>
                </a:solidFill>
                <a:latin typeface="+mn-lt"/>
              </a:rPr>
              <a:t>→ </a:t>
            </a:r>
            <a:r>
              <a:rPr lang="en-US" altLang="zh-CN" sz="2400" dirty="0">
                <a:solidFill>
                  <a:schemeClr val="bg1">
                    <a:lumMod val="95000"/>
                  </a:schemeClr>
                </a:solidFill>
                <a:latin typeface="+mn-lt"/>
              </a:rPr>
              <a:t>beam mapping</a:t>
            </a:r>
            <a:endParaRPr lang="LID4096" sz="2400" dirty="0">
              <a:solidFill>
                <a:schemeClr val="bg1">
                  <a:lumMod val="95000"/>
                </a:schemeClr>
              </a:solidFill>
              <a:latin typeface="+mn-lt"/>
            </a:endParaRPr>
          </a:p>
        </p:txBody>
      </p:sp>
    </p:spTree>
    <p:extLst>
      <p:ext uri="{BB962C8B-B14F-4D97-AF65-F5344CB8AC3E}">
        <p14:creationId xmlns:p14="http://schemas.microsoft.com/office/powerpoint/2010/main" val="1231699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I_template.potx" id="{8DE563B4-5823-47FE-A3B2-356E3419213D}" vid="{1AD377DD-9037-455E-9007-98AEE2F1D5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73C0B55-221B-4F7E-9CAF-C627460BC0EF}">
  <we:reference id="f1abd87f-a3ba-42fb-91d5-100000000000" version="1.0.0.6" store="EXCatalog" storeType="EXCatalog"/>
  <we:alternateReferences>
    <we:reference id="WA104380278" version="1.0.0.6" store="nl-NL"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API_template</Template>
  <TotalTime>5141</TotalTime>
  <Words>1709</Words>
  <Application>Microsoft Office PowerPoint</Application>
  <PresentationFormat>On-screen Show (4:3)</PresentationFormat>
  <Paragraphs>146</Paragraphs>
  <Slides>21</Slides>
  <Notes>21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CMR10</vt:lpstr>
      <vt:lpstr>CMR7</vt:lpstr>
      <vt:lpstr>NimbusRomNo9L-Regu</vt:lpstr>
      <vt:lpstr>Times-Roman</vt:lpstr>
      <vt:lpstr>Arial</vt:lpstr>
      <vt:lpstr>Arial Black</vt:lpstr>
      <vt:lpstr>Britannic Bold</vt:lpstr>
      <vt:lpstr>Calibri</vt:lpstr>
      <vt:lpstr>Calibri Light</vt:lpstr>
      <vt:lpstr>Cambria Math</vt:lpstr>
      <vt:lpstr>Wingdings</vt:lpstr>
      <vt:lpstr>Office Theme</vt:lpstr>
      <vt:lpstr>Pulsar J1906+0746 at FAST</vt:lpstr>
      <vt:lpstr>Outline</vt:lpstr>
      <vt:lpstr>PSR J1906+0746</vt:lpstr>
      <vt:lpstr>PSR J1906+0746</vt:lpstr>
      <vt:lpstr>Geodetic precession</vt:lpstr>
      <vt:lpstr>Geodetic precession</vt:lpstr>
      <vt:lpstr>Geodetic precession</vt:lpstr>
      <vt:lpstr>No precession</vt:lpstr>
      <vt:lpstr>Precession → beam mapping</vt:lpstr>
      <vt:lpstr>Beam maps of the radio emission</vt:lpstr>
      <vt:lpstr>PowerPoint Presentation</vt:lpstr>
      <vt:lpstr>FAST observations overview</vt:lpstr>
      <vt:lpstr>Data processing</vt:lpstr>
      <vt:lpstr>Pulse profile</vt:lpstr>
      <vt:lpstr>PowerPoint Presentation</vt:lpstr>
      <vt:lpstr>Time of arrivals</vt:lpstr>
      <vt:lpstr>Timing residuals</vt:lpstr>
      <vt:lpstr>Long-term residuals</vt:lpstr>
      <vt:lpstr>Measuring post-Keplerian parameters</vt:lpstr>
      <vt:lpstr>Summary</vt:lpstr>
      <vt:lpstr>Thanks for your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Pulsar J1906+0746 at FAST</dc:title>
  <dc:creator>Yuyang Wang</dc:creator>
  <cp:lastModifiedBy>Yuyang Wang</cp:lastModifiedBy>
  <cp:revision>44</cp:revision>
  <dcterms:created xsi:type="dcterms:W3CDTF">2023-06-12T08:08:34Z</dcterms:created>
  <dcterms:modified xsi:type="dcterms:W3CDTF">2023-07-05T01:44:30Z</dcterms:modified>
</cp:coreProperties>
</file>