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sldIdLst>
    <p:sldId id="256" r:id="rId3"/>
    <p:sldId id="257" r:id="rId4"/>
    <p:sldId id="258" r:id="rId5"/>
    <p:sldId id="259" r:id="rId6"/>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p:txBody>
      </p:sp>
      <p:sp>
        <p:nvSpPr>
          <p:cNvPr id="92" name="Shape 92"/>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等线"/>
      </a:defRPr>
    </a:lvl1pPr>
    <a:lvl2pPr indent="228600" latinLnBrk="0">
      <a:defRPr sz="1200">
        <a:latin typeface="+mj-lt"/>
        <a:ea typeface="+mj-ea"/>
        <a:cs typeface="+mj-cs"/>
        <a:sym typeface="等线"/>
      </a:defRPr>
    </a:lvl2pPr>
    <a:lvl3pPr indent="457200" latinLnBrk="0">
      <a:defRPr sz="1200">
        <a:latin typeface="+mj-lt"/>
        <a:ea typeface="+mj-ea"/>
        <a:cs typeface="+mj-cs"/>
        <a:sym typeface="等线"/>
      </a:defRPr>
    </a:lvl3pPr>
    <a:lvl4pPr indent="685800" latinLnBrk="0">
      <a:defRPr sz="1200">
        <a:latin typeface="+mj-lt"/>
        <a:ea typeface="+mj-ea"/>
        <a:cs typeface="+mj-cs"/>
        <a:sym typeface="等线"/>
      </a:defRPr>
    </a:lvl4pPr>
    <a:lvl5pPr indent="914400" latinLnBrk="0">
      <a:defRPr sz="1200">
        <a:latin typeface="+mj-lt"/>
        <a:ea typeface="+mj-ea"/>
        <a:cs typeface="+mj-cs"/>
        <a:sym typeface="等线"/>
      </a:defRPr>
    </a:lvl5pPr>
    <a:lvl6pPr indent="1143000" latinLnBrk="0">
      <a:defRPr sz="1200">
        <a:latin typeface="+mj-lt"/>
        <a:ea typeface="+mj-ea"/>
        <a:cs typeface="+mj-cs"/>
        <a:sym typeface="等线"/>
      </a:defRPr>
    </a:lvl6pPr>
    <a:lvl7pPr indent="1371600" latinLnBrk="0">
      <a:defRPr sz="1200">
        <a:latin typeface="+mj-lt"/>
        <a:ea typeface="+mj-ea"/>
        <a:cs typeface="+mj-cs"/>
        <a:sym typeface="等线"/>
      </a:defRPr>
    </a:lvl7pPr>
    <a:lvl8pPr indent="1600200" latinLnBrk="0">
      <a:defRPr sz="1200">
        <a:latin typeface="+mj-lt"/>
        <a:ea typeface="+mj-ea"/>
        <a:cs typeface="+mj-cs"/>
        <a:sym typeface="等线"/>
      </a:defRPr>
    </a:lvl8pPr>
    <a:lvl9pPr indent="1828800" latinLnBrk="0">
      <a:defRPr sz="1200">
        <a:latin typeface="+mj-lt"/>
        <a:ea typeface="+mj-ea"/>
        <a:cs typeface="+mj-cs"/>
        <a:sym typeface="等线"/>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p:txBody>
      </p:sp>
      <p:sp>
        <p:nvSpPr>
          <p:cNvPr id="178" name="Shape 178"/>
          <p:cNvSpPr/>
          <p:nvPr>
            <p:ph type="body" sz="quarter" idx="1"/>
          </p:nvPr>
        </p:nvSpPr>
        <p:spPr>
          <a:prstGeom prst="rect">
            <a:avLst/>
          </a:prstGeom>
        </p:spPr>
        <p:txBody>
          <a:bodyPr/>
          <a:lstStyle/>
          <a:p>
            <a:r>
              <a:t>脉冲星是宇宙中高速旋转的极端致密天体，它会发出周期性脉冲信号。脉冲星具有极高的密度，超强磁场，电场，和引力场。是理想的极端物理天体实验室，也是星际介质和低频引力波的理想探针。流量密度是描述脉冲星的一个基本的观测参数，它的变化可以用来研究星际介质。通过观测大样本长时间的脉冲星流量密度变化，可以研究折射闪烁对脉冲星流量密度的影响，从而可以探测星际介质的结构，同时可以约束脉冲星辐射模型。</a:t>
            </a:r>
          </a:p>
          <a:p>
            <a:r>
              <a:t>脉冲星流量密度不是一成不变的，流量密度的变化可能是由内禀的辐射机制引起的，也可能是星际介质传播引起的，或者是两者综合作用的结果。一般认为单脉冲之间的流量起伏是脉冲星辐射机制引起的内禀变化。把单脉冲按照周期进行折叠就得到了平均脉冲，平均脉冲平滑了单脉冲之间的强度变化，但是平均脉冲的流量密度还存在不同时间尺度上的变化，这是由于不规则分布的星际等离子体对穿过其中的射电波有散射作用，产生闪烁现象。闪烁现象有两种，一种是折射闪烁，表现在长时间尺度上的流量变化，几天到几年这样的。另一种是衍射闪烁，表现在短时间尺度的流量变化，几分钟到几小时。这个工作主要是研究长时间尺度上的变化，也就是折射闪烁。</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p:nvPr>
            <p:ph type="sldImg"/>
          </p:nvPr>
        </p:nvSpPr>
        <p:spPr>
          <a:prstGeom prst="rect">
            <a:avLst/>
          </a:prstGeom>
        </p:spPr>
        <p:txBody>
          <a:bodyPr/>
          <a:lstStyle/>
          <a:p/>
        </p:txBody>
      </p:sp>
      <p:sp>
        <p:nvSpPr>
          <p:cNvPr id="319" name="Shape 319"/>
          <p:cNvSpPr/>
          <p:nvPr>
            <p:ph type="body" sz="quarter" idx="1"/>
          </p:nvPr>
        </p:nvSpPr>
        <p:spPr>
          <a:prstGeom prst="rect">
            <a:avLst/>
          </a:prstGeom>
        </p:spPr>
        <p:txBody>
          <a:bodyPr/>
          <a:lstStyle/>
          <a:p>
            <a:r>
              <a:t>这张ppt展示了S类脉冲星和I类脉冲星的结构函数。F类脉冲星的结构函数比较平坦，就没有展示。上面的两张图是S类脉冲星，下面两张图是I类脉冲星，通过结构函数可以得到折射时标的测量值。一般用结构函数达到饱和时时延的一半来表示折射时标的测量值，也就是红色区域。I类脉冲星没有达到饱和，所以只是给出了折射时标的下限。</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p:txBody>
      </p:sp>
      <p:sp>
        <p:nvSpPr>
          <p:cNvPr id="329" name="Shape 329"/>
          <p:cNvSpPr/>
          <p:nvPr>
            <p:ph type="body" sz="quarter" idx="1"/>
          </p:nvPr>
        </p:nvSpPr>
        <p:spPr>
          <a:prstGeom prst="rect">
            <a:avLst/>
          </a:prstGeom>
        </p:spPr>
        <p:txBody>
          <a:bodyPr/>
          <a:lstStyle/>
          <a:p>
            <a:r>
              <a:t>这是10颗S类脉冲星和5颗I类脉冲星的折射闪烁参数表。第二列是得到的折射时标。第三列是小时延的噪声区水平，第四列是斜率，结构函数的斜率反映了电离介质沿视线的分布。对于薄屏和 Kolmogorov 谱，理论上斜率约为 2.0。我们得到的15颗脉冲星斜率没有接近2的，大部分样本的斜率在0.4到1.0之间，有两颗在1.2到1.4之间。有人提出斜率接近2的脉冲星DM比较小，我们的样本都具有中等或高的DM。最后一列是饱和区水平，可以看到结构函数饱和水平的范围比较广。</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p:nvPr>
            <p:ph type="sldImg"/>
          </p:nvPr>
        </p:nvSpPr>
        <p:spPr>
          <a:prstGeom prst="rect">
            <a:avLst/>
          </a:prstGeom>
        </p:spPr>
        <p:txBody>
          <a:bodyPr/>
          <a:lstStyle/>
          <a:p/>
        </p:txBody>
      </p:sp>
      <p:sp>
        <p:nvSpPr>
          <p:cNvPr id="339" name="Shape 339"/>
          <p:cNvSpPr/>
          <p:nvPr>
            <p:ph type="body" sz="quarter" idx="1"/>
          </p:nvPr>
        </p:nvSpPr>
        <p:spPr>
          <a:prstGeom prst="rect">
            <a:avLst/>
          </a:prstGeom>
        </p:spPr>
        <p:txBody>
          <a:bodyPr/>
          <a:lstStyle/>
          <a:p>
            <a:r>
              <a:t>这是折射时标理论值和测量值的对比图，彩带代表DM大小，S类脉冲星的误差棒用竖线表示，I类脉冲星只测到了折射时标的下限，用向上的箭头表示误差。考虑到脉冲星的距离和横向速度很大的不确定性，所以分布比较分散，仅具有指示作用。</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p:nvPr>
            <p:ph type="sldImg"/>
          </p:nvPr>
        </p:nvSpPr>
        <p:spPr>
          <a:prstGeom prst="rect">
            <a:avLst/>
          </a:prstGeom>
        </p:spPr>
        <p:txBody>
          <a:bodyPr/>
          <a:lstStyle/>
          <a:p/>
        </p:txBody>
      </p:sp>
      <p:sp>
        <p:nvSpPr>
          <p:cNvPr id="349" name="Shape 349"/>
          <p:cNvSpPr/>
          <p:nvPr>
            <p:ph type="body" sz="quarter" idx="1"/>
          </p:nvPr>
        </p:nvSpPr>
        <p:spPr>
          <a:prstGeom prst="rect">
            <a:avLst/>
          </a:prstGeom>
        </p:spPr>
        <p:txBody>
          <a:bodyPr/>
          <a:lstStyle/>
          <a:p>
            <a:r>
              <a:t>我们的样本覆盖了很大的DM范围，对折射闪烁的研究很有价值。折射闪烁的调制指数使我们能够探测星际闪烁的强度并约束湍流谱。如图所示，显示了DM和调制指数的关系。按照上面的分类进行了颜色划分。图中的实线表示Kolmogorov谱的预测的曲线。阴影区域是平均趋势附近一个数量级内的区域。我们还用虚线绘制了指数为3.60的广义Kolmogorov谱，用点线绘制的不同内部尺度的Kolmogorev谱的预测图。可以看到简单的Kolmogorov模型无法解释这么大的分散。有一种合理的解释就是星际介质的湍流沿着不同的视线变化很大。尽管分布比较分散，但在较宽的DM范围内，DM和调制指数之间存在中等的反相关关系，相关系数为</a:t>
            </a:r>
          </a:p>
          <a:p>
            <a:r>
              <a:t>-0.47。脉冲星之前的几项折射闪烁的研究将折射调制指数与折射闪烁带宽进行了比较，并对不均匀幂律谱和内部尺度进行了约束。用于这项工作的观测装置对于测量折射闪烁带宽并不理想，特别是对于高 DM 脉冲星，所以未来可以使用Parkes 超宽带低接收器进行研究。</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p:txBody>
      </p:sp>
      <p:sp>
        <p:nvSpPr>
          <p:cNvPr id="359" name="Shape 359"/>
          <p:cNvSpPr/>
          <p:nvPr>
            <p:ph type="body" sz="quarter" idx="1"/>
          </p:nvPr>
        </p:nvSpPr>
        <p:spPr>
          <a:prstGeom prst="rect">
            <a:avLst/>
          </a:prstGeom>
        </p:spPr>
        <p:txBody>
          <a:bodyPr/>
          <a:lstStyle/>
          <a:p>
            <a:r>
              <a:t>我们得到了54颗脉冲星的结构函数。其中有39个结构函数被归类为“F”。这些脉冲星的折射闪烁参数无法估计。实际上，确定折射闪烁参数的脉冲星数量总共不到100颗，只占已知射电脉冲星的一小部分。平坦的结构函数是许多原因导致的。根据上面的分类，我们提出了一些观测策略对这些F类脉冲星进行下一步观测。来得到折射闪烁参数。</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p:txBody>
      </p:sp>
      <p:sp>
        <p:nvSpPr>
          <p:cNvPr id="372" name="Shape 372"/>
          <p:cNvSpPr/>
          <p:nvPr>
            <p:ph type="body" sz="quarter" idx="1"/>
          </p:nvPr>
        </p:nvSpPr>
        <p:spPr>
          <a:prstGeom prst="rect">
            <a:avLst/>
          </a:prstGeom>
        </p:spPr>
        <p:txBody>
          <a:bodyPr/>
          <a:lstStyle/>
          <a:p>
            <a:r>
              <a:t>右图中显示了脉冲星在银河系的分布，加号大小代表测量的调制指数和Kolmogorov谱的预测的调制指数之间的偏差。黑色和红色代表调制指数的测量值大于或小于预测值。蓝色圆圈表示太阳系的位置。 大多数脉冲星调制指数的测量值都比预测的要大。在某些方向上（0°～30°），调制指数比其他方向更符合预测。</a:t>
            </a:r>
          </a:p>
          <a:p>
            <a:r>
              <a:t>调制指数的平均偏差和距离的关系如左图所示。距离太阳系约2kpc以内的脉冲星显示出相对较大的调制指数偏差，这可能是由衍射闪烁引起的。对于5kpc以内的脉冲星，调制指数的平均偏差随着距离的增加而减小。然后平均偏差保持稳定。</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p:txBody>
      </p:sp>
      <p:sp>
        <p:nvSpPr>
          <p:cNvPr id="187" name="Shape 187"/>
          <p:cNvSpPr/>
          <p:nvPr>
            <p:ph type="body" sz="quarter" idx="1"/>
          </p:nvPr>
        </p:nvSpPr>
        <p:spPr>
          <a:prstGeom prst="rect">
            <a:avLst/>
          </a:prstGeom>
        </p:spPr>
        <p:txBody>
          <a:bodyPr/>
          <a:lstStyle/>
          <a:p>
            <a:r>
              <a:t>对于折射闪烁的研究主要是对脉冲星流量密度进行长时间的监测，以获得脉冲星流量密度时变曲线以及它们的结构函数。目前进行长期监测流量密度的脉冲星不是很多，这类观测资料还是很有价值的。下面是一些前辈进行长期监测的研究。</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p:txBody>
      </p:sp>
      <p:sp>
        <p:nvSpPr>
          <p:cNvPr id="197" name="Shape 197"/>
          <p:cNvSpPr/>
          <p:nvPr>
            <p:ph type="body" sz="quarter" idx="1"/>
          </p:nvPr>
        </p:nvSpPr>
        <p:spPr>
          <a:prstGeom prst="rect">
            <a:avLst/>
          </a:prstGeom>
        </p:spPr>
        <p:txBody>
          <a:bodyPr/>
          <a:lstStyle/>
          <a:p>
            <a:r>
              <a:t>星际闪烁造成脉冲星辐射强度的变化，不同脉冲星的流量密度变化情况差别很大。图中，是4颗脉冲星流量密度的5年监测结果。变化最大的是PSR B0329+54这颗星，变化最小的是PSR B0736-40这颗星，基本上不发生变化。</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p:txBody>
      </p:sp>
      <p:sp>
        <p:nvSpPr>
          <p:cNvPr id="207" name="Shape 207"/>
          <p:cNvSpPr/>
          <p:nvPr>
            <p:ph type="body" sz="quarter" idx="1"/>
          </p:nvPr>
        </p:nvSpPr>
        <p:spPr>
          <a:prstGeom prst="rect">
            <a:avLst/>
          </a:prstGeom>
        </p:spPr>
        <p:txBody>
          <a:bodyPr/>
          <a:lstStyle/>
          <a:p>
            <a:r>
              <a:t>这个是04年用新疆天文台南山望远镜在327 MHz频率上对PSR B0329+54和PSR B1508+55进行监测，获得了460天的数据。左边的图是它们的流量密度随时间变化的图像，右边是结构函数。</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p:txBody>
      </p:sp>
      <p:sp>
        <p:nvSpPr>
          <p:cNvPr id="265" name="Shape 265"/>
          <p:cNvSpPr/>
          <p:nvPr>
            <p:ph type="body" sz="quarter" idx="1"/>
          </p:nvPr>
        </p:nvSpPr>
        <p:spPr>
          <a:prstGeom prst="rect">
            <a:avLst/>
          </a:prstGeom>
        </p:spPr>
        <p:txBody>
          <a:bodyPr/>
          <a:lstStyle/>
          <a:p>
            <a:r>
              <a:t>这张ppt显示了部分脉冲星的流量密度时变图。这些脉冲星的时间跨度大于10年，观测节奏相对均匀。图中显示了脉冲星流量密度的波动行为各不相同。下面的三颗脉冲星的通量密度在10年内相对稳定，变化在误差的范围内。上面的三颗脉冲星的通量密度表现出显著的波动。</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p:txBody>
      </p:sp>
      <p:sp>
        <p:nvSpPr>
          <p:cNvPr id="275" name="Shape 275"/>
          <p:cNvSpPr/>
          <p:nvPr>
            <p:ph type="body" sz="quarter" idx="1"/>
          </p:nvPr>
        </p:nvSpPr>
        <p:spPr>
          <a:prstGeom prst="rect">
            <a:avLst/>
          </a:prstGeom>
        </p:spPr>
        <p:txBody>
          <a:bodyPr/>
          <a:lstStyle/>
          <a:p>
            <a:r>
              <a:t>这张图显示了我们得到的平均流量密度与ATNF脉冲星目录中的流量密度的比较。横坐标是ATNF脉冲星目录中的流量密度，纵坐标是我们得到的流量密度。我们这些样本中的大多数脉冲星都很弱，流量密度低于1 mJy。有少量明亮的脉冲星流量密度超过10 mJy。对这些明亮脉冲星，未来可以对其进行详细研究。可以看到大多数数据点位于红色的相等线附近。绿色的方块表示偏离相等线至少5 σ，这些偏离是因为以前得到的流量密度是使用辐射计方程估计的，而辐射计方程只能作为粗略估计。所以有偏离是很正常的情况。</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p:txBody>
      </p:sp>
      <p:sp>
        <p:nvSpPr>
          <p:cNvPr id="284" name="Shape 284"/>
          <p:cNvSpPr/>
          <p:nvPr>
            <p:ph type="body" sz="quarter" idx="1"/>
          </p:nvPr>
        </p:nvSpPr>
        <p:spPr>
          <a:prstGeom prst="rect">
            <a:avLst/>
          </a:prstGeom>
        </p:spPr>
        <p:txBody>
          <a:bodyPr/>
          <a:lstStyle/>
          <a:p>
            <a:r>
              <a:t>流量密度的变化可以用调制指数来表示。定义为流量密度的标准差与平均流量密度之比。 调制指数它源于不同的效应，包括测量噪声、抖动噪声以及衍射闪烁和折射闪烁。我们对这些影响进行了量化。测量噪声对流量密度的影响可以估计为mn。’抖动噪声’是由脉冲间的变化引起的，一般认为是脉冲星的内部辐射机制的波动，它对调制指数的贡献估计为：mj。 我们还计算了衍射闪烁的调制指数md和折射闪烁的调制指数mr。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p:txBody>
      </p:sp>
      <p:sp>
        <p:nvSpPr>
          <p:cNvPr id="293" name="Shape 293"/>
          <p:cNvSpPr/>
          <p:nvPr>
            <p:ph type="body" sz="quarter" idx="1"/>
          </p:nvPr>
        </p:nvSpPr>
        <p:spPr>
          <a:prstGeom prst="rect">
            <a:avLst/>
          </a:prstGeom>
        </p:spPr>
        <p:txBody>
          <a:bodyPr/>
          <a:lstStyle/>
          <a:p>
            <a:r>
              <a:t>最后，得到了这一个包含151颗脉冲星的长表格，也是我们这项工作中重要的内容之一。这个表格里包含了脉冲星的周期，DM，距离，观测时长和次数，流量密度，以及按照来源进行量化的调制指数，折射时标以及分类。</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p:txBody>
      </p:sp>
      <p:sp>
        <p:nvSpPr>
          <p:cNvPr id="304" name="Shape 304"/>
          <p:cNvSpPr/>
          <p:nvPr>
            <p:ph type="body" sz="quarter" idx="1"/>
          </p:nvPr>
        </p:nvSpPr>
        <p:spPr>
          <a:prstGeom prst="rect">
            <a:avLst/>
          </a:prstGeom>
        </p:spPr>
        <p:txBody>
          <a:bodyPr/>
          <a:lstStyle/>
          <a:p>
            <a:r>
              <a:t>除了调制指数，结构函数也可以表征流量密度的变化。一般认为理想的结构函数由三部分组成，小时延的噪声区（A区），具有斜率的上升区（b区），和比较平缓的饱和区（c区）。然后我们根据结构函数对脉冲星进行了分类。。。。。。。。。。对于平坦结构函数，可能是多种原因造成的，根据调制指数占主导的因素不同分为下面几种情况：</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12" name="正文级别 1…"/>
          <p:cNvSpPr txBox="1"/>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p:nvPr>
            <p:ph type="title" hasCustomPrompt="1"/>
          </p:nvPr>
        </p:nvSpPr>
        <p:spPr>
          <a:prstGeom prst="rect">
            <a:avLst/>
          </a:prstGeom>
        </p:spPr>
        <p:txBody>
          <a:bodyPr/>
          <a:lstStyle/>
          <a:p>
            <a:r>
              <a:t>标题文本</a:t>
            </a:r>
          </a:p>
        </p:txBody>
      </p:sp>
      <p:sp>
        <p:nvSpPr>
          <p:cNvPr id="21" name="正文级别 1…"/>
          <p:cNvSpPr txBox="1"/>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30" name="正文级别 1…"/>
          <p:cNvSpPr txBox="1"/>
          <p:nvPr>
            <p:ph type="body" sz="quarter" idx="1" hasCustomPrompt="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txBox="1"/>
          <p:nvPr>
            <p:ph type="title" hasCustomPrompt="1"/>
          </p:nvPr>
        </p:nvSpPr>
        <p:spPr>
          <a:prstGeom prst="rect">
            <a:avLst/>
          </a:prstGeom>
        </p:spPr>
        <p:txBody>
          <a:bodyPr/>
          <a:lstStyle/>
          <a:p>
            <a:r>
              <a:t>标题文本</a:t>
            </a:r>
          </a:p>
        </p:txBody>
      </p:sp>
      <p:sp>
        <p:nvSpPr>
          <p:cNvPr id="39" name="正文级别 1…"/>
          <p:cNvSpPr txBox="1"/>
          <p:nvPr>
            <p:ph type="body" sz="half" idx="1" hasCustomPrompt="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txBox="1"/>
          <p:nvPr>
            <p:ph type="title" hasCustomPrompt="1"/>
          </p:nvPr>
        </p:nvSpPr>
        <p:spPr>
          <a:xfrm>
            <a:off x="839787" y="365125"/>
            <a:ext cx="10515601" cy="1325563"/>
          </a:xfrm>
          <a:prstGeom prst="rect">
            <a:avLst/>
          </a:prstGeom>
        </p:spPr>
        <p:txBody>
          <a:bodyPr/>
          <a:lstStyle/>
          <a:p>
            <a:r>
              <a:t>标题文本</a:t>
            </a:r>
          </a:p>
        </p:txBody>
      </p:sp>
      <p:sp>
        <p:nvSpPr>
          <p:cNvPr id="48" name="正文级别 1…"/>
          <p:cNvSpPr txBox="1"/>
          <p:nvPr>
            <p:ph type="body" sz="quarter" idx="1" hasCustomPrompt="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49" name="文本占位符 4"/>
          <p:cNvSpPr/>
          <p:nvPr>
            <p:ph type="body" sz="quarter" idx="21"/>
          </p:nvPr>
        </p:nvSpPr>
        <p:spPr>
          <a:xfrm>
            <a:off x="6172200" y="1681163"/>
            <a:ext cx="5183188" cy="823913"/>
          </a:xfrm>
          <a:prstGeom prst="rect">
            <a:avLst/>
          </a:prstGeom>
        </p:spPr>
        <p:txBody>
          <a:bodyPr anchor="b"/>
          <a:lstStyle/>
          <a:p>
            <a:pPr marL="0" indent="0">
              <a:buSzTx/>
              <a:buFontTx/>
              <a:buNone/>
              <a:defRPr sz="2400" b="1"/>
            </a:pPr>
          </a:p>
        </p:txBody>
      </p:sp>
      <p:sp>
        <p:nvSpPr>
          <p:cNvPr id="5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txBox="1"/>
          <p:nvPr>
            <p:ph type="title" hasCustomPrompt="1"/>
          </p:nvPr>
        </p:nvSpPr>
        <p:spPr>
          <a:prstGeom prst="rect">
            <a:avLst/>
          </a:prstGeom>
        </p:spPr>
        <p:txBody>
          <a:bodyPr/>
          <a:lstStyle/>
          <a:p>
            <a:r>
              <a:t>标题文本</a:t>
            </a:r>
          </a:p>
        </p:txBody>
      </p:sp>
      <p:sp>
        <p:nvSpPr>
          <p:cNvPr id="58"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标题文本"/>
          <p:cNvSpPr txBox="1"/>
          <p:nvPr>
            <p:ph type="title" hasCustomPrompt="1"/>
          </p:nvPr>
        </p:nvSpPr>
        <p:spPr>
          <a:xfrm>
            <a:off x="839787" y="457200"/>
            <a:ext cx="3932239" cy="1600200"/>
          </a:xfrm>
          <a:prstGeom prst="rect">
            <a:avLst/>
          </a:prstGeom>
        </p:spPr>
        <p:txBody>
          <a:bodyPr anchor="b"/>
          <a:lstStyle>
            <a:lvl1pPr>
              <a:defRPr sz="3200"/>
            </a:lvl1pPr>
          </a:lstStyle>
          <a:p>
            <a:r>
              <a:t>标题文本</a:t>
            </a:r>
          </a:p>
        </p:txBody>
      </p:sp>
      <p:sp>
        <p:nvSpPr>
          <p:cNvPr id="73" name="正文级别 1…"/>
          <p:cNvSpPr txBox="1"/>
          <p:nvPr>
            <p:ph type="body" sz="half" idx="1" hasCustomPrompt="1"/>
          </p:nvPr>
        </p:nvSpPr>
        <p:spPr>
          <a:xfrm>
            <a:off x="5183187" y="987425"/>
            <a:ext cx="6172201"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74" name="文本占位符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标题文本"/>
          <p:cNvSpPr txBox="1"/>
          <p:nvPr>
            <p:ph type="title" hasCustomPrompt="1"/>
          </p:nvPr>
        </p:nvSpPr>
        <p:spPr>
          <a:xfrm>
            <a:off x="839787" y="457200"/>
            <a:ext cx="3932239" cy="1600200"/>
          </a:xfrm>
          <a:prstGeom prst="rect">
            <a:avLst/>
          </a:prstGeom>
        </p:spPr>
        <p:txBody>
          <a:bodyPr anchor="b"/>
          <a:lstStyle>
            <a:lvl1pPr>
              <a:defRPr sz="3200"/>
            </a:lvl1pPr>
          </a:lstStyle>
          <a:p>
            <a:r>
              <a:t>标题文本</a:t>
            </a:r>
          </a:p>
        </p:txBody>
      </p:sp>
      <p:sp>
        <p:nvSpPr>
          <p:cNvPr id="83" name="图片占位符 2"/>
          <p:cNvSpPr/>
          <p:nvPr>
            <p:ph type="pic" sz="half" idx="21"/>
          </p:nvPr>
        </p:nvSpPr>
        <p:spPr>
          <a:xfrm>
            <a:off x="5183187" y="987425"/>
            <a:ext cx="6172201" cy="4873625"/>
          </a:xfrm>
          <a:prstGeom prst="rect">
            <a:avLst/>
          </a:prstGeom>
        </p:spPr>
        <p:txBody>
          <a:bodyPr lIns="91439" rIns="91439">
            <a:noAutofit/>
          </a:bodyPr>
          <a:lstStyle/>
          <a:p/>
        </p:txBody>
      </p:sp>
      <p:sp>
        <p:nvSpPr>
          <p:cNvPr id="84" name="正文级别 1…"/>
          <p:cNvSpPr txBox="1"/>
          <p:nvPr>
            <p:ph type="body" sz="quarter" idx="1" hasCustomPrompt="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8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p:nvPr>
            <p:ph type="title"/>
          </p:nvPr>
        </p:nvSpPr>
        <p:spPr>
          <a:xfrm>
            <a:off x="838200" y="365125"/>
            <a:ext cx="10515600" cy="1325563"/>
          </a:xfrm>
          <a:prstGeom prst="rect">
            <a:avLst/>
          </a:prstGeom>
          <a:ln w="12700">
            <a:miter lim="400000"/>
          </a:ln>
        </p:spPr>
        <p:txBody>
          <a:bodyPr lIns="45719" rIns="45719" anchor="ctr">
            <a:normAutofit/>
          </a:bodyPr>
          <a:lstStyle/>
          <a:p>
            <a:r>
              <a:t>标题文本</a:t>
            </a:r>
          </a:p>
        </p:txBody>
      </p:sp>
      <p:sp>
        <p:nvSpPr>
          <p:cNvPr id="3" name="正文级别 1…"/>
          <p:cNvSpPr txBox="1"/>
          <p:nvPr>
            <p:ph type="body" idx="1"/>
          </p:nvPr>
        </p:nvSpPr>
        <p:spPr>
          <a:xfrm>
            <a:off x="838200" y="1825625"/>
            <a:ext cx="10515600" cy="4351338"/>
          </a:xfrm>
          <a:prstGeom prst="rect">
            <a:avLst/>
          </a:prstGeom>
          <a:ln w="12700">
            <a:miter lim="400000"/>
          </a:ln>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a:ea typeface="等线 Light"/>
          <a:cs typeface="等线 Light"/>
          <a:sym typeface="等线 Light"/>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a:ea typeface="等线 Light"/>
          <a:cs typeface="等线 Light"/>
          <a:sym typeface="等线 Light"/>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a:ea typeface="等线 Light"/>
          <a:cs typeface="等线 Light"/>
          <a:sym typeface="等线 Light"/>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a:ea typeface="等线 Light"/>
          <a:cs typeface="等线 Light"/>
          <a:sym typeface="等线 Light"/>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a:ea typeface="等线 Light"/>
          <a:cs typeface="等线 Light"/>
          <a:sym typeface="等线 Light"/>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a:ea typeface="等线 Light"/>
          <a:cs typeface="等线 Light"/>
          <a:sym typeface="等线 Light"/>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a:ea typeface="等线 Light"/>
          <a:cs typeface="等线 Light"/>
          <a:sym typeface="等线 Light"/>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a:ea typeface="等线 Light"/>
          <a:cs typeface="等线 Light"/>
          <a:sym typeface="等线 Light"/>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a:ea typeface="等线 Light"/>
          <a:cs typeface="等线 Light"/>
          <a:sym typeface="等线 Light"/>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1" Type="http://schemas.openxmlformats.org/officeDocument/2006/relationships/notesSlide" Target="../notesSlides/notesSlide5.xml"/><Relationship Id="rId10" Type="http://schemas.openxmlformats.org/officeDocument/2006/relationships/slideLayout" Target="../slideLayouts/slideLayout1.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椭圆 12"/>
          <p:cNvSpPr/>
          <p:nvPr/>
        </p:nvSpPr>
        <p:spPr>
          <a:xfrm>
            <a:off x="-5622849" y="-315001"/>
            <a:ext cx="8172002" cy="7488002"/>
          </a:xfrm>
          <a:prstGeom prst="ellipse">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95" name="TextBox 17"/>
          <p:cNvSpPr txBox="1"/>
          <p:nvPr/>
        </p:nvSpPr>
        <p:spPr>
          <a:xfrm>
            <a:off x="3525520" y="1942782"/>
            <a:ext cx="8620760" cy="1183641"/>
          </a:xfrm>
          <a:prstGeom prst="rect">
            <a:avLst/>
          </a:prstGeom>
          <a:ln w="12700">
            <a:miter lim="400000"/>
          </a:ln>
        </p:spPr>
        <p:txBody>
          <a:bodyPr lIns="45719" rIns="45719">
            <a:spAutoFit/>
          </a:bodyPr>
          <a:lstStyle>
            <a:lvl1pPr>
              <a:defRPr sz="3600">
                <a:solidFill>
                  <a:srgbClr val="171CF9"/>
                </a:solidFill>
                <a:latin typeface="思源黑体 CN Medium"/>
                <a:ea typeface="思源黑体 CN Medium"/>
                <a:cs typeface="思源黑体 CN Medium"/>
                <a:sym typeface="思源黑体 CN Medium"/>
              </a:defRPr>
            </a:lvl1pPr>
          </a:lstStyle>
          <a:p>
            <a:r>
              <a:t>Study of pulsar flux density and its variability with Parkes data archive</a:t>
            </a:r>
          </a:p>
        </p:txBody>
      </p:sp>
      <p:sp>
        <p:nvSpPr>
          <p:cNvPr id="96" name="直接连接符 6"/>
          <p:cNvSpPr/>
          <p:nvPr/>
        </p:nvSpPr>
        <p:spPr>
          <a:xfrm>
            <a:off x="3622675" y="3428682"/>
            <a:ext cx="7993064" cy="1"/>
          </a:xfrm>
          <a:prstGeom prst="line">
            <a:avLst/>
          </a:prstGeom>
          <a:ln w="12700">
            <a:solidFill>
              <a:srgbClr val="D9D9D9"/>
            </a:solidFill>
            <a:miter/>
          </a:ln>
        </p:spPr>
        <p:txBody>
          <a:bodyPr lIns="0" tIns="0" rIns="0" bIns="0"/>
          <a:lstStyle/>
          <a:p/>
        </p:txBody>
      </p:sp>
      <p:sp>
        <p:nvSpPr>
          <p:cNvPr id="97" name="TextBox 17"/>
          <p:cNvSpPr txBox="1"/>
          <p:nvPr/>
        </p:nvSpPr>
        <p:spPr>
          <a:xfrm>
            <a:off x="3525520" y="3716020"/>
            <a:ext cx="5525135" cy="510541"/>
          </a:xfrm>
          <a:prstGeom prst="rect">
            <a:avLst/>
          </a:prstGeom>
          <a:ln w="12700">
            <a:miter lim="400000"/>
          </a:ln>
        </p:spPr>
        <p:txBody>
          <a:bodyPr lIns="45719" rIns="45719">
            <a:spAutoFit/>
          </a:bodyPr>
          <a:lstStyle>
            <a:lvl1pPr>
              <a:defRPr sz="2400">
                <a:solidFill>
                  <a:srgbClr val="404040"/>
                </a:solidFill>
                <a:latin typeface="思源黑体 CN Regular"/>
                <a:ea typeface="思源黑体 CN Regular"/>
                <a:cs typeface="思源黑体 CN Regular"/>
                <a:sym typeface="思源黑体 CN Regular"/>
              </a:defRPr>
            </a:lvl1pPr>
          </a:lstStyle>
          <a:p>
            <a:r>
              <a:t>第十二届全国脉冲星年会</a:t>
            </a:r>
          </a:p>
        </p:txBody>
      </p:sp>
      <p:sp>
        <p:nvSpPr>
          <p:cNvPr id="98" name="椭圆 8"/>
          <p:cNvSpPr/>
          <p:nvPr/>
        </p:nvSpPr>
        <p:spPr>
          <a:xfrm>
            <a:off x="-6289675" y="-639763"/>
            <a:ext cx="8172450" cy="8137526"/>
          </a:xfrm>
          <a:prstGeom prst="ellipse">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99" name="椭圆 18"/>
          <p:cNvSpPr/>
          <p:nvPr/>
        </p:nvSpPr>
        <p:spPr>
          <a:xfrm>
            <a:off x="3623047" y="4756046"/>
            <a:ext cx="490811" cy="490811"/>
          </a:xfrm>
          <a:prstGeom prst="ellipse">
            <a:avLst/>
          </a:prstGeom>
          <a:gradFill>
            <a:gsLst>
              <a:gs pos="28000">
                <a:srgbClr val="2B30F9"/>
              </a:gs>
              <a:gs pos="100000">
                <a:srgbClr val="2B30F9">
                  <a:alpha val="27000"/>
                </a:srgbClr>
              </a:gs>
            </a:gsLst>
            <a:lin ang="5400000"/>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pic>
        <p:nvPicPr>
          <p:cNvPr id="100" name="图形 23" descr="图形 23"/>
          <p:cNvPicPr>
            <a:picLocks noChangeAspect="1"/>
          </p:cNvPicPr>
          <p:nvPr/>
        </p:nvPicPr>
        <p:blipFill>
          <a:blip r:embed="rId1"/>
          <a:stretch>
            <a:fillRect/>
          </a:stretch>
        </p:blipFill>
        <p:spPr>
          <a:xfrm>
            <a:off x="3657600" y="4790757"/>
            <a:ext cx="420688" cy="420688"/>
          </a:xfrm>
          <a:prstGeom prst="rect">
            <a:avLst/>
          </a:prstGeom>
          <a:ln w="12700">
            <a:miter lim="400000"/>
            <a:headEnd/>
            <a:tailEnd/>
          </a:ln>
        </p:spPr>
      </p:pic>
      <p:sp>
        <p:nvSpPr>
          <p:cNvPr id="101" name="TextBox 17"/>
          <p:cNvSpPr txBox="1"/>
          <p:nvPr/>
        </p:nvSpPr>
        <p:spPr>
          <a:xfrm>
            <a:off x="4224020" y="4832032"/>
            <a:ext cx="1826261" cy="408941"/>
          </a:xfrm>
          <a:prstGeom prst="rect">
            <a:avLst/>
          </a:prstGeom>
          <a:ln w="12700">
            <a:miter lim="400000"/>
          </a:ln>
        </p:spPr>
        <p:txBody>
          <a:bodyPr lIns="45719" rIns="45719">
            <a:spAutoFit/>
          </a:bodyPr>
          <a:lstStyle>
            <a:lvl1pPr>
              <a:defRPr>
                <a:solidFill>
                  <a:srgbClr val="595959"/>
                </a:solidFill>
                <a:latin typeface="思源黑体 CN Regular"/>
                <a:ea typeface="思源黑体 CN Regular"/>
                <a:cs typeface="思源黑体 CN Regular"/>
                <a:sym typeface="思源黑体 CN Regular"/>
              </a:defRPr>
            </a:lvl1pPr>
          </a:lstStyle>
          <a:p>
            <a:r>
              <a:t>报告人：王子阳</a:t>
            </a:r>
          </a:p>
        </p:txBody>
      </p:sp>
      <p:sp>
        <p:nvSpPr>
          <p:cNvPr id="102" name="TextBox 17"/>
          <p:cNvSpPr txBox="1"/>
          <p:nvPr/>
        </p:nvSpPr>
        <p:spPr>
          <a:xfrm>
            <a:off x="7197725" y="4832350"/>
            <a:ext cx="2619375" cy="408940"/>
          </a:xfrm>
          <a:prstGeom prst="rect">
            <a:avLst/>
          </a:prstGeom>
          <a:ln w="12700">
            <a:miter lim="400000"/>
          </a:ln>
        </p:spPr>
        <p:txBody>
          <a:bodyPr lIns="45719" rIns="45719">
            <a:spAutoFit/>
          </a:bodyPr>
          <a:lstStyle/>
          <a:p>
            <a:pPr>
              <a:defRPr>
                <a:solidFill>
                  <a:srgbClr val="595959"/>
                </a:solidFill>
                <a:latin typeface="思源黑体 CN Regular"/>
                <a:ea typeface="思源黑体 CN Regular"/>
                <a:cs typeface="思源黑体 CN Regular"/>
                <a:sym typeface="思源黑体 CN Regular"/>
              </a:defRPr>
            </a:pPr>
            <a:r>
              <a:t>日期：</a:t>
            </a:r>
            <a:r>
              <a:t>2023</a:t>
            </a:r>
            <a:r>
              <a:t>年</a:t>
            </a:r>
            <a:r>
              <a:t>7</a:t>
            </a:r>
            <a:r>
              <a:t>月</a:t>
            </a:r>
            <a:r>
              <a:t>5</a:t>
            </a:r>
            <a:r>
              <a:t>日</a:t>
            </a:r>
          </a:p>
        </p:txBody>
      </p:sp>
      <p:sp>
        <p:nvSpPr>
          <p:cNvPr id="103" name="椭圆 29"/>
          <p:cNvSpPr/>
          <p:nvPr/>
        </p:nvSpPr>
        <p:spPr>
          <a:xfrm>
            <a:off x="6597056" y="4756046"/>
            <a:ext cx="490811" cy="490811"/>
          </a:xfrm>
          <a:prstGeom prst="ellipse">
            <a:avLst/>
          </a:prstGeom>
          <a:gradFill>
            <a:gsLst>
              <a:gs pos="28000">
                <a:srgbClr val="2B30F9"/>
              </a:gs>
              <a:gs pos="100000">
                <a:srgbClr val="2B30F9">
                  <a:alpha val="27000"/>
                </a:srgbClr>
              </a:gs>
            </a:gsLst>
            <a:lin ang="5400000"/>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pic>
        <p:nvPicPr>
          <p:cNvPr id="104" name="图形 27" descr="图形 27"/>
          <p:cNvPicPr>
            <a:picLocks noChangeAspect="1"/>
          </p:cNvPicPr>
          <p:nvPr/>
        </p:nvPicPr>
        <p:blipFill>
          <a:blip r:embed="rId2"/>
          <a:stretch>
            <a:fillRect/>
          </a:stretch>
        </p:blipFill>
        <p:spPr>
          <a:xfrm>
            <a:off x="6678613" y="4838382"/>
            <a:ext cx="327026" cy="325438"/>
          </a:xfrm>
          <a:prstGeom prst="rect">
            <a:avLst/>
          </a:prstGeom>
          <a:ln w="12700">
            <a:miter lim="400000"/>
            <a:headEnd/>
            <a:tailEnd/>
          </a:ln>
        </p:spPr>
      </p:pic>
      <p:sp>
        <p:nvSpPr>
          <p:cNvPr id="105" name="矩形 1"/>
          <p:cNvSpPr/>
          <p:nvPr/>
        </p:nvSpPr>
        <p:spPr>
          <a:xfrm>
            <a:off x="-7787148" y="-1415844"/>
            <a:ext cx="7787148" cy="11533238"/>
          </a:xfrm>
          <a:prstGeom prst="rect">
            <a:avLst/>
          </a:prstGeom>
          <a:solidFill>
            <a:srgbClr val="E6E6E6"/>
          </a:solidFill>
          <a:ln w="12700">
            <a:miter lim="400000"/>
          </a:ln>
        </p:spPr>
        <p:txBody>
          <a:bodyPr lIns="0" tIns="0" rIns="0" bIns="0" anchor="ctr"/>
          <a:lstStyle/>
          <a:p>
            <a:pPr algn="ctr">
              <a:defRPr>
                <a:solidFill>
                  <a:srgbClr val="FFFFFF"/>
                </a:solidFill>
              </a:defRPr>
            </a:pPr>
          </a:p>
        </p:txBody>
      </p:sp>
      <p:pic>
        <p:nvPicPr>
          <p:cNvPr id="106" name="图像" descr="图像"/>
          <p:cNvPicPr>
            <a:picLocks noChangeAspect="1"/>
          </p:cNvPicPr>
          <p:nvPr/>
        </p:nvPicPr>
        <p:blipFill>
          <a:blip r:embed="rId3"/>
          <a:stretch>
            <a:fillRect/>
          </a:stretch>
        </p:blipFill>
        <p:spPr>
          <a:xfrm>
            <a:off x="8977082" y="11310"/>
            <a:ext cx="3038283" cy="1124811"/>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30"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231"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研究方法</a:t>
            </a:r>
          </a:p>
        </p:txBody>
      </p:sp>
      <p:sp>
        <p:nvSpPr>
          <p:cNvPr id="232"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233"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34" name="文本框 2"/>
          <p:cNvSpPr txBox="1"/>
          <p:nvPr/>
        </p:nvSpPr>
        <p:spPr>
          <a:xfrm>
            <a:off x="835863" y="1511286"/>
            <a:ext cx="9335363" cy="4447541"/>
          </a:xfrm>
          <a:prstGeom prst="rect">
            <a:avLst/>
          </a:prstGeom>
          <a:ln w="12700">
            <a:miter lim="400000"/>
          </a:ln>
        </p:spPr>
        <p:txBody>
          <a:bodyPr lIns="45719" rIns="45719">
            <a:spAutoFit/>
          </a:bodyPr>
          <a:lstStyle/>
          <a:p>
            <a:pPr marL="514350" indent="-514350">
              <a:buSzPct val="100000"/>
              <a:buAutoNum type="arabicPeriod"/>
              <a:defRPr sz="2400"/>
            </a:pPr>
            <a:r>
              <a:t>PAZ</a:t>
            </a:r>
            <a:r>
              <a:t>消除频域上下</a:t>
            </a:r>
            <a:r>
              <a:t>5%</a:t>
            </a:r>
            <a:r>
              <a:t>的带宽，并自动消除频域上部分干扰</a:t>
            </a:r>
          </a:p>
          <a:p>
            <a:pPr marL="514350" indent="-514350">
              <a:buSzPct val="100000"/>
              <a:buAutoNum type="arabicPeriod"/>
              <a:defRPr sz="2400"/>
            </a:pPr>
          </a:p>
          <a:p>
            <a:pPr marL="514350" indent="-514350">
              <a:buSzPct val="100000"/>
              <a:buAutoNum type="arabicPeriod" startAt="2"/>
              <a:defRPr sz="2400"/>
            </a:pPr>
            <a:r>
              <a:t>PAZI</a:t>
            </a:r>
            <a:r>
              <a:t>检查轮廓，手动消除干扰</a:t>
            </a:r>
          </a:p>
          <a:p>
            <a:pPr marL="514350" indent="-514350">
              <a:buSzPct val="100000"/>
              <a:buAutoNum type="arabicPeriod" startAt="2"/>
              <a:defRPr sz="2400"/>
            </a:pPr>
          </a:p>
          <a:p>
            <a:pPr marL="514350" indent="-514350">
              <a:buSzPct val="100000"/>
              <a:buAutoNum type="arabicPeriod" startAt="3"/>
              <a:defRPr sz="2400"/>
            </a:pPr>
            <a:r>
              <a:t>使用特定的</a:t>
            </a:r>
            <a:r>
              <a:t>Hydra A</a:t>
            </a:r>
            <a:r>
              <a:t>流量校准文件和时间最接近的偏振校准文件对数据进行校准</a:t>
            </a:r>
          </a:p>
          <a:p>
            <a:pPr marL="514350" indent="-514350">
              <a:buSzPct val="100000"/>
              <a:buAutoNum type="arabicPeriod" startAt="3"/>
              <a:defRPr sz="2400"/>
            </a:pPr>
          </a:p>
          <a:p>
            <a:pPr marL="514350" indent="-514350">
              <a:buSzPct val="100000"/>
              <a:buAutoNum type="arabicPeriod" startAt="4"/>
              <a:defRPr sz="2400"/>
            </a:pPr>
            <a:r>
              <a:t>通过</a:t>
            </a:r>
            <a:r>
              <a:t>PAAS</a:t>
            </a:r>
            <a:r>
              <a:t>画出标准轮廓</a:t>
            </a:r>
          </a:p>
          <a:p>
            <a:pPr marL="514350" indent="-514350">
              <a:buSzPct val="100000"/>
              <a:buAutoNum type="arabicPeriod" startAt="4"/>
              <a:defRPr sz="2400"/>
            </a:pPr>
          </a:p>
          <a:p>
            <a:pPr marL="514350" indent="-514350">
              <a:buSzPct val="100000"/>
              <a:buAutoNum type="arabicPeriod" startAt="5"/>
              <a:defRPr sz="2400"/>
            </a:pPr>
            <a:r>
              <a:t>使用</a:t>
            </a:r>
            <a:r>
              <a:t>PSRFLUX</a:t>
            </a:r>
            <a:r>
              <a:t>根据标准轮廓得到流量密度的测量值。</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矩形 48"/>
          <p:cNvSpPr/>
          <p:nvPr/>
        </p:nvSpPr>
        <p:spPr>
          <a:xfrm rot="16200000" flipV="1">
            <a:off x="5668376" y="-646357"/>
            <a:ext cx="855255" cy="12192003"/>
          </a:xfrm>
          <a:prstGeom prst="rect">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37" name="矩形 47"/>
          <p:cNvSpPr/>
          <p:nvPr/>
        </p:nvSpPr>
        <p:spPr>
          <a:xfrm rot="5400000">
            <a:off x="5668375" y="-4615638"/>
            <a:ext cx="855255" cy="12192004"/>
          </a:xfrm>
          <a:prstGeom prst="rect">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38" name="矩形 13"/>
          <p:cNvSpPr/>
          <p:nvPr/>
        </p:nvSpPr>
        <p:spPr>
          <a:xfrm>
            <a:off x="0" y="-1"/>
            <a:ext cx="12192000" cy="1700215"/>
          </a:xfrm>
          <a:prstGeom prst="rect">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39" name="矩形 44"/>
          <p:cNvSpPr/>
          <p:nvPr/>
        </p:nvSpPr>
        <p:spPr>
          <a:xfrm>
            <a:off x="0" y="5157787"/>
            <a:ext cx="12192000" cy="1700212"/>
          </a:xfrm>
          <a:prstGeom prst="rect">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40" name="TextBox 17"/>
          <p:cNvSpPr txBox="1"/>
          <p:nvPr/>
        </p:nvSpPr>
        <p:spPr>
          <a:xfrm>
            <a:off x="1677223" y="1882588"/>
            <a:ext cx="2356833" cy="3190241"/>
          </a:xfrm>
          <a:prstGeom prst="rect">
            <a:avLst/>
          </a:prstGeom>
          <a:ln w="12700">
            <a:miter lim="400000"/>
          </a:ln>
        </p:spPr>
        <p:txBody>
          <a:bodyPr lIns="45719" rIns="45719">
            <a:spAutoFit/>
          </a:bodyPr>
          <a:lstStyle>
            <a:lvl1pPr algn="just">
              <a:defRPr sz="19900" b="1" i="1">
                <a:gradFill flip="none" rotWithShape="1">
                  <a:gsLst>
                    <a:gs pos="0">
                      <a:srgbClr val="171CF9"/>
                    </a:gs>
                    <a:gs pos="77000">
                      <a:srgbClr val="7698D4"/>
                    </a:gs>
                    <a:gs pos="100000">
                      <a:srgbClr val="7698D4">
                        <a:alpha val="0"/>
                      </a:srgbClr>
                    </a:gs>
                  </a:gsLst>
                  <a:lin ang="0" scaled="0"/>
                </a:gradFill>
                <a:latin typeface="Century Gothic"/>
                <a:ea typeface="Century Gothic"/>
                <a:cs typeface="Century Gothic"/>
                <a:sym typeface="Century Gothic"/>
              </a:defRPr>
            </a:lvl1pPr>
          </a:lstStyle>
          <a:p>
            <a:r>
              <a:t>3</a:t>
            </a:r>
          </a:p>
        </p:txBody>
      </p:sp>
      <p:sp>
        <p:nvSpPr>
          <p:cNvPr id="241" name="矩形 1"/>
          <p:cNvSpPr/>
          <p:nvPr/>
        </p:nvSpPr>
        <p:spPr>
          <a:xfrm rot="20233290">
            <a:off x="1801813" y="3067050"/>
            <a:ext cx="1871662" cy="144464"/>
          </a:xfrm>
          <a:prstGeom prst="rect">
            <a:avLst/>
          </a:prstGeom>
          <a:solidFill>
            <a:srgbClr val="FFFFFF"/>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42" name="TextBox 17"/>
          <p:cNvSpPr txBox="1"/>
          <p:nvPr/>
        </p:nvSpPr>
        <p:spPr>
          <a:xfrm>
            <a:off x="4130357" y="2419350"/>
            <a:ext cx="1989772" cy="726440"/>
          </a:xfrm>
          <a:prstGeom prst="rect">
            <a:avLst/>
          </a:prstGeom>
          <a:ln w="12700">
            <a:miter lim="400000"/>
          </a:ln>
        </p:spPr>
        <p:txBody>
          <a:bodyPr lIns="45719" rIns="45719">
            <a:spAutoFit/>
          </a:bodyPr>
          <a:lstStyle>
            <a:lvl1pPr>
              <a:defRPr sz="3600">
                <a:solidFill>
                  <a:srgbClr val="5458FA"/>
                </a:solidFill>
                <a:latin typeface="思源黑体 CN Medium"/>
                <a:ea typeface="思源黑体 CN Medium"/>
                <a:cs typeface="思源黑体 CN Medium"/>
                <a:sym typeface="思源黑体 CN Medium"/>
              </a:defRPr>
            </a:lvl1pPr>
          </a:lstStyle>
          <a:p>
            <a:r>
              <a:t>第三部分</a:t>
            </a:r>
          </a:p>
        </p:txBody>
      </p:sp>
      <p:grpSp>
        <p:nvGrpSpPr>
          <p:cNvPr id="246" name="组合 11"/>
          <p:cNvGrpSpPr/>
          <p:nvPr/>
        </p:nvGrpSpPr>
        <p:grpSpPr>
          <a:xfrm>
            <a:off x="6215063" y="2574924"/>
            <a:ext cx="598488" cy="192089"/>
            <a:chOff x="55562" y="14858"/>
            <a:chExt cx="598487" cy="192087"/>
          </a:xfrm>
        </p:grpSpPr>
        <p:sp>
          <p:nvSpPr>
            <p:cNvPr id="243" name="等腰三角形 8"/>
            <p:cNvSpPr/>
            <p:nvPr/>
          </p:nvSpPr>
          <p:spPr>
            <a:xfrm rot="5400000">
              <a:off x="42861" y="27558"/>
              <a:ext cx="192089"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244" name="等腰三角形 52"/>
            <p:cNvSpPr/>
            <p:nvPr/>
          </p:nvSpPr>
          <p:spPr>
            <a:xfrm rot="5400000">
              <a:off x="258761" y="27558"/>
              <a:ext cx="192089"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245" name="等腰三角形 53"/>
            <p:cNvSpPr/>
            <p:nvPr/>
          </p:nvSpPr>
          <p:spPr>
            <a:xfrm rot="5400000">
              <a:off x="474662" y="27558"/>
              <a:ext cx="192088"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grpSp>
      <p:sp>
        <p:nvSpPr>
          <p:cNvPr id="247" name="TextBox 17"/>
          <p:cNvSpPr txBox="1"/>
          <p:nvPr/>
        </p:nvSpPr>
        <p:spPr>
          <a:xfrm>
            <a:off x="4130357" y="3441700"/>
            <a:ext cx="5033011" cy="1043940"/>
          </a:xfrm>
          <a:prstGeom prst="rect">
            <a:avLst/>
          </a:prstGeom>
          <a:ln w="12700">
            <a:miter lim="400000"/>
          </a:ln>
        </p:spPr>
        <p:txBody>
          <a:bodyPr lIns="45719" rIns="45719">
            <a:spAutoFit/>
          </a:bodyPr>
          <a:lstStyle>
            <a:lvl1pPr>
              <a:defRPr sz="5400">
                <a:solidFill>
                  <a:srgbClr val="171CF9"/>
                </a:solidFill>
                <a:latin typeface="思源黑体 CN Medium"/>
                <a:ea typeface="思源黑体 CN Medium"/>
                <a:cs typeface="思源黑体 CN Medium"/>
                <a:sym typeface="思源黑体 CN Medium"/>
              </a:defRPr>
            </a:lvl1pPr>
          </a:lstStyle>
          <a:p>
            <a:r>
              <a:t>研究结果与分析</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50"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251"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252"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253"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grpSp>
        <p:nvGrpSpPr>
          <p:cNvPr id="260" name="组合 8"/>
          <p:cNvGrpSpPr/>
          <p:nvPr/>
        </p:nvGrpSpPr>
        <p:grpSpPr>
          <a:xfrm>
            <a:off x="482151" y="915148"/>
            <a:ext cx="11502014" cy="5629086"/>
            <a:chOff x="0" y="0"/>
            <a:chExt cx="11502013" cy="5629085"/>
          </a:xfrm>
        </p:grpSpPr>
        <p:pic>
          <p:nvPicPr>
            <p:cNvPr id="254" name="图片 9" descr="图片 9"/>
            <p:cNvPicPr>
              <a:picLocks noChangeAspect="1"/>
            </p:cNvPicPr>
            <p:nvPr/>
          </p:nvPicPr>
          <p:blipFill>
            <a:blip r:embed="rId1"/>
            <a:stretch>
              <a:fillRect/>
            </a:stretch>
          </p:blipFill>
          <p:spPr>
            <a:xfrm>
              <a:off x="3856306" y="2723770"/>
              <a:ext cx="3789396" cy="2905315"/>
            </a:xfrm>
            <a:prstGeom prst="rect">
              <a:avLst/>
            </a:prstGeom>
            <a:ln w="12700" cap="flat">
              <a:noFill/>
              <a:miter lim="400000"/>
              <a:headEnd/>
              <a:tailEnd/>
            </a:ln>
            <a:effectLst/>
          </p:spPr>
        </p:pic>
        <p:pic>
          <p:nvPicPr>
            <p:cNvPr id="255" name="图片 10" descr="图片 10"/>
            <p:cNvPicPr>
              <a:picLocks noChangeAspect="1"/>
            </p:cNvPicPr>
            <p:nvPr/>
          </p:nvPicPr>
          <p:blipFill>
            <a:blip r:embed="rId2"/>
            <a:stretch>
              <a:fillRect/>
            </a:stretch>
          </p:blipFill>
          <p:spPr>
            <a:xfrm>
              <a:off x="3856304" y="0"/>
              <a:ext cx="3789396" cy="2905314"/>
            </a:xfrm>
            <a:prstGeom prst="rect">
              <a:avLst/>
            </a:prstGeom>
            <a:ln w="12700" cap="flat">
              <a:noFill/>
              <a:miter lim="400000"/>
              <a:headEnd/>
              <a:tailEnd/>
            </a:ln>
            <a:effectLst/>
          </p:spPr>
        </p:pic>
        <p:pic>
          <p:nvPicPr>
            <p:cNvPr id="256" name="图片 11" descr="图片 11"/>
            <p:cNvPicPr>
              <a:picLocks noChangeAspect="1"/>
            </p:cNvPicPr>
            <p:nvPr/>
          </p:nvPicPr>
          <p:blipFill>
            <a:blip r:embed="rId3"/>
            <a:stretch>
              <a:fillRect/>
            </a:stretch>
          </p:blipFill>
          <p:spPr>
            <a:xfrm>
              <a:off x="7788745" y="21584"/>
              <a:ext cx="3634680" cy="2786696"/>
            </a:xfrm>
            <a:prstGeom prst="rect">
              <a:avLst/>
            </a:prstGeom>
            <a:ln w="12700" cap="flat">
              <a:noFill/>
              <a:miter lim="400000"/>
              <a:headEnd/>
              <a:tailEnd/>
            </a:ln>
            <a:effectLst/>
          </p:spPr>
        </p:pic>
        <p:pic>
          <p:nvPicPr>
            <p:cNvPr id="257" name="图片 12" descr="图片 12"/>
            <p:cNvPicPr>
              <a:picLocks noChangeAspect="1"/>
            </p:cNvPicPr>
            <p:nvPr/>
          </p:nvPicPr>
          <p:blipFill>
            <a:blip r:embed="rId4"/>
            <a:stretch>
              <a:fillRect/>
            </a:stretch>
          </p:blipFill>
          <p:spPr>
            <a:xfrm>
              <a:off x="0" y="2782137"/>
              <a:ext cx="3713269" cy="2846949"/>
            </a:xfrm>
            <a:prstGeom prst="rect">
              <a:avLst/>
            </a:prstGeom>
            <a:ln w="12700" cap="flat">
              <a:noFill/>
              <a:miter lim="400000"/>
              <a:headEnd/>
              <a:tailEnd/>
            </a:ln>
            <a:effectLst/>
          </p:spPr>
        </p:pic>
        <p:pic>
          <p:nvPicPr>
            <p:cNvPr id="258" name="图片 13" descr="图片 13"/>
            <p:cNvPicPr>
              <a:picLocks noChangeAspect="1"/>
            </p:cNvPicPr>
            <p:nvPr/>
          </p:nvPicPr>
          <p:blipFill>
            <a:blip r:embed="rId5"/>
            <a:stretch>
              <a:fillRect/>
            </a:stretch>
          </p:blipFill>
          <p:spPr>
            <a:xfrm>
              <a:off x="1" y="33291"/>
              <a:ext cx="3713269" cy="2846948"/>
            </a:xfrm>
            <a:prstGeom prst="rect">
              <a:avLst/>
            </a:prstGeom>
            <a:ln w="12700" cap="flat">
              <a:noFill/>
              <a:miter lim="400000"/>
              <a:headEnd/>
              <a:tailEnd/>
            </a:ln>
            <a:effectLst/>
          </p:spPr>
        </p:pic>
        <p:pic>
          <p:nvPicPr>
            <p:cNvPr id="259" name="图片 14" descr="图片 14"/>
            <p:cNvPicPr>
              <a:picLocks noChangeAspect="1"/>
            </p:cNvPicPr>
            <p:nvPr/>
          </p:nvPicPr>
          <p:blipFill>
            <a:blip r:embed="rId6"/>
            <a:stretch>
              <a:fillRect/>
            </a:stretch>
          </p:blipFill>
          <p:spPr>
            <a:xfrm>
              <a:off x="7788745" y="2782136"/>
              <a:ext cx="3713269" cy="2846949"/>
            </a:xfrm>
            <a:prstGeom prst="rect">
              <a:avLst/>
            </a:prstGeom>
            <a:ln w="12700" cap="flat">
              <a:noFill/>
              <a:miter lim="400000"/>
              <a:headEnd/>
              <a:tailEnd/>
            </a:ln>
            <a:effectLst/>
          </p:spPr>
        </p:pic>
      </p:grpSp>
      <p:pic>
        <p:nvPicPr>
          <p:cNvPr id="261" name="pasted-image.png" descr="pasted-image.png"/>
          <p:cNvPicPr>
            <a:picLocks noChangeAspect="1"/>
          </p:cNvPicPr>
          <p:nvPr/>
        </p:nvPicPr>
        <p:blipFill>
          <a:blip r:embed="rId7"/>
          <a:stretch>
            <a:fillRect/>
          </a:stretch>
        </p:blipFill>
        <p:spPr>
          <a:xfrm>
            <a:off x="2036407" y="3806960"/>
            <a:ext cx="667589" cy="209245"/>
          </a:xfrm>
          <a:prstGeom prst="rect">
            <a:avLst/>
          </a:prstGeom>
          <a:ln w="12700">
            <a:miter lim="400000"/>
            <a:headEnd/>
            <a:tailEnd/>
          </a:ln>
        </p:spPr>
      </p:pic>
      <p:pic>
        <p:nvPicPr>
          <p:cNvPr id="262" name="图像" descr="图像"/>
          <p:cNvPicPr>
            <a:picLocks noChangeAspect="1"/>
          </p:cNvPicPr>
          <p:nvPr/>
        </p:nvPicPr>
        <p:blipFill>
          <a:blip r:embed="rId8"/>
          <a:stretch>
            <a:fillRect/>
          </a:stretch>
        </p:blipFill>
        <p:spPr>
          <a:xfrm>
            <a:off x="510888" y="1086687"/>
            <a:ext cx="3571026" cy="2633310"/>
          </a:xfrm>
          <a:prstGeom prst="rect">
            <a:avLst/>
          </a:prstGeom>
          <a:ln w="12700">
            <a:miter lim="400000"/>
            <a:headEnd/>
            <a:tailEnd/>
          </a:ln>
        </p:spPr>
      </p:pic>
      <p:pic>
        <p:nvPicPr>
          <p:cNvPr id="263" name="图像" descr="图像"/>
          <p:cNvPicPr>
            <a:picLocks noChangeAspect="1"/>
          </p:cNvPicPr>
          <p:nvPr/>
        </p:nvPicPr>
        <p:blipFill>
          <a:blip r:embed="rId9"/>
          <a:stretch>
            <a:fillRect/>
          </a:stretch>
        </p:blipFill>
        <p:spPr>
          <a:xfrm>
            <a:off x="4588086" y="3854536"/>
            <a:ext cx="3290144" cy="2689563"/>
          </a:xfrm>
          <a:prstGeom prst="rect">
            <a:avLst/>
          </a:prstGeom>
          <a:ln w="12700">
            <a:miter lim="400000"/>
            <a:headEnd/>
            <a:tailEnd/>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68"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269"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270"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271"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72" name="文本框 1"/>
          <p:cNvSpPr txBox="1"/>
          <p:nvPr/>
        </p:nvSpPr>
        <p:spPr>
          <a:xfrm>
            <a:off x="8700661" y="3076065"/>
            <a:ext cx="2895723" cy="1818641"/>
          </a:xfrm>
          <a:prstGeom prst="rect">
            <a:avLst/>
          </a:prstGeom>
          <a:ln w="12700">
            <a:miter lim="400000"/>
          </a:ln>
        </p:spPr>
        <p:txBody>
          <a:bodyPr lIns="45719" rIns="45719">
            <a:spAutoFit/>
          </a:bodyPr>
          <a:lstStyle/>
          <a:p>
            <a:pPr>
              <a:defRPr sz="2000"/>
            </a:pPr>
            <a:r>
              <a:t>本文工作得到的流量密度和</a:t>
            </a:r>
            <a:r>
              <a:t>ATNF</a:t>
            </a:r>
            <a:r>
              <a:t>脉冲星目录的流量密度对比图</a:t>
            </a:r>
          </a:p>
          <a:p>
            <a:pPr>
              <a:defRPr sz="2000"/>
            </a:pPr>
          </a:p>
          <a:p>
            <a:pPr>
              <a:defRPr sz="2000"/>
            </a:pPr>
            <a:r>
              <a:t>相对均方根：</a:t>
            </a:r>
            <a:r>
              <a:t>28%</a:t>
            </a:r>
          </a:p>
        </p:txBody>
      </p:sp>
      <p:pic>
        <p:nvPicPr>
          <p:cNvPr id="273" name="图片 2" descr="图片 2"/>
          <p:cNvPicPr>
            <a:picLocks noChangeAspect="1"/>
          </p:cNvPicPr>
          <p:nvPr/>
        </p:nvPicPr>
        <p:blipFill>
          <a:blip r:embed="rId1"/>
          <a:stretch>
            <a:fillRect/>
          </a:stretch>
        </p:blipFill>
        <p:spPr>
          <a:xfrm>
            <a:off x="1575435" y="1325244"/>
            <a:ext cx="6315710" cy="4681856"/>
          </a:xfrm>
          <a:prstGeom prst="rect">
            <a:avLst/>
          </a:prstGeom>
          <a:ln w="12700">
            <a:miter lim="400000"/>
            <a:headEnd/>
            <a:tailEnd/>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78"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279"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280"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281"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pic>
        <p:nvPicPr>
          <p:cNvPr id="282" name="截屏2023-07-03 14.07.43.png" descr="截屏2023-07-03 14.07.43.png"/>
          <p:cNvPicPr>
            <a:picLocks noChangeAspect="1"/>
          </p:cNvPicPr>
          <p:nvPr/>
        </p:nvPicPr>
        <p:blipFill>
          <a:blip r:embed="rId1"/>
          <a:stretch>
            <a:fillRect/>
          </a:stretch>
        </p:blipFill>
        <p:spPr>
          <a:xfrm>
            <a:off x="1016000" y="1211053"/>
            <a:ext cx="10160001" cy="4648201"/>
          </a:xfrm>
          <a:prstGeom prst="rect">
            <a:avLst/>
          </a:prstGeom>
          <a:ln w="12700">
            <a:miter lim="4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87"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288"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289"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290"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pic>
        <p:nvPicPr>
          <p:cNvPr id="291" name="pasted-image.png" descr="pasted-image.png"/>
          <p:cNvPicPr>
            <a:picLocks noChangeAspect="1"/>
          </p:cNvPicPr>
          <p:nvPr/>
        </p:nvPicPr>
        <p:blipFill>
          <a:blip r:embed="rId1"/>
          <a:stretch>
            <a:fillRect/>
          </a:stretch>
        </p:blipFill>
        <p:spPr>
          <a:xfrm>
            <a:off x="1006553" y="986472"/>
            <a:ext cx="10178894" cy="5663363"/>
          </a:xfrm>
          <a:prstGeom prst="rect">
            <a:avLst/>
          </a:prstGeom>
          <a:ln w="12700">
            <a:miter lim="4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96"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297" name="TextBox 17"/>
          <p:cNvSpPr txBox="1"/>
          <p:nvPr/>
        </p:nvSpPr>
        <p:spPr>
          <a:xfrm>
            <a:off x="669607" y="204788"/>
            <a:ext cx="6109679"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298"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299"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00" name="文本框 9"/>
          <p:cNvSpPr txBox="1"/>
          <p:nvPr/>
        </p:nvSpPr>
        <p:spPr>
          <a:xfrm>
            <a:off x="1032677" y="1996971"/>
            <a:ext cx="10714200" cy="3520441"/>
          </a:xfrm>
          <a:prstGeom prst="rect">
            <a:avLst/>
          </a:prstGeom>
          <a:ln w="12700">
            <a:miter lim="400000"/>
          </a:ln>
        </p:spPr>
        <p:txBody>
          <a:bodyPr lIns="45719" rIns="45719">
            <a:spAutoFit/>
          </a:bodyPr>
          <a:lstStyle/>
          <a:p>
            <a:pPr marL="285750" indent="-285750">
              <a:buSzPct val="100000"/>
              <a:buFont typeface="Arial" panose="020B0604020202020204"/>
              <a:buChar char="•"/>
              <a:defRPr sz="2200"/>
            </a:pPr>
            <a:r>
              <a:t>“</a:t>
            </a:r>
            <a:r>
              <a:t>S</a:t>
            </a:r>
            <a:r>
              <a:t>”类：结构函数表现为达到饱和的上升坡面或者所有的三个区域</a:t>
            </a:r>
          </a:p>
          <a:p>
            <a:pPr marL="285750" indent="-285750">
              <a:buSzPct val="100000"/>
              <a:buFont typeface="Arial" panose="020B0604020202020204"/>
              <a:buChar char="•"/>
              <a:defRPr sz="2200"/>
            </a:pPr>
            <a:r>
              <a:t>“</a:t>
            </a:r>
            <a:r>
              <a:t>I</a:t>
            </a:r>
            <a:r>
              <a:t>”类：结构函数表现为持续增加</a:t>
            </a:r>
          </a:p>
          <a:p>
            <a:pPr marL="285750" indent="-285750">
              <a:buSzPct val="100000"/>
              <a:buFont typeface="Arial" panose="020B0604020202020204"/>
              <a:buChar char="•"/>
              <a:defRPr sz="2200"/>
            </a:pPr>
            <a:r>
              <a:t>“</a:t>
            </a:r>
            <a:r>
              <a:t>F</a:t>
            </a:r>
            <a:r>
              <a:t>”类：结构函数表现为平坦的</a:t>
            </a:r>
          </a:p>
          <a:p>
            <a:pPr marL="982345" lvl="2" indent="-220345" algn="just">
              <a:buSzPct val="100000"/>
              <a:buChar char="•"/>
              <a:defRPr sz="2200"/>
            </a:pPr>
            <a:r>
              <a:t>“</a:t>
            </a:r>
            <a:r>
              <a:t>F-N</a:t>
            </a:r>
            <a:r>
              <a:t>”类：测量噪声或者弱脉冲星</a:t>
            </a:r>
          </a:p>
          <a:p>
            <a:pPr marL="982345" lvl="2" indent="-220345" algn="just">
              <a:buSzPct val="100000"/>
              <a:buChar char="•"/>
              <a:defRPr sz="2200"/>
            </a:pPr>
            <a:r>
              <a:t>“</a:t>
            </a:r>
            <a:r>
              <a:t>F-J</a:t>
            </a:r>
            <a:r>
              <a:t>”类：抖动噪声</a:t>
            </a:r>
          </a:p>
          <a:p>
            <a:pPr marL="982345" lvl="2" indent="-220345" algn="just">
              <a:buSzPct val="100000"/>
              <a:buChar char="•"/>
              <a:defRPr sz="2200"/>
            </a:pPr>
            <a:r>
              <a:t>“</a:t>
            </a:r>
            <a:r>
              <a:t>F-D</a:t>
            </a:r>
            <a:r>
              <a:t>”类：衍射闪烁</a:t>
            </a:r>
          </a:p>
          <a:p>
            <a:pPr marL="982345" lvl="2" indent="-220345" algn="just">
              <a:buSzPct val="100000"/>
              <a:buChar char="•"/>
              <a:defRPr sz="2200"/>
            </a:pPr>
            <a:r>
              <a:t>“</a:t>
            </a:r>
            <a:r>
              <a:t>F-R</a:t>
            </a:r>
            <a:r>
              <a:t>”类：折射闪烁</a:t>
            </a:r>
          </a:p>
          <a:p>
            <a:pPr marL="982345" lvl="2" indent="-220345" algn="just">
              <a:buSzPct val="100000"/>
              <a:buChar char="•"/>
              <a:defRPr sz="2200"/>
            </a:pPr>
            <a:r>
              <a:t>“</a:t>
            </a:r>
            <a:r>
              <a:t>F-DR</a:t>
            </a:r>
            <a:r>
              <a:t>”类：衍射闪烁和折射闪烁的结合</a:t>
            </a:r>
          </a:p>
          <a:p>
            <a:pPr marL="982345" lvl="2" indent="-220345" algn="just">
              <a:buSzPct val="100000"/>
              <a:buChar char="•"/>
              <a:defRPr sz="2200"/>
            </a:pPr>
            <a:r>
              <a:t>不符合上面的分类的脉冲星为：“</a:t>
            </a:r>
            <a:r>
              <a:t>X</a:t>
            </a:r>
            <a:r>
              <a:t>”类</a:t>
            </a:r>
          </a:p>
        </p:txBody>
      </p:sp>
      <p:pic>
        <p:nvPicPr>
          <p:cNvPr id="301" name="图片 10" descr="图片 10"/>
          <p:cNvPicPr>
            <a:picLocks noChangeAspect="1"/>
          </p:cNvPicPr>
          <p:nvPr/>
        </p:nvPicPr>
        <p:blipFill>
          <a:blip r:embed="rId1"/>
          <a:srcRect l="10590" t="9967" r="32608" b="19834"/>
          <a:stretch>
            <a:fillRect/>
          </a:stretch>
        </p:blipFill>
        <p:spPr>
          <a:xfrm>
            <a:off x="7106450" y="2780689"/>
            <a:ext cx="3703685" cy="2824845"/>
          </a:xfrm>
          <a:prstGeom prst="rect">
            <a:avLst/>
          </a:prstGeom>
          <a:ln w="12700">
            <a:miter lim="400000"/>
            <a:headEnd/>
            <a:tailEnd/>
          </a:ln>
        </p:spPr>
      </p:pic>
      <p:sp>
        <p:nvSpPr>
          <p:cNvPr id="302" name="文本框 1"/>
          <p:cNvSpPr txBox="1"/>
          <p:nvPr/>
        </p:nvSpPr>
        <p:spPr>
          <a:xfrm>
            <a:off x="1062219" y="1113579"/>
            <a:ext cx="3123102" cy="599441"/>
          </a:xfrm>
          <a:prstGeom prst="rect">
            <a:avLst/>
          </a:prstGeom>
          <a:ln w="12700">
            <a:miter lim="400000"/>
          </a:ln>
        </p:spPr>
        <p:txBody>
          <a:bodyPr lIns="45719" rIns="45719">
            <a:spAutoFit/>
          </a:bodyPr>
          <a:lstStyle>
            <a:lvl1pPr>
              <a:defRPr sz="2800" b="1"/>
            </a:lvl1pPr>
          </a:lstStyle>
          <a:p>
            <a:r>
              <a:t>结构函数分类：</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07"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308" name="TextBox 17"/>
          <p:cNvSpPr txBox="1"/>
          <p:nvPr/>
        </p:nvSpPr>
        <p:spPr>
          <a:xfrm>
            <a:off x="669607" y="204788"/>
            <a:ext cx="6109679"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309"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310"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pic>
        <p:nvPicPr>
          <p:cNvPr id="311" name="图片 11" descr="图片 11"/>
          <p:cNvPicPr>
            <a:picLocks noChangeAspect="1"/>
          </p:cNvPicPr>
          <p:nvPr/>
        </p:nvPicPr>
        <p:blipFill>
          <a:blip r:embed="rId1"/>
          <a:srcRect l="4336" t="4344" r="7441"/>
          <a:stretch>
            <a:fillRect/>
          </a:stretch>
        </p:blipFill>
        <p:spPr>
          <a:xfrm>
            <a:off x="3024070" y="279553"/>
            <a:ext cx="4026884" cy="3274652"/>
          </a:xfrm>
          <a:prstGeom prst="rect">
            <a:avLst/>
          </a:prstGeom>
          <a:ln w="12700">
            <a:miter lim="400000"/>
            <a:headEnd/>
            <a:tailEnd/>
          </a:ln>
        </p:spPr>
      </p:pic>
      <p:pic>
        <p:nvPicPr>
          <p:cNvPr id="312" name="图片 12" descr="图片 12"/>
          <p:cNvPicPr>
            <a:picLocks noChangeAspect="1"/>
          </p:cNvPicPr>
          <p:nvPr/>
        </p:nvPicPr>
        <p:blipFill>
          <a:blip r:embed="rId2"/>
          <a:srcRect l="4343" t="5219" r="7434"/>
          <a:stretch>
            <a:fillRect/>
          </a:stretch>
        </p:blipFill>
        <p:spPr>
          <a:xfrm>
            <a:off x="7050953" y="294436"/>
            <a:ext cx="4026883" cy="3244730"/>
          </a:xfrm>
          <a:prstGeom prst="rect">
            <a:avLst/>
          </a:prstGeom>
          <a:ln w="12700">
            <a:miter lim="400000"/>
            <a:headEnd/>
            <a:tailEnd/>
          </a:ln>
        </p:spPr>
      </p:pic>
      <p:pic>
        <p:nvPicPr>
          <p:cNvPr id="313" name="图片 13" descr="图片 13"/>
          <p:cNvPicPr>
            <a:picLocks noChangeAspect="1"/>
          </p:cNvPicPr>
          <p:nvPr/>
        </p:nvPicPr>
        <p:blipFill>
          <a:blip r:embed="rId3"/>
          <a:srcRect l="3852" t="4571" r="8492"/>
          <a:stretch>
            <a:fillRect/>
          </a:stretch>
        </p:blipFill>
        <p:spPr>
          <a:xfrm>
            <a:off x="7077344" y="3532006"/>
            <a:ext cx="3973936" cy="3244729"/>
          </a:xfrm>
          <a:prstGeom prst="rect">
            <a:avLst/>
          </a:prstGeom>
          <a:ln w="12700">
            <a:miter lim="400000"/>
            <a:headEnd/>
            <a:tailEnd/>
          </a:ln>
        </p:spPr>
      </p:pic>
      <p:pic>
        <p:nvPicPr>
          <p:cNvPr id="314" name="图片 14" descr="图片 14"/>
          <p:cNvPicPr>
            <a:picLocks noChangeAspect="1"/>
          </p:cNvPicPr>
          <p:nvPr/>
        </p:nvPicPr>
        <p:blipFill>
          <a:blip r:embed="rId4"/>
          <a:srcRect l="4826" t="4571" r="7518"/>
          <a:stretch>
            <a:fillRect/>
          </a:stretch>
        </p:blipFill>
        <p:spPr>
          <a:xfrm>
            <a:off x="3050463" y="3532006"/>
            <a:ext cx="3973936" cy="3244729"/>
          </a:xfrm>
          <a:prstGeom prst="rect">
            <a:avLst/>
          </a:prstGeom>
          <a:ln w="12700">
            <a:miter lim="400000"/>
            <a:headEnd/>
            <a:tailEnd/>
          </a:ln>
        </p:spPr>
      </p:pic>
      <p:sp>
        <p:nvSpPr>
          <p:cNvPr id="315" name="文本框 1"/>
          <p:cNvSpPr txBox="1"/>
          <p:nvPr/>
        </p:nvSpPr>
        <p:spPr>
          <a:xfrm>
            <a:off x="1410133" y="1324979"/>
            <a:ext cx="1240369" cy="662941"/>
          </a:xfrm>
          <a:prstGeom prst="rect">
            <a:avLst/>
          </a:prstGeom>
          <a:ln w="12700">
            <a:miter lim="400000"/>
          </a:ln>
        </p:spPr>
        <p:txBody>
          <a:bodyPr lIns="45719" rIns="45719">
            <a:spAutoFit/>
          </a:bodyPr>
          <a:lstStyle/>
          <a:p>
            <a:pPr>
              <a:defRPr sz="3200" b="1"/>
            </a:pPr>
            <a:r>
              <a:t>“</a:t>
            </a:r>
            <a:r>
              <a:t>S</a:t>
            </a:r>
            <a:r>
              <a:t>”类</a:t>
            </a:r>
          </a:p>
        </p:txBody>
      </p:sp>
      <p:sp>
        <p:nvSpPr>
          <p:cNvPr id="316" name="文本框 2"/>
          <p:cNvSpPr txBox="1"/>
          <p:nvPr/>
        </p:nvSpPr>
        <p:spPr>
          <a:xfrm>
            <a:off x="1410133" y="3958249"/>
            <a:ext cx="1240368" cy="662941"/>
          </a:xfrm>
          <a:prstGeom prst="rect">
            <a:avLst/>
          </a:prstGeom>
          <a:ln w="12700">
            <a:miter lim="400000"/>
          </a:ln>
        </p:spPr>
        <p:txBody>
          <a:bodyPr lIns="45719" rIns="45719">
            <a:spAutoFit/>
          </a:bodyPr>
          <a:lstStyle/>
          <a:p>
            <a:pPr>
              <a:defRPr sz="3200" b="1"/>
            </a:pPr>
            <a:r>
              <a:t>“</a:t>
            </a:r>
            <a:r>
              <a:t>I</a:t>
            </a:r>
            <a:r>
              <a:t>”类</a:t>
            </a:r>
          </a:p>
        </p:txBody>
      </p:sp>
      <p:pic>
        <p:nvPicPr>
          <p:cNvPr id="317" name="pasted-image.png" descr="pasted-image.png"/>
          <p:cNvPicPr>
            <a:picLocks noChangeAspect="1"/>
          </p:cNvPicPr>
          <p:nvPr/>
        </p:nvPicPr>
        <p:blipFill>
          <a:blip r:embed="rId5"/>
          <a:stretch>
            <a:fillRect/>
          </a:stretch>
        </p:blipFill>
        <p:spPr>
          <a:xfrm>
            <a:off x="4823043" y="3538669"/>
            <a:ext cx="787401" cy="241301"/>
          </a:xfrm>
          <a:prstGeom prst="rect">
            <a:avLst/>
          </a:prstGeom>
          <a:ln w="12700">
            <a:miter lim="400000"/>
            <a:headEnd/>
            <a:tailE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22"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323" name="TextBox 17"/>
          <p:cNvSpPr txBox="1"/>
          <p:nvPr/>
        </p:nvSpPr>
        <p:spPr>
          <a:xfrm>
            <a:off x="669607" y="204788"/>
            <a:ext cx="6109679"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324"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325"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26" name="文本框 1"/>
          <p:cNvSpPr txBox="1"/>
          <p:nvPr/>
        </p:nvSpPr>
        <p:spPr>
          <a:xfrm>
            <a:off x="775559" y="1551618"/>
            <a:ext cx="3152141" cy="510541"/>
          </a:xfrm>
          <a:prstGeom prst="rect">
            <a:avLst/>
          </a:prstGeom>
          <a:ln w="12700">
            <a:miter lim="400000"/>
          </a:ln>
        </p:spPr>
        <p:txBody>
          <a:bodyPr wrap="none" lIns="45719" rIns="45719">
            <a:spAutoFit/>
          </a:bodyPr>
          <a:lstStyle>
            <a:lvl1pPr>
              <a:defRPr sz="2400" b="1"/>
            </a:lvl1pPr>
          </a:lstStyle>
          <a:p>
            <a:r>
              <a:t>脉冲星折射闪烁参数表</a:t>
            </a:r>
          </a:p>
        </p:txBody>
      </p:sp>
      <p:pic>
        <p:nvPicPr>
          <p:cNvPr id="327" name="pasted-image.png" descr="pasted-image.png"/>
          <p:cNvPicPr>
            <a:picLocks noChangeAspect="1"/>
          </p:cNvPicPr>
          <p:nvPr/>
        </p:nvPicPr>
        <p:blipFill>
          <a:blip r:embed="rId1"/>
          <a:stretch>
            <a:fillRect/>
          </a:stretch>
        </p:blipFill>
        <p:spPr>
          <a:xfrm>
            <a:off x="4709356" y="1324979"/>
            <a:ext cx="6096001" cy="5207001"/>
          </a:xfrm>
          <a:prstGeom prst="rect">
            <a:avLst/>
          </a:prstGeom>
          <a:ln w="12700">
            <a:miter lim="400000"/>
            <a:headEnd/>
            <a:tailEnd/>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32"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333" name="TextBox 17"/>
          <p:cNvSpPr txBox="1"/>
          <p:nvPr/>
        </p:nvSpPr>
        <p:spPr>
          <a:xfrm>
            <a:off x="669607" y="204788"/>
            <a:ext cx="6109679"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334"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335"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mc:AlternateContent xmlns:mc="http://schemas.openxmlformats.org/markup-compatibility/2006">
        <mc:Choice xmlns:a14="http://schemas.microsoft.com/office/drawing/2010/main" Requires="a14">
          <p:sp>
            <p:nvSpPr>
              <p:cNvPr id="336" name="文本框 1"/>
              <p:cNvSpPr txBox="1"/>
              <p:nvPr/>
            </p:nvSpPr>
            <p:spPr>
              <a:xfrm>
                <a:off x="1029514" y="1416549"/>
                <a:ext cx="4107147" cy="3439914"/>
              </a:xfrm>
              <a:prstGeom prst="rect">
                <a:avLst/>
              </a:prstGeom>
              <a:ln w="12700">
                <a:miter lim="400000"/>
              </a:ln>
            </p:spPr>
            <p:txBody>
              <a:bodyPr lIns="45719" rIns="45719">
                <a:spAutoFit/>
              </a:bodyPr>
              <a:lstStyle/>
              <a:p>
                <a:pPr>
                  <a:defRPr sz="2200" b="1"/>
                </a:pPr>
                <a:r>
                  <a:t>折射时标理论值和测量值对比图</a:t>
                </a:r>
                <a:endParaRPr sz="2000"/>
              </a:p>
              <a:p>
                <a:pPr>
                  <a:defRPr sz="2000"/>
                </a:pPr>
              </a:p>
              <a:p>
                <a:pPr>
                  <a:defRPr sz="2000"/>
                </a:pPr>
              </a:p>
              <a:p>
                <a:pPr>
                  <a:defRPr sz="2000"/>
                </a:pPr>
              </a:p>
              <a:p>
                <a:pPr>
                  <a:defRPr sz="2000"/>
                </a:pPr>
              </a:p>
              <a:p>
                <a:pPr>
                  <a:defRPr sz="2000"/>
                </a:pPr>
                <a:r>
                  <a:t>理论值：</a:t>
                </a:r>
                <a14:m>
                  <m:oMath xmlns:m="http://schemas.openxmlformats.org/officeDocument/2006/math">
                    <m:sSub>
                      <m:sSubPr>
                        <m:ctrlPr>
                          <a:rPr/>
                        </m:ctrlPr>
                      </m:sSubPr>
                      <m:e>
                        <m:r>
                          <a:rPr sz="2400" i="1">
                            <a:solidFill>
                              <a:srgbClr val="000000"/>
                            </a:solidFill>
                            <a:latin typeface="Cambria Math" panose="02040503050406030204" pitchFamily="18" charset="0"/>
                          </a:rPr>
                          <m:t>𝑡</m:t>
                        </m:r>
                      </m:e>
                      <m:sub>
                        <m:r>
                          <a:rPr sz="2400" i="1">
                            <a:solidFill>
                              <a:srgbClr val="000000"/>
                            </a:solidFill>
                            <a:latin typeface="Cambria Math" panose="02040503050406030204" pitchFamily="18" charset="0"/>
                          </a:rPr>
                          <m:t>𝑟</m:t>
                        </m:r>
                      </m:sub>
                    </m:sSub>
                    <m:r>
                      <a:rPr sz="2400" i="1">
                        <a:solidFill>
                          <a:srgbClr val="000000"/>
                        </a:solidFill>
                        <a:latin typeface="Cambria Math" panose="02040503050406030204" pitchFamily="18" charset="0"/>
                      </a:rPr>
                      <m:t>=</m:t>
                    </m:r>
                    <m:f>
                      <m:fPr>
                        <m:ctrlPr>
                          <a:rPr sz="2400" i="1">
                            <a:solidFill>
                              <a:srgbClr val="000000"/>
                            </a:solidFill>
                            <a:latin typeface="Cambria Math" panose="02040503050406030204" pitchFamily="18" charset="0"/>
                          </a:rPr>
                        </m:ctrlPr>
                      </m:fPr>
                      <m:num>
                        <m:r>
                          <a:rPr sz="2400" i="1">
                            <a:solidFill>
                              <a:srgbClr val="000000"/>
                            </a:solidFill>
                            <a:latin typeface="Cambria Math" panose="02040503050406030204" pitchFamily="18" charset="0"/>
                          </a:rPr>
                          <m:t>4</m:t>
                        </m:r>
                      </m:num>
                      <m:den>
                        <m:r>
                          <a:rPr sz="2400" i="1">
                            <a:solidFill>
                              <a:srgbClr val="000000"/>
                            </a:solidFill>
                            <a:latin typeface="Cambria Math" panose="02040503050406030204" pitchFamily="18" charset="0"/>
                          </a:rPr>
                          <m:t>𝜋</m:t>
                        </m:r>
                      </m:den>
                    </m:f>
                    <m:f>
                      <m:fPr>
                        <m:ctrlPr>
                          <a:rPr sz="2400" i="1">
                            <a:solidFill>
                              <a:srgbClr val="000000"/>
                            </a:solidFill>
                            <a:latin typeface="Cambria Math" panose="02040503050406030204" pitchFamily="18" charset="0"/>
                          </a:rPr>
                        </m:ctrlPr>
                      </m:fPr>
                      <m:num>
                        <m:r>
                          <a:rPr sz="2400" i="1">
                            <a:solidFill>
                              <a:srgbClr val="000000"/>
                            </a:solidFill>
                            <a:latin typeface="Cambria Math" panose="02040503050406030204" pitchFamily="18" charset="0"/>
                          </a:rPr>
                          <m:t>𝑣</m:t>
                        </m:r>
                      </m:num>
                      <m:den>
                        <m:r>
                          <a:rPr sz="2400" i="1">
                            <a:solidFill>
                              <a:srgbClr val="000000"/>
                            </a:solidFill>
                            <a:latin typeface="Cambria Math" panose="02040503050406030204" pitchFamily="18" charset="0"/>
                          </a:rPr>
                          <m:t>∆</m:t>
                        </m:r>
                        <m:sSub>
                          <m:sSubPr>
                            <m:ctrlPr>
                              <a:rPr/>
                            </m:ctrlPr>
                          </m:sSubPr>
                          <m:e>
                            <m:r>
                              <m:rPr>
                                <m:sty m:val="p"/>
                              </m:rPr>
                              <a:rPr sz="2400" i="1">
                                <a:solidFill>
                                  <a:srgbClr val="000000"/>
                                </a:solidFill>
                                <a:latin typeface="Cambria Math" panose="02040503050406030204" pitchFamily="18" charset="0"/>
                              </a:rPr>
                              <m:t>v</m:t>
                            </m:r>
                          </m:e>
                          <m:sub>
                            <m:r>
                              <a:rPr sz="2400" i="1">
                                <a:solidFill>
                                  <a:srgbClr val="000000"/>
                                </a:solidFill>
                                <a:latin typeface="Cambria Math" panose="02040503050406030204" pitchFamily="18" charset="0"/>
                              </a:rPr>
                              <m:t>𝑑</m:t>
                            </m:r>
                          </m:sub>
                        </m:sSub>
                      </m:den>
                    </m:f>
                    <m:sSub>
                      <m:sSubPr>
                        <m:ctrlPr>
                          <a:rPr/>
                        </m:ctrlPr>
                      </m:sSubPr>
                      <m:e>
                        <m:r>
                          <a:rPr sz="2400" i="1">
                            <a:solidFill>
                              <a:srgbClr val="000000"/>
                            </a:solidFill>
                            <a:latin typeface="Cambria Math" panose="02040503050406030204" pitchFamily="18" charset="0"/>
                          </a:rPr>
                          <m:t>𝑡</m:t>
                        </m:r>
                      </m:e>
                      <m:sub>
                        <m:r>
                          <a:rPr sz="2400" i="1">
                            <a:solidFill>
                              <a:srgbClr val="000000"/>
                            </a:solidFill>
                            <a:latin typeface="Cambria Math" panose="02040503050406030204" pitchFamily="18" charset="0"/>
                          </a:rPr>
                          <m:t>𝑑</m:t>
                        </m:r>
                      </m:sub>
                    </m:sSub>
                  </m:oMath>
                </a14:m>
              </a:p>
              <a:p>
                <a:pPr>
                  <a:defRPr sz="2000"/>
                </a:pPr>
              </a:p>
              <a:p>
                <a:pPr>
                  <a:defRPr sz="2000"/>
                </a:pPr>
                <a:r>
                  <a:t>测量值：结构函数达到饱和时时延的1/2</a:t>
                </a:r>
              </a:p>
            </p:txBody>
          </p:sp>
        </mc:Choice>
        <mc:Fallback>
          <p:sp>
            <p:nvSpPr>
              <p:cNvPr id="336" name="文本框 1"/>
              <p:cNvSpPr txBox="1">
                <a:spLocks noRot="1" noChangeAspect="1" noMove="1" noResize="1" noEditPoints="1" noAdjustHandles="1" noChangeArrowheads="1" noChangeShapeType="1" noTextEdit="1"/>
              </p:cNvSpPr>
              <p:nvPr/>
            </p:nvSpPr>
            <p:spPr>
              <a:xfrm>
                <a:off x="1029514" y="1416549"/>
                <a:ext cx="4107147" cy="3439914"/>
              </a:xfrm>
              <a:prstGeom prst="rect">
                <a:avLst/>
              </a:prstGeom>
              <a:blipFill rotWithShape="1">
                <a:blip r:embed="rId1"/>
                <a:stretch>
                  <a:fillRect l="-4" t="-15" r="4" b="18"/>
                </a:stretch>
              </a:blipFill>
              <a:ln w="12700">
                <a:miter lim="400000"/>
              </a:ln>
            </p:spPr>
            <p:txBody>
              <a:bodyPr/>
              <a:lstStyle/>
              <a:p>
                <a:r>
                  <a:rPr lang="zh-CN" altLang="en-US">
                    <a:noFill/>
                  </a:rPr>
                  <a:t> </a:t>
                </a:r>
              </a:p>
            </p:txBody>
          </p:sp>
        </mc:Fallback>
      </mc:AlternateContent>
      <p:pic>
        <p:nvPicPr>
          <p:cNvPr id="337" name="pasted-image.png" descr="pasted-image.png"/>
          <p:cNvPicPr>
            <a:picLocks noChangeAspect="1"/>
          </p:cNvPicPr>
          <p:nvPr/>
        </p:nvPicPr>
        <p:blipFill>
          <a:blip r:embed="rId2"/>
          <a:stretch>
            <a:fillRect/>
          </a:stretch>
        </p:blipFill>
        <p:spPr>
          <a:xfrm>
            <a:off x="5548309" y="1444837"/>
            <a:ext cx="5701434" cy="4688770"/>
          </a:xfrm>
          <a:prstGeom prst="rect">
            <a:avLst/>
          </a:prstGeom>
          <a:ln w="12700">
            <a:miter lim="4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矩形: 圆角 45"/>
          <p:cNvSpPr/>
          <p:nvPr/>
        </p:nvSpPr>
        <p:spPr>
          <a:xfrm>
            <a:off x="4151784" y="971549"/>
            <a:ext cx="1077987" cy="87859"/>
          </a:xfrm>
          <a:prstGeom prst="roundRect">
            <a:avLst>
              <a:gd name="adj" fmla="val 50000"/>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09" name="矩形 14"/>
          <p:cNvSpPr/>
          <p:nvPr/>
        </p:nvSpPr>
        <p:spPr>
          <a:xfrm rot="5400000">
            <a:off x="5668373" y="-5686915"/>
            <a:ext cx="855255" cy="12192003"/>
          </a:xfrm>
          <a:prstGeom prst="rect">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10" name="矩形 13"/>
          <p:cNvSpPr/>
          <p:nvPr/>
        </p:nvSpPr>
        <p:spPr>
          <a:xfrm>
            <a:off x="0" y="-1"/>
            <a:ext cx="12192000" cy="620715"/>
          </a:xfrm>
          <a:prstGeom prst="rect">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11" name="TextBox 17"/>
          <p:cNvSpPr txBox="1"/>
          <p:nvPr/>
        </p:nvSpPr>
        <p:spPr>
          <a:xfrm>
            <a:off x="4917757" y="958850"/>
            <a:ext cx="2356487" cy="1259840"/>
          </a:xfrm>
          <a:prstGeom prst="rect">
            <a:avLst/>
          </a:prstGeom>
          <a:ln w="12700">
            <a:miter lim="400000"/>
          </a:ln>
        </p:spPr>
        <p:txBody>
          <a:bodyPr lIns="45719" rIns="45719">
            <a:spAutoFit/>
          </a:bodyPr>
          <a:lstStyle>
            <a:lvl1pPr algn="just">
              <a:defRPr sz="6600">
                <a:solidFill>
                  <a:srgbClr val="171CF9"/>
                </a:solidFill>
                <a:latin typeface="思源黑体 CN Bold"/>
                <a:ea typeface="思源黑体 CN Bold"/>
                <a:cs typeface="思源黑体 CN Bold"/>
                <a:sym typeface="思源黑体 CN Bold"/>
              </a:defRPr>
            </a:lvl1pPr>
          </a:lstStyle>
          <a:p>
            <a:r>
              <a:t>目录 </a:t>
            </a:r>
          </a:p>
        </p:txBody>
      </p:sp>
      <p:sp>
        <p:nvSpPr>
          <p:cNvPr id="112" name="TextBox 17"/>
          <p:cNvSpPr txBox="1"/>
          <p:nvPr/>
        </p:nvSpPr>
        <p:spPr>
          <a:xfrm>
            <a:off x="5025707" y="1887538"/>
            <a:ext cx="2140587" cy="459741"/>
          </a:xfrm>
          <a:prstGeom prst="rect">
            <a:avLst/>
          </a:prstGeom>
          <a:ln w="12700">
            <a:miter lim="400000"/>
          </a:ln>
        </p:spPr>
        <p:txBody>
          <a:bodyPr lIns="45719" rIns="45719">
            <a:spAutoFit/>
          </a:bodyPr>
          <a:lstStyle>
            <a:lvl1pPr algn="just">
              <a:defRPr sz="2400" b="1" i="1">
                <a:solidFill>
                  <a:srgbClr val="5458FA"/>
                </a:solidFill>
                <a:latin typeface="思源黑体 CN Light"/>
                <a:ea typeface="思源黑体 CN Light"/>
                <a:cs typeface="思源黑体 CN Light"/>
                <a:sym typeface="思源黑体 CN Light"/>
              </a:defRPr>
            </a:lvl1pPr>
          </a:lstStyle>
          <a:p>
            <a:r>
              <a:t>contents</a:t>
            </a:r>
          </a:p>
        </p:txBody>
      </p:sp>
      <p:grpSp>
        <p:nvGrpSpPr>
          <p:cNvPr id="117" name="组合 3"/>
          <p:cNvGrpSpPr/>
          <p:nvPr/>
        </p:nvGrpSpPr>
        <p:grpSpPr>
          <a:xfrm>
            <a:off x="1708150" y="3141663"/>
            <a:ext cx="3097530" cy="574677"/>
            <a:chOff x="0" y="0"/>
            <a:chExt cx="3097530" cy="574676"/>
          </a:xfrm>
        </p:grpSpPr>
        <p:grpSp>
          <p:nvGrpSpPr>
            <p:cNvPr id="115" name="组合 2"/>
            <p:cNvGrpSpPr/>
            <p:nvPr/>
          </p:nvGrpSpPr>
          <p:grpSpPr>
            <a:xfrm>
              <a:off x="0" y="0"/>
              <a:ext cx="576054" cy="574677"/>
              <a:chOff x="0" y="0"/>
              <a:chExt cx="576053" cy="574676"/>
            </a:xfrm>
          </p:grpSpPr>
          <p:sp>
            <p:nvSpPr>
              <p:cNvPr id="113" name="椭圆 19"/>
              <p:cNvSpPr/>
              <p:nvPr/>
            </p:nvSpPr>
            <p:spPr>
              <a:xfrm>
                <a:off x="0" y="-1"/>
                <a:ext cx="576054" cy="574678"/>
              </a:xfrm>
              <a:prstGeom prst="ellipse">
                <a:avLst/>
              </a:prstGeom>
              <a:solidFill>
                <a:srgbClr val="2B30F9"/>
              </a:solidFill>
              <a:ln w="34925" cap="flat">
                <a:solidFill>
                  <a:srgbClr val="2B30F9">
                    <a:alpha val="26500"/>
                  </a:srgbClr>
                </a:solidFill>
                <a:prstDash val="solid"/>
                <a:miter lim="8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14" name="TextBox 17"/>
              <p:cNvSpPr txBox="1"/>
              <p:nvPr/>
            </p:nvSpPr>
            <p:spPr>
              <a:xfrm>
                <a:off x="58077" y="87742"/>
                <a:ext cx="459902" cy="396241"/>
              </a:xfrm>
              <a:prstGeom prst="rect">
                <a:avLst/>
              </a:prstGeom>
              <a:noFill/>
              <a:ln w="12700" cap="flat">
                <a:noFill/>
                <a:miter lim="400000"/>
              </a:ln>
              <a:effectLst/>
            </p:spPr>
            <p:txBody>
              <a:bodyPr wrap="square" lIns="45719" tIns="45719" rIns="45719" bIns="45719" numCol="1" anchor="t">
                <a:spAutoFit/>
              </a:bodyPr>
              <a:lstStyle>
                <a:lvl1pPr algn="ctr">
                  <a:defRPr sz="2000" b="1">
                    <a:solidFill>
                      <a:srgbClr val="FFFFFF"/>
                    </a:solidFill>
                    <a:latin typeface="思源黑体 CN Regular"/>
                    <a:ea typeface="思源黑体 CN Regular"/>
                    <a:cs typeface="思源黑体 CN Regular"/>
                    <a:sym typeface="思源黑体 CN Regular"/>
                  </a:defRPr>
                </a:lvl1pPr>
              </a:lstStyle>
              <a:p>
                <a:r>
                  <a:t>01</a:t>
                </a:r>
              </a:p>
            </p:txBody>
          </p:sp>
        </p:grpSp>
        <p:sp>
          <p:nvSpPr>
            <p:cNvPr id="116" name="TextBox 17"/>
            <p:cNvSpPr txBox="1"/>
            <p:nvPr/>
          </p:nvSpPr>
          <p:spPr>
            <a:xfrm>
              <a:off x="920432" y="73024"/>
              <a:ext cx="2177099" cy="472441"/>
            </a:xfrm>
            <a:prstGeom prst="rect">
              <a:avLst/>
            </a:prstGeom>
            <a:noFill/>
            <a:ln w="12700" cap="flat">
              <a:noFill/>
              <a:miter lim="400000"/>
            </a:ln>
            <a:effectLst/>
          </p:spPr>
          <p:txBody>
            <a:bodyPr wrap="square" lIns="45719" tIns="45719" rIns="45719" bIns="45719" numCol="1" anchor="t">
              <a:spAutoFit/>
            </a:bodyPr>
            <a:lstStyle>
              <a:lvl1pPr>
                <a:defRPr sz="2200">
                  <a:solidFill>
                    <a:srgbClr val="404040"/>
                  </a:solidFill>
                  <a:latin typeface="思源黑体 CN Regular"/>
                  <a:ea typeface="思源黑体 CN Regular"/>
                  <a:cs typeface="思源黑体 CN Regular"/>
                  <a:sym typeface="思源黑体 CN Regular"/>
                </a:defRPr>
              </a:lvl1pPr>
            </a:lstStyle>
            <a:p>
              <a:r>
                <a:t>研究背景与现状</a:t>
              </a:r>
            </a:p>
          </p:txBody>
        </p:sp>
      </p:grpSp>
      <p:grpSp>
        <p:nvGrpSpPr>
          <p:cNvPr id="122" name="组合 4"/>
          <p:cNvGrpSpPr/>
          <p:nvPr/>
        </p:nvGrpSpPr>
        <p:grpSpPr>
          <a:xfrm>
            <a:off x="7340600" y="3141663"/>
            <a:ext cx="3097530" cy="574677"/>
            <a:chOff x="0" y="0"/>
            <a:chExt cx="3097530" cy="574676"/>
          </a:xfrm>
        </p:grpSpPr>
        <p:grpSp>
          <p:nvGrpSpPr>
            <p:cNvPr id="120" name="组合 24"/>
            <p:cNvGrpSpPr/>
            <p:nvPr/>
          </p:nvGrpSpPr>
          <p:grpSpPr>
            <a:xfrm>
              <a:off x="0" y="0"/>
              <a:ext cx="576054" cy="574677"/>
              <a:chOff x="0" y="0"/>
              <a:chExt cx="576053" cy="574676"/>
            </a:xfrm>
          </p:grpSpPr>
          <p:sp>
            <p:nvSpPr>
              <p:cNvPr id="118" name="椭圆 25"/>
              <p:cNvSpPr/>
              <p:nvPr/>
            </p:nvSpPr>
            <p:spPr>
              <a:xfrm>
                <a:off x="0" y="-1"/>
                <a:ext cx="576054" cy="574678"/>
              </a:xfrm>
              <a:prstGeom prst="ellipse">
                <a:avLst/>
              </a:prstGeom>
              <a:solidFill>
                <a:srgbClr val="2B30F9"/>
              </a:solidFill>
              <a:ln w="34925" cap="flat">
                <a:solidFill>
                  <a:srgbClr val="2B30F9">
                    <a:alpha val="26500"/>
                  </a:srgbClr>
                </a:solidFill>
                <a:prstDash val="solid"/>
                <a:miter lim="8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19" name="TextBox 17"/>
              <p:cNvSpPr txBox="1"/>
              <p:nvPr/>
            </p:nvSpPr>
            <p:spPr>
              <a:xfrm>
                <a:off x="58077" y="87742"/>
                <a:ext cx="459902" cy="396241"/>
              </a:xfrm>
              <a:prstGeom prst="rect">
                <a:avLst/>
              </a:prstGeom>
              <a:noFill/>
              <a:ln w="12700" cap="flat">
                <a:noFill/>
                <a:miter lim="400000"/>
              </a:ln>
              <a:effectLst/>
            </p:spPr>
            <p:txBody>
              <a:bodyPr wrap="square" lIns="45719" tIns="45719" rIns="45719" bIns="45719" numCol="1" anchor="t">
                <a:spAutoFit/>
              </a:bodyPr>
              <a:lstStyle>
                <a:lvl1pPr algn="ctr">
                  <a:defRPr sz="2000" b="1">
                    <a:solidFill>
                      <a:srgbClr val="FFFFFF"/>
                    </a:solidFill>
                    <a:latin typeface="思源黑体 CN Regular"/>
                    <a:ea typeface="思源黑体 CN Regular"/>
                    <a:cs typeface="思源黑体 CN Regular"/>
                    <a:sym typeface="思源黑体 CN Regular"/>
                  </a:defRPr>
                </a:lvl1pPr>
              </a:lstStyle>
              <a:p>
                <a:r>
                  <a:t>02</a:t>
                </a:r>
              </a:p>
            </p:txBody>
          </p:sp>
        </p:grpSp>
        <p:sp>
          <p:nvSpPr>
            <p:cNvPr id="121" name="TextBox 17"/>
            <p:cNvSpPr txBox="1"/>
            <p:nvPr/>
          </p:nvSpPr>
          <p:spPr>
            <a:xfrm>
              <a:off x="920432" y="73024"/>
              <a:ext cx="2177099" cy="472441"/>
            </a:xfrm>
            <a:prstGeom prst="rect">
              <a:avLst/>
            </a:prstGeom>
            <a:noFill/>
            <a:ln w="12700" cap="flat">
              <a:noFill/>
              <a:miter lim="400000"/>
            </a:ln>
            <a:effectLst/>
          </p:spPr>
          <p:txBody>
            <a:bodyPr wrap="square" lIns="45719" tIns="45719" rIns="45719" bIns="45719" numCol="1" anchor="t">
              <a:spAutoFit/>
            </a:bodyPr>
            <a:lstStyle>
              <a:lvl1pPr>
                <a:defRPr sz="2200">
                  <a:solidFill>
                    <a:srgbClr val="404040"/>
                  </a:solidFill>
                  <a:latin typeface="思源黑体 CN Regular"/>
                  <a:ea typeface="思源黑体 CN Regular"/>
                  <a:cs typeface="思源黑体 CN Regular"/>
                  <a:sym typeface="思源黑体 CN Regular"/>
                </a:defRPr>
              </a:lvl1pPr>
            </a:lstStyle>
            <a:p>
              <a:r>
                <a:t>数据处理与方法</a:t>
              </a:r>
            </a:p>
          </p:txBody>
        </p:sp>
      </p:grpSp>
      <p:grpSp>
        <p:nvGrpSpPr>
          <p:cNvPr id="127" name="组合 5"/>
          <p:cNvGrpSpPr/>
          <p:nvPr/>
        </p:nvGrpSpPr>
        <p:grpSpPr>
          <a:xfrm>
            <a:off x="1708150" y="4283075"/>
            <a:ext cx="3097530" cy="576265"/>
            <a:chOff x="0" y="0"/>
            <a:chExt cx="3097530" cy="576264"/>
          </a:xfrm>
        </p:grpSpPr>
        <p:grpSp>
          <p:nvGrpSpPr>
            <p:cNvPr id="125" name="组合 32"/>
            <p:cNvGrpSpPr/>
            <p:nvPr/>
          </p:nvGrpSpPr>
          <p:grpSpPr>
            <a:xfrm>
              <a:off x="0" y="0"/>
              <a:ext cx="576054" cy="576265"/>
              <a:chOff x="0" y="0"/>
              <a:chExt cx="576053" cy="576264"/>
            </a:xfrm>
          </p:grpSpPr>
          <p:sp>
            <p:nvSpPr>
              <p:cNvPr id="123" name="椭圆 33"/>
              <p:cNvSpPr/>
              <p:nvPr/>
            </p:nvSpPr>
            <p:spPr>
              <a:xfrm>
                <a:off x="0" y="-1"/>
                <a:ext cx="576054" cy="576266"/>
              </a:xfrm>
              <a:prstGeom prst="ellipse">
                <a:avLst/>
              </a:prstGeom>
              <a:solidFill>
                <a:srgbClr val="2B30F9"/>
              </a:solidFill>
              <a:ln w="34925" cap="flat">
                <a:solidFill>
                  <a:srgbClr val="2B30F9">
                    <a:alpha val="26500"/>
                  </a:srgbClr>
                </a:solidFill>
                <a:prstDash val="solid"/>
                <a:miter lim="8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24" name="TextBox 17"/>
              <p:cNvSpPr txBox="1"/>
              <p:nvPr/>
            </p:nvSpPr>
            <p:spPr>
              <a:xfrm>
                <a:off x="58077" y="87985"/>
                <a:ext cx="459902" cy="396241"/>
              </a:xfrm>
              <a:prstGeom prst="rect">
                <a:avLst/>
              </a:prstGeom>
              <a:noFill/>
              <a:ln w="12700" cap="flat">
                <a:noFill/>
                <a:miter lim="400000"/>
              </a:ln>
              <a:effectLst/>
            </p:spPr>
            <p:txBody>
              <a:bodyPr wrap="square" lIns="45719" tIns="45719" rIns="45719" bIns="45719" numCol="1" anchor="t">
                <a:spAutoFit/>
              </a:bodyPr>
              <a:lstStyle>
                <a:lvl1pPr algn="ctr">
                  <a:defRPr sz="2000" b="1">
                    <a:solidFill>
                      <a:srgbClr val="FFFFFF"/>
                    </a:solidFill>
                    <a:latin typeface="思源黑体 CN Regular"/>
                    <a:ea typeface="思源黑体 CN Regular"/>
                    <a:cs typeface="思源黑体 CN Regular"/>
                    <a:sym typeface="思源黑体 CN Regular"/>
                  </a:defRPr>
                </a:lvl1pPr>
              </a:lstStyle>
              <a:p>
                <a:r>
                  <a:t>03</a:t>
                </a:r>
              </a:p>
            </p:txBody>
          </p:sp>
        </p:grpSp>
        <p:sp>
          <p:nvSpPr>
            <p:cNvPr id="126" name="TextBox 17"/>
            <p:cNvSpPr txBox="1"/>
            <p:nvPr/>
          </p:nvSpPr>
          <p:spPr>
            <a:xfrm>
              <a:off x="920432" y="73025"/>
              <a:ext cx="2177099" cy="472441"/>
            </a:xfrm>
            <a:prstGeom prst="rect">
              <a:avLst/>
            </a:prstGeom>
            <a:noFill/>
            <a:ln w="12700" cap="flat">
              <a:noFill/>
              <a:miter lim="400000"/>
            </a:ln>
            <a:effectLst/>
          </p:spPr>
          <p:txBody>
            <a:bodyPr wrap="square" lIns="45719" tIns="45719" rIns="45719" bIns="45719" numCol="1" anchor="t">
              <a:spAutoFit/>
            </a:bodyPr>
            <a:lstStyle>
              <a:lvl1pPr>
                <a:defRPr sz="2200">
                  <a:solidFill>
                    <a:srgbClr val="404040"/>
                  </a:solidFill>
                  <a:latin typeface="思源黑体 CN Regular"/>
                  <a:ea typeface="思源黑体 CN Regular"/>
                  <a:cs typeface="思源黑体 CN Regular"/>
                  <a:sym typeface="思源黑体 CN Regular"/>
                </a:defRPr>
              </a:lvl1pPr>
            </a:lstStyle>
            <a:p>
              <a:r>
                <a:t>研究结果与分析</a:t>
              </a:r>
            </a:p>
          </p:txBody>
        </p:sp>
      </p:grpSp>
      <p:grpSp>
        <p:nvGrpSpPr>
          <p:cNvPr id="132" name="组合 7"/>
          <p:cNvGrpSpPr/>
          <p:nvPr/>
        </p:nvGrpSpPr>
        <p:grpSpPr>
          <a:xfrm>
            <a:off x="7340600" y="4283075"/>
            <a:ext cx="3097530" cy="576265"/>
            <a:chOff x="0" y="0"/>
            <a:chExt cx="3097530" cy="576264"/>
          </a:xfrm>
        </p:grpSpPr>
        <p:grpSp>
          <p:nvGrpSpPr>
            <p:cNvPr id="130" name="组合 36"/>
            <p:cNvGrpSpPr/>
            <p:nvPr/>
          </p:nvGrpSpPr>
          <p:grpSpPr>
            <a:xfrm>
              <a:off x="0" y="0"/>
              <a:ext cx="576054" cy="576265"/>
              <a:chOff x="0" y="0"/>
              <a:chExt cx="576053" cy="576264"/>
            </a:xfrm>
          </p:grpSpPr>
          <p:sp>
            <p:nvSpPr>
              <p:cNvPr id="128" name="椭圆 37"/>
              <p:cNvSpPr/>
              <p:nvPr/>
            </p:nvSpPr>
            <p:spPr>
              <a:xfrm>
                <a:off x="0" y="-1"/>
                <a:ext cx="576054" cy="576266"/>
              </a:xfrm>
              <a:prstGeom prst="ellipse">
                <a:avLst/>
              </a:prstGeom>
              <a:solidFill>
                <a:srgbClr val="2B30F9"/>
              </a:solidFill>
              <a:ln w="34925" cap="flat">
                <a:solidFill>
                  <a:srgbClr val="2B30F9">
                    <a:alpha val="26500"/>
                  </a:srgbClr>
                </a:solidFill>
                <a:prstDash val="solid"/>
                <a:miter lim="8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29" name="TextBox 17"/>
              <p:cNvSpPr txBox="1"/>
              <p:nvPr/>
            </p:nvSpPr>
            <p:spPr>
              <a:xfrm>
                <a:off x="58077" y="87985"/>
                <a:ext cx="459902" cy="396241"/>
              </a:xfrm>
              <a:prstGeom prst="rect">
                <a:avLst/>
              </a:prstGeom>
              <a:noFill/>
              <a:ln w="12700" cap="flat">
                <a:noFill/>
                <a:miter lim="400000"/>
              </a:ln>
              <a:effectLst/>
            </p:spPr>
            <p:txBody>
              <a:bodyPr wrap="square" lIns="45719" tIns="45719" rIns="45719" bIns="45719" numCol="1" anchor="t">
                <a:spAutoFit/>
              </a:bodyPr>
              <a:lstStyle>
                <a:lvl1pPr algn="ctr">
                  <a:defRPr sz="2000" b="1">
                    <a:solidFill>
                      <a:srgbClr val="FFFFFF"/>
                    </a:solidFill>
                    <a:latin typeface="思源黑体 CN Regular"/>
                    <a:ea typeface="思源黑体 CN Regular"/>
                    <a:cs typeface="思源黑体 CN Regular"/>
                    <a:sym typeface="思源黑体 CN Regular"/>
                  </a:defRPr>
                </a:lvl1pPr>
              </a:lstStyle>
              <a:p>
                <a:r>
                  <a:t>04</a:t>
                </a:r>
              </a:p>
            </p:txBody>
          </p:sp>
        </p:grpSp>
        <p:sp>
          <p:nvSpPr>
            <p:cNvPr id="131" name="TextBox 17"/>
            <p:cNvSpPr txBox="1"/>
            <p:nvPr/>
          </p:nvSpPr>
          <p:spPr>
            <a:xfrm>
              <a:off x="920432" y="73025"/>
              <a:ext cx="2177099" cy="472441"/>
            </a:xfrm>
            <a:prstGeom prst="rect">
              <a:avLst/>
            </a:prstGeom>
            <a:noFill/>
            <a:ln w="12700" cap="flat">
              <a:noFill/>
              <a:miter lim="400000"/>
            </a:ln>
            <a:effectLst/>
          </p:spPr>
          <p:txBody>
            <a:bodyPr wrap="square" lIns="45719" tIns="45719" rIns="45719" bIns="45719" numCol="1" anchor="t">
              <a:spAutoFit/>
            </a:bodyPr>
            <a:lstStyle>
              <a:lvl1pPr>
                <a:defRPr sz="2200">
                  <a:solidFill>
                    <a:srgbClr val="404040"/>
                  </a:solidFill>
                  <a:latin typeface="思源黑体 CN Regular"/>
                  <a:ea typeface="思源黑体 CN Regular"/>
                  <a:cs typeface="思源黑体 CN Regular"/>
                  <a:sym typeface="思源黑体 CN Regular"/>
                </a:defRPr>
              </a:lvl1pPr>
            </a:lstStyle>
            <a:p>
              <a:r>
                <a:t>总结与学术成果</a:t>
              </a:r>
            </a:p>
          </p:txBody>
        </p:sp>
      </p:grpSp>
      <p:sp>
        <p:nvSpPr>
          <p:cNvPr id="133" name="矩形: 圆角 46"/>
          <p:cNvSpPr/>
          <p:nvPr/>
        </p:nvSpPr>
        <p:spPr>
          <a:xfrm>
            <a:off x="7294081" y="1968419"/>
            <a:ext cx="1077987" cy="87859"/>
          </a:xfrm>
          <a:prstGeom prst="roundRect">
            <a:avLst>
              <a:gd name="adj" fmla="val 50000"/>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42"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343" name="TextBox 17"/>
          <p:cNvSpPr txBox="1"/>
          <p:nvPr/>
        </p:nvSpPr>
        <p:spPr>
          <a:xfrm>
            <a:off x="669607" y="204788"/>
            <a:ext cx="6109679"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344"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345"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46" name="文本框 1"/>
          <p:cNvSpPr txBox="1"/>
          <p:nvPr/>
        </p:nvSpPr>
        <p:spPr>
          <a:xfrm>
            <a:off x="8326242" y="1324979"/>
            <a:ext cx="2774311" cy="4714241"/>
          </a:xfrm>
          <a:prstGeom prst="rect">
            <a:avLst/>
          </a:prstGeom>
          <a:ln w="12700">
            <a:miter lim="400000"/>
          </a:ln>
        </p:spPr>
        <p:txBody>
          <a:bodyPr lIns="45719" rIns="45719">
            <a:spAutoFit/>
          </a:bodyPr>
          <a:lstStyle/>
          <a:p>
            <a:pPr>
              <a:defRPr sz="2800" b="1"/>
            </a:pPr>
          </a:p>
          <a:p>
            <a:pPr>
              <a:defRPr sz="2800" b="1"/>
            </a:pPr>
          </a:p>
          <a:p>
            <a:pPr marL="285750" indent="-285750">
              <a:buSzPct val="100000"/>
              <a:buChar char="✓"/>
              <a:defRPr sz="2000"/>
            </a:pPr>
            <a:r>
              <a:t>低</a:t>
            </a:r>
            <a:r>
              <a:t>DM</a:t>
            </a:r>
            <a:r>
              <a:t>时，衍射闪烁主导；高</a:t>
            </a:r>
            <a:r>
              <a:t>DM</a:t>
            </a:r>
            <a:r>
              <a:t>时，折射闪烁主导。</a:t>
            </a:r>
          </a:p>
          <a:p>
            <a:pPr marL="285750" indent="-285750">
              <a:buSzPct val="100000"/>
              <a:buChar char="✓"/>
              <a:defRPr sz="2000"/>
            </a:pPr>
          </a:p>
          <a:p>
            <a:pPr marL="285750" indent="-285750">
              <a:buSzPct val="100000"/>
              <a:buChar char="✓"/>
              <a:defRPr sz="2000"/>
            </a:pPr>
            <a:r>
              <a:t>ISM</a:t>
            </a:r>
            <a:r>
              <a:t>的湍流沿着各个视线方向有很大不同。</a:t>
            </a:r>
          </a:p>
          <a:p>
            <a:pPr marL="285750" indent="-285750">
              <a:buSzPct val="100000"/>
              <a:buChar char="✓"/>
              <a:defRPr sz="2000"/>
            </a:pPr>
          </a:p>
          <a:p>
            <a:pPr marL="285750" indent="-285750">
              <a:buSzPct val="100000"/>
              <a:buChar char="✓"/>
              <a:defRPr sz="2000"/>
            </a:pPr>
            <a:r>
              <a:t>DM</a:t>
            </a:r>
            <a:r>
              <a:t>与调制指数反相关。</a:t>
            </a:r>
          </a:p>
        </p:txBody>
      </p:sp>
      <p:pic>
        <p:nvPicPr>
          <p:cNvPr id="347" name="pasted-image.png" descr="pasted-image.png"/>
          <p:cNvPicPr>
            <a:picLocks noChangeAspect="1"/>
          </p:cNvPicPr>
          <p:nvPr/>
        </p:nvPicPr>
        <p:blipFill>
          <a:blip r:embed="rId1"/>
          <a:stretch>
            <a:fillRect/>
          </a:stretch>
        </p:blipFill>
        <p:spPr>
          <a:xfrm>
            <a:off x="924475" y="986472"/>
            <a:ext cx="7206741" cy="5701468"/>
          </a:xfrm>
          <a:prstGeom prst="rect">
            <a:avLst/>
          </a:prstGeom>
          <a:ln w="12700">
            <a:miter lim="400000"/>
            <a:headEnd/>
            <a:tailEnd/>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52"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353" name="TextBox 17"/>
          <p:cNvSpPr txBox="1"/>
          <p:nvPr/>
        </p:nvSpPr>
        <p:spPr>
          <a:xfrm>
            <a:off x="669607" y="204788"/>
            <a:ext cx="6109679"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354"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355"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56" name="文本框 1"/>
          <p:cNvSpPr txBox="1"/>
          <p:nvPr/>
        </p:nvSpPr>
        <p:spPr>
          <a:xfrm>
            <a:off x="791272" y="1407585"/>
            <a:ext cx="2774311" cy="472441"/>
          </a:xfrm>
          <a:prstGeom prst="rect">
            <a:avLst/>
          </a:prstGeom>
          <a:ln w="12700">
            <a:miter lim="400000"/>
          </a:ln>
        </p:spPr>
        <p:txBody>
          <a:bodyPr lIns="45719" rIns="45719">
            <a:spAutoFit/>
          </a:bodyPr>
          <a:lstStyle>
            <a:lvl1pPr>
              <a:defRPr sz="2200" b="1"/>
            </a:lvl1pPr>
          </a:lstStyle>
          <a:p>
            <a:r>
              <a:t>“F”类结构函数</a:t>
            </a:r>
          </a:p>
        </p:txBody>
      </p:sp>
      <p:sp>
        <p:nvSpPr>
          <p:cNvPr id="357" name="（1）使用更长积分或具有更高灵敏度的望远镜进行观测，以提高“F-N”类观测的信噪比…"/>
          <p:cNvSpPr txBox="1"/>
          <p:nvPr/>
        </p:nvSpPr>
        <p:spPr>
          <a:xfrm>
            <a:off x="863899" y="2341460"/>
            <a:ext cx="10763697" cy="1092202"/>
          </a:xfrm>
          <a:prstGeom prst="rect">
            <a:avLst/>
          </a:prstGeom>
          <a:ln w="12700">
            <a:miter lim="400000"/>
          </a:ln>
        </p:spPr>
        <p:txBody>
          <a:bodyPr lIns="0" tIns="0" rIns="0" bIns="0">
            <a:spAutoFit/>
          </a:bodyPr>
          <a:lstStyle/>
          <a:p>
            <a:pPr>
              <a:defRPr sz="2200"/>
            </a:pPr>
            <a:r>
              <a:t>（1）</a:t>
            </a:r>
            <a:r>
              <a:t>使用更长积分或具有更高灵敏度的望远镜进行观测，以提高“F-N”类观测的信噪比</a:t>
            </a:r>
          </a:p>
          <a:p>
            <a:pPr>
              <a:defRPr sz="2200"/>
            </a:pPr>
          </a:p>
          <a:p>
            <a:pPr>
              <a:defRPr sz="2200"/>
            </a:pPr>
            <a:r>
              <a:t>（2）对“F-R”类脉冲星进行较高节奏的观测。</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62"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363" name="TextBox 17"/>
          <p:cNvSpPr txBox="1"/>
          <p:nvPr/>
        </p:nvSpPr>
        <p:spPr>
          <a:xfrm>
            <a:off x="669607" y="204788"/>
            <a:ext cx="6109679"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结果与分析</a:t>
            </a:r>
          </a:p>
        </p:txBody>
      </p:sp>
      <p:sp>
        <p:nvSpPr>
          <p:cNvPr id="364"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365"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pic>
        <p:nvPicPr>
          <p:cNvPr id="366" name="pasted-image.png" descr="pasted-image.png"/>
          <p:cNvPicPr>
            <a:picLocks noChangeAspect="1"/>
          </p:cNvPicPr>
          <p:nvPr/>
        </p:nvPicPr>
        <p:blipFill>
          <a:blip r:embed="rId1"/>
          <a:stretch>
            <a:fillRect/>
          </a:stretch>
        </p:blipFill>
        <p:spPr>
          <a:xfrm>
            <a:off x="5686143" y="0"/>
            <a:ext cx="5314723" cy="6858001"/>
          </a:xfrm>
          <a:prstGeom prst="rect">
            <a:avLst/>
          </a:prstGeom>
          <a:ln w="12700">
            <a:miter lim="400000"/>
            <a:headEnd/>
            <a:tailEnd/>
          </a:ln>
        </p:spPr>
      </p:pic>
      <p:pic>
        <p:nvPicPr>
          <p:cNvPr id="367" name="pasted-image.png" descr="pasted-image.png"/>
          <p:cNvPicPr>
            <a:picLocks noChangeAspect="1"/>
          </p:cNvPicPr>
          <p:nvPr/>
        </p:nvPicPr>
        <p:blipFill>
          <a:blip r:embed="rId2"/>
          <a:stretch>
            <a:fillRect/>
          </a:stretch>
        </p:blipFill>
        <p:spPr>
          <a:xfrm>
            <a:off x="738371" y="2852643"/>
            <a:ext cx="4371040" cy="3146118"/>
          </a:xfrm>
          <a:prstGeom prst="rect">
            <a:avLst/>
          </a:prstGeom>
          <a:ln w="12700">
            <a:miter lim="400000"/>
            <a:headEnd/>
            <a:tailEnd/>
          </a:ln>
        </p:spPr>
      </p:pic>
      <p:sp>
        <p:nvSpPr>
          <p:cNvPr id="368" name="调制指数与脉冲星分布"/>
          <p:cNvSpPr txBox="1"/>
          <p:nvPr/>
        </p:nvSpPr>
        <p:spPr>
          <a:xfrm>
            <a:off x="1520541" y="1324979"/>
            <a:ext cx="2806701" cy="381001"/>
          </a:xfrm>
          <a:prstGeom prst="rect">
            <a:avLst/>
          </a:prstGeom>
          <a:ln w="12700">
            <a:miter lim="400000"/>
          </a:ln>
        </p:spPr>
        <p:txBody>
          <a:bodyPr wrap="none" lIns="0" tIns="0" rIns="0" bIns="0">
            <a:spAutoFit/>
          </a:bodyPr>
          <a:lstStyle>
            <a:lvl1pPr>
              <a:defRPr sz="2200" b="1"/>
            </a:lvl1pPr>
          </a:lstStyle>
          <a:p>
            <a:r>
              <a:t>调制指数与脉冲星分布</a:t>
            </a:r>
          </a:p>
        </p:txBody>
      </p:sp>
      <p:pic>
        <p:nvPicPr>
          <p:cNvPr id="369" name="图像" descr="图像"/>
          <p:cNvPicPr>
            <a:picLocks noChangeAspect="1"/>
          </p:cNvPicPr>
          <p:nvPr/>
        </p:nvPicPr>
        <p:blipFill>
          <a:blip r:embed="rId3"/>
          <a:stretch>
            <a:fillRect/>
          </a:stretch>
        </p:blipFill>
        <p:spPr>
          <a:xfrm>
            <a:off x="10804067" y="694916"/>
            <a:ext cx="1394247" cy="426268"/>
          </a:xfrm>
          <a:prstGeom prst="rect">
            <a:avLst/>
          </a:prstGeom>
          <a:ln w="12700">
            <a:miter lim="400000"/>
            <a:headEnd/>
            <a:tailEnd/>
          </a:ln>
        </p:spPr>
      </p:pic>
      <p:sp>
        <p:nvSpPr>
          <p:cNvPr id="370" name="Kumamoto, et al., 2021"/>
          <p:cNvSpPr txBox="1"/>
          <p:nvPr/>
        </p:nvSpPr>
        <p:spPr>
          <a:xfrm>
            <a:off x="1504198" y="2108620"/>
            <a:ext cx="3164137" cy="368301"/>
          </a:xfrm>
          <a:prstGeom prst="rect">
            <a:avLst/>
          </a:prstGeom>
          <a:ln w="12700">
            <a:miter lim="400000"/>
          </a:ln>
        </p:spPr>
        <p:txBody>
          <a:bodyPr wrap="none" lIns="0" tIns="0" rIns="0" bIns="0">
            <a:spAutoFit/>
          </a:bodyPr>
          <a:lstStyle>
            <a:lvl1pPr>
              <a:lnSpc>
                <a:spcPct val="200000"/>
              </a:lnSpc>
              <a:defRPr sz="2400"/>
            </a:lvl1pPr>
          </a:lstStyle>
          <a:p>
            <a:r>
              <a:t>Kumamoto, et al., 2021</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矩形 48"/>
          <p:cNvSpPr/>
          <p:nvPr/>
        </p:nvSpPr>
        <p:spPr>
          <a:xfrm rot="16200000" flipV="1">
            <a:off x="5668376" y="-646357"/>
            <a:ext cx="855255" cy="12192003"/>
          </a:xfrm>
          <a:prstGeom prst="rect">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75" name="矩形 47"/>
          <p:cNvSpPr/>
          <p:nvPr/>
        </p:nvSpPr>
        <p:spPr>
          <a:xfrm rot="5400000">
            <a:off x="5668375" y="-4615638"/>
            <a:ext cx="855255" cy="12192004"/>
          </a:xfrm>
          <a:prstGeom prst="rect">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76" name="矩形 13"/>
          <p:cNvSpPr/>
          <p:nvPr/>
        </p:nvSpPr>
        <p:spPr>
          <a:xfrm>
            <a:off x="0" y="-1"/>
            <a:ext cx="12192000" cy="1700215"/>
          </a:xfrm>
          <a:prstGeom prst="rect">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77" name="矩形 44"/>
          <p:cNvSpPr/>
          <p:nvPr/>
        </p:nvSpPr>
        <p:spPr>
          <a:xfrm>
            <a:off x="0" y="5157787"/>
            <a:ext cx="12192000" cy="1700212"/>
          </a:xfrm>
          <a:prstGeom prst="rect">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78" name="TextBox 17"/>
          <p:cNvSpPr txBox="1"/>
          <p:nvPr/>
        </p:nvSpPr>
        <p:spPr>
          <a:xfrm>
            <a:off x="1677223" y="1882588"/>
            <a:ext cx="2356833" cy="3190241"/>
          </a:xfrm>
          <a:prstGeom prst="rect">
            <a:avLst/>
          </a:prstGeom>
          <a:ln w="12700">
            <a:miter lim="400000"/>
          </a:ln>
        </p:spPr>
        <p:txBody>
          <a:bodyPr lIns="45719" rIns="45719">
            <a:spAutoFit/>
          </a:bodyPr>
          <a:lstStyle>
            <a:lvl1pPr algn="just">
              <a:defRPr sz="19900" b="1" i="1">
                <a:gradFill flip="none" rotWithShape="1">
                  <a:gsLst>
                    <a:gs pos="0">
                      <a:srgbClr val="171CF9"/>
                    </a:gs>
                    <a:gs pos="77000">
                      <a:srgbClr val="7698D4"/>
                    </a:gs>
                    <a:gs pos="100000">
                      <a:srgbClr val="7698D4">
                        <a:alpha val="0"/>
                      </a:srgbClr>
                    </a:gs>
                  </a:gsLst>
                  <a:lin ang="0" scaled="0"/>
                </a:gradFill>
                <a:latin typeface="Century Gothic"/>
                <a:ea typeface="Century Gothic"/>
                <a:cs typeface="Century Gothic"/>
                <a:sym typeface="Century Gothic"/>
              </a:defRPr>
            </a:lvl1pPr>
          </a:lstStyle>
          <a:p>
            <a:r>
              <a:t>4</a:t>
            </a:r>
          </a:p>
        </p:txBody>
      </p:sp>
      <p:sp>
        <p:nvSpPr>
          <p:cNvPr id="379" name="矩形 1"/>
          <p:cNvSpPr/>
          <p:nvPr/>
        </p:nvSpPr>
        <p:spPr>
          <a:xfrm rot="20233290">
            <a:off x="1801813" y="3487656"/>
            <a:ext cx="1871662" cy="144464"/>
          </a:xfrm>
          <a:prstGeom prst="rect">
            <a:avLst/>
          </a:prstGeom>
          <a:solidFill>
            <a:srgbClr val="FFFFFF"/>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80" name="TextBox 17"/>
          <p:cNvSpPr txBox="1"/>
          <p:nvPr/>
        </p:nvSpPr>
        <p:spPr>
          <a:xfrm>
            <a:off x="4130357" y="2419350"/>
            <a:ext cx="1989772" cy="726440"/>
          </a:xfrm>
          <a:prstGeom prst="rect">
            <a:avLst/>
          </a:prstGeom>
          <a:ln w="12700">
            <a:miter lim="400000"/>
          </a:ln>
        </p:spPr>
        <p:txBody>
          <a:bodyPr lIns="45719" rIns="45719">
            <a:spAutoFit/>
          </a:bodyPr>
          <a:lstStyle>
            <a:lvl1pPr>
              <a:defRPr sz="3600">
                <a:solidFill>
                  <a:srgbClr val="5458FA"/>
                </a:solidFill>
                <a:latin typeface="思源黑体 CN Medium"/>
                <a:ea typeface="思源黑体 CN Medium"/>
                <a:cs typeface="思源黑体 CN Medium"/>
                <a:sym typeface="思源黑体 CN Medium"/>
              </a:defRPr>
            </a:lvl1pPr>
          </a:lstStyle>
          <a:p>
            <a:r>
              <a:t>第四部分</a:t>
            </a:r>
          </a:p>
        </p:txBody>
      </p:sp>
      <p:grpSp>
        <p:nvGrpSpPr>
          <p:cNvPr id="384" name="组合 11"/>
          <p:cNvGrpSpPr/>
          <p:nvPr/>
        </p:nvGrpSpPr>
        <p:grpSpPr>
          <a:xfrm>
            <a:off x="6215063" y="2574924"/>
            <a:ext cx="598488" cy="192089"/>
            <a:chOff x="55562" y="14858"/>
            <a:chExt cx="598487" cy="192087"/>
          </a:xfrm>
        </p:grpSpPr>
        <p:sp>
          <p:nvSpPr>
            <p:cNvPr id="381" name="等腰三角形 8"/>
            <p:cNvSpPr/>
            <p:nvPr/>
          </p:nvSpPr>
          <p:spPr>
            <a:xfrm rot="5400000">
              <a:off x="42861" y="27558"/>
              <a:ext cx="192089"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382" name="等腰三角形 52"/>
            <p:cNvSpPr/>
            <p:nvPr/>
          </p:nvSpPr>
          <p:spPr>
            <a:xfrm rot="5400000">
              <a:off x="258761" y="27558"/>
              <a:ext cx="192089"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383" name="等腰三角形 53"/>
            <p:cNvSpPr/>
            <p:nvPr/>
          </p:nvSpPr>
          <p:spPr>
            <a:xfrm rot="5400000">
              <a:off x="474662" y="27558"/>
              <a:ext cx="192088"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grpSp>
      <p:sp>
        <p:nvSpPr>
          <p:cNvPr id="385" name="TextBox 17"/>
          <p:cNvSpPr txBox="1"/>
          <p:nvPr/>
        </p:nvSpPr>
        <p:spPr>
          <a:xfrm>
            <a:off x="4130357" y="3441700"/>
            <a:ext cx="5033011" cy="1043940"/>
          </a:xfrm>
          <a:prstGeom prst="rect">
            <a:avLst/>
          </a:prstGeom>
          <a:ln w="12700">
            <a:miter lim="400000"/>
          </a:ln>
        </p:spPr>
        <p:txBody>
          <a:bodyPr lIns="45719" rIns="45719">
            <a:spAutoFit/>
          </a:bodyPr>
          <a:lstStyle>
            <a:lvl1pPr>
              <a:defRPr sz="5400">
                <a:solidFill>
                  <a:srgbClr val="171CF9"/>
                </a:solidFill>
                <a:latin typeface="思源黑体 CN Medium"/>
                <a:ea typeface="思源黑体 CN Medium"/>
                <a:cs typeface="思源黑体 CN Medium"/>
                <a:sym typeface="思源黑体 CN Medium"/>
              </a:defRPr>
            </a:lvl1pPr>
          </a:lstStyle>
          <a:p>
            <a:r>
              <a:t>总结与学术成果</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88"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389" name="TextBox 17"/>
          <p:cNvSpPr txBox="1"/>
          <p:nvPr/>
        </p:nvSpPr>
        <p:spPr>
          <a:xfrm>
            <a:off x="669607" y="204788"/>
            <a:ext cx="6109679"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总结与展望</a:t>
            </a:r>
          </a:p>
        </p:txBody>
      </p:sp>
      <p:sp>
        <p:nvSpPr>
          <p:cNvPr id="390"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391"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92" name="文本框 1"/>
          <p:cNvSpPr txBox="1"/>
          <p:nvPr/>
        </p:nvSpPr>
        <p:spPr>
          <a:xfrm>
            <a:off x="1049133" y="1910248"/>
            <a:ext cx="10389563" cy="3025141"/>
          </a:xfrm>
          <a:prstGeom prst="rect">
            <a:avLst/>
          </a:prstGeom>
          <a:ln w="12700">
            <a:miter lim="400000"/>
          </a:ln>
        </p:spPr>
        <p:txBody>
          <a:bodyPr lIns="45719" rIns="45719">
            <a:spAutoFit/>
          </a:bodyPr>
          <a:lstStyle/>
          <a:p>
            <a:pPr marL="342900" indent="-342900">
              <a:lnSpc>
                <a:spcPct val="150000"/>
              </a:lnSpc>
              <a:buSzPct val="100000"/>
              <a:buChar char="✓"/>
              <a:defRPr sz="2400"/>
            </a:pPr>
            <a:r>
              <a:t>得到了</a:t>
            </a:r>
            <a:r>
              <a:t>1.4GHz</a:t>
            </a:r>
            <a:r>
              <a:t>下的</a:t>
            </a:r>
            <a:r>
              <a:t>151</a:t>
            </a:r>
            <a:r>
              <a:t>颗脉冲星的流量密度和误差的测量值；</a:t>
            </a:r>
          </a:p>
          <a:p>
            <a:pPr marL="342900" indent="-342900">
              <a:lnSpc>
                <a:spcPct val="150000"/>
              </a:lnSpc>
              <a:buSzPct val="100000"/>
              <a:buChar char="✓"/>
              <a:defRPr sz="2400"/>
            </a:pPr>
            <a:r>
              <a:t>计算了调制指数来表征流量密度的变化，并量化了影响调制指数的因素；</a:t>
            </a:r>
          </a:p>
          <a:p>
            <a:pPr marL="342900" indent="-342900">
              <a:lnSpc>
                <a:spcPct val="150000"/>
              </a:lnSpc>
              <a:buSzPct val="100000"/>
              <a:buChar char="✓"/>
              <a:defRPr sz="2400"/>
            </a:pPr>
            <a:r>
              <a:t>尽管有很大的分散，但我们发现</a:t>
            </a:r>
            <a:r>
              <a:t>DM</a:t>
            </a:r>
            <a:r>
              <a:t>与调制指数有反相关的关系；</a:t>
            </a:r>
          </a:p>
          <a:p>
            <a:pPr marL="342900" indent="-342900">
              <a:lnSpc>
                <a:spcPct val="150000"/>
              </a:lnSpc>
              <a:buSzPct val="100000"/>
              <a:buChar char="✓"/>
              <a:defRPr sz="2400"/>
            </a:pPr>
            <a:r>
              <a:t>测量了</a:t>
            </a:r>
            <a:r>
              <a:t>10</a:t>
            </a:r>
            <a:r>
              <a:t>颗脉冲星的折射时标，</a:t>
            </a:r>
            <a:r>
              <a:t>5</a:t>
            </a:r>
            <a:r>
              <a:t>颗脉冲星的折射时标下限，并得到了它们的结构函数以及最佳的拟合。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395"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396"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学术成果</a:t>
            </a:r>
          </a:p>
        </p:txBody>
      </p:sp>
      <p:sp>
        <p:nvSpPr>
          <p:cNvPr id="397"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398"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grpSp>
        <p:nvGrpSpPr>
          <p:cNvPr id="401" name="组合 14"/>
          <p:cNvGrpSpPr/>
          <p:nvPr/>
        </p:nvGrpSpPr>
        <p:grpSpPr>
          <a:xfrm>
            <a:off x="1390153" y="2038111"/>
            <a:ext cx="2481613" cy="510541"/>
            <a:chOff x="0" y="0"/>
            <a:chExt cx="2481612" cy="510540"/>
          </a:xfrm>
        </p:grpSpPr>
        <p:sp>
          <p:nvSpPr>
            <p:cNvPr id="399" name="TextBox 17"/>
            <p:cNvSpPr txBox="1"/>
            <p:nvPr/>
          </p:nvSpPr>
          <p:spPr>
            <a:xfrm>
              <a:off x="276455" y="0"/>
              <a:ext cx="2205158" cy="510540"/>
            </a:xfrm>
            <a:prstGeom prst="rect">
              <a:avLst/>
            </a:prstGeom>
            <a:noFill/>
            <a:ln w="12700" cap="flat">
              <a:noFill/>
              <a:miter lim="400000"/>
            </a:ln>
            <a:effectLst/>
          </p:spPr>
          <p:txBody>
            <a:bodyPr wrap="square" lIns="45719" tIns="45719" rIns="45719" bIns="45719" numCol="1" anchor="t">
              <a:spAutoFit/>
            </a:bodyPr>
            <a:lstStyle>
              <a:lvl1pPr>
                <a:defRPr sz="2400">
                  <a:solidFill>
                    <a:srgbClr val="404040"/>
                  </a:solidFill>
                  <a:latin typeface="思源黑体 CN Bold"/>
                  <a:ea typeface="思源黑体 CN Bold"/>
                  <a:cs typeface="思源黑体 CN Bold"/>
                  <a:sym typeface="思源黑体 CN Bold"/>
                </a:defRPr>
              </a:lvl1pPr>
            </a:lstStyle>
            <a:p>
              <a:r>
                <a:t>发表论文情况</a:t>
              </a:r>
            </a:p>
          </p:txBody>
        </p:sp>
        <p:sp>
          <p:nvSpPr>
            <p:cNvPr id="400" name="直接连接符 18"/>
            <p:cNvSpPr/>
            <p:nvPr/>
          </p:nvSpPr>
          <p:spPr>
            <a:xfrm flipH="1">
              <a:off x="-1" y="56416"/>
              <a:ext cx="2" cy="318053"/>
            </a:xfrm>
            <a:prstGeom prst="line">
              <a:avLst/>
            </a:prstGeom>
            <a:noFill/>
            <a:ln w="57150" cap="rnd">
              <a:solidFill>
                <a:srgbClr val="2F33F9"/>
              </a:solidFill>
              <a:prstDash val="solid"/>
              <a:round/>
            </a:ln>
            <a:effectLst/>
          </p:spPr>
          <p:txBody>
            <a:bodyPr wrap="square" lIns="0" tIns="0" rIns="0" bIns="0" numCol="1" anchor="t">
              <a:noAutofit/>
            </a:bodyPr>
            <a:lstStyle/>
            <a:p/>
          </p:txBody>
        </p:sp>
      </p:grpSp>
      <p:pic>
        <p:nvPicPr>
          <p:cNvPr id="402" name="图片 1" descr="图片 1"/>
          <p:cNvPicPr>
            <a:picLocks noChangeAspect="1"/>
          </p:cNvPicPr>
          <p:nvPr/>
        </p:nvPicPr>
        <p:blipFill>
          <a:blip r:embed="rId1"/>
          <a:stretch>
            <a:fillRect/>
          </a:stretch>
        </p:blipFill>
        <p:spPr>
          <a:xfrm>
            <a:off x="1281112" y="2792640"/>
            <a:ext cx="10472420" cy="2129755"/>
          </a:xfrm>
          <a:prstGeom prst="rect">
            <a:avLst/>
          </a:prstGeom>
          <a:ln w="12700">
            <a:miter lim="400000"/>
            <a:headEnd/>
            <a:tailEnd/>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椭圆 12"/>
          <p:cNvSpPr/>
          <p:nvPr/>
        </p:nvSpPr>
        <p:spPr>
          <a:xfrm>
            <a:off x="-5622849" y="-315001"/>
            <a:ext cx="8172002" cy="7488002"/>
          </a:xfrm>
          <a:prstGeom prst="ellipse">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405" name="TextBox 17"/>
          <p:cNvSpPr txBox="1"/>
          <p:nvPr/>
        </p:nvSpPr>
        <p:spPr>
          <a:xfrm>
            <a:off x="3525519" y="2208691"/>
            <a:ext cx="8044499" cy="1014730"/>
          </a:xfrm>
          <a:prstGeom prst="rect">
            <a:avLst/>
          </a:prstGeom>
          <a:ln w="12700">
            <a:miter lim="400000"/>
          </a:ln>
        </p:spPr>
        <p:txBody>
          <a:bodyPr lIns="45719" rIns="45719">
            <a:spAutoFit/>
          </a:bodyPr>
          <a:lstStyle>
            <a:lvl1pPr>
              <a:defRPr sz="6000">
                <a:solidFill>
                  <a:srgbClr val="171CF9"/>
                </a:solidFill>
                <a:latin typeface="思源黑体 CN Medium"/>
                <a:ea typeface="思源黑体 CN Medium"/>
                <a:cs typeface="思源黑体 CN Medium"/>
                <a:sym typeface="思源黑体 CN Medium"/>
              </a:defRPr>
            </a:lvl1pPr>
          </a:lstStyle>
          <a:p>
            <a:r>
              <a:t>      汇报完毕 </a:t>
            </a:r>
          </a:p>
        </p:txBody>
      </p:sp>
      <p:sp>
        <p:nvSpPr>
          <p:cNvPr id="406" name="直接连接符 6"/>
          <p:cNvSpPr/>
          <p:nvPr/>
        </p:nvSpPr>
        <p:spPr>
          <a:xfrm>
            <a:off x="3622675" y="3501008"/>
            <a:ext cx="7993064" cy="1"/>
          </a:xfrm>
          <a:prstGeom prst="line">
            <a:avLst/>
          </a:prstGeom>
          <a:ln w="12700">
            <a:solidFill>
              <a:srgbClr val="D9D9D9"/>
            </a:solidFill>
            <a:miter/>
          </a:ln>
        </p:spPr>
        <p:txBody>
          <a:bodyPr lIns="0" tIns="0" rIns="0" bIns="0"/>
          <a:lstStyle/>
          <a:p/>
        </p:txBody>
      </p:sp>
      <p:sp>
        <p:nvSpPr>
          <p:cNvPr id="407" name="椭圆 8"/>
          <p:cNvSpPr/>
          <p:nvPr/>
        </p:nvSpPr>
        <p:spPr>
          <a:xfrm>
            <a:off x="-6289675" y="-639763"/>
            <a:ext cx="8172450" cy="8137526"/>
          </a:xfrm>
          <a:prstGeom prst="ellipse">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grpSp>
        <p:nvGrpSpPr>
          <p:cNvPr id="411" name="组合 1"/>
          <p:cNvGrpSpPr/>
          <p:nvPr/>
        </p:nvGrpSpPr>
        <p:grpSpPr>
          <a:xfrm>
            <a:off x="3622674" y="4090959"/>
            <a:ext cx="3167438" cy="518033"/>
            <a:chOff x="0" y="0"/>
            <a:chExt cx="3167436" cy="518032"/>
          </a:xfrm>
        </p:grpSpPr>
        <p:sp>
          <p:nvSpPr>
            <p:cNvPr id="408" name="椭圆 18"/>
            <p:cNvSpPr/>
            <p:nvPr/>
          </p:nvSpPr>
          <p:spPr>
            <a:xfrm>
              <a:off x="0" y="0"/>
              <a:ext cx="490811" cy="490811"/>
            </a:xfrm>
            <a:prstGeom prst="ellipse">
              <a:avLst/>
            </a:prstGeom>
            <a:gradFill flip="none" rotWithShape="1">
              <a:gsLst>
                <a:gs pos="28000">
                  <a:srgbClr val="2B30F9"/>
                </a:gs>
                <a:gs pos="100000">
                  <a:srgbClr val="2B30F9">
                    <a:alpha val="27000"/>
                  </a:srgbClr>
                </a:gs>
              </a:gsLst>
              <a:lin ang="5400000" scaled="0"/>
            </a:gra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pic>
          <p:nvPicPr>
            <p:cNvPr id="409" name="图形 23" descr="图形 23"/>
            <p:cNvPicPr>
              <a:picLocks noChangeAspect="1"/>
            </p:cNvPicPr>
            <p:nvPr/>
          </p:nvPicPr>
          <p:blipFill>
            <a:blip r:embed="rId1"/>
            <a:stretch>
              <a:fillRect/>
            </a:stretch>
          </p:blipFill>
          <p:spPr>
            <a:xfrm>
              <a:off x="34552" y="34712"/>
              <a:ext cx="420689" cy="420688"/>
            </a:xfrm>
            <a:prstGeom prst="rect">
              <a:avLst/>
            </a:prstGeom>
            <a:ln w="12700" cap="flat">
              <a:noFill/>
              <a:miter lim="400000"/>
              <a:headEnd/>
              <a:tailEnd/>
            </a:ln>
            <a:effectLst/>
          </p:spPr>
        </p:pic>
        <p:sp>
          <p:nvSpPr>
            <p:cNvPr id="410" name="TextBox 17"/>
            <p:cNvSpPr txBox="1"/>
            <p:nvPr/>
          </p:nvSpPr>
          <p:spPr>
            <a:xfrm>
              <a:off x="618087" y="7492"/>
              <a:ext cx="2549350" cy="510541"/>
            </a:xfrm>
            <a:prstGeom prst="rect">
              <a:avLst/>
            </a:prstGeom>
            <a:noFill/>
            <a:ln w="12700" cap="flat">
              <a:noFill/>
              <a:miter lim="400000"/>
            </a:ln>
            <a:effectLst/>
          </p:spPr>
          <p:txBody>
            <a:bodyPr wrap="square" lIns="45719" tIns="45719" rIns="45719" bIns="45719" numCol="1" anchor="t">
              <a:spAutoFit/>
            </a:bodyPr>
            <a:lstStyle>
              <a:lvl1pPr>
                <a:defRPr sz="2400">
                  <a:solidFill>
                    <a:srgbClr val="595959"/>
                  </a:solidFill>
                  <a:latin typeface="思源黑体 CN Regular"/>
                  <a:ea typeface="思源黑体 CN Regular"/>
                  <a:cs typeface="思源黑体 CN Regular"/>
                  <a:sym typeface="思源黑体 CN Regular"/>
                </a:defRPr>
              </a:lvl1pPr>
            </a:lstStyle>
            <a:p>
              <a:r>
                <a:t>汇报人：王子阳</a:t>
              </a:r>
            </a:p>
          </p:txBody>
        </p:sp>
      </p:grpSp>
      <p:grpSp>
        <p:nvGrpSpPr>
          <p:cNvPr id="415" name="组合 2"/>
          <p:cNvGrpSpPr/>
          <p:nvPr/>
        </p:nvGrpSpPr>
        <p:grpSpPr>
          <a:xfrm>
            <a:off x="7257856" y="4109530"/>
            <a:ext cx="4104568" cy="530843"/>
            <a:chOff x="0" y="0"/>
            <a:chExt cx="4104566" cy="530842"/>
          </a:xfrm>
        </p:grpSpPr>
        <p:sp>
          <p:nvSpPr>
            <p:cNvPr id="412" name="TextBox 17"/>
            <p:cNvSpPr txBox="1"/>
            <p:nvPr/>
          </p:nvSpPr>
          <p:spPr>
            <a:xfrm>
              <a:off x="618087" y="20302"/>
              <a:ext cx="3486480" cy="510541"/>
            </a:xfrm>
            <a:prstGeom prst="rect">
              <a:avLst/>
            </a:prstGeom>
            <a:noFill/>
            <a:ln w="12700" cap="flat">
              <a:noFill/>
              <a:miter lim="400000"/>
            </a:ln>
            <a:effectLst/>
          </p:spPr>
          <p:txBody>
            <a:bodyPr wrap="square" lIns="45719" tIns="45719" rIns="45719" bIns="45719" numCol="1" anchor="t">
              <a:spAutoFit/>
            </a:bodyPr>
            <a:lstStyle/>
            <a:p>
              <a:pPr>
                <a:defRPr sz="2400">
                  <a:solidFill>
                    <a:srgbClr val="595959"/>
                  </a:solidFill>
                  <a:latin typeface="思源黑体 CN Regular"/>
                  <a:ea typeface="思源黑体 CN Regular"/>
                  <a:cs typeface="思源黑体 CN Regular"/>
                  <a:sym typeface="思源黑体 CN Regular"/>
                </a:defRPr>
              </a:pPr>
              <a:r>
                <a:t>日期：</a:t>
              </a:r>
              <a:r>
                <a:t>2023</a:t>
              </a:r>
              <a:r>
                <a:t>年</a:t>
              </a:r>
              <a:r>
                <a:t>7</a:t>
              </a:r>
              <a:r>
                <a:t>月</a:t>
              </a:r>
              <a:r>
                <a:t>5</a:t>
              </a:r>
              <a:r>
                <a:t>日</a:t>
              </a:r>
            </a:p>
          </p:txBody>
        </p:sp>
        <p:sp>
          <p:nvSpPr>
            <p:cNvPr id="413" name="椭圆 29"/>
            <p:cNvSpPr/>
            <p:nvPr/>
          </p:nvSpPr>
          <p:spPr>
            <a:xfrm>
              <a:off x="0" y="0"/>
              <a:ext cx="490811" cy="490811"/>
            </a:xfrm>
            <a:prstGeom prst="ellipse">
              <a:avLst/>
            </a:prstGeom>
            <a:gradFill flip="none" rotWithShape="1">
              <a:gsLst>
                <a:gs pos="28000">
                  <a:srgbClr val="2B30F9"/>
                </a:gs>
                <a:gs pos="100000">
                  <a:srgbClr val="2B30F9">
                    <a:alpha val="27000"/>
                  </a:srgbClr>
                </a:gs>
              </a:gsLst>
              <a:lin ang="5400000" scaled="0"/>
            </a:gra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pic>
          <p:nvPicPr>
            <p:cNvPr id="414" name="图形 27" descr="图形 27"/>
            <p:cNvPicPr>
              <a:picLocks noChangeAspect="1"/>
            </p:cNvPicPr>
            <p:nvPr/>
          </p:nvPicPr>
          <p:blipFill>
            <a:blip r:embed="rId2"/>
            <a:stretch>
              <a:fillRect/>
            </a:stretch>
          </p:blipFill>
          <p:spPr>
            <a:xfrm>
              <a:off x="81557" y="82337"/>
              <a:ext cx="327026" cy="325438"/>
            </a:xfrm>
            <a:prstGeom prst="rect">
              <a:avLst/>
            </a:prstGeom>
            <a:ln w="12700" cap="flat">
              <a:noFill/>
              <a:miter lim="400000"/>
              <a:headEnd/>
              <a:tailEnd/>
            </a:ln>
            <a:effectLst/>
          </p:spPr>
        </p:pic>
      </p:grpSp>
      <p:sp>
        <p:nvSpPr>
          <p:cNvPr id="416" name="矩形 14"/>
          <p:cNvSpPr/>
          <p:nvPr/>
        </p:nvSpPr>
        <p:spPr>
          <a:xfrm>
            <a:off x="-7787148" y="-1413304"/>
            <a:ext cx="7787148" cy="11533238"/>
          </a:xfrm>
          <a:prstGeom prst="rect">
            <a:avLst/>
          </a:prstGeom>
          <a:solidFill>
            <a:srgbClr val="E6E6E6"/>
          </a:solidFill>
          <a:ln w="12700">
            <a:miter lim="400000"/>
          </a:ln>
        </p:spPr>
        <p:txBody>
          <a:bodyPr lIns="0" tIns="0" rIns="0" bIns="0" anchor="ctr"/>
          <a:lstStyle/>
          <a:p>
            <a:pPr algn="ctr">
              <a:defRPr>
                <a:solidFill>
                  <a:srgbClr val="FFFFFF"/>
                </a:solidFill>
              </a:defRPr>
            </a:p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419"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420"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附录</a:t>
            </a:r>
          </a:p>
        </p:txBody>
      </p:sp>
      <p:sp>
        <p:nvSpPr>
          <p:cNvPr id="421"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422"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mc:AlternateContent xmlns:mc="http://schemas.openxmlformats.org/markup-compatibility/2006">
        <mc:Choice xmlns:a14="http://schemas.microsoft.com/office/drawing/2010/main" Requires="a14">
          <p:sp>
            <p:nvSpPr>
              <p:cNvPr id="423" name="文本框 2"/>
              <p:cNvSpPr txBox="1"/>
              <p:nvPr/>
            </p:nvSpPr>
            <p:spPr>
              <a:xfrm>
                <a:off x="997825" y="1570075"/>
                <a:ext cx="10579704" cy="3742690"/>
              </a:xfrm>
              <a:prstGeom prst="rect">
                <a:avLst/>
              </a:prstGeom>
              <a:ln w="12700">
                <a:miter lim="400000"/>
              </a:ln>
            </p:spPr>
            <p:txBody>
              <a:bodyPr lIns="45719" rIns="45719">
                <a:spAutoFit/>
              </a:bodyPr>
              <a:lstStyle/>
              <a:p>
                <a:pPr>
                  <a:defRPr sz="2400"/>
                </a:pPr>
                <a:r>
                  <a:t>平均流量密度：加权平均值，权重为</a:t>
                </a:r>
                <a14:m>
                  <m:oMath xmlns:m="http://schemas.openxmlformats.org/officeDocument/2006/math">
                    <m:f>
                      <m:fPr>
                        <m:ctrlPr>
                          <a:rPr sz="2400" i="1">
                            <a:solidFill>
                              <a:srgbClr val="000000"/>
                            </a:solidFill>
                            <a:latin typeface="Cambria Math" panose="02040503050406030204" pitchFamily="18" charset="0"/>
                          </a:rPr>
                        </m:ctrlPr>
                      </m:fPr>
                      <m:num>
                        <m:r>
                          <a:rPr sz="2400" i="1">
                            <a:solidFill>
                              <a:srgbClr val="000000"/>
                            </a:solidFill>
                            <a:latin typeface="Cambria Math" panose="02040503050406030204" pitchFamily="18" charset="0"/>
                          </a:rPr>
                          <m:t>1</m:t>
                        </m:r>
                      </m:num>
                      <m:den>
                        <m:sSubSup>
                          <m:sSubSupPr>
                            <m:ctrlPr>
                              <a:rPr/>
                            </m:ctrlPr>
                          </m:sSubSupPr>
                          <m:e>
                            <m:r>
                              <a:rPr sz="2400" i="1">
                                <a:solidFill>
                                  <a:srgbClr val="000000"/>
                                </a:solidFill>
                                <a:latin typeface="Cambria Math" panose="02040503050406030204" pitchFamily="18" charset="0"/>
                              </a:rPr>
                              <m:t>𝑒</m:t>
                            </m:r>
                          </m:e>
                          <m:sub>
                            <m:r>
                              <m:rPr>
                                <m:sty m:val="p"/>
                              </m:rPr>
                              <a:rPr sz="2400" i="1">
                                <a:solidFill>
                                  <a:srgbClr val="000000"/>
                                </a:solidFill>
                                <a:latin typeface="Cambria Math" panose="02040503050406030204" pitchFamily="18" charset="0"/>
                              </a:rPr>
                              <m:t>i</m:t>
                            </m:r>
                          </m:sub>
                          <m:sup>
                            <m:r>
                              <a:rPr sz="2400" i="1">
                                <a:solidFill>
                                  <a:srgbClr val="000000"/>
                                </a:solidFill>
                                <a:latin typeface="Cambria Math" panose="02040503050406030204" pitchFamily="18" charset="0"/>
                              </a:rPr>
                              <m:t>2</m:t>
                            </m:r>
                          </m:sup>
                        </m:sSubSup>
                      </m:den>
                    </m:f>
                  </m:oMath>
                </a14:m>
              </a:p>
              <a:p>
                <a:pPr>
                  <a:defRPr sz="2400"/>
                </a:pPr>
              </a:p>
              <a:p>
                <a:pPr>
                  <a:defRPr sz="2400"/>
                </a:pPr>
                <a:r>
                  <a:t>平均流量密度误差：</a:t>
                </a:r>
              </a:p>
              <a:p>
                <a:pPr>
                  <a:defRPr sz="2400">
                    <a:latin typeface="Cambria Math"/>
                    <a:ea typeface="Cambria Math"/>
                    <a:cs typeface="Cambria Math"/>
                    <a:sym typeface="Cambria Math"/>
                  </a:defRPr>
                </a:pPr>
                <a14:m>
                  <m:oMathPara xmlns:m="http://schemas.openxmlformats.org/officeDocument/2006/math">
                    <m:oMathParaPr>
                      <m:jc m:val="left"/>
                    </m:oMathParaPr>
                    <m:oMath xmlns:m="http://schemas.openxmlformats.org/officeDocument/2006/math">
                      <m:sSubSup>
                        <m:sSubSupPr>
                          <m:ctrlPr>
                            <a:rPr/>
                          </m:ctrlPr>
                        </m:sSubSupPr>
                        <m:e>
                          <m:r>
                            <a:rPr sz="2400" i="1">
                              <a:solidFill>
                                <a:srgbClr val="000000"/>
                              </a:solidFill>
                              <a:latin typeface="Cambria Math" panose="02040503050406030204" pitchFamily="18" charset="0"/>
                            </a:rPr>
                            <m:t>𝑒</m:t>
                          </m:r>
                        </m:e>
                        <m:sub>
                          <m:r>
                            <a:rPr sz="2400" i="1">
                              <a:solidFill>
                                <a:srgbClr val="000000"/>
                              </a:solidFill>
                              <a:latin typeface="Cambria Math" panose="02040503050406030204" pitchFamily="18" charset="0"/>
                            </a:rPr>
                            <m:t>𝑠</m:t>
                          </m:r>
                        </m:sub>
                        <m:sup>
                          <m:r>
                            <a:rPr sz="2400" i="1">
                              <a:solidFill>
                                <a:srgbClr val="000000"/>
                              </a:solidFill>
                              <a:latin typeface="Cambria Math" panose="02040503050406030204" pitchFamily="18" charset="0"/>
                            </a:rPr>
                            <m:t>2</m:t>
                          </m:r>
                        </m:sup>
                      </m:sSubSup>
                      <m:r>
                        <a:rPr sz="2400" i="1">
                          <a:solidFill>
                            <a:srgbClr val="000000"/>
                          </a:solidFill>
                          <a:latin typeface="Cambria Math" panose="02040503050406030204" pitchFamily="18" charset="0"/>
                        </a:rPr>
                        <m:t>=</m:t>
                      </m:r>
                      <m:sSubSup>
                        <m:sSubSupPr>
                          <m:ctrlPr>
                            <a:rPr/>
                          </m:ctrlPr>
                        </m:sSubSupPr>
                        <m:e>
                          <m:r>
                            <a:rPr sz="2400" i="1">
                              <a:solidFill>
                                <a:srgbClr val="000000"/>
                              </a:solidFill>
                              <a:latin typeface="Cambria Math" panose="02040503050406030204" pitchFamily="18" charset="0"/>
                            </a:rPr>
                            <m:t>𝑒</m:t>
                          </m:r>
                        </m:e>
                        <m:sub>
                          <m:r>
                            <a:rPr sz="2400" i="1">
                              <a:solidFill>
                                <a:srgbClr val="000000"/>
                              </a:solidFill>
                              <a:latin typeface="Cambria Math" panose="02040503050406030204" pitchFamily="18" charset="0"/>
                            </a:rPr>
                            <m:t>𝑠</m:t>
                          </m:r>
                          <m:r>
                            <a:rPr sz="2400" i="1">
                              <a:solidFill>
                                <a:srgbClr val="000000"/>
                              </a:solidFill>
                              <a:latin typeface="Cambria Math" panose="02040503050406030204" pitchFamily="18" charset="0"/>
                            </a:rPr>
                            <m:t>𝑦</m:t>
                          </m:r>
                          <m:r>
                            <a:rPr sz="2400" i="1">
                              <a:solidFill>
                                <a:srgbClr val="000000"/>
                              </a:solidFill>
                              <a:latin typeface="Cambria Math" panose="02040503050406030204" pitchFamily="18" charset="0"/>
                            </a:rPr>
                            <m:t>𝑠</m:t>
                          </m:r>
                        </m:sub>
                        <m:sup>
                          <m:r>
                            <a:rPr sz="2400" i="1">
                              <a:solidFill>
                                <a:srgbClr val="000000"/>
                              </a:solidFill>
                              <a:latin typeface="Cambria Math" panose="02040503050406030204" pitchFamily="18" charset="0"/>
                            </a:rPr>
                            <m:t>2</m:t>
                          </m:r>
                        </m:sup>
                      </m:sSubSup>
                      <m:r>
                        <a:rPr sz="2400" i="1">
                          <a:solidFill>
                            <a:srgbClr val="000000"/>
                          </a:solidFill>
                          <a:latin typeface="Cambria Math" panose="02040503050406030204" pitchFamily="18" charset="0"/>
                        </a:rPr>
                        <m:t>+</m:t>
                      </m:r>
                      <m:d>
                        <m:dPr>
                          <m:begChr m:val="{"/>
                          <m:endChr m:val=""/>
                          <m:ctrlPr>
                            <a:rPr sz="2400" i="1">
                              <a:solidFill>
                                <a:srgbClr val="000000"/>
                              </a:solidFill>
                              <a:latin typeface="Cambria Math" panose="02040503050406030204" pitchFamily="18" charset="0"/>
                            </a:rPr>
                          </m:ctrlPr>
                        </m:dPr>
                        <m:e>
                          <m:eqArr>
                            <m:eqArrPr>
                              <m:ctrlPr>
                                <a:rPr sz="2400" i="1">
                                  <a:solidFill>
                                    <a:srgbClr val="000000"/>
                                  </a:solidFill>
                                  <a:latin typeface="Cambria Math" panose="02040503050406030204" pitchFamily="18" charset="0"/>
                                </a:rPr>
                              </m:ctrlPr>
                            </m:eqArrPr>
                            <m:e>
                              <m:f>
                                <m:fPr>
                                  <m:ctrlPr>
                                    <a:rPr sz="2400" i="1">
                                      <a:solidFill>
                                        <a:srgbClr val="000000"/>
                                      </a:solidFill>
                                      <a:latin typeface="Cambria Math" panose="02040503050406030204" pitchFamily="18" charset="0"/>
                                    </a:rPr>
                                  </m:ctrlPr>
                                </m:fPr>
                                <m:num>
                                  <m:sSubSup>
                                    <m:sSubSupPr>
                                      <m:ctrlPr>
                                        <a:rPr/>
                                      </m:ctrlPr>
                                    </m:sSubSupPr>
                                    <m:e>
                                      <m:r>
                                        <a:rPr sz="2400" i="1">
                                          <a:solidFill>
                                            <a:srgbClr val="000000"/>
                                          </a:solidFill>
                                          <a:latin typeface="Cambria Math" panose="02040503050406030204" pitchFamily="18" charset="0"/>
                                        </a:rPr>
                                        <m:t>𝜎</m:t>
                                      </m:r>
                                    </m:e>
                                    <m:sub>
                                      <m:r>
                                        <a:rPr sz="2400" i="1">
                                          <a:solidFill>
                                            <a:srgbClr val="000000"/>
                                          </a:solidFill>
                                          <a:latin typeface="Cambria Math" panose="02040503050406030204" pitchFamily="18" charset="0"/>
                                        </a:rPr>
                                        <m:t>𝑟</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𝑣</m:t>
                                      </m:r>
                                    </m:sub>
                                    <m:sup>
                                      <m:r>
                                        <a:rPr sz="2400" i="1">
                                          <a:solidFill>
                                            <a:srgbClr val="000000"/>
                                          </a:solidFill>
                                          <a:latin typeface="Cambria Math" panose="02040503050406030204" pitchFamily="18" charset="0"/>
                                        </a:rPr>
                                        <m:t>2</m:t>
                                      </m:r>
                                    </m:sup>
                                  </m:sSubSup>
                                </m:num>
                                <m:den>
                                  <m:r>
                                    <a:rPr sz="2400" i="1">
                                      <a:solidFill>
                                        <a:srgbClr val="000000"/>
                                      </a:solidFill>
                                      <a:latin typeface="Cambria Math" panose="02040503050406030204" pitchFamily="18" charset="0"/>
                                    </a:rPr>
                                    <m:t>𝑁</m:t>
                                  </m:r>
                                </m:den>
                              </m:f>
                              <m:r>
                                <a:rPr sz="2400" i="1">
                                  <a:solidFill>
                                    <a:srgbClr val="000000"/>
                                  </a:solidFill>
                                  <a:latin typeface="Cambria Math" panose="02040503050406030204" pitchFamily="18" charset="0"/>
                                </a:rPr>
                                <m:t>+</m:t>
                              </m:r>
                              <m:d>
                                <m:dPr>
                                  <m:ctrlPr>
                                    <a:rPr sz="2400" i="1">
                                      <a:solidFill>
                                        <a:srgbClr val="000000"/>
                                      </a:solidFill>
                                      <a:latin typeface="Cambria Math" panose="02040503050406030204" pitchFamily="18" charset="0"/>
                                    </a:rPr>
                                  </m:ctrlPr>
                                </m:dPr>
                                <m:e>
                                  <m:f>
                                    <m:fPr>
                                      <m:ctrlPr>
                                        <a:rPr sz="2400" i="1">
                                          <a:solidFill>
                                            <a:srgbClr val="000000"/>
                                          </a:solidFill>
                                          <a:latin typeface="Cambria Math" panose="02040503050406030204" pitchFamily="18" charset="0"/>
                                        </a:rPr>
                                      </m:ctrlPr>
                                    </m:fPr>
                                    <m:num>
                                      <m:r>
                                        <a:rPr sz="2400" i="1">
                                          <a:solidFill>
                                            <a:srgbClr val="000000"/>
                                          </a:solidFill>
                                          <a:latin typeface="Cambria Math" panose="02040503050406030204" pitchFamily="18" charset="0"/>
                                        </a:rPr>
                                        <m:t>6</m:t>
                                      </m:r>
                                    </m:num>
                                    <m:den>
                                      <m:r>
                                        <a:rPr sz="2400" i="1">
                                          <a:solidFill>
                                            <a:srgbClr val="000000"/>
                                          </a:solidFill>
                                          <a:latin typeface="Cambria Math" panose="02040503050406030204" pitchFamily="18" charset="0"/>
                                        </a:rPr>
                                        <m:t>5</m:t>
                                      </m:r>
                                    </m:den>
                                  </m:f>
                                  <m:f>
                                    <m:fPr>
                                      <m:ctrlPr>
                                        <a:rPr sz="2400" i="1">
                                          <a:solidFill>
                                            <a:srgbClr val="000000"/>
                                          </a:solidFill>
                                          <a:latin typeface="Cambria Math" panose="02040503050406030204" pitchFamily="18" charset="0"/>
                                        </a:rPr>
                                      </m:ctrlPr>
                                    </m:fPr>
                                    <m:num>
                                      <m:r>
                                        <a:rPr sz="2400" i="1">
                                          <a:solidFill>
                                            <a:srgbClr val="000000"/>
                                          </a:solidFill>
                                          <a:latin typeface="Cambria Math" panose="02040503050406030204" pitchFamily="18" charset="0"/>
                                        </a:rPr>
                                        <m:t>1</m:t>
                                      </m:r>
                                    </m:num>
                                    <m:den>
                                      <m:r>
                                        <a:rPr sz="2400" i="1">
                                          <a:solidFill>
                                            <a:srgbClr val="000000"/>
                                          </a:solidFill>
                                          <a:latin typeface="Cambria Math" panose="02040503050406030204" pitchFamily="18" charset="0"/>
                                        </a:rPr>
                                        <m:t>𝑁</m:t>
                                      </m:r>
                                    </m:den>
                                  </m:f>
                                  <m:r>
                                    <a:rPr sz="2400" i="1">
                                      <a:solidFill>
                                        <a:srgbClr val="000000"/>
                                      </a:solidFill>
                                      <a:latin typeface="Cambria Math" panose="02040503050406030204" pitchFamily="18" charset="0"/>
                                    </a:rPr>
                                    <m:t>−</m:t>
                                  </m:r>
                                  <m:f>
                                    <m:fPr>
                                      <m:ctrlPr>
                                        <a:rPr sz="2400" i="1">
                                          <a:solidFill>
                                            <a:srgbClr val="000000"/>
                                          </a:solidFill>
                                          <a:latin typeface="Cambria Math" panose="02040503050406030204" pitchFamily="18" charset="0"/>
                                        </a:rPr>
                                      </m:ctrlPr>
                                    </m:fPr>
                                    <m:num>
                                      <m:r>
                                        <a:rPr sz="2400" i="1">
                                          <a:solidFill>
                                            <a:srgbClr val="000000"/>
                                          </a:solidFill>
                                          <a:latin typeface="Cambria Math" panose="02040503050406030204" pitchFamily="18" charset="0"/>
                                        </a:rPr>
                                        <m:t>1</m:t>
                                      </m:r>
                                    </m:num>
                                    <m:den>
                                      <m:r>
                                        <a:rPr sz="2400" i="1">
                                          <a:solidFill>
                                            <a:srgbClr val="000000"/>
                                          </a:solidFill>
                                          <a:latin typeface="Cambria Math" panose="02040503050406030204" pitchFamily="18" charset="0"/>
                                        </a:rPr>
                                        <m:t>5</m:t>
                                      </m:r>
                                    </m:den>
                                  </m:f>
                                </m:e>
                              </m:d>
                              <m:sSubSup>
                                <m:sSubSupPr>
                                  <m:ctrlPr>
                                    <a:rPr/>
                                  </m:ctrlPr>
                                </m:sSubSupPr>
                                <m:e>
                                  <m:r>
                                    <a:rPr sz="2400" i="1">
                                      <a:solidFill>
                                        <a:srgbClr val="000000"/>
                                      </a:solidFill>
                                      <a:latin typeface="Cambria Math" panose="02040503050406030204" pitchFamily="18" charset="0"/>
                                    </a:rPr>
                                    <m:t>𝑒</m:t>
                                  </m:r>
                                </m:e>
                                <m:sub>
                                  <m:r>
                                    <a:rPr sz="2400" i="1">
                                      <a:solidFill>
                                        <a:srgbClr val="000000"/>
                                      </a:solidFill>
                                      <a:latin typeface="Cambria Math" panose="02040503050406030204" pitchFamily="18" charset="0"/>
                                    </a:rPr>
                                    <m:t>𝑠</m:t>
                                  </m:r>
                                  <m:r>
                                    <a:rPr sz="2400" i="1">
                                      <a:solidFill>
                                        <a:srgbClr val="000000"/>
                                      </a:solidFill>
                                      <a:latin typeface="Cambria Math" panose="02040503050406030204" pitchFamily="18" charset="0"/>
                                    </a:rPr>
                                    <m:t>𝑐</m:t>
                                  </m:r>
                                  <m:r>
                                    <a:rPr sz="2400" i="1">
                                      <a:solidFill>
                                        <a:srgbClr val="000000"/>
                                      </a:solidFill>
                                      <a:latin typeface="Cambria Math" panose="02040503050406030204" pitchFamily="18" charset="0"/>
                                    </a:rPr>
                                    <m:t>𝑖</m:t>
                                  </m:r>
                                  <m:r>
                                    <a:rPr sz="2400" i="1">
                                      <a:solidFill>
                                        <a:srgbClr val="000000"/>
                                      </a:solidFill>
                                      <a:latin typeface="Cambria Math" panose="02040503050406030204" pitchFamily="18" charset="0"/>
                                    </a:rPr>
                                    <m:t>𝑛</m:t>
                                  </m:r>
                                  <m:r>
                                    <a:rPr sz="2400" i="1">
                                      <a:solidFill>
                                        <a:srgbClr val="000000"/>
                                      </a:solidFill>
                                      <a:latin typeface="Cambria Math" panose="02040503050406030204" pitchFamily="18" charset="0"/>
                                    </a:rPr>
                                    <m:t>𝑡</m:t>
                                  </m:r>
                                </m:sub>
                                <m:sup>
                                  <m:r>
                                    <a:rPr sz="2400" i="1">
                                      <a:solidFill>
                                        <a:srgbClr val="000000"/>
                                      </a:solidFill>
                                      <a:latin typeface="Cambria Math" panose="02040503050406030204" pitchFamily="18" charset="0"/>
                                    </a:rPr>
                                    <m:t>2</m:t>
                                  </m:r>
                                </m:sup>
                              </m:sSubSup>
                              <m:d>
                                <m:dPr>
                                  <m:ctrlPr>
                                    <a:rPr sz="2400" i="1">
                                      <a:solidFill>
                                        <a:srgbClr val="000000"/>
                                      </a:solidFill>
                                      <a:latin typeface="Cambria Math" panose="02040503050406030204" pitchFamily="18" charset="0"/>
                                    </a:rPr>
                                  </m:ctrlPr>
                                </m:dPr>
                                <m:e>
                                  <m:r>
                                    <a:rPr sz="2400" i="1">
                                      <a:solidFill>
                                        <a:srgbClr val="000000"/>
                                      </a:solidFill>
                                      <a:latin typeface="Cambria Math" panose="02040503050406030204" pitchFamily="18" charset="0"/>
                                    </a:rPr>
                                    <m:t>𝐷</m:t>
                                  </m:r>
                                  <m:r>
                                    <a:rPr sz="2400" i="1">
                                      <a:solidFill>
                                        <a:srgbClr val="000000"/>
                                      </a:solidFill>
                                      <a:latin typeface="Cambria Math" panose="02040503050406030204" pitchFamily="18" charset="0"/>
                                    </a:rPr>
                                    <m:t>𝑀</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𝑣</m:t>
                                  </m:r>
                                </m:e>
                              </m:d>
                              <m:r>
                                <a:rPr lang="en-US" sz="2400" i="1">
                                  <a:solidFill>
                                    <a:srgbClr val="000000"/>
                                  </a:solidFill>
                                  <a:latin typeface="Cambria Math" panose="02040503050406030204" pitchFamily="18" charset="0"/>
                                </a:rPr>
                                <m:t>             </m:t>
                              </m:r>
                              <m:r>
                                <a:rPr sz="2400" i="1">
                                  <a:solidFill>
                                    <a:srgbClr val="000000"/>
                                  </a:solidFill>
                                  <a:latin typeface="Cambria Math" panose="02040503050406030204" pitchFamily="18" charset="0"/>
                                </a:rPr>
                                <m:t>𝑖</m:t>
                              </m:r>
                              <m:r>
                                <a:rPr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 </m:t>
                              </m:r>
                              <m:r>
                                <a:rPr sz="2400" i="1">
                                  <a:solidFill>
                                    <a:srgbClr val="000000"/>
                                  </a:solidFill>
                                  <a:latin typeface="Cambria Math" panose="02040503050406030204" pitchFamily="18" charset="0"/>
                                </a:rPr>
                                <m:t>1</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𝑁</m:t>
                              </m:r>
                              <m:r>
                                <a:rPr sz="2400" i="1">
                                  <a:solidFill>
                                    <a:srgbClr val="000000"/>
                                  </a:solidFill>
                                  <a:latin typeface="Cambria Math" panose="02040503050406030204" pitchFamily="18" charset="0"/>
                                </a:rPr>
                                <m:t>&lt;</m:t>
                              </m:r>
                              <m:r>
                                <a:rPr sz="2400" i="1">
                                  <a:solidFill>
                                    <a:srgbClr val="000000"/>
                                  </a:solidFill>
                                  <a:latin typeface="Cambria Math" panose="02040503050406030204" pitchFamily="18" charset="0"/>
                                </a:rPr>
                                <m:t>6</m:t>
                              </m:r>
                            </m:e>
                            <m:e>
                              <m:f>
                                <m:fPr>
                                  <m:ctrlPr>
                                    <a:rPr sz="2400" i="1">
                                      <a:solidFill>
                                        <a:srgbClr val="000000"/>
                                      </a:solidFill>
                                      <a:latin typeface="Cambria Math" panose="02040503050406030204" pitchFamily="18" charset="0"/>
                                    </a:rPr>
                                  </m:ctrlPr>
                                </m:fPr>
                                <m:num>
                                  <m:sSubSup>
                                    <m:sSubSupPr>
                                      <m:ctrlPr>
                                        <a:rPr/>
                                      </m:ctrlPr>
                                    </m:sSubSupPr>
                                    <m:e>
                                      <m:r>
                                        <a:rPr sz="2400" i="1">
                                          <a:solidFill>
                                            <a:srgbClr val="000000"/>
                                          </a:solidFill>
                                          <a:latin typeface="Cambria Math" panose="02040503050406030204" pitchFamily="18" charset="0"/>
                                        </a:rPr>
                                        <m:t>𝜎</m:t>
                                      </m:r>
                                    </m:e>
                                    <m:sub>
                                      <m:r>
                                        <a:rPr sz="2400" i="1">
                                          <a:solidFill>
                                            <a:srgbClr val="000000"/>
                                          </a:solidFill>
                                          <a:latin typeface="Cambria Math" panose="02040503050406030204" pitchFamily="18" charset="0"/>
                                        </a:rPr>
                                        <m:t>𝑟</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𝑣</m:t>
                                      </m:r>
                                    </m:sub>
                                    <m:sup>
                                      <m:r>
                                        <a:rPr sz="2400" i="1">
                                          <a:solidFill>
                                            <a:srgbClr val="000000"/>
                                          </a:solidFill>
                                          <a:latin typeface="Cambria Math" panose="02040503050406030204" pitchFamily="18" charset="0"/>
                                        </a:rPr>
                                        <m:t>2</m:t>
                                      </m:r>
                                    </m:sup>
                                  </m:sSubSup>
                                </m:num>
                                <m:den>
                                  <m:r>
                                    <a:rPr sz="2400" i="1">
                                      <a:solidFill>
                                        <a:srgbClr val="000000"/>
                                      </a:solidFill>
                                      <a:latin typeface="Cambria Math" panose="02040503050406030204" pitchFamily="18" charset="0"/>
                                    </a:rPr>
                                    <m:t>𝑁</m:t>
                                  </m:r>
                                </m:den>
                              </m:f>
                              <m:r>
                                <a:rPr lang="en-US" sz="2400" i="1">
                                  <a:solidFill>
                                    <a:srgbClr val="000000"/>
                                  </a:solidFill>
                                  <a:latin typeface="Cambria Math" panose="02040503050406030204" pitchFamily="18" charset="0"/>
                                </a:rPr>
                                <m:t>                                                      </m:t>
                              </m:r>
                              <m:r>
                                <a:rPr sz="2400" i="1">
                                  <a:solidFill>
                                    <a:srgbClr val="000000"/>
                                  </a:solidFill>
                                  <a:latin typeface="Cambria Math" panose="02040503050406030204" pitchFamily="18" charset="0"/>
                                </a:rPr>
                                <m:t>𝑖</m:t>
                              </m:r>
                              <m:r>
                                <a:rPr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 </m:t>
                              </m:r>
                              <m:r>
                                <a:rPr sz="2400" i="1">
                                  <a:solidFill>
                                    <a:srgbClr val="000000"/>
                                  </a:solidFill>
                                  <a:latin typeface="Cambria Math" panose="02040503050406030204" pitchFamily="18" charset="0"/>
                                </a:rPr>
                                <m:t>𝑁</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6</m:t>
                              </m:r>
                            </m:e>
                          </m:eqArr>
                        </m:e>
                      </m:d>
                    </m:oMath>
                  </m:oMathPara>
                </a14:m>
              </a:p>
              <a:p>
                <a:pPr>
                  <a:defRPr sz="2400"/>
                </a:pPr>
              </a:p>
              <a:p>
                <a:pPr>
                  <a:defRPr sz="2400"/>
                </a:pPr>
                <a:r>
                  <a:t>其中，</a:t>
                </a:r>
                <a14:m>
                  <m:oMath xmlns:m="http://schemas.openxmlformats.org/officeDocument/2006/math">
                    <m:sSub>
                      <m:sSubPr>
                        <m:ctrlPr>
                          <a:rPr/>
                        </m:ctrlPr>
                      </m:sSubPr>
                      <m:e>
                        <m:r>
                          <a:rPr sz="2400" i="1">
                            <a:solidFill>
                              <a:srgbClr val="000000"/>
                            </a:solidFill>
                            <a:latin typeface="Cambria Math" panose="02040503050406030204" pitchFamily="18" charset="0"/>
                          </a:rPr>
                          <m:t>𝜎</m:t>
                        </m:r>
                      </m:e>
                      <m:sub>
                        <m:r>
                          <a:rPr sz="2400" i="1">
                            <a:solidFill>
                              <a:srgbClr val="000000"/>
                            </a:solidFill>
                            <a:latin typeface="Cambria Math" panose="02040503050406030204" pitchFamily="18" charset="0"/>
                          </a:rPr>
                          <m:t>𝑟</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𝑣</m:t>
                        </m:r>
                      </m:sub>
                    </m:sSub>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0</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9183</m:t>
                    </m:r>
                    <m:r>
                      <a:rPr sz="2400" i="1">
                        <a:solidFill>
                          <a:srgbClr val="000000"/>
                        </a:solidFill>
                        <a:latin typeface="Cambria Math" panose="02040503050406030204" pitchFamily="18" charset="0"/>
                      </a:rPr>
                      <m:t>(</m:t>
                    </m:r>
                    <m:sSub>
                      <m:sSubPr>
                        <m:ctrlPr>
                          <a:rPr/>
                        </m:ctrlPr>
                      </m:sSubPr>
                      <m:e>
                        <m:r>
                          <a:rPr sz="2400" i="1">
                            <a:solidFill>
                              <a:srgbClr val="000000"/>
                            </a:solidFill>
                            <a:latin typeface="Cambria Math" panose="02040503050406030204" pitchFamily="18" charset="0"/>
                          </a:rPr>
                          <m:t>𝑆</m:t>
                        </m:r>
                      </m:e>
                      <m:sub>
                        <m:r>
                          <a:rPr sz="2400" i="1">
                            <a:solidFill>
                              <a:srgbClr val="000000"/>
                            </a:solidFill>
                            <a:latin typeface="Cambria Math" panose="02040503050406030204" pitchFamily="18" charset="0"/>
                          </a:rPr>
                          <m:t>75</m:t>
                        </m:r>
                      </m:sub>
                    </m:sSub>
                    <m:r>
                      <a:rPr sz="2400" i="1">
                        <a:solidFill>
                          <a:srgbClr val="000000"/>
                        </a:solidFill>
                        <a:latin typeface="Cambria Math" panose="02040503050406030204" pitchFamily="18" charset="0"/>
                      </a:rPr>
                      <m:t>−</m:t>
                    </m:r>
                    <m:sSub>
                      <m:sSubPr>
                        <m:ctrlPr>
                          <a:rPr/>
                        </m:ctrlPr>
                      </m:sSubPr>
                      <m:e>
                        <m:r>
                          <a:rPr sz="2400" i="1">
                            <a:solidFill>
                              <a:srgbClr val="000000"/>
                            </a:solidFill>
                            <a:latin typeface="Cambria Math" panose="02040503050406030204" pitchFamily="18" charset="0"/>
                          </a:rPr>
                          <m:t>𝑆</m:t>
                        </m:r>
                      </m:e>
                      <m:sub>
                        <m:r>
                          <a:rPr sz="2400" i="1">
                            <a:solidFill>
                              <a:srgbClr val="000000"/>
                            </a:solidFill>
                            <a:latin typeface="Cambria Math" panose="02040503050406030204" pitchFamily="18" charset="0"/>
                          </a:rPr>
                          <m:t>25</m:t>
                        </m:r>
                      </m:sub>
                    </m:sSub>
                    <m:r>
                      <a:rPr sz="2400" i="1">
                        <a:solidFill>
                          <a:srgbClr val="000000"/>
                        </a:solidFill>
                        <a:latin typeface="Cambria Math" panose="02040503050406030204" pitchFamily="18" charset="0"/>
                      </a:rPr>
                      <m:t>)</m:t>
                    </m:r>
                  </m:oMath>
                </a14:m>
                <a:endParaRPr sz="2265"/>
              </a:p>
            </p:txBody>
          </p:sp>
        </mc:Choice>
        <mc:Fallback>
          <p:sp>
            <p:nvSpPr>
              <p:cNvPr id="423" name="文本框 2"/>
              <p:cNvSpPr txBox="1">
                <a:spLocks noRot="1" noChangeAspect="1" noMove="1" noResize="1" noEditPoints="1" noAdjustHandles="1" noChangeArrowheads="1" noChangeShapeType="1" noTextEdit="1"/>
              </p:cNvSpPr>
              <p:nvPr/>
            </p:nvSpPr>
            <p:spPr>
              <a:xfrm>
                <a:off x="997825" y="1570075"/>
                <a:ext cx="10579704" cy="3742690"/>
              </a:xfrm>
              <a:prstGeom prst="rect">
                <a:avLst/>
              </a:prstGeom>
              <a:blipFill rotWithShape="1">
                <a:blip r:embed="rId1"/>
                <a:stretch>
                  <a:fillRect l="-2" t="-9" r="2" b="9"/>
                </a:stretch>
              </a:blipFill>
              <a:ln w="12700">
                <a:miter lim="400000"/>
              </a:ln>
            </p:spPr>
            <p:txBody>
              <a:bodyPr/>
              <a:lstStyle/>
              <a:p>
                <a:r>
                  <a:rPr lang="zh-CN" altLang="en-US">
                    <a:noFill/>
                  </a:rPr>
                  <a:t> </a:t>
                </a:r>
              </a:p>
            </p:txBody>
          </p:sp>
        </mc:Fallback>
      </mc:AlternateContent>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426"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427"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附录</a:t>
            </a:r>
          </a:p>
        </p:txBody>
      </p:sp>
      <p:sp>
        <p:nvSpPr>
          <p:cNvPr id="428"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429"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mc:AlternateContent xmlns:mc="http://schemas.openxmlformats.org/markup-compatibility/2006">
        <mc:Choice xmlns:a14="http://schemas.microsoft.com/office/drawing/2010/main" Requires="a14">
          <p:sp>
            <p:nvSpPr>
              <p:cNvPr id="430" name="文本框 8"/>
              <p:cNvSpPr txBox="1"/>
              <p:nvPr/>
            </p:nvSpPr>
            <p:spPr>
              <a:xfrm>
                <a:off x="1161335" y="1324979"/>
                <a:ext cx="9116136" cy="4821693"/>
              </a:xfrm>
              <a:prstGeom prst="rect">
                <a:avLst/>
              </a:prstGeom>
              <a:ln w="12700">
                <a:miter lim="400000"/>
              </a:ln>
            </p:spPr>
            <p:txBody>
              <a:bodyPr lIns="45719" rIns="45719">
                <a:spAutoFit/>
              </a:bodyPr>
              <a:lstStyle/>
              <a:p>
                <a:pPr>
                  <a:defRPr sz="2800" b="1"/>
                </a:pPr>
                <a:r>
                  <a:t>调制指数：</a:t>
                </a:r>
              </a:p>
              <a:p>
                <a:pPr>
                  <a:defRPr sz="2400"/>
                </a:pPr>
              </a:p>
              <a:p>
                <a:pPr>
                  <a:defRPr sz="2400"/>
                </a:pPr>
                <a:r>
                  <a:t>调制指数：</a:t>
                </a:r>
                <a14:m>
                  <m:oMath xmlns:m="http://schemas.openxmlformats.org/officeDocument/2006/math">
                    <m:r>
                      <a:rPr sz="2400" i="1">
                        <a:solidFill>
                          <a:srgbClr val="000000"/>
                        </a:solidFill>
                        <a:latin typeface="Cambria Math" panose="02040503050406030204" pitchFamily="18" charset="0"/>
                      </a:rPr>
                      <m:t>𝑚</m:t>
                    </m:r>
                    <m:r>
                      <a:rPr sz="2400" i="1">
                        <a:solidFill>
                          <a:srgbClr val="000000"/>
                        </a:solidFill>
                        <a:latin typeface="Cambria Math" panose="02040503050406030204" pitchFamily="18" charset="0"/>
                      </a:rPr>
                      <m:t>=</m:t>
                    </m:r>
                    <m:f>
                      <m:fPr>
                        <m:ctrlPr>
                          <a:rPr sz="2400" i="1">
                            <a:solidFill>
                              <a:srgbClr val="000000"/>
                            </a:solidFill>
                            <a:latin typeface="Cambria Math" panose="02040503050406030204" pitchFamily="18" charset="0"/>
                          </a:rPr>
                        </m:ctrlPr>
                      </m:fPr>
                      <m:num>
                        <m:sSub>
                          <m:sSubPr>
                            <m:ctrlPr>
                              <a:rPr/>
                            </m:ctrlPr>
                          </m:sSubPr>
                          <m:e>
                            <m:r>
                              <a:rPr sz="2400" i="1">
                                <a:solidFill>
                                  <a:srgbClr val="000000"/>
                                </a:solidFill>
                                <a:latin typeface="Cambria Math" panose="02040503050406030204" pitchFamily="18" charset="0"/>
                              </a:rPr>
                              <m:t>𝜎</m:t>
                            </m:r>
                          </m:e>
                          <m:sub>
                            <m:r>
                              <a:rPr sz="2400" i="1">
                                <a:solidFill>
                                  <a:srgbClr val="000000"/>
                                </a:solidFill>
                                <a:latin typeface="Cambria Math" panose="02040503050406030204" pitchFamily="18" charset="0"/>
                              </a:rPr>
                              <m:t>𝑆</m:t>
                            </m:r>
                          </m:sub>
                        </m:sSub>
                      </m:num>
                      <m:den>
                        <m:limUpp>
                          <m:limUppPr>
                            <m:ctrlPr>
                              <a:rPr/>
                            </m:ctrlPr>
                          </m:limUppPr>
                          <m:e>
                            <m:r>
                              <a:rPr sz="2400" i="1">
                                <a:solidFill>
                                  <a:srgbClr val="000000"/>
                                </a:solidFill>
                                <a:latin typeface="Cambria Math" panose="02040503050406030204" pitchFamily="18" charset="0"/>
                              </a:rPr>
                              <m:t>𝑆</m:t>
                            </m:r>
                          </m:e>
                          <m:lim>
                            <m:r>
                              <a:rPr sz="2400" i="1">
                                <a:solidFill>
                                  <a:srgbClr val="000000"/>
                                </a:solidFill>
                                <a:latin typeface="Cambria Math" panose="02040503050406030204" pitchFamily="18" charset="0"/>
                              </a:rPr>
                              <m:t>¯</m:t>
                            </m:r>
                          </m:lim>
                        </m:limUpp>
                      </m:den>
                    </m:f>
                  </m:oMath>
                </a14:m>
              </a:p>
              <a:p>
                <a:pPr>
                  <a:defRPr sz="2400"/>
                </a:pPr>
              </a:p>
              <a:p>
                <a:pPr>
                  <a:defRPr sz="2400"/>
                </a:pPr>
                <a:r>
                  <a:t>测量噪声对调制指数的贡献：</a:t>
                </a:r>
                <a:r>
                  <a:t> </a:t>
                </a:r>
                <a14:m>
                  <m:oMath xmlns:m="http://schemas.openxmlformats.org/officeDocument/2006/math">
                    <m:sSub>
                      <m:sSubPr>
                        <m:ctrlPr>
                          <a:rPr/>
                        </m:ctrlPr>
                      </m:sSubPr>
                      <m:e>
                        <m:r>
                          <a:rPr sz="2400" i="1">
                            <a:solidFill>
                              <a:srgbClr val="000000"/>
                            </a:solidFill>
                            <a:latin typeface="Cambria Math" panose="02040503050406030204" pitchFamily="18" charset="0"/>
                          </a:rPr>
                          <m:t>𝑚</m:t>
                        </m:r>
                      </m:e>
                      <m:sub>
                        <m:r>
                          <a:rPr sz="2400" i="1">
                            <a:solidFill>
                              <a:srgbClr val="000000"/>
                            </a:solidFill>
                            <a:latin typeface="Cambria Math" panose="02040503050406030204" pitchFamily="18" charset="0"/>
                          </a:rPr>
                          <m:t>𝑛</m:t>
                        </m:r>
                      </m:sub>
                    </m:sSub>
                    <m:r>
                      <a:rPr sz="2400" i="1">
                        <a:solidFill>
                          <a:srgbClr val="000000"/>
                        </a:solidFill>
                        <a:latin typeface="Cambria Math" panose="02040503050406030204" pitchFamily="18" charset="0"/>
                      </a:rPr>
                      <m:t>=</m:t>
                    </m:r>
                    <m:f>
                      <m:fPr>
                        <m:ctrlPr>
                          <a:rPr sz="2400" i="1">
                            <a:solidFill>
                              <a:srgbClr val="000000"/>
                            </a:solidFill>
                            <a:latin typeface="Cambria Math" panose="02040503050406030204" pitchFamily="18" charset="0"/>
                          </a:rPr>
                        </m:ctrlPr>
                      </m:fPr>
                      <m:num>
                        <m:sSub>
                          <m:sSubPr>
                            <m:ctrlPr>
                              <a:rPr/>
                            </m:ctrlPr>
                          </m:sSubPr>
                          <m:e>
                            <m:r>
                              <a:rPr sz="2400" i="1">
                                <a:solidFill>
                                  <a:srgbClr val="000000"/>
                                </a:solidFill>
                                <a:latin typeface="Cambria Math" panose="02040503050406030204" pitchFamily="18" charset="0"/>
                              </a:rPr>
                              <m:t>𝑒</m:t>
                            </m:r>
                          </m:e>
                          <m:sub>
                            <m:r>
                              <a:rPr sz="2400" i="1">
                                <a:solidFill>
                                  <a:srgbClr val="000000"/>
                                </a:solidFill>
                                <a:latin typeface="Cambria Math" panose="02040503050406030204" pitchFamily="18" charset="0"/>
                              </a:rPr>
                              <m:t>𝑆</m:t>
                            </m:r>
                          </m:sub>
                        </m:sSub>
                      </m:num>
                      <m:den>
                        <m:limUpp>
                          <m:limUppPr>
                            <m:ctrlPr>
                              <a:rPr/>
                            </m:ctrlPr>
                          </m:limUppPr>
                          <m:e>
                            <m:r>
                              <a:rPr sz="2400" i="1">
                                <a:solidFill>
                                  <a:srgbClr val="000000"/>
                                </a:solidFill>
                                <a:latin typeface="Cambria Math" panose="02040503050406030204" pitchFamily="18" charset="0"/>
                              </a:rPr>
                              <m:t>𝑆</m:t>
                            </m:r>
                          </m:e>
                          <m:lim>
                            <m:r>
                              <a:rPr sz="2400" i="1">
                                <a:solidFill>
                                  <a:srgbClr val="000000"/>
                                </a:solidFill>
                                <a:latin typeface="Cambria Math" panose="02040503050406030204" pitchFamily="18" charset="0"/>
                              </a:rPr>
                              <m:t>¯</m:t>
                            </m:r>
                          </m:lim>
                        </m:limUpp>
                      </m:den>
                    </m:f>
                  </m:oMath>
                </a14:m>
              </a:p>
              <a:p>
                <a:pPr>
                  <a:defRPr sz="2400"/>
                </a:pPr>
              </a:p>
              <a:p>
                <a:pPr>
                  <a:defRPr sz="2400"/>
                </a:pPr>
                <a:r>
                  <a:t>抖动噪声对调制指数的贡献：</a:t>
                </a:r>
                <a14:m>
                  <m:oMath xmlns:m="http://schemas.openxmlformats.org/officeDocument/2006/math">
                    <m:sSub>
                      <m:sSubPr>
                        <m:ctrlPr>
                          <a:rPr/>
                        </m:ctrlPr>
                      </m:sSubPr>
                      <m:e>
                        <m:r>
                          <a:rPr sz="2400" i="1">
                            <a:solidFill>
                              <a:srgbClr val="000000"/>
                            </a:solidFill>
                            <a:latin typeface="Cambria Math" panose="02040503050406030204" pitchFamily="18" charset="0"/>
                          </a:rPr>
                          <m:t>𝑚</m:t>
                        </m:r>
                      </m:e>
                      <m:sub>
                        <m:r>
                          <m:rPr>
                            <m:sty m:val="p"/>
                          </m:rPr>
                          <a:rPr sz="2400" i="1">
                            <a:solidFill>
                              <a:srgbClr val="000000"/>
                            </a:solidFill>
                            <a:latin typeface="Cambria Math" panose="02040503050406030204" pitchFamily="18" charset="0"/>
                          </a:rPr>
                          <m:t>j</m:t>
                        </m:r>
                      </m:sub>
                    </m:sSub>
                    <m:r>
                      <a:rPr sz="2400" i="1">
                        <a:solidFill>
                          <a:srgbClr val="000000"/>
                        </a:solidFill>
                        <a:latin typeface="Cambria Math" panose="02040503050406030204" pitchFamily="18" charset="0"/>
                      </a:rPr>
                      <m:t>=</m:t>
                    </m:r>
                    <m:rad>
                      <m:radPr>
                        <m:degHide m:val="on"/>
                        <m:ctrlPr>
                          <a:rPr sz="2400" i="1">
                            <a:solidFill>
                              <a:srgbClr val="000000"/>
                            </a:solidFill>
                            <a:latin typeface="Cambria Math" panose="02040503050406030204" pitchFamily="18" charset="0"/>
                          </a:rPr>
                        </m:ctrlPr>
                      </m:radPr>
                      <m:deg/>
                      <m:e>
                        <m:f>
                          <m:fPr>
                            <m:ctrlPr>
                              <a:rPr sz="2400" i="1">
                                <a:solidFill>
                                  <a:srgbClr val="000000"/>
                                </a:solidFill>
                                <a:latin typeface="Cambria Math" panose="02040503050406030204" pitchFamily="18" charset="0"/>
                              </a:rPr>
                            </m:ctrlPr>
                          </m:fPr>
                          <m:num>
                            <m:r>
                              <a:rPr sz="2400" i="1">
                                <a:solidFill>
                                  <a:srgbClr val="000000"/>
                                </a:solidFill>
                                <a:latin typeface="Cambria Math" panose="02040503050406030204" pitchFamily="18" charset="0"/>
                              </a:rPr>
                              <m:t>𝑃</m:t>
                            </m:r>
                          </m:num>
                          <m:den>
                            <m:sSub>
                              <m:sSubPr>
                                <m:ctrlPr>
                                  <a:rPr/>
                                </m:ctrlPr>
                              </m:sSubPr>
                              <m:e>
                                <m:r>
                                  <a:rPr sz="2400" i="1">
                                    <a:solidFill>
                                      <a:srgbClr val="000000"/>
                                    </a:solidFill>
                                    <a:latin typeface="Cambria Math" panose="02040503050406030204" pitchFamily="18" charset="0"/>
                                  </a:rPr>
                                  <m:t>𝑡</m:t>
                                </m:r>
                              </m:e>
                              <m:sub>
                                <m:r>
                                  <a:rPr sz="2400" i="1">
                                    <a:solidFill>
                                      <a:srgbClr val="000000"/>
                                    </a:solidFill>
                                    <a:latin typeface="Cambria Math" panose="02040503050406030204" pitchFamily="18" charset="0"/>
                                  </a:rPr>
                                  <m:t>𝑜</m:t>
                                </m:r>
                                <m:r>
                                  <a:rPr sz="2400" i="1">
                                    <a:solidFill>
                                      <a:srgbClr val="000000"/>
                                    </a:solidFill>
                                    <a:latin typeface="Cambria Math" panose="02040503050406030204" pitchFamily="18" charset="0"/>
                                  </a:rPr>
                                  <m:t>𝑏</m:t>
                                </m:r>
                                <m:r>
                                  <a:rPr sz="2400" i="1">
                                    <a:solidFill>
                                      <a:srgbClr val="000000"/>
                                    </a:solidFill>
                                    <a:latin typeface="Cambria Math" panose="02040503050406030204" pitchFamily="18" charset="0"/>
                                  </a:rPr>
                                  <m:t>𝑠</m:t>
                                </m:r>
                              </m:sub>
                            </m:sSub>
                          </m:den>
                        </m:f>
                      </m:e>
                    </m:rad>
                  </m:oMath>
                </a14:m>
              </a:p>
              <a:p>
                <a:pPr>
                  <a:defRPr sz="2400"/>
                </a:pPr>
              </a:p>
              <a:p>
                <a:pPr>
                  <a:defRPr sz="2400"/>
                </a:pPr>
                <a:r>
                  <a:t>校准后的调制指数：</a:t>
                </a:r>
                <a14:m>
                  <m:oMath xmlns:m="http://schemas.openxmlformats.org/officeDocument/2006/math">
                    <m:sSub>
                      <m:sSubPr>
                        <m:ctrlPr>
                          <a:rPr/>
                        </m:ctrlPr>
                      </m:sSubPr>
                      <m:e>
                        <m:r>
                          <m:rPr>
                            <m:sty m:val="p"/>
                          </m:rPr>
                          <a:rPr sz="2400" i="1">
                            <a:solidFill>
                              <a:srgbClr val="000000"/>
                            </a:solidFill>
                            <a:latin typeface="Cambria Math" panose="02040503050406030204" pitchFamily="18" charset="0"/>
                          </a:rPr>
                          <m:t>m</m:t>
                        </m:r>
                      </m:e>
                      <m:sub>
                        <m:r>
                          <a:rPr sz="2400" i="1">
                            <a:solidFill>
                              <a:srgbClr val="000000"/>
                            </a:solidFill>
                            <a:latin typeface="Cambria Math" panose="02040503050406030204" pitchFamily="18" charset="0"/>
                          </a:rPr>
                          <m:t>𝑐</m:t>
                        </m:r>
                        <m:r>
                          <a:rPr sz="2400" i="1">
                            <a:solidFill>
                              <a:srgbClr val="000000"/>
                            </a:solidFill>
                            <a:latin typeface="Cambria Math" panose="02040503050406030204" pitchFamily="18" charset="0"/>
                          </a:rPr>
                          <m:t>𝑜</m:t>
                        </m:r>
                        <m:r>
                          <a:rPr sz="2400" i="1">
                            <a:solidFill>
                              <a:srgbClr val="000000"/>
                            </a:solidFill>
                            <a:latin typeface="Cambria Math" panose="02040503050406030204" pitchFamily="18" charset="0"/>
                          </a:rPr>
                          <m:t>𝑟</m:t>
                        </m:r>
                        <m:r>
                          <a:rPr sz="2400" i="1">
                            <a:solidFill>
                              <a:srgbClr val="000000"/>
                            </a:solidFill>
                            <a:latin typeface="Cambria Math" panose="02040503050406030204" pitchFamily="18" charset="0"/>
                          </a:rPr>
                          <m:t>𝑟</m:t>
                        </m:r>
                      </m:sub>
                    </m:sSub>
                    <m:r>
                      <a:rPr sz="2400" i="1">
                        <a:solidFill>
                          <a:srgbClr val="000000"/>
                        </a:solidFill>
                        <a:latin typeface="Cambria Math" panose="02040503050406030204" pitchFamily="18" charset="0"/>
                      </a:rPr>
                      <m:t>=</m:t>
                    </m:r>
                    <m:rad>
                      <m:radPr>
                        <m:degHide m:val="on"/>
                        <m:ctrlPr>
                          <a:rPr sz="2400" i="1">
                            <a:solidFill>
                              <a:srgbClr val="000000"/>
                            </a:solidFill>
                            <a:latin typeface="Cambria Math" panose="02040503050406030204" pitchFamily="18" charset="0"/>
                          </a:rPr>
                        </m:ctrlPr>
                      </m:radPr>
                      <m:deg/>
                      <m:e>
                        <m:sSup>
                          <m:sSupPr>
                            <m:ctrlPr>
                              <a:rPr/>
                            </m:ctrlPr>
                          </m:sSupPr>
                          <m:e>
                            <m:r>
                              <a:rPr sz="2400" i="1">
                                <a:solidFill>
                                  <a:srgbClr val="000000"/>
                                </a:solidFill>
                                <a:latin typeface="Cambria Math" panose="02040503050406030204" pitchFamily="18" charset="0"/>
                              </a:rPr>
                              <m:t>𝑚</m:t>
                            </m:r>
                          </m:e>
                          <m:sup>
                            <m:r>
                              <a:rPr sz="2400" i="1">
                                <a:solidFill>
                                  <a:srgbClr val="000000"/>
                                </a:solidFill>
                                <a:latin typeface="Cambria Math" panose="02040503050406030204" pitchFamily="18" charset="0"/>
                              </a:rPr>
                              <m:t>2</m:t>
                            </m:r>
                          </m:sup>
                        </m:sSup>
                        <m:r>
                          <a:rPr sz="2400" i="1">
                            <a:solidFill>
                              <a:srgbClr val="000000"/>
                            </a:solidFill>
                            <a:latin typeface="Cambria Math" panose="02040503050406030204" pitchFamily="18" charset="0"/>
                          </a:rPr>
                          <m:t>−</m:t>
                        </m:r>
                        <m:sSubSup>
                          <m:sSubSupPr>
                            <m:ctrlPr>
                              <a:rPr/>
                            </m:ctrlPr>
                          </m:sSubSupPr>
                          <m:e>
                            <m:r>
                              <a:rPr sz="2400" i="1">
                                <a:solidFill>
                                  <a:srgbClr val="000000"/>
                                </a:solidFill>
                                <a:latin typeface="Cambria Math" panose="02040503050406030204" pitchFamily="18" charset="0"/>
                              </a:rPr>
                              <m:t>𝑚</m:t>
                            </m:r>
                          </m:e>
                          <m:sub>
                            <m:r>
                              <a:rPr sz="2400" i="1">
                                <a:solidFill>
                                  <a:srgbClr val="000000"/>
                                </a:solidFill>
                                <a:latin typeface="Cambria Math" panose="02040503050406030204" pitchFamily="18" charset="0"/>
                              </a:rPr>
                              <m:t>𝑛</m:t>
                            </m:r>
                          </m:sub>
                          <m:sup>
                            <m:r>
                              <a:rPr sz="2400" i="1">
                                <a:solidFill>
                                  <a:srgbClr val="000000"/>
                                </a:solidFill>
                                <a:latin typeface="Cambria Math" panose="02040503050406030204" pitchFamily="18" charset="0"/>
                              </a:rPr>
                              <m:t>2</m:t>
                            </m:r>
                          </m:sup>
                        </m:sSubSup>
                        <m:r>
                          <a:rPr sz="2400" i="1">
                            <a:solidFill>
                              <a:srgbClr val="000000"/>
                            </a:solidFill>
                            <a:latin typeface="Cambria Math" panose="02040503050406030204" pitchFamily="18" charset="0"/>
                          </a:rPr>
                          <m:t>−</m:t>
                        </m:r>
                        <m:sSubSup>
                          <m:sSubSupPr>
                            <m:ctrlPr>
                              <a:rPr/>
                            </m:ctrlPr>
                          </m:sSubSupPr>
                          <m:e>
                            <m:r>
                              <a:rPr sz="2400" i="1">
                                <a:solidFill>
                                  <a:srgbClr val="000000"/>
                                </a:solidFill>
                                <a:latin typeface="Cambria Math" panose="02040503050406030204" pitchFamily="18" charset="0"/>
                              </a:rPr>
                              <m:t>𝑚</m:t>
                            </m:r>
                          </m:e>
                          <m:sub>
                            <m:r>
                              <a:rPr sz="2400" i="1">
                                <a:solidFill>
                                  <a:srgbClr val="000000"/>
                                </a:solidFill>
                                <a:latin typeface="Cambria Math" panose="02040503050406030204" pitchFamily="18" charset="0"/>
                              </a:rPr>
                              <m:t>𝑗</m:t>
                            </m:r>
                          </m:sub>
                          <m:sup>
                            <m:r>
                              <a:rPr sz="2400" i="1">
                                <a:solidFill>
                                  <a:srgbClr val="000000"/>
                                </a:solidFill>
                                <a:latin typeface="Cambria Math" panose="02040503050406030204" pitchFamily="18" charset="0"/>
                              </a:rPr>
                              <m:t>2</m:t>
                            </m:r>
                          </m:sup>
                        </m:sSubSup>
                      </m:e>
                    </m:rad>
                  </m:oMath>
                </a14:m>
                <a:endParaRPr sz="2265"/>
              </a:p>
            </p:txBody>
          </p:sp>
        </mc:Choice>
        <mc:Fallback>
          <p:sp>
            <p:nvSpPr>
              <p:cNvPr id="430" name="文本框 8"/>
              <p:cNvSpPr txBox="1">
                <a:spLocks noRot="1" noChangeAspect="1" noMove="1" noResize="1" noEditPoints="1" noAdjustHandles="1" noChangeArrowheads="1" noChangeShapeType="1" noTextEdit="1"/>
              </p:cNvSpPr>
              <p:nvPr/>
            </p:nvSpPr>
            <p:spPr>
              <a:xfrm>
                <a:off x="1161335" y="1324979"/>
                <a:ext cx="9116136" cy="4821693"/>
              </a:xfrm>
              <a:prstGeom prst="rect">
                <a:avLst/>
              </a:prstGeom>
              <a:blipFill rotWithShape="1">
                <a:blip r:embed="rId1"/>
                <a:stretch>
                  <a:fillRect l="-6" t="-8" r="7" b="11"/>
                </a:stretch>
              </a:blipFill>
              <a:ln w="12700">
                <a:miter lim="400000"/>
              </a:ln>
            </p:spPr>
            <p:txBody>
              <a:bodyPr/>
              <a:lstStyle/>
              <a:p>
                <a:r>
                  <a:rPr lang="zh-CN" altLang="en-US">
                    <a:noFill/>
                  </a:rPr>
                  <a:t> </a:t>
                </a:r>
              </a:p>
            </p:txBody>
          </p:sp>
        </mc:Fallback>
      </mc:AlternateContent>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433"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434"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附录</a:t>
            </a:r>
          </a:p>
        </p:txBody>
      </p:sp>
      <p:sp>
        <p:nvSpPr>
          <p:cNvPr id="435"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436"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mc:AlternateContent xmlns:mc="http://schemas.openxmlformats.org/markup-compatibility/2006">
        <mc:Choice xmlns:a14="http://schemas.microsoft.com/office/drawing/2010/main" Requires="a14">
          <p:sp>
            <p:nvSpPr>
              <p:cNvPr id="437" name="文本框 9"/>
              <p:cNvSpPr txBox="1"/>
              <p:nvPr/>
            </p:nvSpPr>
            <p:spPr>
              <a:xfrm>
                <a:off x="1009755" y="1536149"/>
                <a:ext cx="4522690" cy="3642995"/>
              </a:xfrm>
              <a:prstGeom prst="rect">
                <a:avLst/>
              </a:prstGeom>
              <a:ln w="12700">
                <a:miter lim="400000"/>
              </a:ln>
            </p:spPr>
            <p:txBody>
              <a:bodyPr lIns="45719" rIns="45719">
                <a:spAutoFit/>
              </a:bodyPr>
              <a:lstStyle/>
              <a:p>
                <a:pPr>
                  <a:lnSpc>
                    <a:spcPct val="120000"/>
                  </a:lnSpc>
                  <a:defRPr sz="2400"/>
                </a:pPr>
                <a:r>
                  <a:t>衍射闪烁引起的调制指数：</a:t>
                </a:r>
              </a:p>
              <a:p>
                <a:pPr>
                  <a:lnSpc>
                    <a:spcPct val="120000"/>
                  </a:lnSpc>
                  <a:defRPr sz="2000">
                    <a:latin typeface="Cambria Math"/>
                    <a:ea typeface="Cambria Math"/>
                    <a:cs typeface="Cambria Math"/>
                    <a:sym typeface="Cambria Math"/>
                  </a:defRPr>
                </a:pPr>
                <a14:m>
                  <m:oMathPara xmlns:m="http://schemas.openxmlformats.org/officeDocument/2006/math">
                    <m:oMathParaPr>
                      <m:jc m:val="left"/>
                    </m:oMathParaPr>
                    <m:oMath xmlns:m="http://schemas.openxmlformats.org/officeDocument/2006/math">
                      <m:sSub>
                        <m:sSubPr>
                          <m:ctrlPr>
                            <a:rPr/>
                          </m:ctrlPr>
                        </m:sSubPr>
                        <m:e>
                          <m:r>
                            <a:rPr sz="2000" i="1">
                              <a:solidFill>
                                <a:srgbClr val="000000"/>
                              </a:solidFill>
                              <a:latin typeface="Cambria Math" panose="02040503050406030204" pitchFamily="18" charset="0"/>
                            </a:rPr>
                            <m:t>𝑚</m:t>
                          </m:r>
                        </m:e>
                        <m:sub>
                          <m:r>
                            <m:rPr>
                              <m:sty m:val="p"/>
                            </m:rPr>
                            <a:rPr sz="2000" i="1">
                              <a:solidFill>
                                <a:srgbClr val="000000"/>
                              </a:solidFill>
                              <a:latin typeface="Cambria Math" panose="02040503050406030204" pitchFamily="18" charset="0"/>
                            </a:rPr>
                            <m:t>d</m:t>
                          </m:r>
                        </m:sub>
                      </m:sSub>
                      <m:r>
                        <a:rPr sz="2000" i="1">
                          <a:solidFill>
                            <a:srgbClr val="000000"/>
                          </a:solidFill>
                          <a:latin typeface="Cambria Math" panose="02040503050406030204" pitchFamily="18" charset="0"/>
                        </a:rPr>
                        <m:t>=</m:t>
                      </m:r>
                      <m:rad>
                        <m:radPr>
                          <m:degHide m:val="on"/>
                          <m:ctrlPr>
                            <a:rPr sz="2000" i="1">
                              <a:solidFill>
                                <a:srgbClr val="000000"/>
                              </a:solidFill>
                              <a:latin typeface="Cambria Math" panose="02040503050406030204" pitchFamily="18" charset="0"/>
                            </a:rPr>
                          </m:ctrlPr>
                        </m:radPr>
                        <m:deg/>
                        <m:e>
                          <m:r>
                            <a:rPr sz="2000" i="1">
                              <a:solidFill>
                                <a:srgbClr val="000000"/>
                              </a:solidFill>
                              <a:latin typeface="Cambria Math" panose="02040503050406030204" pitchFamily="18" charset="0"/>
                            </a:rPr>
                            <m:t>5</m:t>
                          </m:r>
                          <m:f>
                            <m:fPr>
                              <m:ctrlPr>
                                <a:rPr sz="2000" i="1">
                                  <a:solidFill>
                                    <a:srgbClr val="000000"/>
                                  </a:solidFill>
                                  <a:latin typeface="Cambria Math" panose="02040503050406030204" pitchFamily="18" charset="0"/>
                                </a:rPr>
                              </m:ctrlPr>
                            </m:fPr>
                            <m:num>
                              <m:r>
                                <a:rPr sz="2000" i="1">
                                  <a:solidFill>
                                    <a:srgbClr val="000000"/>
                                  </a:solidFill>
                                  <a:latin typeface="Cambria Math" panose="02040503050406030204" pitchFamily="18" charset="0"/>
                                </a:rPr>
                                <m:t>∆</m:t>
                              </m:r>
                              <m:sSub>
                                <m:sSubPr>
                                  <m:ctrlPr>
                                    <a:rPr/>
                                  </m:ctrlPr>
                                </m:sSubPr>
                                <m:e>
                                  <m:r>
                                    <a:rPr sz="2000" i="1">
                                      <a:solidFill>
                                        <a:srgbClr val="000000"/>
                                      </a:solidFill>
                                      <a:latin typeface="Cambria Math" panose="02040503050406030204" pitchFamily="18" charset="0"/>
                                    </a:rPr>
                                    <m:t>𝑣</m:t>
                                  </m:r>
                                </m:e>
                                <m:sub>
                                  <m:r>
                                    <a:rPr sz="2000" i="1">
                                      <a:solidFill>
                                        <a:srgbClr val="000000"/>
                                      </a:solidFill>
                                      <a:latin typeface="Cambria Math" panose="02040503050406030204" pitchFamily="18" charset="0"/>
                                    </a:rPr>
                                    <m:t>𝑑</m:t>
                                  </m:r>
                                </m:sub>
                              </m:sSub>
                            </m:num>
                            <m:den>
                              <m:r>
                                <a:rPr sz="2000" i="1">
                                  <a:solidFill>
                                    <a:srgbClr val="000000"/>
                                  </a:solidFill>
                                  <a:latin typeface="Cambria Math" panose="02040503050406030204" pitchFamily="18" charset="0"/>
                                </a:rPr>
                                <m:t>∆</m:t>
                              </m:r>
                              <m:r>
                                <a:rPr sz="2000" i="1">
                                  <a:solidFill>
                                    <a:srgbClr val="000000"/>
                                  </a:solidFill>
                                  <a:latin typeface="Cambria Math" panose="02040503050406030204" pitchFamily="18" charset="0"/>
                                </a:rPr>
                                <m:t>𝑣</m:t>
                              </m:r>
                            </m:den>
                          </m:f>
                          <m:f>
                            <m:fPr>
                              <m:ctrlPr>
                                <a:rPr sz="2000" i="1">
                                  <a:solidFill>
                                    <a:srgbClr val="000000"/>
                                  </a:solidFill>
                                  <a:latin typeface="Cambria Math" panose="02040503050406030204" pitchFamily="18" charset="0"/>
                                </a:rPr>
                              </m:ctrlPr>
                            </m:fPr>
                            <m:num>
                              <m:sSub>
                                <m:sSubPr>
                                  <m:ctrlPr>
                                    <a:rPr/>
                                  </m:ctrlPr>
                                </m:sSubPr>
                                <m:e>
                                  <m:r>
                                    <a:rPr sz="2000" i="1">
                                      <a:solidFill>
                                        <a:srgbClr val="000000"/>
                                      </a:solidFill>
                                      <a:latin typeface="Cambria Math" panose="02040503050406030204" pitchFamily="18" charset="0"/>
                                    </a:rPr>
                                    <m:t>𝑡</m:t>
                                  </m:r>
                                </m:e>
                                <m:sub>
                                  <m:r>
                                    <a:rPr sz="2000" i="1">
                                      <a:solidFill>
                                        <a:srgbClr val="000000"/>
                                      </a:solidFill>
                                      <a:latin typeface="Cambria Math" panose="02040503050406030204" pitchFamily="18" charset="0"/>
                                    </a:rPr>
                                    <m:t>𝑑</m:t>
                                  </m:r>
                                </m:sub>
                              </m:sSub>
                            </m:num>
                            <m:den>
                              <m:sSub>
                                <m:sSubPr>
                                  <m:ctrlPr>
                                    <a:rPr/>
                                  </m:ctrlPr>
                                </m:sSubPr>
                                <m:e>
                                  <m:r>
                                    <a:rPr sz="2000" i="1">
                                      <a:solidFill>
                                        <a:srgbClr val="000000"/>
                                      </a:solidFill>
                                      <a:latin typeface="Cambria Math" panose="02040503050406030204" pitchFamily="18" charset="0"/>
                                    </a:rPr>
                                    <m:t>𝑡</m:t>
                                  </m:r>
                                </m:e>
                                <m:sub>
                                  <m:r>
                                    <a:rPr sz="2000" i="1">
                                      <a:solidFill>
                                        <a:srgbClr val="000000"/>
                                      </a:solidFill>
                                      <a:latin typeface="Cambria Math" panose="02040503050406030204" pitchFamily="18" charset="0"/>
                                    </a:rPr>
                                    <m:t>𝑜</m:t>
                                  </m:r>
                                  <m:r>
                                    <a:rPr sz="2000" i="1">
                                      <a:solidFill>
                                        <a:srgbClr val="000000"/>
                                      </a:solidFill>
                                      <a:latin typeface="Cambria Math" panose="02040503050406030204" pitchFamily="18" charset="0"/>
                                    </a:rPr>
                                    <m:t>𝑏</m:t>
                                  </m:r>
                                  <m:r>
                                    <a:rPr sz="2000" i="1">
                                      <a:solidFill>
                                        <a:srgbClr val="000000"/>
                                      </a:solidFill>
                                      <a:latin typeface="Cambria Math" panose="02040503050406030204" pitchFamily="18" charset="0"/>
                                    </a:rPr>
                                    <m:t>𝑠</m:t>
                                  </m:r>
                                </m:sub>
                              </m:sSub>
                            </m:den>
                          </m:f>
                        </m:e>
                      </m:rad>
                    </m:oMath>
                  </m:oMathPara>
                </a14:m>
                <a:endParaRPr sz="2000" i="1">
                  <a:solidFill>
                    <a:srgbClr val="000000"/>
                  </a:solidFill>
                  <a:latin typeface="Cambria Math" panose="02040503050406030204" pitchFamily="18" charset="0"/>
                </a:endParaRPr>
              </a:p>
              <a:p>
                <a:pPr>
                  <a:lnSpc>
                    <a:spcPct val="120000"/>
                  </a:lnSpc>
                  <a:defRPr sz="2000">
                    <a:latin typeface="Cambria Math"/>
                    <a:ea typeface="Cambria Math"/>
                    <a:cs typeface="Cambria Math"/>
                    <a:sym typeface="Cambria Math"/>
                  </a:defRPr>
                </a:pPr>
              </a:p>
              <a:p>
                <a:pPr>
                  <a:lnSpc>
                    <a:spcPct val="120000"/>
                  </a:lnSpc>
                  <a:defRPr sz="2400"/>
                </a:pPr>
                <a:r>
                  <a:t>折射闪烁引起的调制指数：</a:t>
                </a:r>
              </a:p>
              <a:p>
                <a:pPr>
                  <a:lnSpc>
                    <a:spcPct val="120000"/>
                  </a:lnSpc>
                  <a:defRPr sz="2000">
                    <a:latin typeface="Cambria Math"/>
                    <a:ea typeface="Cambria Math"/>
                    <a:cs typeface="Cambria Math"/>
                    <a:sym typeface="Cambria Math"/>
                  </a:defRPr>
                </a:pPr>
                <a14:m>
                  <m:oMathPara xmlns:m="http://schemas.openxmlformats.org/officeDocument/2006/math">
                    <m:oMathParaPr>
                      <m:jc m:val="left"/>
                    </m:oMathParaPr>
                    <m:oMath xmlns:m="http://schemas.openxmlformats.org/officeDocument/2006/math">
                      <m:sSub>
                        <m:sSubPr>
                          <m:ctrlPr>
                            <a:rPr/>
                          </m:ctrlPr>
                        </m:sSubPr>
                        <m:e>
                          <m:r>
                            <a:rPr sz="2000" i="1">
                              <a:solidFill>
                                <a:srgbClr val="000000"/>
                              </a:solidFill>
                              <a:latin typeface="Cambria Math" panose="02040503050406030204" pitchFamily="18" charset="0"/>
                            </a:rPr>
                            <m:t>𝑚</m:t>
                          </m:r>
                        </m:e>
                        <m:sub>
                          <m:r>
                            <a:rPr sz="2000" i="1">
                              <a:solidFill>
                                <a:srgbClr val="000000"/>
                              </a:solidFill>
                              <a:latin typeface="Cambria Math" panose="02040503050406030204" pitchFamily="18" charset="0"/>
                            </a:rPr>
                            <m:t>𝑟</m:t>
                          </m:r>
                        </m:sub>
                      </m:sSub>
                      <m:r>
                        <a:rPr sz="2000" i="1">
                          <a:solidFill>
                            <a:srgbClr val="000000"/>
                          </a:solidFill>
                          <a:latin typeface="Cambria Math" panose="02040503050406030204" pitchFamily="18" charset="0"/>
                        </a:rPr>
                        <m:t>=</m:t>
                      </m:r>
                      <m:r>
                        <a:rPr sz="2000" i="1">
                          <a:solidFill>
                            <a:srgbClr val="000000"/>
                          </a:solidFill>
                          <a:latin typeface="Cambria Math" panose="02040503050406030204" pitchFamily="18" charset="0"/>
                        </a:rPr>
                        <m:t>1</m:t>
                      </m:r>
                      <m:r>
                        <a:rPr sz="2000" i="1">
                          <a:solidFill>
                            <a:srgbClr val="000000"/>
                          </a:solidFill>
                          <a:latin typeface="Cambria Math" panose="02040503050406030204" pitchFamily="18" charset="0"/>
                        </a:rPr>
                        <m:t>.</m:t>
                      </m:r>
                      <m:r>
                        <a:rPr sz="2000" i="1">
                          <a:solidFill>
                            <a:srgbClr val="000000"/>
                          </a:solidFill>
                          <a:latin typeface="Cambria Math" panose="02040503050406030204" pitchFamily="18" charset="0"/>
                        </a:rPr>
                        <m:t>1</m:t>
                      </m:r>
                      <m:sSup>
                        <m:sSupPr>
                          <m:ctrlPr>
                            <a:rPr/>
                          </m:ctrlPr>
                        </m:sSupPr>
                        <m:e>
                          <m:r>
                            <a:rPr sz="2000" i="1">
                              <a:solidFill>
                                <a:srgbClr val="000000"/>
                              </a:solidFill>
                              <a:latin typeface="Cambria Math" panose="02040503050406030204" pitchFamily="18" charset="0"/>
                            </a:rPr>
                            <m:t>(</m:t>
                          </m:r>
                          <m:f>
                            <m:fPr>
                              <m:ctrlPr>
                                <a:rPr sz="2000" i="1">
                                  <a:solidFill>
                                    <a:srgbClr val="000000"/>
                                  </a:solidFill>
                                  <a:latin typeface="Cambria Math" panose="02040503050406030204" pitchFamily="18" charset="0"/>
                                </a:rPr>
                              </m:ctrlPr>
                            </m:fPr>
                            <m:num>
                              <m:r>
                                <a:rPr sz="2000" i="1">
                                  <a:solidFill>
                                    <a:srgbClr val="000000"/>
                                  </a:solidFill>
                                  <a:latin typeface="Cambria Math" panose="02040503050406030204" pitchFamily="18" charset="0"/>
                                </a:rPr>
                                <m:t>∆</m:t>
                              </m:r>
                              <m:sSub>
                                <m:sSubPr>
                                  <m:ctrlPr>
                                    <a:rPr/>
                                  </m:ctrlPr>
                                </m:sSubPr>
                                <m:e>
                                  <m:r>
                                    <a:rPr sz="2000" i="1">
                                      <a:solidFill>
                                        <a:srgbClr val="000000"/>
                                      </a:solidFill>
                                      <a:latin typeface="Cambria Math" panose="02040503050406030204" pitchFamily="18" charset="0"/>
                                    </a:rPr>
                                    <m:t>𝑣</m:t>
                                  </m:r>
                                </m:e>
                                <m:sub>
                                  <m:r>
                                    <a:rPr sz="2000" i="1">
                                      <a:solidFill>
                                        <a:srgbClr val="000000"/>
                                      </a:solidFill>
                                      <a:latin typeface="Cambria Math" panose="02040503050406030204" pitchFamily="18" charset="0"/>
                                    </a:rPr>
                                    <m:t>𝑑</m:t>
                                  </m:r>
                                </m:sub>
                              </m:sSub>
                            </m:num>
                            <m:den>
                              <m:r>
                                <a:rPr sz="2000" i="1">
                                  <a:solidFill>
                                    <a:srgbClr val="000000"/>
                                  </a:solidFill>
                                  <a:latin typeface="Cambria Math" panose="02040503050406030204" pitchFamily="18" charset="0"/>
                                </a:rPr>
                                <m:t>𝑣</m:t>
                              </m:r>
                            </m:den>
                          </m:f>
                          <m:r>
                            <a:rPr sz="2000" i="1">
                              <a:solidFill>
                                <a:srgbClr val="000000"/>
                              </a:solidFill>
                              <a:latin typeface="Cambria Math" panose="02040503050406030204" pitchFamily="18" charset="0"/>
                            </a:rPr>
                            <m:t>)</m:t>
                          </m:r>
                        </m:e>
                        <m:sup>
                          <m:r>
                            <a:rPr sz="2000" i="1">
                              <a:solidFill>
                                <a:srgbClr val="000000"/>
                              </a:solidFill>
                              <a:latin typeface="Cambria Math" panose="02040503050406030204" pitchFamily="18" charset="0"/>
                            </a:rPr>
                            <m:t>0</m:t>
                          </m:r>
                          <m:r>
                            <a:rPr sz="2000" i="1">
                              <a:solidFill>
                                <a:srgbClr val="000000"/>
                              </a:solidFill>
                              <a:latin typeface="Cambria Math" panose="02040503050406030204" pitchFamily="18" charset="0"/>
                            </a:rPr>
                            <m:t>.</m:t>
                          </m:r>
                          <m:r>
                            <a:rPr sz="2000" i="1">
                              <a:solidFill>
                                <a:srgbClr val="000000"/>
                              </a:solidFill>
                              <a:latin typeface="Cambria Math" panose="02040503050406030204" pitchFamily="18" charset="0"/>
                            </a:rPr>
                            <m:t>17</m:t>
                          </m:r>
                        </m:sup>
                      </m:sSup>
                    </m:oMath>
                  </m:oMathPara>
                </a14:m>
              </a:p>
              <a:p>
                <a:pPr>
                  <a:lnSpc>
                    <a:spcPct val="120000"/>
                  </a:lnSpc>
                  <a:defRPr sz="2400"/>
                </a:pPr>
                <a:r>
                  <a:t>折射时标：</a:t>
                </a:r>
              </a:p>
              <a:p>
                <a:pPr>
                  <a:lnSpc>
                    <a:spcPct val="120000"/>
                  </a:lnSpc>
                  <a:defRPr sz="2000">
                    <a:latin typeface="Cambria Math"/>
                    <a:ea typeface="Cambria Math"/>
                    <a:cs typeface="Cambria Math"/>
                    <a:sym typeface="Cambria Math"/>
                  </a:defRPr>
                </a:pPr>
                <a14:m>
                  <m:oMathPara xmlns:m="http://schemas.openxmlformats.org/officeDocument/2006/math">
                    <m:oMathParaPr>
                      <m:jc m:val="left"/>
                    </m:oMathParaPr>
                    <m:oMath xmlns:m="http://schemas.openxmlformats.org/officeDocument/2006/math">
                      <m:sSub>
                        <m:sSubPr>
                          <m:ctrlPr>
                            <a:rPr/>
                          </m:ctrlPr>
                        </m:sSubPr>
                        <m:e>
                          <m:r>
                            <a:rPr sz="2000" i="1">
                              <a:solidFill>
                                <a:srgbClr val="000000"/>
                              </a:solidFill>
                              <a:latin typeface="Cambria Math" panose="02040503050406030204" pitchFamily="18" charset="0"/>
                            </a:rPr>
                            <m:t>𝑡</m:t>
                          </m:r>
                        </m:e>
                        <m:sub>
                          <m:r>
                            <a:rPr sz="2000" i="1">
                              <a:solidFill>
                                <a:srgbClr val="000000"/>
                              </a:solidFill>
                              <a:latin typeface="Cambria Math" panose="02040503050406030204" pitchFamily="18" charset="0"/>
                            </a:rPr>
                            <m:t>𝑟</m:t>
                          </m:r>
                        </m:sub>
                      </m:sSub>
                      <m:r>
                        <a:rPr sz="2000" i="1">
                          <a:solidFill>
                            <a:srgbClr val="000000"/>
                          </a:solidFill>
                          <a:latin typeface="Cambria Math" panose="02040503050406030204" pitchFamily="18" charset="0"/>
                        </a:rPr>
                        <m:t>=</m:t>
                      </m:r>
                      <m:f>
                        <m:fPr>
                          <m:ctrlPr>
                            <a:rPr sz="2000" i="1">
                              <a:solidFill>
                                <a:srgbClr val="000000"/>
                              </a:solidFill>
                              <a:latin typeface="Cambria Math" panose="02040503050406030204" pitchFamily="18" charset="0"/>
                            </a:rPr>
                          </m:ctrlPr>
                        </m:fPr>
                        <m:num>
                          <m:r>
                            <a:rPr sz="2000" i="1">
                              <a:solidFill>
                                <a:srgbClr val="000000"/>
                              </a:solidFill>
                              <a:latin typeface="Cambria Math" panose="02040503050406030204" pitchFamily="18" charset="0"/>
                            </a:rPr>
                            <m:t>4</m:t>
                          </m:r>
                        </m:num>
                        <m:den>
                          <m:r>
                            <a:rPr sz="2000" i="1">
                              <a:solidFill>
                                <a:srgbClr val="000000"/>
                              </a:solidFill>
                              <a:latin typeface="Cambria Math" panose="02040503050406030204" pitchFamily="18" charset="0"/>
                            </a:rPr>
                            <m:t>𝜋</m:t>
                          </m:r>
                        </m:den>
                      </m:f>
                      <m:f>
                        <m:fPr>
                          <m:ctrlPr>
                            <a:rPr sz="2000" i="1">
                              <a:solidFill>
                                <a:srgbClr val="000000"/>
                              </a:solidFill>
                              <a:latin typeface="Cambria Math" panose="02040503050406030204" pitchFamily="18" charset="0"/>
                            </a:rPr>
                          </m:ctrlPr>
                        </m:fPr>
                        <m:num>
                          <m:r>
                            <a:rPr sz="2000" i="1">
                              <a:solidFill>
                                <a:srgbClr val="000000"/>
                              </a:solidFill>
                              <a:latin typeface="Cambria Math" panose="02040503050406030204" pitchFamily="18" charset="0"/>
                            </a:rPr>
                            <m:t>𝑣</m:t>
                          </m:r>
                        </m:num>
                        <m:den>
                          <m:r>
                            <a:rPr sz="2000" i="1">
                              <a:solidFill>
                                <a:srgbClr val="000000"/>
                              </a:solidFill>
                              <a:latin typeface="Cambria Math" panose="02040503050406030204" pitchFamily="18" charset="0"/>
                            </a:rPr>
                            <m:t>∆</m:t>
                          </m:r>
                          <m:sSub>
                            <m:sSubPr>
                              <m:ctrlPr>
                                <a:rPr/>
                              </m:ctrlPr>
                            </m:sSubPr>
                            <m:e>
                              <m:r>
                                <m:rPr>
                                  <m:sty m:val="p"/>
                                </m:rPr>
                                <a:rPr sz="2000" i="1">
                                  <a:solidFill>
                                    <a:srgbClr val="000000"/>
                                  </a:solidFill>
                                  <a:latin typeface="Cambria Math" panose="02040503050406030204" pitchFamily="18" charset="0"/>
                                </a:rPr>
                                <m:t>v</m:t>
                              </m:r>
                            </m:e>
                            <m:sub>
                              <m:r>
                                <a:rPr sz="2000" i="1">
                                  <a:solidFill>
                                    <a:srgbClr val="000000"/>
                                  </a:solidFill>
                                  <a:latin typeface="Cambria Math" panose="02040503050406030204" pitchFamily="18" charset="0"/>
                                </a:rPr>
                                <m:t>𝑑</m:t>
                              </m:r>
                            </m:sub>
                          </m:sSub>
                        </m:den>
                      </m:f>
                      <m:sSub>
                        <m:sSubPr>
                          <m:ctrlPr>
                            <a:rPr/>
                          </m:ctrlPr>
                        </m:sSubPr>
                        <m:e>
                          <m:r>
                            <a:rPr sz="2000" i="1">
                              <a:solidFill>
                                <a:srgbClr val="000000"/>
                              </a:solidFill>
                              <a:latin typeface="Cambria Math" panose="02040503050406030204" pitchFamily="18" charset="0"/>
                            </a:rPr>
                            <m:t>𝑡</m:t>
                          </m:r>
                        </m:e>
                        <m:sub>
                          <m:r>
                            <a:rPr sz="2000" i="1">
                              <a:solidFill>
                                <a:srgbClr val="000000"/>
                              </a:solidFill>
                              <a:latin typeface="Cambria Math" panose="02040503050406030204" pitchFamily="18" charset="0"/>
                            </a:rPr>
                            <m:t>𝑑</m:t>
                          </m:r>
                        </m:sub>
                      </m:sSub>
                    </m:oMath>
                  </m:oMathPara>
                </a14:m>
                <a:endParaRPr sz="1885"/>
              </a:p>
            </p:txBody>
          </p:sp>
        </mc:Choice>
        <mc:Fallback>
          <p:sp>
            <p:nvSpPr>
              <p:cNvPr id="437" name="文本框 9"/>
              <p:cNvSpPr txBox="1">
                <a:spLocks noRot="1" noChangeAspect="1" noMove="1" noResize="1" noEditPoints="1" noAdjustHandles="1" noChangeArrowheads="1" noChangeShapeType="1" noTextEdit="1"/>
              </p:cNvSpPr>
              <p:nvPr/>
            </p:nvSpPr>
            <p:spPr>
              <a:xfrm>
                <a:off x="1009755" y="1536149"/>
                <a:ext cx="4522690" cy="3642995"/>
              </a:xfrm>
              <a:prstGeom prst="rect">
                <a:avLst/>
              </a:prstGeom>
              <a:blipFill rotWithShape="1">
                <a:blip r:embed="rId1"/>
                <a:stretch>
                  <a:fillRect l="-2" t="-2" r="7" b="2"/>
                </a:stretch>
              </a:blipFill>
              <a:ln w="12700">
                <a:miter lim="400000"/>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8" name="文本框 11"/>
              <p:cNvSpPr txBox="1"/>
              <p:nvPr/>
            </p:nvSpPr>
            <p:spPr>
              <a:xfrm>
                <a:off x="6659555" y="1581331"/>
                <a:ext cx="4756942" cy="2371538"/>
              </a:xfrm>
              <a:prstGeom prst="rect">
                <a:avLst/>
              </a:prstGeom>
              <a:ln w="12700">
                <a:miter lim="400000"/>
              </a:ln>
            </p:spPr>
            <p:txBody>
              <a:bodyPr lIns="45719" rIns="45719">
                <a:spAutoFit/>
              </a:bodyPr>
              <a:lstStyle/>
              <a:p>
                <a:pPr>
                  <a:defRPr sz="2200"/>
                </a:pPr>
                <a:r>
                  <a:t>衍射闪烁带宽：</a:t>
                </a:r>
                <a:endParaRPr>
                  <a:latin typeface="Cambria Math"/>
                  <a:ea typeface="Cambria Math"/>
                  <a:cs typeface="Cambria Math"/>
                  <a:sym typeface="Cambria Math"/>
                </a:endParaRPr>
              </a:p>
              <a:p>
                <a:pPr>
                  <a:defRPr sz="2200">
                    <a:latin typeface="Cambria Math"/>
                    <a:ea typeface="Cambria Math"/>
                    <a:cs typeface="Cambria Math"/>
                    <a:sym typeface="Cambria Math"/>
                  </a:defRPr>
                </a:pPr>
                <a14:m>
                  <m:oMathPara xmlns:m="http://schemas.openxmlformats.org/officeDocument/2006/math">
                    <m:oMathParaPr>
                      <m:jc m:val="left"/>
                    </m:oMathParaPr>
                    <m:oMath xmlns:m="http://schemas.openxmlformats.org/officeDocument/2006/math">
                      <m:r>
                        <a:rPr sz="2300" i="1">
                          <a:solidFill>
                            <a:srgbClr val="000000"/>
                          </a:solidFill>
                          <a:latin typeface="Cambria Math" panose="02040503050406030204" pitchFamily="18" charset="0"/>
                        </a:rPr>
                        <m:t>∆</m:t>
                      </m:r>
                      <m:sSub>
                        <m:sSubPr>
                          <m:ctrlPr>
                            <a:rPr/>
                          </m:ctrlPr>
                        </m:sSubPr>
                        <m:e>
                          <m:r>
                            <m:rPr>
                              <m:sty m:val="p"/>
                            </m:rPr>
                            <a:rPr sz="2300" i="1">
                              <a:solidFill>
                                <a:srgbClr val="000000"/>
                              </a:solidFill>
                              <a:latin typeface="Cambria Math" panose="02040503050406030204" pitchFamily="18" charset="0"/>
                            </a:rPr>
                            <m:t>v</m:t>
                          </m:r>
                        </m:e>
                        <m:sub>
                          <m:r>
                            <a:rPr sz="2300" i="1">
                              <a:solidFill>
                                <a:srgbClr val="000000"/>
                              </a:solidFill>
                              <a:latin typeface="Cambria Math" panose="02040503050406030204" pitchFamily="18" charset="0"/>
                            </a:rPr>
                            <m:t>𝑑</m:t>
                          </m:r>
                        </m:sub>
                      </m:sSub>
                      <m:r>
                        <a:rPr sz="2300" i="1">
                          <a:solidFill>
                            <a:srgbClr val="000000"/>
                          </a:solidFill>
                          <a:latin typeface="Cambria Math" panose="02040503050406030204" pitchFamily="18" charset="0"/>
                        </a:rPr>
                        <m:t>=</m:t>
                      </m:r>
                      <m:f>
                        <m:fPr>
                          <m:ctrlPr>
                            <a:rPr sz="2300" i="1">
                              <a:solidFill>
                                <a:srgbClr val="000000"/>
                              </a:solidFill>
                              <a:latin typeface="Cambria Math" panose="02040503050406030204" pitchFamily="18" charset="0"/>
                            </a:rPr>
                          </m:ctrlPr>
                        </m:fPr>
                        <m:num>
                          <m:r>
                            <a:rPr sz="2300" i="1">
                              <a:solidFill>
                                <a:srgbClr val="000000"/>
                              </a:solidFill>
                              <a:latin typeface="Cambria Math" panose="02040503050406030204" pitchFamily="18" charset="0"/>
                            </a:rPr>
                            <m:t>1</m:t>
                          </m:r>
                          <m:r>
                            <a:rPr sz="2300" i="1">
                              <a:solidFill>
                                <a:srgbClr val="000000"/>
                              </a:solidFill>
                              <a:latin typeface="Cambria Math" panose="02040503050406030204" pitchFamily="18" charset="0"/>
                            </a:rPr>
                            <m:t>.</m:t>
                          </m:r>
                          <m:r>
                            <a:rPr sz="2300" i="1">
                              <a:solidFill>
                                <a:srgbClr val="000000"/>
                              </a:solidFill>
                              <a:latin typeface="Cambria Math" panose="02040503050406030204" pitchFamily="18" charset="0"/>
                            </a:rPr>
                            <m:t>16</m:t>
                          </m:r>
                        </m:num>
                        <m:den>
                          <m:r>
                            <a:rPr sz="2300" i="1">
                              <a:solidFill>
                                <a:srgbClr val="000000"/>
                              </a:solidFill>
                              <a:latin typeface="Cambria Math" panose="02040503050406030204" pitchFamily="18" charset="0"/>
                            </a:rPr>
                            <m:t>2</m:t>
                          </m:r>
                          <m:r>
                            <a:rPr sz="2300" i="1">
                              <a:solidFill>
                                <a:srgbClr val="000000"/>
                              </a:solidFill>
                              <a:latin typeface="Cambria Math" panose="02040503050406030204" pitchFamily="18" charset="0"/>
                            </a:rPr>
                            <m:t>𝜋</m:t>
                          </m:r>
                          <m:sSub>
                            <m:sSubPr>
                              <m:ctrlPr>
                                <a:rPr/>
                              </m:ctrlPr>
                            </m:sSubPr>
                            <m:e>
                              <m:r>
                                <a:rPr sz="2300" i="1">
                                  <a:solidFill>
                                    <a:srgbClr val="000000"/>
                                  </a:solidFill>
                                  <a:latin typeface="Cambria Math" panose="02040503050406030204" pitchFamily="18" charset="0"/>
                                </a:rPr>
                                <m:t>𝜏</m:t>
                              </m:r>
                            </m:e>
                            <m:sub>
                              <m:r>
                                <a:rPr sz="2300" i="1">
                                  <a:solidFill>
                                    <a:srgbClr val="000000"/>
                                  </a:solidFill>
                                  <a:latin typeface="Cambria Math" panose="02040503050406030204" pitchFamily="18" charset="0"/>
                                </a:rPr>
                                <m:t>𝑠</m:t>
                              </m:r>
                            </m:sub>
                          </m:sSub>
                        </m:den>
                      </m:f>
                    </m:oMath>
                  </m:oMathPara>
                </a14:m>
              </a:p>
              <a:p>
                <a:pPr>
                  <a:defRPr sz="2200"/>
                </a:pPr>
                <a:r>
                  <a:t>衍射闪烁时标：</a:t>
                </a:r>
              </a:p>
              <a:p>
                <a:pPr>
                  <a:defRPr sz="2200">
                    <a:latin typeface="Cambria Math"/>
                    <a:ea typeface="Cambria Math"/>
                    <a:cs typeface="Cambria Math"/>
                    <a:sym typeface="Cambria Math"/>
                  </a:defRPr>
                </a:pPr>
                <a14:m>
                  <m:oMathPara xmlns:m="http://schemas.openxmlformats.org/officeDocument/2006/math">
                    <m:oMathParaPr>
                      <m:jc m:val="left"/>
                    </m:oMathParaPr>
                    <m:oMath xmlns:m="http://schemas.openxmlformats.org/officeDocument/2006/math">
                      <m:sSub>
                        <m:sSubPr>
                          <m:ctrlPr>
                            <a:rPr/>
                          </m:ctrlPr>
                        </m:sSubPr>
                        <m:e>
                          <m:r>
                            <a:rPr sz="2300" i="1">
                              <a:solidFill>
                                <a:srgbClr val="000000"/>
                              </a:solidFill>
                              <a:latin typeface="Cambria Math" panose="02040503050406030204" pitchFamily="18" charset="0"/>
                            </a:rPr>
                            <m:t>𝑡</m:t>
                          </m:r>
                        </m:e>
                        <m:sub>
                          <m:r>
                            <a:rPr sz="2300" i="1">
                              <a:solidFill>
                                <a:srgbClr val="000000"/>
                              </a:solidFill>
                              <a:latin typeface="Cambria Math" panose="02040503050406030204" pitchFamily="18" charset="0"/>
                            </a:rPr>
                            <m:t>𝑑</m:t>
                          </m:r>
                        </m:sub>
                      </m:sSub>
                      <m:r>
                        <a:rPr sz="2300" i="1">
                          <a:solidFill>
                            <a:srgbClr val="000000"/>
                          </a:solidFill>
                          <a:latin typeface="Cambria Math" panose="02040503050406030204" pitchFamily="18" charset="0"/>
                        </a:rPr>
                        <m:t>=</m:t>
                      </m:r>
                      <m:f>
                        <m:fPr>
                          <m:ctrlPr>
                            <a:rPr sz="2300" i="1">
                              <a:solidFill>
                                <a:srgbClr val="000000"/>
                              </a:solidFill>
                              <a:latin typeface="Cambria Math" panose="02040503050406030204" pitchFamily="18" charset="0"/>
                            </a:rPr>
                          </m:ctrlPr>
                        </m:fPr>
                        <m:num>
                          <m:r>
                            <a:rPr sz="2300" i="1">
                              <a:solidFill>
                                <a:srgbClr val="000000"/>
                              </a:solidFill>
                              <a:latin typeface="Cambria Math" panose="02040503050406030204" pitchFamily="18" charset="0"/>
                            </a:rPr>
                            <m:t>3</m:t>
                          </m:r>
                          <m:r>
                            <a:rPr sz="2300" i="1">
                              <a:solidFill>
                                <a:srgbClr val="000000"/>
                              </a:solidFill>
                              <a:latin typeface="Cambria Math" panose="02040503050406030204" pitchFamily="18" charset="0"/>
                            </a:rPr>
                            <m:t>.</m:t>
                          </m:r>
                          <m:r>
                            <a:rPr sz="2300" i="1">
                              <a:solidFill>
                                <a:srgbClr val="000000"/>
                              </a:solidFill>
                              <a:latin typeface="Cambria Math" panose="02040503050406030204" pitchFamily="18" charset="0"/>
                            </a:rPr>
                            <m:t>85</m:t>
                          </m:r>
                          <m:r>
                            <a:rPr sz="2300" i="1">
                              <a:solidFill>
                                <a:srgbClr val="000000"/>
                              </a:solidFill>
                              <a:latin typeface="Cambria Math" panose="02040503050406030204" pitchFamily="18" charset="0"/>
                            </a:rPr>
                            <m:t>∗</m:t>
                          </m:r>
                          <m:sSup>
                            <m:sSupPr>
                              <m:ctrlPr>
                                <a:rPr/>
                              </m:ctrlPr>
                            </m:sSupPr>
                            <m:e>
                              <m:r>
                                <a:rPr sz="2300" i="1">
                                  <a:solidFill>
                                    <a:srgbClr val="000000"/>
                                  </a:solidFill>
                                  <a:latin typeface="Cambria Math" panose="02040503050406030204" pitchFamily="18" charset="0"/>
                                </a:rPr>
                                <m:t>10</m:t>
                              </m:r>
                            </m:e>
                            <m:sup>
                              <m:r>
                                <a:rPr sz="2300" i="1">
                                  <a:solidFill>
                                    <a:srgbClr val="000000"/>
                                  </a:solidFill>
                                  <a:latin typeface="Cambria Math" panose="02040503050406030204" pitchFamily="18" charset="0"/>
                                </a:rPr>
                                <m:t>4</m:t>
                              </m:r>
                            </m:sup>
                          </m:sSup>
                          <m:rad>
                            <m:radPr>
                              <m:degHide m:val="on"/>
                              <m:ctrlPr>
                                <a:rPr sz="2300" i="1">
                                  <a:solidFill>
                                    <a:srgbClr val="000000"/>
                                  </a:solidFill>
                                  <a:latin typeface="Cambria Math" panose="02040503050406030204" pitchFamily="18" charset="0"/>
                                </a:rPr>
                              </m:ctrlPr>
                            </m:radPr>
                            <m:deg/>
                            <m:e>
                              <m:r>
                                <a:rPr sz="2300" i="1">
                                  <a:solidFill>
                                    <a:srgbClr val="000000"/>
                                  </a:solidFill>
                                  <a:latin typeface="Cambria Math" panose="02040503050406030204" pitchFamily="18" charset="0"/>
                                </a:rPr>
                                <m:t>𝐷</m:t>
                              </m:r>
                              <m:r>
                                <a:rPr sz="2300" i="1">
                                  <a:solidFill>
                                    <a:srgbClr val="000000"/>
                                  </a:solidFill>
                                  <a:latin typeface="Cambria Math" panose="02040503050406030204" pitchFamily="18" charset="0"/>
                                </a:rPr>
                                <m:t>∆</m:t>
                              </m:r>
                              <m:sSub>
                                <m:sSubPr>
                                  <m:ctrlPr>
                                    <a:rPr/>
                                  </m:ctrlPr>
                                </m:sSubPr>
                                <m:e>
                                  <m:r>
                                    <m:rPr>
                                      <m:sty m:val="p"/>
                                    </m:rPr>
                                    <a:rPr sz="2300" i="1">
                                      <a:solidFill>
                                        <a:srgbClr val="000000"/>
                                      </a:solidFill>
                                      <a:latin typeface="Cambria Math" panose="02040503050406030204" pitchFamily="18" charset="0"/>
                                    </a:rPr>
                                    <m:t>v</m:t>
                                  </m:r>
                                </m:e>
                                <m:sub>
                                  <m:r>
                                    <a:rPr sz="2300" i="1">
                                      <a:solidFill>
                                        <a:srgbClr val="000000"/>
                                      </a:solidFill>
                                      <a:latin typeface="Cambria Math" panose="02040503050406030204" pitchFamily="18" charset="0"/>
                                    </a:rPr>
                                    <m:t>𝑑</m:t>
                                  </m:r>
                                </m:sub>
                              </m:sSub>
                            </m:e>
                          </m:rad>
                        </m:num>
                        <m:den>
                          <m:r>
                            <a:rPr sz="2300" i="1">
                              <a:solidFill>
                                <a:srgbClr val="000000"/>
                              </a:solidFill>
                              <a:latin typeface="Cambria Math" panose="02040503050406030204" pitchFamily="18" charset="0"/>
                            </a:rPr>
                            <m:t>𝑣</m:t>
                          </m:r>
                          <m:sSub>
                            <m:sSubPr>
                              <m:ctrlPr>
                                <a:rPr/>
                              </m:ctrlPr>
                            </m:sSubPr>
                            <m:e>
                              <m:r>
                                <a:rPr sz="2300" i="1">
                                  <a:solidFill>
                                    <a:srgbClr val="000000"/>
                                  </a:solidFill>
                                  <a:latin typeface="Cambria Math" panose="02040503050406030204" pitchFamily="18" charset="0"/>
                                </a:rPr>
                                <m:t>𝑉</m:t>
                              </m:r>
                            </m:e>
                            <m:sub>
                              <m:r>
                                <a:rPr sz="2300" i="1">
                                  <a:solidFill>
                                    <a:srgbClr val="000000"/>
                                  </a:solidFill>
                                  <a:latin typeface="Cambria Math" panose="02040503050406030204" pitchFamily="18" charset="0"/>
                                </a:rPr>
                                <m:t>𝑖</m:t>
                              </m:r>
                              <m:r>
                                <a:rPr sz="2300" i="1">
                                  <a:solidFill>
                                    <a:srgbClr val="000000"/>
                                  </a:solidFill>
                                  <a:latin typeface="Cambria Math" panose="02040503050406030204" pitchFamily="18" charset="0"/>
                                </a:rPr>
                                <m:t>𝑠</m:t>
                              </m:r>
                              <m:r>
                                <a:rPr sz="2300" i="1">
                                  <a:solidFill>
                                    <a:srgbClr val="000000"/>
                                  </a:solidFill>
                                  <a:latin typeface="Cambria Math" panose="02040503050406030204" pitchFamily="18" charset="0"/>
                                </a:rPr>
                                <m:t>𝑠</m:t>
                              </m:r>
                            </m:sub>
                          </m:sSub>
                        </m:den>
                      </m:f>
                    </m:oMath>
                  </m:oMathPara>
                </a14:m>
              </a:p>
            </p:txBody>
          </p:sp>
        </mc:Choice>
        <mc:Fallback>
          <p:sp>
            <p:nvSpPr>
              <p:cNvPr id="438" name="文本框 11"/>
              <p:cNvSpPr txBox="1">
                <a:spLocks noRot="1" noChangeAspect="1" noMove="1" noResize="1" noEditPoints="1" noAdjustHandles="1" noChangeArrowheads="1" noChangeShapeType="1" noTextEdit="1"/>
              </p:cNvSpPr>
              <p:nvPr/>
            </p:nvSpPr>
            <p:spPr>
              <a:xfrm>
                <a:off x="6659555" y="1581331"/>
                <a:ext cx="4756942" cy="2371538"/>
              </a:xfrm>
              <a:prstGeom prst="rect">
                <a:avLst/>
              </a:prstGeom>
              <a:blipFill rotWithShape="1">
                <a:blip r:embed="rId2"/>
                <a:stretch>
                  <a:fillRect l="-7" t="-8" r="10" b="27"/>
                </a:stretch>
              </a:blipFill>
              <a:ln w="12700">
                <a:miter lim="400000"/>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9" name="文本框 12"/>
              <p:cNvSpPr txBox="1"/>
              <p:nvPr/>
            </p:nvSpPr>
            <p:spPr>
              <a:xfrm>
                <a:off x="6659555" y="3959745"/>
                <a:ext cx="4286314" cy="1520333"/>
              </a:xfrm>
              <a:prstGeom prst="rect">
                <a:avLst/>
              </a:prstGeom>
              <a:ln w="12700">
                <a:miter lim="400000"/>
              </a:ln>
            </p:spPr>
            <p:txBody>
              <a:bodyPr lIns="45719" rIns="45719">
                <a:spAutoFit/>
              </a:bodyPr>
              <a:lstStyle/>
              <a:p>
                <a:pPr>
                  <a:defRPr sz="2200"/>
                </a:pPr>
                <a:r>
                  <a:t>散射时间：</a:t>
                </a:r>
              </a:p>
              <a:p>
                <a:pPr>
                  <a:defRPr sz="2200"/>
                </a:pPr>
              </a:p>
              <a:p>
                <a:pPr>
                  <a:defRPr>
                    <a:latin typeface="Cambria Math"/>
                    <a:ea typeface="Cambria Math"/>
                    <a:cs typeface="Cambria Math"/>
                    <a:sym typeface="Cambria Math"/>
                  </a:defRPr>
                </a:pPr>
                <a14:m>
                  <m:oMath xmlns:m="http://schemas.openxmlformats.org/officeDocument/2006/math">
                    <m:sSub>
                      <m:sSubPr>
                        <m:ctrlPr>
                          <a:rPr/>
                        </m:ctrlPr>
                      </m:sSubPr>
                      <m:e>
                        <m:r>
                          <a:rPr sz="2300" i="1">
                            <a:solidFill>
                              <a:srgbClr val="000000"/>
                            </a:solidFill>
                            <a:latin typeface="Cambria Math" panose="02040503050406030204" pitchFamily="18" charset="0"/>
                          </a:rPr>
                          <m:t>𝜏</m:t>
                        </m:r>
                      </m:e>
                      <m:sub>
                        <m:r>
                          <a:rPr sz="2300" i="1">
                            <a:solidFill>
                              <a:srgbClr val="000000"/>
                            </a:solidFill>
                            <a:latin typeface="Cambria Math" panose="02040503050406030204" pitchFamily="18" charset="0"/>
                          </a:rPr>
                          <m:t>𝑠</m:t>
                        </m:r>
                      </m:sub>
                    </m:sSub>
                  </m:oMath>
                </a14:m>
                <a:r>
                  <a:rPr sz="2200">
                    <a:latin typeface="+mj-lt"/>
                    <a:ea typeface="+mj-ea"/>
                    <a:cs typeface="+mj-cs"/>
                    <a:sym typeface="等线"/>
                  </a:rPr>
                  <a:t> </a:t>
                </a:r>
                <a14:m>
                  <m:oMath xmlns:m="http://schemas.openxmlformats.org/officeDocument/2006/math">
                    <m:r>
                      <a:rPr sz="1850" i="1">
                        <a:solidFill>
                          <a:srgbClr val="000000"/>
                        </a:solidFill>
                        <a:latin typeface="Cambria Math" panose="02040503050406030204" pitchFamily="18" charset="0"/>
                      </a:rPr>
                      <m:t>=</m:t>
                    </m:r>
                    <m:r>
                      <a:rPr sz="1850" i="1">
                        <a:solidFill>
                          <a:srgbClr val="000000"/>
                        </a:solidFill>
                        <a:latin typeface="Cambria Math" panose="02040503050406030204" pitchFamily="18" charset="0"/>
                      </a:rPr>
                      <m:t>1</m:t>
                    </m:r>
                    <m:r>
                      <a:rPr sz="1850" i="1">
                        <a:solidFill>
                          <a:srgbClr val="000000"/>
                        </a:solidFill>
                        <a:latin typeface="Cambria Math" panose="02040503050406030204" pitchFamily="18" charset="0"/>
                      </a:rPr>
                      <m:t>.</m:t>
                    </m:r>
                    <m:r>
                      <a:rPr sz="1850" i="1">
                        <a:solidFill>
                          <a:srgbClr val="000000"/>
                        </a:solidFill>
                        <a:latin typeface="Cambria Math" panose="02040503050406030204" pitchFamily="18" charset="0"/>
                      </a:rPr>
                      <m:t>2</m:t>
                    </m:r>
                    <m:r>
                      <a:rPr sz="1850" i="1">
                        <a:solidFill>
                          <a:srgbClr val="000000"/>
                        </a:solidFill>
                        <a:latin typeface="Cambria Math" panose="02040503050406030204" pitchFamily="18" charset="0"/>
                      </a:rPr>
                      <m:t>∗</m:t>
                    </m:r>
                    <m:sSup>
                      <m:sSupPr>
                        <m:ctrlPr>
                          <a:rPr/>
                        </m:ctrlPr>
                      </m:sSupPr>
                      <m:e>
                        <m:r>
                          <a:rPr sz="1850" i="1">
                            <a:solidFill>
                              <a:srgbClr val="000000"/>
                            </a:solidFill>
                            <a:latin typeface="Cambria Math" panose="02040503050406030204" pitchFamily="18" charset="0"/>
                          </a:rPr>
                          <m:t>10</m:t>
                        </m:r>
                      </m:e>
                      <m:sup>
                        <m:r>
                          <a:rPr sz="1850" i="1">
                            <a:solidFill>
                              <a:srgbClr val="000000"/>
                            </a:solidFill>
                            <a:latin typeface="Cambria Math" panose="02040503050406030204" pitchFamily="18" charset="0"/>
                          </a:rPr>
                          <m:t>−</m:t>
                        </m:r>
                        <m:r>
                          <a:rPr sz="1850" i="1">
                            <a:solidFill>
                              <a:srgbClr val="000000"/>
                            </a:solidFill>
                            <a:latin typeface="Cambria Math" panose="02040503050406030204" pitchFamily="18" charset="0"/>
                          </a:rPr>
                          <m:t>5</m:t>
                        </m:r>
                      </m:sup>
                    </m:sSup>
                    <m:sSup>
                      <m:sSupPr>
                        <m:ctrlPr>
                          <a:rPr/>
                        </m:ctrlPr>
                      </m:sSupPr>
                      <m:e>
                        <m:r>
                          <a:rPr sz="1850" i="1">
                            <a:solidFill>
                              <a:srgbClr val="000000"/>
                            </a:solidFill>
                            <a:latin typeface="Cambria Math" panose="02040503050406030204" pitchFamily="18" charset="0"/>
                          </a:rPr>
                          <m:t>𝐷</m:t>
                        </m:r>
                        <m:r>
                          <a:rPr sz="1850" i="1">
                            <a:solidFill>
                              <a:srgbClr val="000000"/>
                            </a:solidFill>
                            <a:latin typeface="Cambria Math" panose="02040503050406030204" pitchFamily="18" charset="0"/>
                          </a:rPr>
                          <m:t>𝑀</m:t>
                        </m:r>
                      </m:e>
                      <m:sup>
                        <m:r>
                          <a:rPr sz="1850" i="1">
                            <a:solidFill>
                              <a:srgbClr val="000000"/>
                            </a:solidFill>
                            <a:latin typeface="Cambria Math" panose="02040503050406030204" pitchFamily="18" charset="0"/>
                          </a:rPr>
                          <m:t>2</m:t>
                        </m:r>
                        <m:r>
                          <a:rPr sz="1850" i="1">
                            <a:solidFill>
                              <a:srgbClr val="000000"/>
                            </a:solidFill>
                            <a:latin typeface="Cambria Math" panose="02040503050406030204" pitchFamily="18" charset="0"/>
                          </a:rPr>
                          <m:t>.</m:t>
                        </m:r>
                        <m:r>
                          <a:rPr sz="1850" i="1">
                            <a:solidFill>
                              <a:srgbClr val="000000"/>
                            </a:solidFill>
                            <a:latin typeface="Cambria Math" panose="02040503050406030204" pitchFamily="18" charset="0"/>
                          </a:rPr>
                          <m:t>2</m:t>
                        </m:r>
                      </m:sup>
                    </m:sSup>
                    <m:r>
                      <a:rPr sz="1850" i="1">
                        <a:solidFill>
                          <a:srgbClr val="000000"/>
                        </a:solidFill>
                        <a:latin typeface="Cambria Math" panose="02040503050406030204" pitchFamily="18" charset="0"/>
                      </a:rPr>
                      <m:t>(</m:t>
                    </m:r>
                    <m:r>
                      <a:rPr sz="1850" i="1">
                        <a:solidFill>
                          <a:srgbClr val="000000"/>
                        </a:solidFill>
                        <a:latin typeface="Cambria Math" panose="02040503050406030204" pitchFamily="18" charset="0"/>
                      </a:rPr>
                      <m:t>1</m:t>
                    </m:r>
                    <m:r>
                      <a:rPr sz="1850" i="1">
                        <a:solidFill>
                          <a:srgbClr val="000000"/>
                        </a:solidFill>
                        <a:latin typeface="Cambria Math" panose="02040503050406030204" pitchFamily="18" charset="0"/>
                      </a:rPr>
                      <m:t>.</m:t>
                    </m:r>
                    <m:r>
                      <a:rPr sz="1850" i="1">
                        <a:solidFill>
                          <a:srgbClr val="000000"/>
                        </a:solidFill>
                        <a:latin typeface="Cambria Math" panose="02040503050406030204" pitchFamily="18" charset="0"/>
                      </a:rPr>
                      <m:t>0</m:t>
                    </m:r>
                    <m:r>
                      <a:rPr sz="1850" i="1">
                        <a:solidFill>
                          <a:srgbClr val="000000"/>
                        </a:solidFill>
                        <a:latin typeface="Cambria Math" panose="02040503050406030204" pitchFamily="18" charset="0"/>
                      </a:rPr>
                      <m:t>+</m:t>
                    </m:r>
                    <m:r>
                      <a:rPr sz="1850" i="1">
                        <a:solidFill>
                          <a:srgbClr val="000000"/>
                        </a:solidFill>
                        <a:latin typeface="Cambria Math" panose="02040503050406030204" pitchFamily="18" charset="0"/>
                      </a:rPr>
                      <m:t>0</m:t>
                    </m:r>
                    <m:r>
                      <a:rPr sz="1850" i="1">
                        <a:solidFill>
                          <a:srgbClr val="000000"/>
                        </a:solidFill>
                        <a:latin typeface="Cambria Math" panose="02040503050406030204" pitchFamily="18" charset="0"/>
                      </a:rPr>
                      <m:t>.</m:t>
                    </m:r>
                    <m:r>
                      <a:rPr sz="1850" i="1">
                        <a:solidFill>
                          <a:srgbClr val="000000"/>
                        </a:solidFill>
                        <a:latin typeface="Cambria Math" panose="02040503050406030204" pitchFamily="18" charset="0"/>
                      </a:rPr>
                      <m:t>00194</m:t>
                    </m:r>
                    <m:sSup>
                      <m:sSupPr>
                        <m:ctrlPr>
                          <a:rPr/>
                        </m:ctrlPr>
                      </m:sSupPr>
                      <m:e>
                        <m:r>
                          <a:rPr sz="1850" i="1">
                            <a:solidFill>
                              <a:srgbClr val="000000"/>
                            </a:solidFill>
                            <a:latin typeface="Cambria Math" panose="02040503050406030204" pitchFamily="18" charset="0"/>
                          </a:rPr>
                          <m:t>𝐷</m:t>
                        </m:r>
                        <m:r>
                          <a:rPr sz="1850" i="1">
                            <a:solidFill>
                              <a:srgbClr val="000000"/>
                            </a:solidFill>
                            <a:latin typeface="Cambria Math" panose="02040503050406030204" pitchFamily="18" charset="0"/>
                          </a:rPr>
                          <m:t>𝑀</m:t>
                        </m:r>
                      </m:e>
                      <m:sup>
                        <m:r>
                          <a:rPr sz="1850" i="1">
                            <a:solidFill>
                              <a:srgbClr val="000000"/>
                            </a:solidFill>
                            <a:latin typeface="Cambria Math" panose="02040503050406030204" pitchFamily="18" charset="0"/>
                          </a:rPr>
                          <m:t>2</m:t>
                        </m:r>
                      </m:sup>
                    </m:sSup>
                    <m:r>
                      <a:rPr sz="1850" i="1">
                        <a:solidFill>
                          <a:srgbClr val="000000"/>
                        </a:solidFill>
                        <a:latin typeface="Cambria Math" panose="02040503050406030204" pitchFamily="18" charset="0"/>
                      </a:rPr>
                      <m:t>)</m:t>
                    </m:r>
                  </m:oMath>
                </a14:m>
                <a:r>
                  <a:rPr sz="2200">
                    <a:latin typeface="+mj-lt"/>
                    <a:ea typeface="+mj-ea"/>
                    <a:cs typeface="+mj-cs"/>
                    <a:sym typeface="等线"/>
                  </a:rPr>
                  <a:t>  </a:t>
                </a:r>
                <a:r>
                  <a:rPr>
                    <a:latin typeface="+mj-lt"/>
                    <a:ea typeface="+mj-ea"/>
                    <a:cs typeface="+mj-cs"/>
                    <a:sym typeface="等线"/>
                  </a:rPr>
                  <a:t>  </a:t>
                </a:r>
                <a:endParaRPr sz="2200"/>
              </a:p>
            </p:txBody>
          </p:sp>
        </mc:Choice>
        <mc:Fallback>
          <p:sp>
            <p:nvSpPr>
              <p:cNvPr id="439" name="文本框 12"/>
              <p:cNvSpPr txBox="1">
                <a:spLocks noRot="1" noChangeAspect="1" noMove="1" noResize="1" noEditPoints="1" noAdjustHandles="1" noChangeArrowheads="1" noChangeShapeType="1" noTextEdit="1"/>
              </p:cNvSpPr>
              <p:nvPr/>
            </p:nvSpPr>
            <p:spPr>
              <a:xfrm>
                <a:off x="6659555" y="3959745"/>
                <a:ext cx="4286314" cy="1520333"/>
              </a:xfrm>
              <a:prstGeom prst="rect">
                <a:avLst/>
              </a:prstGeom>
              <a:blipFill rotWithShape="1">
                <a:blip r:embed="rId3"/>
                <a:stretch>
                  <a:fillRect l="-7" t="-34" r="9" b="2"/>
                </a:stretch>
              </a:blipFill>
              <a:ln w="12700">
                <a:miter lim="400000"/>
              </a:ln>
            </p:spPr>
            <p:txBody>
              <a:bodyPr/>
              <a:lstStyle/>
              <a:p>
                <a:r>
                  <a:rPr lang="zh-CN" altLang="en-US">
                    <a:noFill/>
                  </a:rPr>
                  <a:t> </a:t>
                </a:r>
              </a:p>
            </p:txBody>
          </p:sp>
        </mc:Fallback>
      </mc:AlternateContent>
      <p:sp>
        <p:nvSpPr>
          <p:cNvPr id="440" name="直接连接符 3"/>
          <p:cNvSpPr/>
          <p:nvPr/>
        </p:nvSpPr>
        <p:spPr>
          <a:xfrm flipH="1">
            <a:off x="6095999" y="1307968"/>
            <a:ext cx="1" cy="4242063"/>
          </a:xfrm>
          <a:prstGeom prst="line">
            <a:avLst/>
          </a:prstGeom>
          <a:ln w="38100">
            <a:solidFill>
              <a:srgbClr val="3333FF"/>
            </a:solidFill>
            <a:miter/>
          </a:ln>
        </p:spPr>
        <p:txBody>
          <a:bodyPr lIns="0" tIns="0" rIns="0" bIns="0"/>
          <a:lstStyle/>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矩形 48"/>
          <p:cNvSpPr/>
          <p:nvPr/>
        </p:nvSpPr>
        <p:spPr>
          <a:xfrm rot="16200000" flipV="1">
            <a:off x="5668376" y="-646357"/>
            <a:ext cx="855255" cy="12192003"/>
          </a:xfrm>
          <a:prstGeom prst="rect">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36" name="矩形 47"/>
          <p:cNvSpPr/>
          <p:nvPr/>
        </p:nvSpPr>
        <p:spPr>
          <a:xfrm rot="5400000">
            <a:off x="5668375" y="-4615638"/>
            <a:ext cx="855255" cy="12192004"/>
          </a:xfrm>
          <a:prstGeom prst="rect">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37" name="矩形 13"/>
          <p:cNvSpPr/>
          <p:nvPr/>
        </p:nvSpPr>
        <p:spPr>
          <a:xfrm>
            <a:off x="0" y="-1"/>
            <a:ext cx="12192000" cy="1700215"/>
          </a:xfrm>
          <a:prstGeom prst="rect">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38" name="矩形 44"/>
          <p:cNvSpPr/>
          <p:nvPr/>
        </p:nvSpPr>
        <p:spPr>
          <a:xfrm>
            <a:off x="0" y="5157787"/>
            <a:ext cx="12192000" cy="1700212"/>
          </a:xfrm>
          <a:prstGeom prst="rect">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39" name="TextBox 17"/>
          <p:cNvSpPr txBox="1"/>
          <p:nvPr/>
        </p:nvSpPr>
        <p:spPr>
          <a:xfrm>
            <a:off x="1677223" y="1882588"/>
            <a:ext cx="2356833" cy="3190241"/>
          </a:xfrm>
          <a:prstGeom prst="rect">
            <a:avLst/>
          </a:prstGeom>
          <a:ln w="12700">
            <a:miter lim="400000"/>
          </a:ln>
        </p:spPr>
        <p:txBody>
          <a:bodyPr lIns="45719" rIns="45719">
            <a:spAutoFit/>
          </a:bodyPr>
          <a:lstStyle>
            <a:lvl1pPr algn="just">
              <a:defRPr sz="19900" b="1" i="1">
                <a:gradFill flip="none" rotWithShape="1">
                  <a:gsLst>
                    <a:gs pos="0">
                      <a:srgbClr val="171CF9"/>
                    </a:gs>
                    <a:gs pos="77000">
                      <a:srgbClr val="7698D4"/>
                    </a:gs>
                    <a:gs pos="100000">
                      <a:srgbClr val="7698D4">
                        <a:alpha val="0"/>
                      </a:srgbClr>
                    </a:gs>
                  </a:gsLst>
                  <a:lin ang="0" scaled="0"/>
                </a:gradFill>
                <a:latin typeface="Century Gothic"/>
                <a:ea typeface="Century Gothic"/>
                <a:cs typeface="Century Gothic"/>
                <a:sym typeface="Century Gothic"/>
              </a:defRPr>
            </a:lvl1pPr>
          </a:lstStyle>
          <a:p>
            <a:r>
              <a:t>1</a:t>
            </a:r>
          </a:p>
        </p:txBody>
      </p:sp>
      <p:sp>
        <p:nvSpPr>
          <p:cNvPr id="140" name="矩形 1"/>
          <p:cNvSpPr/>
          <p:nvPr/>
        </p:nvSpPr>
        <p:spPr>
          <a:xfrm rot="20233290">
            <a:off x="1919288" y="3392487"/>
            <a:ext cx="1871662" cy="144463"/>
          </a:xfrm>
          <a:prstGeom prst="rect">
            <a:avLst/>
          </a:prstGeom>
          <a:solidFill>
            <a:srgbClr val="FFFFFF"/>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41" name="TextBox 17"/>
          <p:cNvSpPr txBox="1"/>
          <p:nvPr/>
        </p:nvSpPr>
        <p:spPr>
          <a:xfrm>
            <a:off x="4130357" y="2419350"/>
            <a:ext cx="1989772" cy="726440"/>
          </a:xfrm>
          <a:prstGeom prst="rect">
            <a:avLst/>
          </a:prstGeom>
          <a:ln w="12700">
            <a:miter lim="400000"/>
          </a:ln>
        </p:spPr>
        <p:txBody>
          <a:bodyPr lIns="45719" rIns="45719">
            <a:spAutoFit/>
          </a:bodyPr>
          <a:lstStyle>
            <a:lvl1pPr>
              <a:defRPr sz="3600">
                <a:solidFill>
                  <a:srgbClr val="5458FA"/>
                </a:solidFill>
                <a:latin typeface="思源黑体 CN Medium"/>
                <a:ea typeface="思源黑体 CN Medium"/>
                <a:cs typeface="思源黑体 CN Medium"/>
                <a:sym typeface="思源黑体 CN Medium"/>
              </a:defRPr>
            </a:lvl1pPr>
          </a:lstStyle>
          <a:p>
            <a:r>
              <a:t>第一部分</a:t>
            </a:r>
          </a:p>
        </p:txBody>
      </p:sp>
      <p:grpSp>
        <p:nvGrpSpPr>
          <p:cNvPr id="145" name="组合 11"/>
          <p:cNvGrpSpPr/>
          <p:nvPr/>
        </p:nvGrpSpPr>
        <p:grpSpPr>
          <a:xfrm>
            <a:off x="6215063" y="2574924"/>
            <a:ext cx="598488" cy="192089"/>
            <a:chOff x="55562" y="14858"/>
            <a:chExt cx="598487" cy="192087"/>
          </a:xfrm>
        </p:grpSpPr>
        <p:sp>
          <p:nvSpPr>
            <p:cNvPr id="142" name="等腰三角形 8"/>
            <p:cNvSpPr/>
            <p:nvPr/>
          </p:nvSpPr>
          <p:spPr>
            <a:xfrm rot="5400000">
              <a:off x="42861" y="27558"/>
              <a:ext cx="192089"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43" name="等腰三角形 52"/>
            <p:cNvSpPr/>
            <p:nvPr/>
          </p:nvSpPr>
          <p:spPr>
            <a:xfrm rot="5400000">
              <a:off x="258761" y="27558"/>
              <a:ext cx="192089"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44" name="等腰三角形 53"/>
            <p:cNvSpPr/>
            <p:nvPr/>
          </p:nvSpPr>
          <p:spPr>
            <a:xfrm rot="5400000">
              <a:off x="474662" y="27558"/>
              <a:ext cx="192088"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grpSp>
      <p:sp>
        <p:nvSpPr>
          <p:cNvPr id="146" name="TextBox 17"/>
          <p:cNvSpPr txBox="1"/>
          <p:nvPr/>
        </p:nvSpPr>
        <p:spPr>
          <a:xfrm>
            <a:off x="4130357" y="3441700"/>
            <a:ext cx="5033011" cy="1043940"/>
          </a:xfrm>
          <a:prstGeom prst="rect">
            <a:avLst/>
          </a:prstGeom>
          <a:ln w="12700">
            <a:miter lim="400000"/>
          </a:ln>
        </p:spPr>
        <p:txBody>
          <a:bodyPr lIns="45719" rIns="45719">
            <a:spAutoFit/>
          </a:bodyPr>
          <a:lstStyle>
            <a:lvl1pPr>
              <a:defRPr sz="5400">
                <a:solidFill>
                  <a:srgbClr val="171CF9"/>
                </a:solidFill>
                <a:latin typeface="思源黑体 CN Medium"/>
                <a:ea typeface="思源黑体 CN Medium"/>
                <a:cs typeface="思源黑体 CN Medium"/>
                <a:sym typeface="思源黑体 CN Medium"/>
              </a:defRPr>
            </a:lvl1pPr>
          </a:lstStyle>
          <a:p>
            <a:r>
              <a:t>研究背景与现状</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443"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444" name="TextBox 17"/>
          <p:cNvSpPr txBox="1"/>
          <p:nvPr/>
        </p:nvSpPr>
        <p:spPr>
          <a:xfrm>
            <a:off x="669607" y="204788"/>
            <a:ext cx="5713753"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附录</a:t>
            </a:r>
          </a:p>
        </p:txBody>
      </p:sp>
      <p:sp>
        <p:nvSpPr>
          <p:cNvPr id="445"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446"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mc:AlternateContent xmlns:mc="http://schemas.openxmlformats.org/markup-compatibility/2006">
        <mc:Choice xmlns:a14="http://schemas.microsoft.com/office/drawing/2010/main" Requires="a14">
          <p:sp>
            <p:nvSpPr>
              <p:cNvPr id="447" name="文本框 8"/>
              <p:cNvSpPr txBox="1"/>
              <p:nvPr/>
            </p:nvSpPr>
            <p:spPr>
              <a:xfrm>
                <a:off x="731354" y="1817131"/>
                <a:ext cx="7829441" cy="1262380"/>
              </a:xfrm>
              <a:prstGeom prst="rect">
                <a:avLst/>
              </a:prstGeom>
              <a:ln w="12700">
                <a:miter lim="400000"/>
              </a:ln>
            </p:spPr>
            <p:txBody>
              <a:bodyPr lIns="45719" rIns="45719">
                <a:spAutoFit/>
              </a:bodyPr>
              <a:lstStyle/>
              <a:p>
                <a:pPr>
                  <a:defRPr sz="2400"/>
                </a:pPr>
                <a:r>
                  <a:t>定义：</a:t>
                </a:r>
              </a:p>
              <a:p>
                <a:pPr>
                  <a:defRPr sz="2400"/>
                </a:pPr>
                <a:r>
                  <a:t>        </a:t>
                </a:r>
              </a:p>
              <a:p>
                <a:pPr>
                  <a:defRPr sz="2400"/>
                </a:pPr>
                <a:r>
                  <a:t>            </a:t>
                </a:r>
                <a14:m>
                  <m:oMath xmlns:m="http://schemas.openxmlformats.org/officeDocument/2006/math">
                    <m:r>
                      <m:rPr>
                        <m:sty m:val="p"/>
                      </m:rPr>
                      <a:rPr sz="2400" i="1">
                        <a:solidFill>
                          <a:srgbClr val="000000"/>
                        </a:solidFill>
                        <a:latin typeface="Cambria Math" panose="02040503050406030204" pitchFamily="18" charset="0"/>
                      </a:rPr>
                      <m:t>D</m:t>
                    </m:r>
                  </m:oMath>
                </a14:m>
                <a:r>
                  <a:t>(</a:t>
                </a:r>
                <a14:m>
                  <m:oMath xmlns:m="http://schemas.openxmlformats.org/officeDocument/2006/math">
                    <m:r>
                      <a:rPr sz="2400" i="1">
                        <a:solidFill>
                          <a:srgbClr val="000000"/>
                        </a:solidFill>
                        <a:latin typeface="Cambria Math" panose="02040503050406030204" pitchFamily="18" charset="0"/>
                      </a:rPr>
                      <m:t>𝜏</m:t>
                    </m:r>
                  </m:oMath>
                </a14:m>
                <a:r>
                  <a:t>)=</a:t>
                </a:r>
                <a14:m>
                  <m:oMath xmlns:m="http://schemas.openxmlformats.org/officeDocument/2006/math">
                    <m:r>
                      <a:rPr sz="2400" i="1">
                        <a:solidFill>
                          <a:srgbClr val="000000"/>
                        </a:solidFill>
                        <a:latin typeface="Cambria Math" panose="02040503050406030204" pitchFamily="18" charset="0"/>
                      </a:rPr>
                      <m:t>&lt;</m:t>
                    </m:r>
                    <m:sSup>
                      <m:sSupPr>
                        <m:ctrlPr>
                          <a:rPr/>
                        </m:ctrlPr>
                      </m:sSupPr>
                      <m:e>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𝑆</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𝑡</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𝜏</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𝑆</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𝑡</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m:t>
                        </m:r>
                      </m:e>
                      <m:sup>
                        <m:r>
                          <a:rPr sz="2400" i="1">
                            <a:solidFill>
                              <a:srgbClr val="000000"/>
                            </a:solidFill>
                            <a:latin typeface="Cambria Math" panose="02040503050406030204" pitchFamily="18" charset="0"/>
                          </a:rPr>
                          <m:t>2</m:t>
                        </m:r>
                      </m:sup>
                    </m:sSup>
                    <m:r>
                      <a:rPr sz="2400" i="1">
                        <a:solidFill>
                          <a:srgbClr val="000000"/>
                        </a:solidFill>
                        <a:latin typeface="Cambria Math" panose="02040503050406030204" pitchFamily="18" charset="0"/>
                      </a:rPr>
                      <m:t>&gt;</m:t>
                    </m:r>
                  </m:oMath>
                </a14:m>
              </a:p>
            </p:txBody>
          </p:sp>
        </mc:Choice>
        <mc:Fallback>
          <p:sp>
            <p:nvSpPr>
              <p:cNvPr id="447" name="文本框 8"/>
              <p:cNvSpPr txBox="1">
                <a:spLocks noRot="1" noChangeAspect="1" noMove="1" noResize="1" noEditPoints="1" noAdjustHandles="1" noChangeArrowheads="1" noChangeShapeType="1" noTextEdit="1"/>
              </p:cNvSpPr>
              <p:nvPr/>
            </p:nvSpPr>
            <p:spPr>
              <a:xfrm>
                <a:off x="731354" y="1817131"/>
                <a:ext cx="7829441" cy="1262380"/>
              </a:xfrm>
              <a:prstGeom prst="rect">
                <a:avLst/>
              </a:prstGeom>
              <a:blipFill rotWithShape="1">
                <a:blip r:embed="rId1"/>
                <a:stretch>
                  <a:fillRect l="-6" t="-31" r="5" b="31"/>
                </a:stretch>
              </a:blipFill>
              <a:ln w="12700">
                <a:miter lim="400000"/>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8" name="文本框 10"/>
              <p:cNvSpPr txBox="1"/>
              <p:nvPr/>
            </p:nvSpPr>
            <p:spPr>
              <a:xfrm>
                <a:off x="731354" y="3643059"/>
                <a:ext cx="11059092" cy="1838019"/>
              </a:xfrm>
              <a:prstGeom prst="rect">
                <a:avLst/>
              </a:prstGeom>
              <a:ln w="12700">
                <a:miter lim="400000"/>
              </a:ln>
            </p:spPr>
            <p:txBody>
              <a:bodyPr lIns="45719" rIns="45719">
                <a:spAutoFit/>
              </a:bodyPr>
              <a:lstStyle/>
              <a:p>
                <a:pPr>
                  <a:defRPr sz="2400"/>
                </a:pPr>
                <a:r>
                  <a:t>拓展为：</a:t>
                </a:r>
              </a:p>
              <a:p>
                <a:pPr>
                  <a:defRPr sz="2400"/>
                </a:pPr>
              </a:p>
              <a:p>
                <a:pPr>
                  <a:defRPr sz="2400">
                    <a:latin typeface="Cambria Math"/>
                    <a:ea typeface="Cambria Math"/>
                    <a:cs typeface="Cambria Math"/>
                    <a:sym typeface="Cambria Math"/>
                  </a:defRPr>
                </a:pPr>
                <a14:m>
                  <m:oMathPara xmlns:m="http://schemas.openxmlformats.org/officeDocument/2006/math">
                    <m:oMathParaPr>
                      <m:jc m:val="left"/>
                    </m:oMathParaPr>
                    <m:oMath xmlns:m="http://schemas.openxmlformats.org/officeDocument/2006/math">
                      <m:sSub>
                        <m:sSubPr>
                          <m:ctrlPr>
                            <a:rPr/>
                          </m:ctrlPr>
                        </m:sSubPr>
                        <m:e>
                          <m:r>
                            <a:rPr sz="2400" i="1">
                              <a:solidFill>
                                <a:srgbClr val="000000"/>
                              </a:solidFill>
                              <a:latin typeface="Cambria Math" panose="02040503050406030204" pitchFamily="18" charset="0"/>
                            </a:rPr>
                            <m:t>𝐷</m:t>
                          </m:r>
                        </m:e>
                        <m:sub>
                          <m:r>
                            <a:rPr sz="2400" i="1">
                              <a:solidFill>
                                <a:srgbClr val="000000"/>
                              </a:solidFill>
                              <a:latin typeface="Cambria Math" panose="02040503050406030204" pitchFamily="18" charset="0"/>
                            </a:rPr>
                            <m:t>𝑒</m:t>
                          </m:r>
                          <m:r>
                            <a:rPr sz="2400" i="1">
                              <a:solidFill>
                                <a:srgbClr val="000000"/>
                              </a:solidFill>
                              <a:latin typeface="Cambria Math" panose="02040503050406030204" pitchFamily="18" charset="0"/>
                            </a:rPr>
                            <m:t>𝑠</m:t>
                          </m:r>
                          <m:r>
                            <a:rPr sz="2400" i="1">
                              <a:solidFill>
                                <a:srgbClr val="000000"/>
                              </a:solidFill>
                              <a:latin typeface="Cambria Math" panose="02040503050406030204" pitchFamily="18" charset="0"/>
                            </a:rPr>
                            <m:t>𝑡</m:t>
                          </m:r>
                        </m:sub>
                      </m:sSub>
                      <m:d>
                        <m:dPr>
                          <m:ctrlPr>
                            <a:rPr sz="2400" i="1">
                              <a:solidFill>
                                <a:srgbClr val="000000"/>
                              </a:solidFill>
                              <a:latin typeface="Cambria Math" panose="02040503050406030204" pitchFamily="18" charset="0"/>
                            </a:rPr>
                          </m:ctrlPr>
                        </m:dPr>
                        <m:e>
                          <m:r>
                            <a:rPr sz="2400" i="1">
                              <a:solidFill>
                                <a:srgbClr val="000000"/>
                              </a:solidFill>
                              <a:latin typeface="Cambria Math" panose="02040503050406030204" pitchFamily="18" charset="0"/>
                            </a:rPr>
                            <m:t>𝜏</m:t>
                          </m:r>
                        </m:e>
                      </m:d>
                      <m:r>
                        <a:rPr sz="2400" i="1">
                          <a:solidFill>
                            <a:srgbClr val="000000"/>
                          </a:solidFill>
                          <a:latin typeface="Cambria Math" panose="02040503050406030204" pitchFamily="18" charset="0"/>
                        </a:rPr>
                        <m:t>=</m:t>
                      </m:r>
                      <m:f>
                        <m:fPr>
                          <m:ctrlPr>
                            <a:rPr sz="2400" i="1">
                              <a:solidFill>
                                <a:srgbClr val="000000"/>
                              </a:solidFill>
                              <a:latin typeface="Cambria Math" panose="02040503050406030204" pitchFamily="18" charset="0"/>
                            </a:rPr>
                          </m:ctrlPr>
                        </m:fPr>
                        <m:num>
                          <m:r>
                            <a:rPr sz="2400" i="1">
                              <a:solidFill>
                                <a:srgbClr val="000000"/>
                              </a:solidFill>
                              <a:latin typeface="Cambria Math" panose="02040503050406030204" pitchFamily="18" charset="0"/>
                            </a:rPr>
                            <m:t>1</m:t>
                          </m:r>
                        </m:num>
                        <m:den>
                          <m:limUpp>
                            <m:limUppPr>
                              <m:ctrlPr>
                                <a:rPr/>
                              </m:ctrlPr>
                            </m:limUppPr>
                            <m:e>
                              <m:sSup>
                                <m:sSupPr>
                                  <m:ctrlPr>
                                    <a:rPr/>
                                  </m:ctrlPr>
                                </m:sSupPr>
                                <m:e>
                                  <m:r>
                                    <a:rPr sz="2400" i="1">
                                      <a:solidFill>
                                        <a:srgbClr val="000000"/>
                                      </a:solidFill>
                                      <a:latin typeface="Cambria Math" panose="02040503050406030204" pitchFamily="18" charset="0"/>
                                    </a:rPr>
                                    <m:t>𝑆</m:t>
                                  </m:r>
                                </m:e>
                                <m:sup>
                                  <m:r>
                                    <a:rPr sz="2400" i="1">
                                      <a:solidFill>
                                        <a:srgbClr val="000000"/>
                                      </a:solidFill>
                                      <a:latin typeface="Cambria Math" panose="02040503050406030204" pitchFamily="18" charset="0"/>
                                    </a:rPr>
                                    <m:t>2</m:t>
                                  </m:r>
                                </m:sup>
                              </m:sSup>
                            </m:e>
                            <m:lim>
                              <m:r>
                                <a:rPr sz="2400" i="1">
                                  <a:solidFill>
                                    <a:srgbClr val="000000"/>
                                  </a:solidFill>
                                  <a:latin typeface="Cambria Math" panose="02040503050406030204" pitchFamily="18" charset="0"/>
                                </a:rPr>
                                <m:t>¯</m:t>
                              </m:r>
                            </m:lim>
                          </m:limUpp>
                          <m:sSub>
                            <m:sSubPr>
                              <m:ctrlPr>
                                <a:rPr/>
                              </m:ctrlPr>
                            </m:sSubPr>
                            <m:e>
                              <m:r>
                                <a:rPr sz="2400" i="1">
                                  <a:solidFill>
                                    <a:srgbClr val="000000"/>
                                  </a:solidFill>
                                  <a:latin typeface="Cambria Math" panose="02040503050406030204" pitchFamily="18" charset="0"/>
                                </a:rPr>
                                <m:t>𝑁</m:t>
                              </m:r>
                            </m:e>
                            <m:sub>
                              <m:r>
                                <a:rPr sz="2400" i="1">
                                  <a:solidFill>
                                    <a:srgbClr val="000000"/>
                                  </a:solidFill>
                                  <a:latin typeface="Cambria Math" panose="02040503050406030204" pitchFamily="18" charset="0"/>
                                </a:rPr>
                                <m:t>𝑝</m:t>
                              </m:r>
                            </m:sub>
                          </m:sSub>
                        </m:den>
                      </m:f>
                      <m:r>
                        <a:rPr sz="2400" i="1">
                          <a:solidFill>
                            <a:srgbClr val="000000"/>
                          </a:solidFill>
                          <a:latin typeface="Cambria Math" panose="02040503050406030204" pitchFamily="18" charset="0"/>
                        </a:rPr>
                        <m:t>{</m:t>
                      </m:r>
                      <m:nary>
                        <m:naryPr>
                          <m:chr m:val="∑"/>
                          <m:limLoc m:val="undOvr"/>
                          <m:ctrlPr>
                            <a:rPr sz="2400" i="1">
                              <a:solidFill>
                                <a:srgbClr val="000000"/>
                              </a:solidFill>
                              <a:latin typeface="Cambria Math" panose="02040503050406030204" pitchFamily="18" charset="0"/>
                            </a:rPr>
                          </m:ctrlPr>
                        </m:naryPr>
                        <m:sub>
                          <m:r>
                            <a:rPr sz="2400" i="1">
                              <a:solidFill>
                                <a:srgbClr val="000000"/>
                              </a:solidFill>
                              <a:latin typeface="Cambria Math" panose="02040503050406030204" pitchFamily="18" charset="0"/>
                            </a:rPr>
                            <m:t>𝑖</m:t>
                          </m:r>
                          <m:r>
                            <a:rPr sz="2400" i="1">
                              <a:solidFill>
                                <a:srgbClr val="000000"/>
                              </a:solidFill>
                              <a:latin typeface="Cambria Math" panose="02040503050406030204" pitchFamily="18" charset="0"/>
                            </a:rPr>
                            <m:t>𝑗</m:t>
                          </m:r>
                        </m:sub>
                        <m:sup>
                          <m:sSub>
                            <m:sSubPr>
                              <m:ctrlPr>
                                <a:rPr/>
                              </m:ctrlPr>
                            </m:sSubPr>
                            <m:e>
                              <m:r>
                                <a:rPr sz="2400" i="1">
                                  <a:solidFill>
                                    <a:srgbClr val="000000"/>
                                  </a:solidFill>
                                  <a:latin typeface="Cambria Math" panose="02040503050406030204" pitchFamily="18" charset="0"/>
                                </a:rPr>
                                <m:t>𝑁</m:t>
                              </m:r>
                            </m:e>
                            <m:sub>
                              <m:r>
                                <a:rPr sz="2400" i="1">
                                  <a:solidFill>
                                    <a:srgbClr val="000000"/>
                                  </a:solidFill>
                                  <a:latin typeface="Cambria Math" panose="02040503050406030204" pitchFamily="18" charset="0"/>
                                </a:rPr>
                                <m:t>𝑝</m:t>
                              </m:r>
                            </m:sub>
                          </m:sSub>
                        </m:sup>
                        <m:e>
                          <m:sSup>
                            <m:sSupPr>
                              <m:ctrlPr>
                                <a:rPr/>
                              </m:ctrlPr>
                            </m:sSupPr>
                            <m:e>
                              <m:r>
                                <a:rPr sz="2400" i="1">
                                  <a:solidFill>
                                    <a:srgbClr val="000000"/>
                                  </a:solidFill>
                                  <a:latin typeface="Cambria Math" panose="02040503050406030204" pitchFamily="18" charset="0"/>
                                </a:rPr>
                                <m:t>(</m:t>
                              </m:r>
                              <m:sSub>
                                <m:sSubPr>
                                  <m:ctrlPr>
                                    <a:rPr/>
                                  </m:ctrlPr>
                                </m:sSubPr>
                                <m:e>
                                  <m:r>
                                    <a:rPr sz="2400" i="1">
                                      <a:solidFill>
                                        <a:srgbClr val="000000"/>
                                      </a:solidFill>
                                      <a:latin typeface="Cambria Math" panose="02040503050406030204" pitchFamily="18" charset="0"/>
                                    </a:rPr>
                                    <m:t>𝑆</m:t>
                                  </m:r>
                                </m:e>
                                <m:sub>
                                  <m:r>
                                    <a:rPr sz="2400" i="1">
                                      <a:solidFill>
                                        <a:srgbClr val="000000"/>
                                      </a:solidFill>
                                      <a:latin typeface="Cambria Math" panose="02040503050406030204" pitchFamily="18" charset="0"/>
                                    </a:rPr>
                                    <m:t>𝑖</m:t>
                                  </m:r>
                                </m:sub>
                              </m:sSub>
                              <m:r>
                                <a:rPr sz="2400" i="1">
                                  <a:solidFill>
                                    <a:srgbClr val="000000"/>
                                  </a:solidFill>
                                  <a:latin typeface="Cambria Math" panose="02040503050406030204" pitchFamily="18" charset="0"/>
                                </a:rPr>
                                <m:t>−</m:t>
                              </m:r>
                              <m:sSub>
                                <m:sSubPr>
                                  <m:ctrlPr>
                                    <a:rPr/>
                                  </m:ctrlPr>
                                </m:sSubPr>
                                <m:e>
                                  <m:r>
                                    <a:rPr sz="2400" i="1">
                                      <a:solidFill>
                                        <a:srgbClr val="000000"/>
                                      </a:solidFill>
                                      <a:latin typeface="Cambria Math" panose="02040503050406030204" pitchFamily="18" charset="0"/>
                                    </a:rPr>
                                    <m:t>𝑆</m:t>
                                  </m:r>
                                </m:e>
                                <m:sub>
                                  <m:r>
                                    <a:rPr sz="2400" i="1">
                                      <a:solidFill>
                                        <a:srgbClr val="000000"/>
                                      </a:solidFill>
                                      <a:latin typeface="Cambria Math" panose="02040503050406030204" pitchFamily="18" charset="0"/>
                                    </a:rPr>
                                    <m:t>𝑗</m:t>
                                  </m:r>
                                </m:sub>
                              </m:sSub>
                              <m:r>
                                <a:rPr sz="2400" i="1">
                                  <a:solidFill>
                                    <a:srgbClr val="000000"/>
                                  </a:solidFill>
                                  <a:latin typeface="Cambria Math" panose="02040503050406030204" pitchFamily="18" charset="0"/>
                                </a:rPr>
                                <m:t>)</m:t>
                              </m:r>
                            </m:e>
                            <m:sup>
                              <m:r>
                                <a:rPr sz="2400" i="1">
                                  <a:solidFill>
                                    <a:srgbClr val="000000"/>
                                  </a:solidFill>
                                  <a:latin typeface="Cambria Math" panose="02040503050406030204" pitchFamily="18" charset="0"/>
                                </a:rPr>
                                <m:t>2</m:t>
                              </m:r>
                            </m:sup>
                          </m:sSup>
                          <m:r>
                            <a:rPr sz="2400" i="1">
                              <a:solidFill>
                                <a:srgbClr val="000000"/>
                              </a:solidFill>
                              <a:latin typeface="Cambria Math" panose="02040503050406030204" pitchFamily="18" charset="0"/>
                            </a:rPr>
                            <m:t>+</m:t>
                          </m:r>
                          <m:nary>
                            <m:naryPr>
                              <m:chr m:val="∑"/>
                              <m:limLoc m:val="undOvr"/>
                              <m:ctrlPr>
                                <a:rPr sz="2400" i="1">
                                  <a:solidFill>
                                    <a:srgbClr val="000000"/>
                                  </a:solidFill>
                                  <a:latin typeface="Cambria Math" panose="02040503050406030204" pitchFamily="18" charset="0"/>
                                </a:rPr>
                              </m:ctrlPr>
                            </m:naryPr>
                            <m:sub>
                              <m:r>
                                <a:rPr sz="2400" i="1">
                                  <a:solidFill>
                                    <a:srgbClr val="000000"/>
                                  </a:solidFill>
                                  <a:latin typeface="Cambria Math" panose="02040503050406030204" pitchFamily="18" charset="0"/>
                                </a:rPr>
                                <m:t>𝑖</m:t>
                              </m:r>
                              <m:r>
                                <a:rPr sz="2400" i="1">
                                  <a:solidFill>
                                    <a:srgbClr val="000000"/>
                                  </a:solidFill>
                                  <a:latin typeface="Cambria Math" panose="02040503050406030204" pitchFamily="18" charset="0"/>
                                </a:rPr>
                                <m:t>𝑗</m:t>
                              </m:r>
                            </m:sub>
                            <m:sup>
                              <m:sSub>
                                <m:sSubPr>
                                  <m:ctrlPr>
                                    <a:rPr/>
                                  </m:ctrlPr>
                                </m:sSubPr>
                                <m:e>
                                  <m:r>
                                    <a:rPr sz="2400" i="1">
                                      <a:solidFill>
                                        <a:srgbClr val="000000"/>
                                      </a:solidFill>
                                      <a:latin typeface="Cambria Math" panose="02040503050406030204" pitchFamily="18" charset="0"/>
                                    </a:rPr>
                                    <m:t>𝑁</m:t>
                                  </m:r>
                                </m:e>
                                <m:sub>
                                  <m:r>
                                    <a:rPr sz="2400" i="1">
                                      <a:solidFill>
                                        <a:srgbClr val="000000"/>
                                      </a:solidFill>
                                      <a:latin typeface="Cambria Math" panose="02040503050406030204" pitchFamily="18" charset="0"/>
                                    </a:rPr>
                                    <m:t>𝑝</m:t>
                                  </m:r>
                                </m:sub>
                              </m:sSub>
                            </m:sup>
                            <m:e>
                              <m:r>
                                <a:rPr sz="2400" i="1">
                                  <a:solidFill>
                                    <a:srgbClr val="000000"/>
                                  </a:solidFill>
                                  <a:latin typeface="Cambria Math" panose="02040503050406030204" pitchFamily="18" charset="0"/>
                                </a:rPr>
                                <m:t>(</m:t>
                              </m:r>
                              <m:sSup>
                                <m:sSupPr>
                                  <m:ctrlPr>
                                    <a:rPr/>
                                  </m:ctrlPr>
                                </m:sSupPr>
                                <m:e>
                                  <m:sSub>
                                    <m:sSubPr>
                                      <m:ctrlPr>
                                        <a:rPr/>
                                      </m:ctrlPr>
                                    </m:sSubPr>
                                    <m:e>
                                      <m:r>
                                        <a:rPr sz="2400" i="1">
                                          <a:solidFill>
                                            <a:srgbClr val="000000"/>
                                          </a:solidFill>
                                          <a:latin typeface="Cambria Math" panose="02040503050406030204" pitchFamily="18" charset="0"/>
                                        </a:rPr>
                                        <m:t>𝑒</m:t>
                                      </m:r>
                                    </m:e>
                                    <m:sub>
                                      <m:r>
                                        <a:rPr sz="2400" i="1">
                                          <a:solidFill>
                                            <a:srgbClr val="000000"/>
                                          </a:solidFill>
                                          <a:latin typeface="Cambria Math" panose="02040503050406030204" pitchFamily="18" charset="0"/>
                                        </a:rPr>
                                        <m:t>𝑖</m:t>
                                      </m:r>
                                    </m:sub>
                                  </m:sSub>
                                </m:e>
                                <m:sup>
                                  <m:r>
                                    <a:rPr sz="2400" i="1">
                                      <a:solidFill>
                                        <a:srgbClr val="000000"/>
                                      </a:solidFill>
                                      <a:latin typeface="Cambria Math" panose="02040503050406030204" pitchFamily="18" charset="0"/>
                                    </a:rPr>
                                    <m:t>2</m:t>
                                  </m:r>
                                </m:sup>
                              </m:sSup>
                              <m:r>
                                <a:rPr sz="2400" i="1">
                                  <a:solidFill>
                                    <a:srgbClr val="000000"/>
                                  </a:solidFill>
                                  <a:latin typeface="Cambria Math" panose="02040503050406030204" pitchFamily="18" charset="0"/>
                                </a:rPr>
                                <m:t>+</m:t>
                              </m:r>
                              <m:sSup>
                                <m:sSupPr>
                                  <m:ctrlPr>
                                    <a:rPr/>
                                  </m:ctrlPr>
                                </m:sSupPr>
                                <m:e>
                                  <m:sSub>
                                    <m:sSubPr>
                                      <m:ctrlPr>
                                        <a:rPr/>
                                      </m:ctrlPr>
                                    </m:sSubPr>
                                    <m:e>
                                      <m:r>
                                        <a:rPr sz="2400" i="1">
                                          <a:solidFill>
                                            <a:srgbClr val="000000"/>
                                          </a:solidFill>
                                          <a:latin typeface="Cambria Math" panose="02040503050406030204" pitchFamily="18" charset="0"/>
                                        </a:rPr>
                                        <m:t>𝑒</m:t>
                                      </m:r>
                                    </m:e>
                                    <m:sub>
                                      <m:r>
                                        <a:rPr sz="2400" i="1">
                                          <a:solidFill>
                                            <a:srgbClr val="000000"/>
                                          </a:solidFill>
                                          <a:latin typeface="Cambria Math" panose="02040503050406030204" pitchFamily="18" charset="0"/>
                                        </a:rPr>
                                        <m:t>𝑗</m:t>
                                      </m:r>
                                    </m:sub>
                                  </m:sSub>
                                </m:e>
                                <m:sup>
                                  <m:r>
                                    <a:rPr sz="2400" i="1">
                                      <a:solidFill>
                                        <a:srgbClr val="000000"/>
                                      </a:solidFill>
                                      <a:latin typeface="Cambria Math" panose="02040503050406030204" pitchFamily="18" charset="0"/>
                                    </a:rPr>
                                    <m:t>2</m:t>
                                  </m:r>
                                </m:sup>
                              </m:sSup>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2</m:t>
                              </m:r>
                              <m:nary>
                                <m:naryPr>
                                  <m:chr m:val="∑"/>
                                  <m:limLoc m:val="undOvr"/>
                                  <m:ctrlPr>
                                    <a:rPr sz="2400" i="1">
                                      <a:solidFill>
                                        <a:srgbClr val="000000"/>
                                      </a:solidFill>
                                      <a:latin typeface="Cambria Math" panose="02040503050406030204" pitchFamily="18" charset="0"/>
                                    </a:rPr>
                                  </m:ctrlPr>
                                </m:naryPr>
                                <m:sub>
                                  <m:r>
                                    <a:rPr sz="2400" i="1">
                                      <a:solidFill>
                                        <a:srgbClr val="000000"/>
                                      </a:solidFill>
                                      <a:latin typeface="Cambria Math" panose="02040503050406030204" pitchFamily="18" charset="0"/>
                                    </a:rPr>
                                    <m:t>𝑖</m:t>
                                  </m:r>
                                  <m:r>
                                    <a:rPr sz="2400" i="1">
                                      <a:solidFill>
                                        <a:srgbClr val="000000"/>
                                      </a:solidFill>
                                      <a:latin typeface="Cambria Math" panose="02040503050406030204" pitchFamily="18" charset="0"/>
                                    </a:rPr>
                                    <m:t>𝑗</m:t>
                                  </m:r>
                                </m:sub>
                                <m:sup>
                                  <m:sSub>
                                    <m:sSubPr>
                                      <m:ctrlPr>
                                        <a:rPr/>
                                      </m:ctrlPr>
                                    </m:sSubPr>
                                    <m:e>
                                      <m:r>
                                        <a:rPr sz="2400" i="1">
                                          <a:solidFill>
                                            <a:srgbClr val="000000"/>
                                          </a:solidFill>
                                          <a:latin typeface="Cambria Math" panose="02040503050406030204" pitchFamily="18" charset="0"/>
                                        </a:rPr>
                                        <m:t>𝑁</m:t>
                                      </m:r>
                                    </m:e>
                                    <m:sub>
                                      <m:r>
                                        <a:rPr sz="2400" i="1">
                                          <a:solidFill>
                                            <a:srgbClr val="000000"/>
                                          </a:solidFill>
                                          <a:latin typeface="Cambria Math" panose="02040503050406030204" pitchFamily="18" charset="0"/>
                                        </a:rPr>
                                        <m:t>𝑝</m:t>
                                      </m:r>
                                    </m:sub>
                                  </m:sSub>
                                </m:sup>
                                <m:e>
                                  <m:d>
                                    <m:dPr>
                                      <m:begChr m:val="["/>
                                      <m:endChr m:val="]"/>
                                      <m:ctrlPr>
                                        <a:rPr sz="2400" i="1">
                                          <a:solidFill>
                                            <a:srgbClr val="000000"/>
                                          </a:solidFill>
                                          <a:latin typeface="Cambria Math" panose="02040503050406030204" pitchFamily="18" charset="0"/>
                                        </a:rPr>
                                      </m:ctrlPr>
                                    </m:dPr>
                                    <m:e>
                                      <m:sSub>
                                        <m:sSubPr>
                                          <m:ctrlPr>
                                            <a:rPr/>
                                          </m:ctrlPr>
                                        </m:sSubPr>
                                        <m:e>
                                          <m:r>
                                            <a:rPr sz="2400" i="1">
                                              <a:solidFill>
                                                <a:srgbClr val="000000"/>
                                              </a:solidFill>
                                              <a:latin typeface="Cambria Math" panose="02040503050406030204" pitchFamily="18" charset="0"/>
                                            </a:rPr>
                                            <m:t>𝑒</m:t>
                                          </m:r>
                                        </m:e>
                                        <m:sub>
                                          <m:r>
                                            <a:rPr sz="2400" i="1">
                                              <a:solidFill>
                                                <a:srgbClr val="000000"/>
                                              </a:solidFill>
                                              <a:latin typeface="Cambria Math" panose="02040503050406030204" pitchFamily="18" charset="0"/>
                                            </a:rPr>
                                            <m:t>𝑖</m:t>
                                          </m:r>
                                        </m:sub>
                                      </m:sSub>
                                      <m:r>
                                        <a:rPr sz="2400" i="1">
                                          <a:solidFill>
                                            <a:srgbClr val="000000"/>
                                          </a:solidFill>
                                          <a:latin typeface="Cambria Math" panose="02040503050406030204" pitchFamily="18" charset="0"/>
                                        </a:rPr>
                                        <m:t>−</m:t>
                                      </m:r>
                                      <m:sSub>
                                        <m:sSubPr>
                                          <m:ctrlPr>
                                            <a:rPr/>
                                          </m:ctrlPr>
                                        </m:sSubPr>
                                        <m:e>
                                          <m:r>
                                            <a:rPr sz="2400" i="1">
                                              <a:solidFill>
                                                <a:srgbClr val="000000"/>
                                              </a:solidFill>
                                              <a:latin typeface="Cambria Math" panose="02040503050406030204" pitchFamily="18" charset="0"/>
                                            </a:rPr>
                                            <m:t>𝑒</m:t>
                                          </m:r>
                                        </m:e>
                                        <m:sub>
                                          <m:r>
                                            <a:rPr sz="2400" i="1">
                                              <a:solidFill>
                                                <a:srgbClr val="000000"/>
                                              </a:solidFill>
                                              <a:latin typeface="Cambria Math" panose="02040503050406030204" pitchFamily="18" charset="0"/>
                                            </a:rPr>
                                            <m:t>𝑗</m:t>
                                          </m:r>
                                        </m:sub>
                                      </m:sSub>
                                    </m:e>
                                  </m:d>
                                  <m:d>
                                    <m:dPr>
                                      <m:begChr m:val="["/>
                                      <m:endChr m:val="]"/>
                                      <m:ctrlPr>
                                        <a:rPr sz="2400" i="1">
                                          <a:solidFill>
                                            <a:srgbClr val="000000"/>
                                          </a:solidFill>
                                          <a:latin typeface="Cambria Math" panose="02040503050406030204" pitchFamily="18" charset="0"/>
                                        </a:rPr>
                                      </m:ctrlPr>
                                    </m:dPr>
                                    <m:e>
                                      <m:sSub>
                                        <m:sSubPr>
                                          <m:ctrlPr>
                                            <a:rPr/>
                                          </m:ctrlPr>
                                        </m:sSubPr>
                                        <m:e>
                                          <m:r>
                                            <a:rPr sz="2400" i="1">
                                              <a:solidFill>
                                                <a:srgbClr val="000000"/>
                                              </a:solidFill>
                                              <a:latin typeface="Cambria Math" panose="02040503050406030204" pitchFamily="18" charset="0"/>
                                            </a:rPr>
                                            <m:t>𝑆</m:t>
                                          </m:r>
                                        </m:e>
                                        <m:sub>
                                          <m:r>
                                            <a:rPr sz="2400" i="1">
                                              <a:solidFill>
                                                <a:srgbClr val="000000"/>
                                              </a:solidFill>
                                              <a:latin typeface="Cambria Math" panose="02040503050406030204" pitchFamily="18" charset="0"/>
                                            </a:rPr>
                                            <m:t>𝑖</m:t>
                                          </m:r>
                                        </m:sub>
                                      </m:sSub>
                                      <m:r>
                                        <a:rPr sz="2400" i="1">
                                          <a:solidFill>
                                            <a:srgbClr val="000000"/>
                                          </a:solidFill>
                                          <a:latin typeface="Cambria Math" panose="02040503050406030204" pitchFamily="18" charset="0"/>
                                        </a:rPr>
                                        <m:t>−</m:t>
                                      </m:r>
                                      <m:sSub>
                                        <m:sSubPr>
                                          <m:ctrlPr>
                                            <a:rPr/>
                                          </m:ctrlPr>
                                        </m:sSubPr>
                                        <m:e>
                                          <m:r>
                                            <a:rPr sz="2400" i="1">
                                              <a:solidFill>
                                                <a:srgbClr val="000000"/>
                                              </a:solidFill>
                                              <a:latin typeface="Cambria Math" panose="02040503050406030204" pitchFamily="18" charset="0"/>
                                            </a:rPr>
                                            <m:t>𝑆</m:t>
                                          </m:r>
                                        </m:e>
                                        <m:sub>
                                          <m:r>
                                            <a:rPr sz="2400" i="1">
                                              <a:solidFill>
                                                <a:srgbClr val="000000"/>
                                              </a:solidFill>
                                              <a:latin typeface="Cambria Math" panose="02040503050406030204" pitchFamily="18" charset="0"/>
                                            </a:rPr>
                                            <m:t>𝑗</m:t>
                                          </m:r>
                                        </m:sub>
                                      </m:sSub>
                                    </m:e>
                                  </m:d>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2</m:t>
                                  </m:r>
                                  <m:nary>
                                    <m:naryPr>
                                      <m:chr m:val="∑"/>
                                      <m:limLoc m:val="undOvr"/>
                                      <m:ctrlPr>
                                        <a:rPr sz="2400" i="1">
                                          <a:solidFill>
                                            <a:srgbClr val="000000"/>
                                          </a:solidFill>
                                          <a:latin typeface="Cambria Math" panose="02040503050406030204" pitchFamily="18" charset="0"/>
                                        </a:rPr>
                                      </m:ctrlPr>
                                    </m:naryPr>
                                    <m:sub>
                                      <m:r>
                                        <a:rPr sz="2400" i="1">
                                          <a:solidFill>
                                            <a:srgbClr val="000000"/>
                                          </a:solidFill>
                                          <a:latin typeface="Cambria Math" panose="02040503050406030204" pitchFamily="18" charset="0"/>
                                        </a:rPr>
                                        <m:t>𝑖</m:t>
                                      </m:r>
                                      <m:r>
                                        <a:rPr sz="2400" i="1">
                                          <a:solidFill>
                                            <a:srgbClr val="000000"/>
                                          </a:solidFill>
                                          <a:latin typeface="Cambria Math" panose="02040503050406030204" pitchFamily="18" charset="0"/>
                                        </a:rPr>
                                        <m:t>𝑗</m:t>
                                      </m:r>
                                    </m:sub>
                                    <m:sup>
                                      <m:sSub>
                                        <m:sSubPr>
                                          <m:ctrlPr>
                                            <a:rPr/>
                                          </m:ctrlPr>
                                        </m:sSubPr>
                                        <m:e>
                                          <m:r>
                                            <a:rPr sz="2400" i="1">
                                              <a:solidFill>
                                                <a:srgbClr val="000000"/>
                                              </a:solidFill>
                                              <a:latin typeface="Cambria Math" panose="02040503050406030204" pitchFamily="18" charset="0"/>
                                            </a:rPr>
                                            <m:t>𝑁</m:t>
                                          </m:r>
                                        </m:e>
                                        <m:sub>
                                          <m:r>
                                            <a:rPr sz="2400" i="1">
                                              <a:solidFill>
                                                <a:srgbClr val="000000"/>
                                              </a:solidFill>
                                              <a:latin typeface="Cambria Math" panose="02040503050406030204" pitchFamily="18" charset="0"/>
                                            </a:rPr>
                                            <m:t>𝑝</m:t>
                                          </m:r>
                                        </m:sub>
                                      </m:sSub>
                                    </m:sup>
                                    <m:e>
                                      <m:sSub>
                                        <m:sSubPr>
                                          <m:ctrlPr>
                                            <a:rPr/>
                                          </m:ctrlPr>
                                        </m:sSubPr>
                                        <m:e>
                                          <m:r>
                                            <a:rPr sz="2400" i="1">
                                              <a:solidFill>
                                                <a:srgbClr val="000000"/>
                                              </a:solidFill>
                                              <a:latin typeface="Cambria Math" panose="02040503050406030204" pitchFamily="18" charset="0"/>
                                            </a:rPr>
                                            <m:t>𝑒</m:t>
                                          </m:r>
                                        </m:e>
                                        <m:sub>
                                          <m:r>
                                            <a:rPr sz="2400" i="1">
                                              <a:solidFill>
                                                <a:srgbClr val="000000"/>
                                              </a:solidFill>
                                              <a:latin typeface="Cambria Math" panose="02040503050406030204" pitchFamily="18" charset="0"/>
                                            </a:rPr>
                                            <m:t>𝑖</m:t>
                                          </m:r>
                                        </m:sub>
                                      </m:sSub>
                                      <m:sSub>
                                        <m:sSubPr>
                                          <m:ctrlPr>
                                            <a:rPr/>
                                          </m:ctrlPr>
                                        </m:sSubPr>
                                        <m:e>
                                          <m:r>
                                            <a:rPr sz="2400" i="1">
                                              <a:solidFill>
                                                <a:srgbClr val="000000"/>
                                              </a:solidFill>
                                              <a:latin typeface="Cambria Math" panose="02040503050406030204" pitchFamily="18" charset="0"/>
                                            </a:rPr>
                                            <m:t>𝑒</m:t>
                                          </m:r>
                                        </m:e>
                                        <m:sub>
                                          <m:r>
                                            <a:rPr sz="2400" i="1">
                                              <a:solidFill>
                                                <a:srgbClr val="000000"/>
                                              </a:solidFill>
                                              <a:latin typeface="Cambria Math" panose="02040503050406030204" pitchFamily="18" charset="0"/>
                                            </a:rPr>
                                            <m:t>𝑗</m:t>
                                          </m:r>
                                        </m:sub>
                                      </m:sSub>
                                    </m:e>
                                  </m:nary>
                                </m:e>
                              </m:nary>
                            </m:e>
                          </m:nary>
                        </m:e>
                      </m:nary>
                      <m:r>
                        <a:rPr sz="2400" i="1">
                          <a:solidFill>
                            <a:srgbClr val="000000"/>
                          </a:solidFill>
                          <a:latin typeface="Cambria Math" panose="02040503050406030204" pitchFamily="18" charset="0"/>
                        </a:rPr>
                        <m:t>}</m:t>
                      </m:r>
                    </m:oMath>
                  </m:oMathPara>
                </a14:m>
                <a:endParaRPr sz="2265"/>
              </a:p>
            </p:txBody>
          </p:sp>
        </mc:Choice>
        <mc:Fallback>
          <p:sp>
            <p:nvSpPr>
              <p:cNvPr id="448" name="文本框 10"/>
              <p:cNvSpPr txBox="1">
                <a:spLocks noRot="1" noChangeAspect="1" noMove="1" noResize="1" noEditPoints="1" noAdjustHandles="1" noChangeArrowheads="1" noChangeShapeType="1" noTextEdit="1"/>
              </p:cNvSpPr>
              <p:nvPr/>
            </p:nvSpPr>
            <p:spPr>
              <a:xfrm>
                <a:off x="731354" y="3643059"/>
                <a:ext cx="11059092" cy="1838019"/>
              </a:xfrm>
              <a:prstGeom prst="rect">
                <a:avLst/>
              </a:prstGeom>
              <a:blipFill rotWithShape="1">
                <a:blip r:embed="rId2"/>
                <a:stretch>
                  <a:fillRect l="-4" t="-3" r="4" b="-3503"/>
                </a:stretch>
              </a:blipFill>
              <a:ln w="12700">
                <a:miter lim="400000"/>
              </a:ln>
            </p:spPr>
            <p:txBody>
              <a:bodyPr/>
              <a:lstStyle/>
              <a:p>
                <a:r>
                  <a:rPr lang="zh-CN" altLang="en-US">
                    <a:noFill/>
                  </a:rPr>
                  <a:t> </a:t>
                </a:r>
              </a:p>
            </p:txBody>
          </p:sp>
        </mc:Fallback>
      </mc:AlternateContent>
      <p:pic>
        <p:nvPicPr>
          <p:cNvPr id="449" name="图片 12" descr="图片 12"/>
          <p:cNvPicPr>
            <a:picLocks noChangeAspect="1"/>
          </p:cNvPicPr>
          <p:nvPr/>
        </p:nvPicPr>
        <p:blipFill>
          <a:blip r:embed="rId3"/>
          <a:srcRect l="10590" t="9967" r="32608" b="19834"/>
          <a:stretch>
            <a:fillRect/>
          </a:stretch>
        </p:blipFill>
        <p:spPr>
          <a:xfrm>
            <a:off x="7163962" y="1323379"/>
            <a:ext cx="3703685" cy="2824845"/>
          </a:xfrm>
          <a:prstGeom prst="rect">
            <a:avLst/>
          </a:prstGeom>
          <a:ln w="12700">
            <a:miter lim="400000"/>
            <a:headEnd/>
            <a:tailEnd/>
          </a:ln>
        </p:spPr>
      </p:pic>
      <p:sp>
        <p:nvSpPr>
          <p:cNvPr id="450" name="文本框 1"/>
          <p:cNvSpPr txBox="1"/>
          <p:nvPr/>
        </p:nvSpPr>
        <p:spPr>
          <a:xfrm>
            <a:off x="731354" y="1169339"/>
            <a:ext cx="2236983" cy="599441"/>
          </a:xfrm>
          <a:prstGeom prst="rect">
            <a:avLst/>
          </a:prstGeom>
          <a:ln w="12700">
            <a:miter lim="400000"/>
          </a:ln>
        </p:spPr>
        <p:txBody>
          <a:bodyPr lIns="45719" rIns="45719">
            <a:spAutoFit/>
          </a:bodyPr>
          <a:lstStyle>
            <a:lvl1pPr>
              <a:defRPr sz="2800" b="1"/>
            </a:lvl1pPr>
          </a:lstStyle>
          <a:p>
            <a:r>
              <a:t>结构函数：</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49"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150"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选题背景</a:t>
            </a:r>
          </a:p>
        </p:txBody>
      </p:sp>
      <p:sp>
        <p:nvSpPr>
          <p:cNvPr id="151"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152"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grpSp>
        <p:nvGrpSpPr>
          <p:cNvPr id="155" name="组合 4"/>
          <p:cNvGrpSpPr/>
          <p:nvPr/>
        </p:nvGrpSpPr>
        <p:grpSpPr>
          <a:xfrm>
            <a:off x="4537867" y="1828800"/>
            <a:ext cx="3112294" cy="4492625"/>
            <a:chOff x="0" y="0"/>
            <a:chExt cx="3112292" cy="4492625"/>
          </a:xfrm>
        </p:grpSpPr>
        <p:sp>
          <p:nvSpPr>
            <p:cNvPr id="153" name="矩形: 圆角 32"/>
            <p:cNvSpPr/>
            <p:nvPr/>
          </p:nvSpPr>
          <p:spPr>
            <a:xfrm>
              <a:off x="3968" y="0"/>
              <a:ext cx="3108325" cy="4492625"/>
            </a:xfrm>
            <a:prstGeom prst="roundRect">
              <a:avLst>
                <a:gd name="adj" fmla="val 5276"/>
              </a:avLst>
            </a:prstGeom>
            <a:solidFill>
              <a:srgbClr val="2F33F9"/>
            </a:solidFill>
            <a:ln w="12700" cap="flat">
              <a:noFill/>
              <a:miter lim="400000"/>
            </a:ln>
            <a:effectLst>
              <a:outerShdw blurRad="152400" dist="50800" rotWithShape="0">
                <a:schemeClr val="accent1">
                  <a:alpha val="12000"/>
                </a:schemeClr>
              </a:outerShdw>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54" name="矩形: 圆角 2"/>
            <p:cNvSpPr/>
            <p:nvPr/>
          </p:nvSpPr>
          <p:spPr>
            <a:xfrm>
              <a:off x="0" y="0"/>
              <a:ext cx="3108325" cy="4413250"/>
            </a:xfrm>
            <a:prstGeom prst="roundRect">
              <a:avLst>
                <a:gd name="adj" fmla="val 5276"/>
              </a:avLst>
            </a:prstGeom>
            <a:solidFill>
              <a:srgbClr val="FFFFFF"/>
            </a:solidFill>
            <a:ln w="12700" cap="flat">
              <a:noFill/>
              <a:miter lim="400000"/>
            </a:ln>
            <a:effectLst>
              <a:outerShdw blurRad="152400" dist="50800" rotWithShape="0">
                <a:schemeClr val="accent1">
                  <a:alpha val="12000"/>
                </a:schemeClr>
              </a:outerShdw>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grpSp>
      <p:grpSp>
        <p:nvGrpSpPr>
          <p:cNvPr id="158" name="组合 5"/>
          <p:cNvGrpSpPr/>
          <p:nvPr/>
        </p:nvGrpSpPr>
        <p:grpSpPr>
          <a:xfrm>
            <a:off x="8448675" y="2276475"/>
            <a:ext cx="2851150" cy="4044951"/>
            <a:chOff x="0" y="0"/>
            <a:chExt cx="2851150" cy="4044950"/>
          </a:xfrm>
        </p:grpSpPr>
        <p:sp>
          <p:nvSpPr>
            <p:cNvPr id="156" name="矩形: 圆角 33"/>
            <p:cNvSpPr/>
            <p:nvPr/>
          </p:nvSpPr>
          <p:spPr>
            <a:xfrm>
              <a:off x="0" y="73025"/>
              <a:ext cx="2851150" cy="3971926"/>
            </a:xfrm>
            <a:prstGeom prst="roundRect">
              <a:avLst>
                <a:gd name="adj" fmla="val 5276"/>
              </a:avLst>
            </a:prstGeom>
            <a:solidFill>
              <a:srgbClr val="171CF9"/>
            </a:solidFill>
            <a:ln w="12700" cap="flat">
              <a:noFill/>
              <a:miter lim="400000"/>
            </a:ln>
            <a:effectLst>
              <a:outerShdw blurRad="152400" dist="50800" rotWithShape="0">
                <a:schemeClr val="accent1">
                  <a:alpha val="12000"/>
                </a:schemeClr>
              </a:outerShdw>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57" name="矩形: 圆角 28"/>
            <p:cNvSpPr/>
            <p:nvPr/>
          </p:nvSpPr>
          <p:spPr>
            <a:xfrm>
              <a:off x="0" y="-1"/>
              <a:ext cx="2851150" cy="3971926"/>
            </a:xfrm>
            <a:prstGeom prst="roundRect">
              <a:avLst>
                <a:gd name="adj" fmla="val 5276"/>
              </a:avLst>
            </a:prstGeom>
            <a:solidFill>
              <a:srgbClr val="FFFFFF"/>
            </a:solidFill>
            <a:ln w="12700" cap="flat">
              <a:noFill/>
              <a:miter lim="400000"/>
            </a:ln>
            <a:effectLst>
              <a:outerShdw blurRad="152400" dist="50800" rotWithShape="0">
                <a:schemeClr val="accent1">
                  <a:alpha val="12000"/>
                </a:schemeClr>
              </a:outerShdw>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grpSp>
      <p:grpSp>
        <p:nvGrpSpPr>
          <p:cNvPr id="161" name="组合 34"/>
          <p:cNvGrpSpPr/>
          <p:nvPr/>
        </p:nvGrpSpPr>
        <p:grpSpPr>
          <a:xfrm>
            <a:off x="892175" y="2276475"/>
            <a:ext cx="2851150" cy="4044951"/>
            <a:chOff x="0" y="0"/>
            <a:chExt cx="2851150" cy="4044950"/>
          </a:xfrm>
        </p:grpSpPr>
        <p:sp>
          <p:nvSpPr>
            <p:cNvPr id="159" name="矩形: 圆角 35"/>
            <p:cNvSpPr/>
            <p:nvPr/>
          </p:nvSpPr>
          <p:spPr>
            <a:xfrm>
              <a:off x="0" y="73025"/>
              <a:ext cx="2851150" cy="3971926"/>
            </a:xfrm>
            <a:prstGeom prst="roundRect">
              <a:avLst>
                <a:gd name="adj" fmla="val 5276"/>
              </a:avLst>
            </a:prstGeom>
            <a:solidFill>
              <a:srgbClr val="171CF9"/>
            </a:solidFill>
            <a:ln w="12700" cap="flat">
              <a:noFill/>
              <a:miter lim="400000"/>
            </a:ln>
            <a:effectLst>
              <a:outerShdw blurRad="152400" dist="50800" rotWithShape="0">
                <a:schemeClr val="accent1">
                  <a:alpha val="12000"/>
                </a:schemeClr>
              </a:outerShdw>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60" name="矩形: 圆角 36"/>
            <p:cNvSpPr/>
            <p:nvPr/>
          </p:nvSpPr>
          <p:spPr>
            <a:xfrm>
              <a:off x="0" y="-1"/>
              <a:ext cx="2851150" cy="3971926"/>
            </a:xfrm>
            <a:prstGeom prst="roundRect">
              <a:avLst>
                <a:gd name="adj" fmla="val 5276"/>
              </a:avLst>
            </a:prstGeom>
            <a:solidFill>
              <a:srgbClr val="FFFFFF"/>
            </a:solidFill>
            <a:ln w="12700" cap="flat">
              <a:noFill/>
              <a:miter lim="400000"/>
            </a:ln>
            <a:effectLst>
              <a:outerShdw blurRad="152400" dist="50800" rotWithShape="0">
                <a:schemeClr val="accent1">
                  <a:alpha val="12000"/>
                </a:schemeClr>
              </a:outerShdw>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grpSp>
      <p:grpSp>
        <p:nvGrpSpPr>
          <p:cNvPr id="164" name="组合 7"/>
          <p:cNvGrpSpPr/>
          <p:nvPr/>
        </p:nvGrpSpPr>
        <p:grpSpPr>
          <a:xfrm>
            <a:off x="5588000" y="2109788"/>
            <a:ext cx="1016000" cy="1014413"/>
            <a:chOff x="0" y="0"/>
            <a:chExt cx="1016000" cy="1014412"/>
          </a:xfrm>
        </p:grpSpPr>
        <p:sp>
          <p:nvSpPr>
            <p:cNvPr id="162" name="椭圆 37"/>
            <p:cNvSpPr/>
            <p:nvPr/>
          </p:nvSpPr>
          <p:spPr>
            <a:xfrm>
              <a:off x="0" y="-1"/>
              <a:ext cx="1016000" cy="1014414"/>
            </a:xfrm>
            <a:prstGeom prst="ellipse">
              <a:avLst/>
            </a:prstGeom>
            <a:solidFill>
              <a:srgbClr val="171CF9"/>
            </a:solidFill>
            <a:ln w="19050" cap="flat">
              <a:solidFill>
                <a:srgbClr val="FFFFFF"/>
              </a:solidFill>
              <a:prstDash val="solid"/>
              <a:miter lim="8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63" name="iconfont-11265-5328252"/>
            <p:cNvSpPr/>
            <p:nvPr/>
          </p:nvSpPr>
          <p:spPr>
            <a:xfrm>
              <a:off x="235712" y="252672"/>
              <a:ext cx="544575" cy="509067"/>
            </a:xfrm>
            <a:custGeom>
              <a:avLst/>
              <a:gdLst/>
              <a:ahLst/>
              <a:cxnLst>
                <a:cxn ang="0">
                  <a:pos x="wd2" y="hd2"/>
                </a:cxn>
                <a:cxn ang="5400000">
                  <a:pos x="wd2" y="hd2"/>
                </a:cxn>
                <a:cxn ang="10800000">
                  <a:pos x="wd2" y="hd2"/>
                </a:cxn>
                <a:cxn ang="16200000">
                  <a:pos x="wd2" y="hd2"/>
                </a:cxn>
              </a:cxnLst>
              <a:rect l="0" t="0" r="r" b="b"/>
              <a:pathLst>
                <a:path w="21600" h="21600" extrusionOk="0">
                  <a:moveTo>
                    <a:pt x="13320" y="17113"/>
                  </a:moveTo>
                  <a:cubicBezTo>
                    <a:pt x="13931" y="17118"/>
                    <a:pt x="14520" y="16865"/>
                    <a:pt x="14955" y="16407"/>
                  </a:cubicBezTo>
                  <a:cubicBezTo>
                    <a:pt x="15389" y="15946"/>
                    <a:pt x="15626" y="15316"/>
                    <a:pt x="15614" y="14662"/>
                  </a:cubicBezTo>
                  <a:lnTo>
                    <a:pt x="15614" y="11457"/>
                  </a:lnTo>
                  <a:lnTo>
                    <a:pt x="11011" y="11457"/>
                  </a:lnTo>
                  <a:lnTo>
                    <a:pt x="11011" y="14662"/>
                  </a:lnTo>
                  <a:cubicBezTo>
                    <a:pt x="11027" y="16014"/>
                    <a:pt x="12054" y="17106"/>
                    <a:pt x="13320" y="17113"/>
                  </a:cubicBezTo>
                  <a:close/>
                  <a:moveTo>
                    <a:pt x="13320" y="4982"/>
                  </a:moveTo>
                  <a:cubicBezTo>
                    <a:pt x="14808" y="5033"/>
                    <a:pt x="16003" y="6309"/>
                    <a:pt x="16050" y="7899"/>
                  </a:cubicBezTo>
                  <a:lnTo>
                    <a:pt x="16050" y="14630"/>
                  </a:lnTo>
                  <a:cubicBezTo>
                    <a:pt x="16076" y="15413"/>
                    <a:pt x="15806" y="16177"/>
                    <a:pt x="15300" y="16745"/>
                  </a:cubicBezTo>
                  <a:cubicBezTo>
                    <a:pt x="14487" y="17576"/>
                    <a:pt x="13291" y="17812"/>
                    <a:pt x="12255" y="17344"/>
                  </a:cubicBezTo>
                  <a:cubicBezTo>
                    <a:pt x="11220" y="16878"/>
                    <a:pt x="10540" y="15799"/>
                    <a:pt x="10530" y="14597"/>
                  </a:cubicBezTo>
                  <a:lnTo>
                    <a:pt x="10530" y="7867"/>
                  </a:lnTo>
                  <a:cubicBezTo>
                    <a:pt x="10516" y="7076"/>
                    <a:pt x="10802" y="6312"/>
                    <a:pt x="11325" y="5751"/>
                  </a:cubicBezTo>
                  <a:cubicBezTo>
                    <a:pt x="11841" y="5218"/>
                    <a:pt x="12527" y="4912"/>
                    <a:pt x="13245" y="4902"/>
                  </a:cubicBezTo>
                  <a:lnTo>
                    <a:pt x="13320" y="4982"/>
                  </a:lnTo>
                  <a:close/>
                  <a:moveTo>
                    <a:pt x="5055" y="20318"/>
                  </a:moveTo>
                  <a:lnTo>
                    <a:pt x="1245" y="20318"/>
                  </a:lnTo>
                  <a:lnTo>
                    <a:pt x="1245" y="1345"/>
                  </a:lnTo>
                  <a:lnTo>
                    <a:pt x="5055" y="1345"/>
                  </a:lnTo>
                  <a:lnTo>
                    <a:pt x="5055" y="20318"/>
                  </a:lnTo>
                  <a:close/>
                  <a:moveTo>
                    <a:pt x="20236" y="0"/>
                  </a:moveTo>
                  <a:lnTo>
                    <a:pt x="0" y="0"/>
                  </a:lnTo>
                  <a:lnTo>
                    <a:pt x="0" y="21600"/>
                  </a:lnTo>
                  <a:lnTo>
                    <a:pt x="20236" y="21600"/>
                  </a:lnTo>
                  <a:cubicBezTo>
                    <a:pt x="20988" y="21600"/>
                    <a:pt x="21600" y="20947"/>
                    <a:pt x="21600" y="20143"/>
                  </a:cubicBezTo>
                  <a:lnTo>
                    <a:pt x="21600" y="1442"/>
                  </a:lnTo>
                  <a:cubicBezTo>
                    <a:pt x="21591" y="643"/>
                    <a:pt x="20984" y="0"/>
                    <a:pt x="20236" y="0"/>
                  </a:cubicBezTo>
                  <a:close/>
                </a:path>
              </a:pathLst>
            </a:custGeom>
            <a:solidFill>
              <a:srgbClr val="FFFFFF"/>
            </a:solidFill>
            <a:ln w="12700" cap="flat">
              <a:noFill/>
              <a:miter lim="400000"/>
            </a:ln>
            <a:effectLst/>
          </p:spPr>
          <p:txBody>
            <a:bodyPr wrap="square" lIns="0" tIns="0" rIns="0" bIns="0" numCol="1" anchor="t">
              <a:noAutofit/>
            </a:bodyPr>
            <a:lstStyle/>
            <a:p>
              <a:pPr defTabSz="457200">
                <a:defRPr>
                  <a:latin typeface="Calibri"/>
                  <a:ea typeface="Calibri"/>
                  <a:cs typeface="Calibri"/>
                  <a:sym typeface="Calibri"/>
                </a:defRPr>
              </a:pPr>
            </a:p>
          </p:txBody>
        </p:sp>
      </p:grpSp>
      <p:grpSp>
        <p:nvGrpSpPr>
          <p:cNvPr id="167" name="组合 8"/>
          <p:cNvGrpSpPr/>
          <p:nvPr/>
        </p:nvGrpSpPr>
        <p:grpSpPr>
          <a:xfrm>
            <a:off x="9478963" y="2476499"/>
            <a:ext cx="790577" cy="790578"/>
            <a:chOff x="0" y="0"/>
            <a:chExt cx="790576" cy="790576"/>
          </a:xfrm>
        </p:grpSpPr>
        <p:sp>
          <p:nvSpPr>
            <p:cNvPr id="165" name="椭圆 40"/>
            <p:cNvSpPr/>
            <p:nvPr/>
          </p:nvSpPr>
          <p:spPr>
            <a:xfrm>
              <a:off x="-1" y="-1"/>
              <a:ext cx="790578" cy="790578"/>
            </a:xfrm>
            <a:prstGeom prst="ellipse">
              <a:avLst/>
            </a:prstGeom>
            <a:solidFill>
              <a:srgbClr val="171CF9"/>
            </a:solidFill>
            <a:ln w="19050" cap="flat">
              <a:solidFill>
                <a:srgbClr val="FFFFFF"/>
              </a:solidFill>
              <a:prstDash val="solid"/>
              <a:miter lim="8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66" name="iconfont-11265-5328252"/>
            <p:cNvSpPr/>
            <p:nvPr/>
          </p:nvSpPr>
          <p:spPr>
            <a:xfrm>
              <a:off x="191471" y="191421"/>
              <a:ext cx="407633" cy="407732"/>
            </a:xfrm>
            <a:custGeom>
              <a:avLst/>
              <a:gdLst/>
              <a:ahLst/>
              <a:cxnLst>
                <a:cxn ang="0">
                  <a:pos x="wd2" y="hd2"/>
                </a:cxn>
                <a:cxn ang="5400000">
                  <a:pos x="wd2" y="hd2"/>
                </a:cxn>
                <a:cxn ang="10800000">
                  <a:pos x="wd2" y="hd2"/>
                </a:cxn>
                <a:cxn ang="16200000">
                  <a:pos x="wd2" y="hd2"/>
                </a:cxn>
              </a:cxnLst>
              <a:rect l="0" t="0" r="r" b="b"/>
              <a:pathLst>
                <a:path w="21600" h="21600" extrusionOk="0">
                  <a:moveTo>
                    <a:pt x="12785" y="19665"/>
                  </a:moveTo>
                  <a:lnTo>
                    <a:pt x="15073" y="17792"/>
                  </a:lnTo>
                  <a:lnTo>
                    <a:pt x="13345" y="16800"/>
                  </a:lnTo>
                  <a:lnTo>
                    <a:pt x="12785" y="19665"/>
                  </a:lnTo>
                  <a:close/>
                  <a:moveTo>
                    <a:pt x="13473" y="16688"/>
                  </a:moveTo>
                  <a:lnTo>
                    <a:pt x="15248" y="17680"/>
                  </a:lnTo>
                  <a:lnTo>
                    <a:pt x="17585" y="13873"/>
                  </a:lnTo>
                  <a:lnTo>
                    <a:pt x="18993" y="11585"/>
                  </a:lnTo>
                  <a:lnTo>
                    <a:pt x="17648" y="10832"/>
                  </a:lnTo>
                  <a:lnTo>
                    <a:pt x="17218" y="10592"/>
                  </a:lnTo>
                  <a:lnTo>
                    <a:pt x="13473" y="16688"/>
                  </a:lnTo>
                  <a:close/>
                  <a:moveTo>
                    <a:pt x="18273" y="9520"/>
                  </a:moveTo>
                  <a:cubicBezTo>
                    <a:pt x="18015" y="9583"/>
                    <a:pt x="17790" y="9743"/>
                    <a:pt x="17648" y="9967"/>
                  </a:cubicBezTo>
                  <a:lnTo>
                    <a:pt x="17345" y="10480"/>
                  </a:lnTo>
                  <a:lnTo>
                    <a:pt x="19120" y="11472"/>
                  </a:lnTo>
                  <a:lnTo>
                    <a:pt x="19425" y="10960"/>
                  </a:lnTo>
                  <a:cubicBezTo>
                    <a:pt x="19710" y="10490"/>
                    <a:pt x="19543" y="9875"/>
                    <a:pt x="19058" y="9615"/>
                  </a:cubicBezTo>
                  <a:cubicBezTo>
                    <a:pt x="18790" y="9447"/>
                    <a:pt x="18460" y="9408"/>
                    <a:pt x="18160" y="9505"/>
                  </a:cubicBezTo>
                  <a:lnTo>
                    <a:pt x="18273" y="9520"/>
                  </a:lnTo>
                  <a:close/>
                  <a:moveTo>
                    <a:pt x="4480" y="4000"/>
                  </a:moveTo>
                  <a:cubicBezTo>
                    <a:pt x="3598" y="4000"/>
                    <a:pt x="2880" y="4718"/>
                    <a:pt x="2880" y="5600"/>
                  </a:cubicBezTo>
                  <a:lnTo>
                    <a:pt x="2880" y="6448"/>
                  </a:lnTo>
                  <a:cubicBezTo>
                    <a:pt x="2880" y="7333"/>
                    <a:pt x="3598" y="8048"/>
                    <a:pt x="4480" y="8048"/>
                  </a:cubicBezTo>
                  <a:lnTo>
                    <a:pt x="5600" y="8048"/>
                  </a:lnTo>
                  <a:cubicBezTo>
                    <a:pt x="6485" y="8048"/>
                    <a:pt x="7200" y="7333"/>
                    <a:pt x="7200" y="6448"/>
                  </a:cubicBezTo>
                  <a:lnTo>
                    <a:pt x="7200" y="5600"/>
                  </a:lnTo>
                  <a:cubicBezTo>
                    <a:pt x="7200" y="4718"/>
                    <a:pt x="6485" y="4000"/>
                    <a:pt x="5600" y="4000"/>
                  </a:cubicBezTo>
                  <a:lnTo>
                    <a:pt x="4480" y="4000"/>
                  </a:lnTo>
                  <a:close/>
                  <a:moveTo>
                    <a:pt x="11280" y="14800"/>
                  </a:moveTo>
                  <a:lnTo>
                    <a:pt x="3647" y="14800"/>
                  </a:lnTo>
                  <a:cubicBezTo>
                    <a:pt x="3203" y="14883"/>
                    <a:pt x="2878" y="15273"/>
                    <a:pt x="2878" y="15727"/>
                  </a:cubicBezTo>
                  <a:cubicBezTo>
                    <a:pt x="2878" y="16183"/>
                    <a:pt x="3203" y="16572"/>
                    <a:pt x="3647" y="16655"/>
                  </a:cubicBezTo>
                  <a:lnTo>
                    <a:pt x="11280" y="16655"/>
                  </a:lnTo>
                  <a:cubicBezTo>
                    <a:pt x="11728" y="16572"/>
                    <a:pt x="12053" y="16183"/>
                    <a:pt x="12053" y="15727"/>
                  </a:cubicBezTo>
                  <a:cubicBezTo>
                    <a:pt x="12053" y="15273"/>
                    <a:pt x="11728" y="14883"/>
                    <a:pt x="11280" y="14800"/>
                  </a:cubicBezTo>
                  <a:close/>
                  <a:moveTo>
                    <a:pt x="13313" y="10753"/>
                  </a:moveTo>
                  <a:lnTo>
                    <a:pt x="3712" y="10753"/>
                  </a:lnTo>
                  <a:cubicBezTo>
                    <a:pt x="3265" y="10835"/>
                    <a:pt x="2943" y="11225"/>
                    <a:pt x="2943" y="11680"/>
                  </a:cubicBezTo>
                  <a:cubicBezTo>
                    <a:pt x="2943" y="12135"/>
                    <a:pt x="3265" y="12525"/>
                    <a:pt x="3712" y="12608"/>
                  </a:cubicBezTo>
                  <a:lnTo>
                    <a:pt x="13313" y="12608"/>
                  </a:lnTo>
                  <a:cubicBezTo>
                    <a:pt x="13760" y="12525"/>
                    <a:pt x="14083" y="12135"/>
                    <a:pt x="14083" y="11680"/>
                  </a:cubicBezTo>
                  <a:cubicBezTo>
                    <a:pt x="14083" y="11225"/>
                    <a:pt x="13760" y="10835"/>
                    <a:pt x="13313" y="10753"/>
                  </a:cubicBezTo>
                  <a:close/>
                  <a:moveTo>
                    <a:pt x="4800" y="0"/>
                  </a:moveTo>
                  <a:lnTo>
                    <a:pt x="16800" y="0"/>
                  </a:lnTo>
                  <a:cubicBezTo>
                    <a:pt x="19453" y="0"/>
                    <a:pt x="21600" y="2150"/>
                    <a:pt x="21600" y="4800"/>
                  </a:cubicBezTo>
                  <a:lnTo>
                    <a:pt x="21600" y="16800"/>
                  </a:lnTo>
                  <a:cubicBezTo>
                    <a:pt x="21600" y="19450"/>
                    <a:pt x="19453" y="21600"/>
                    <a:pt x="16800" y="21600"/>
                  </a:cubicBezTo>
                  <a:lnTo>
                    <a:pt x="4800" y="21600"/>
                  </a:lnTo>
                  <a:cubicBezTo>
                    <a:pt x="2150" y="21600"/>
                    <a:pt x="0" y="19450"/>
                    <a:pt x="0" y="16800"/>
                  </a:cubicBezTo>
                  <a:lnTo>
                    <a:pt x="0" y="4800"/>
                  </a:lnTo>
                  <a:cubicBezTo>
                    <a:pt x="0" y="2150"/>
                    <a:pt x="2150" y="0"/>
                    <a:pt x="4800" y="0"/>
                  </a:cubicBezTo>
                  <a:close/>
                </a:path>
              </a:pathLst>
            </a:custGeom>
            <a:solidFill>
              <a:srgbClr val="F8F8F8"/>
            </a:solidFill>
            <a:ln w="12700" cap="flat">
              <a:noFill/>
              <a:miter lim="400000"/>
            </a:ln>
            <a:effectLst/>
          </p:spPr>
          <p:txBody>
            <a:bodyPr wrap="square" lIns="0" tIns="0" rIns="0" bIns="0" numCol="1" anchor="t">
              <a:noAutofit/>
            </a:bodyPr>
            <a:lstStyle/>
            <a:p>
              <a:pPr defTabSz="457200">
                <a:defRPr>
                  <a:latin typeface="Calibri"/>
                  <a:ea typeface="Calibri"/>
                  <a:cs typeface="Calibri"/>
                  <a:sym typeface="Calibri"/>
                </a:defRPr>
              </a:pPr>
            </a:p>
          </p:txBody>
        </p:sp>
      </p:grpSp>
      <p:grpSp>
        <p:nvGrpSpPr>
          <p:cNvPr id="170" name="组合 9"/>
          <p:cNvGrpSpPr/>
          <p:nvPr/>
        </p:nvGrpSpPr>
        <p:grpSpPr>
          <a:xfrm>
            <a:off x="1922463" y="2476499"/>
            <a:ext cx="790577" cy="790578"/>
            <a:chOff x="0" y="0"/>
            <a:chExt cx="790576" cy="790576"/>
          </a:xfrm>
        </p:grpSpPr>
        <p:sp>
          <p:nvSpPr>
            <p:cNvPr id="168" name="椭圆 45"/>
            <p:cNvSpPr/>
            <p:nvPr/>
          </p:nvSpPr>
          <p:spPr>
            <a:xfrm>
              <a:off x="-1" y="-1"/>
              <a:ext cx="790578" cy="790578"/>
            </a:xfrm>
            <a:prstGeom prst="ellipse">
              <a:avLst/>
            </a:prstGeom>
            <a:solidFill>
              <a:srgbClr val="171CF9"/>
            </a:solidFill>
            <a:ln w="19050" cap="flat">
              <a:solidFill>
                <a:srgbClr val="FFFFFF"/>
              </a:solidFill>
              <a:prstDash val="solid"/>
              <a:miter lim="8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69" name="iconfont-11265-5328252"/>
            <p:cNvSpPr/>
            <p:nvPr/>
          </p:nvSpPr>
          <p:spPr>
            <a:xfrm>
              <a:off x="191988" y="191421"/>
              <a:ext cx="406598" cy="407733"/>
            </a:xfrm>
            <a:custGeom>
              <a:avLst/>
              <a:gdLst/>
              <a:ahLst/>
              <a:cxnLst>
                <a:cxn ang="0">
                  <a:pos x="wd2" y="hd2"/>
                </a:cxn>
                <a:cxn ang="5400000">
                  <a:pos x="wd2" y="hd2"/>
                </a:cxn>
                <a:cxn ang="10800000">
                  <a:pos x="wd2" y="hd2"/>
                </a:cxn>
                <a:cxn ang="16200000">
                  <a:pos x="wd2" y="hd2"/>
                </a:cxn>
              </a:cxnLst>
              <a:rect l="0" t="0" r="r" b="b"/>
              <a:pathLst>
                <a:path w="21600" h="21294" extrusionOk="0">
                  <a:moveTo>
                    <a:pt x="16451" y="11648"/>
                  </a:moveTo>
                  <a:cubicBezTo>
                    <a:pt x="16696" y="11648"/>
                    <a:pt x="16940" y="11726"/>
                    <a:pt x="17144" y="11882"/>
                  </a:cubicBezTo>
                  <a:cubicBezTo>
                    <a:pt x="17570" y="12237"/>
                    <a:pt x="17691" y="12833"/>
                    <a:pt x="17438" y="13320"/>
                  </a:cubicBezTo>
                  <a:cubicBezTo>
                    <a:pt x="17498" y="13015"/>
                    <a:pt x="17418" y="12700"/>
                    <a:pt x="17221" y="12457"/>
                  </a:cubicBezTo>
                  <a:cubicBezTo>
                    <a:pt x="16816" y="11995"/>
                    <a:pt x="16086" y="11995"/>
                    <a:pt x="15679" y="12457"/>
                  </a:cubicBezTo>
                  <a:cubicBezTo>
                    <a:pt x="15484" y="12700"/>
                    <a:pt x="15404" y="13015"/>
                    <a:pt x="15465" y="13320"/>
                  </a:cubicBezTo>
                  <a:cubicBezTo>
                    <a:pt x="15209" y="12833"/>
                    <a:pt x="15332" y="12237"/>
                    <a:pt x="15756" y="11882"/>
                  </a:cubicBezTo>
                  <a:cubicBezTo>
                    <a:pt x="15961" y="11726"/>
                    <a:pt x="16206" y="11648"/>
                    <a:pt x="16451" y="11648"/>
                  </a:cubicBezTo>
                  <a:close/>
                  <a:moveTo>
                    <a:pt x="5997" y="10898"/>
                  </a:moveTo>
                  <a:lnTo>
                    <a:pt x="9452" y="10898"/>
                  </a:lnTo>
                  <a:cubicBezTo>
                    <a:pt x="9049" y="11281"/>
                    <a:pt x="8623" y="11633"/>
                    <a:pt x="8173" y="11957"/>
                  </a:cubicBezTo>
                  <a:cubicBezTo>
                    <a:pt x="7908" y="12154"/>
                    <a:pt x="7541" y="12154"/>
                    <a:pt x="7276" y="11957"/>
                  </a:cubicBezTo>
                  <a:cubicBezTo>
                    <a:pt x="6828" y="11633"/>
                    <a:pt x="6399" y="11279"/>
                    <a:pt x="5997" y="10898"/>
                  </a:cubicBezTo>
                  <a:close/>
                  <a:moveTo>
                    <a:pt x="8972" y="3773"/>
                  </a:moveTo>
                  <a:cubicBezTo>
                    <a:pt x="8446" y="3844"/>
                    <a:pt x="8034" y="4256"/>
                    <a:pt x="7969" y="4772"/>
                  </a:cubicBezTo>
                  <a:cubicBezTo>
                    <a:pt x="7895" y="5286"/>
                    <a:pt x="8172" y="5784"/>
                    <a:pt x="8649" y="6002"/>
                  </a:cubicBezTo>
                  <a:cubicBezTo>
                    <a:pt x="9126" y="6208"/>
                    <a:pt x="9685" y="6070"/>
                    <a:pt x="10005" y="5668"/>
                  </a:cubicBezTo>
                  <a:cubicBezTo>
                    <a:pt x="10689" y="6106"/>
                    <a:pt x="11152" y="6814"/>
                    <a:pt x="11270" y="7607"/>
                  </a:cubicBezTo>
                  <a:cubicBezTo>
                    <a:pt x="11277" y="8432"/>
                    <a:pt x="10969" y="9227"/>
                    <a:pt x="10407" y="9836"/>
                  </a:cubicBezTo>
                  <a:lnTo>
                    <a:pt x="4963" y="9836"/>
                  </a:lnTo>
                  <a:cubicBezTo>
                    <a:pt x="4433" y="9223"/>
                    <a:pt x="4148" y="8443"/>
                    <a:pt x="4163" y="7638"/>
                  </a:cubicBezTo>
                  <a:cubicBezTo>
                    <a:pt x="4368" y="6942"/>
                    <a:pt x="4763" y="6312"/>
                    <a:pt x="5302" y="5819"/>
                  </a:cubicBezTo>
                  <a:cubicBezTo>
                    <a:pt x="5519" y="6035"/>
                    <a:pt x="5813" y="6153"/>
                    <a:pt x="6119" y="6153"/>
                  </a:cubicBezTo>
                  <a:cubicBezTo>
                    <a:pt x="6777" y="6193"/>
                    <a:pt x="7343" y="5705"/>
                    <a:pt x="7384" y="5061"/>
                  </a:cubicBezTo>
                  <a:cubicBezTo>
                    <a:pt x="7427" y="4417"/>
                    <a:pt x="6931" y="3860"/>
                    <a:pt x="6273" y="3818"/>
                  </a:cubicBezTo>
                  <a:cubicBezTo>
                    <a:pt x="5690" y="3749"/>
                    <a:pt x="5146" y="4121"/>
                    <a:pt x="5011" y="4682"/>
                  </a:cubicBezTo>
                  <a:cubicBezTo>
                    <a:pt x="3975" y="5298"/>
                    <a:pt x="3274" y="6338"/>
                    <a:pt x="3098" y="7517"/>
                  </a:cubicBezTo>
                  <a:cubicBezTo>
                    <a:pt x="2929" y="9305"/>
                    <a:pt x="4317" y="11231"/>
                    <a:pt x="7169" y="13140"/>
                  </a:cubicBezTo>
                  <a:cubicBezTo>
                    <a:pt x="7478" y="13353"/>
                    <a:pt x="7584" y="15610"/>
                    <a:pt x="8494" y="16550"/>
                  </a:cubicBezTo>
                  <a:cubicBezTo>
                    <a:pt x="9010" y="17076"/>
                    <a:pt x="9726" y="17363"/>
                    <a:pt x="10468" y="17339"/>
                  </a:cubicBezTo>
                  <a:lnTo>
                    <a:pt x="10699" y="17339"/>
                  </a:lnTo>
                  <a:cubicBezTo>
                    <a:pt x="12735" y="17188"/>
                    <a:pt x="13211" y="15520"/>
                    <a:pt x="13551" y="14308"/>
                  </a:cubicBezTo>
                  <a:cubicBezTo>
                    <a:pt x="13751" y="13656"/>
                    <a:pt x="13937" y="12988"/>
                    <a:pt x="14339" y="12792"/>
                  </a:cubicBezTo>
                  <a:cubicBezTo>
                    <a:pt x="14368" y="12778"/>
                    <a:pt x="14462" y="12882"/>
                    <a:pt x="14462" y="12882"/>
                  </a:cubicBezTo>
                  <a:cubicBezTo>
                    <a:pt x="14469" y="13959"/>
                    <a:pt x="15387" y="14814"/>
                    <a:pt x="16481" y="14762"/>
                  </a:cubicBezTo>
                  <a:lnTo>
                    <a:pt x="16512" y="14807"/>
                  </a:lnTo>
                  <a:cubicBezTo>
                    <a:pt x="17661" y="14807"/>
                    <a:pt x="18593" y="13891"/>
                    <a:pt x="18593" y="12761"/>
                  </a:cubicBezTo>
                  <a:cubicBezTo>
                    <a:pt x="18593" y="11631"/>
                    <a:pt x="17661" y="10715"/>
                    <a:pt x="16512" y="10715"/>
                  </a:cubicBezTo>
                  <a:cubicBezTo>
                    <a:pt x="15816" y="10717"/>
                    <a:pt x="15168" y="11072"/>
                    <a:pt x="14802" y="11655"/>
                  </a:cubicBezTo>
                  <a:cubicBezTo>
                    <a:pt x="14481" y="11643"/>
                    <a:pt x="14163" y="11709"/>
                    <a:pt x="13876" y="11852"/>
                  </a:cubicBezTo>
                  <a:cubicBezTo>
                    <a:pt x="13125" y="12387"/>
                    <a:pt x="12638" y="13206"/>
                    <a:pt x="12535" y="14111"/>
                  </a:cubicBezTo>
                  <a:cubicBezTo>
                    <a:pt x="12209" y="15444"/>
                    <a:pt x="11872" y="16340"/>
                    <a:pt x="10668" y="16340"/>
                  </a:cubicBezTo>
                  <a:cubicBezTo>
                    <a:pt x="10169" y="16404"/>
                    <a:pt x="9668" y="16235"/>
                    <a:pt x="9311" y="15885"/>
                  </a:cubicBezTo>
                  <a:cubicBezTo>
                    <a:pt x="8844" y="15160"/>
                    <a:pt x="8579" y="14329"/>
                    <a:pt x="8540" y="13474"/>
                  </a:cubicBezTo>
                  <a:cubicBezTo>
                    <a:pt x="8511" y="13235"/>
                    <a:pt x="8610" y="13000"/>
                    <a:pt x="8803" y="12853"/>
                  </a:cubicBezTo>
                  <a:cubicBezTo>
                    <a:pt x="11316" y="10987"/>
                    <a:pt x="12503" y="9185"/>
                    <a:pt x="12349" y="7501"/>
                  </a:cubicBezTo>
                  <a:cubicBezTo>
                    <a:pt x="12154" y="6215"/>
                    <a:pt x="11354" y="5090"/>
                    <a:pt x="10190" y="4469"/>
                  </a:cubicBezTo>
                  <a:cubicBezTo>
                    <a:pt x="9993" y="3993"/>
                    <a:pt x="9492" y="3707"/>
                    <a:pt x="8972" y="3773"/>
                  </a:cubicBezTo>
                  <a:close/>
                  <a:moveTo>
                    <a:pt x="3715" y="14"/>
                  </a:moveTo>
                  <a:lnTo>
                    <a:pt x="17885" y="14"/>
                  </a:lnTo>
                  <a:cubicBezTo>
                    <a:pt x="19745" y="-154"/>
                    <a:pt x="21398" y="1175"/>
                    <a:pt x="21600" y="3001"/>
                  </a:cubicBezTo>
                  <a:lnTo>
                    <a:pt x="21600" y="18249"/>
                  </a:lnTo>
                  <a:cubicBezTo>
                    <a:pt x="21422" y="20091"/>
                    <a:pt x="19759" y="21446"/>
                    <a:pt x="17885" y="21280"/>
                  </a:cubicBezTo>
                  <a:lnTo>
                    <a:pt x="3715" y="21280"/>
                  </a:lnTo>
                  <a:cubicBezTo>
                    <a:pt x="1838" y="21446"/>
                    <a:pt x="178" y="20091"/>
                    <a:pt x="0" y="18249"/>
                  </a:cubicBezTo>
                  <a:lnTo>
                    <a:pt x="0" y="3046"/>
                  </a:lnTo>
                  <a:cubicBezTo>
                    <a:pt x="178" y="1201"/>
                    <a:pt x="1838" y="-154"/>
                    <a:pt x="3715" y="14"/>
                  </a:cubicBezTo>
                  <a:close/>
                </a:path>
              </a:pathLst>
            </a:custGeom>
            <a:solidFill>
              <a:srgbClr val="F8F8F8"/>
            </a:solidFill>
            <a:ln w="12700" cap="flat">
              <a:noFill/>
              <a:miter lim="400000"/>
            </a:ln>
            <a:effectLst/>
          </p:spPr>
          <p:txBody>
            <a:bodyPr wrap="square" lIns="0" tIns="0" rIns="0" bIns="0" numCol="1" anchor="t">
              <a:noAutofit/>
            </a:bodyPr>
            <a:lstStyle/>
            <a:p>
              <a:pPr defTabSz="457200">
                <a:defRPr>
                  <a:latin typeface="Calibri"/>
                  <a:ea typeface="Calibri"/>
                  <a:cs typeface="Calibri"/>
                  <a:sym typeface="Calibri"/>
                </a:defRPr>
              </a:pPr>
            </a:p>
          </p:txBody>
        </p:sp>
      </p:grpSp>
      <p:sp>
        <p:nvSpPr>
          <p:cNvPr id="171" name="TextBox 17"/>
          <p:cNvSpPr txBox="1"/>
          <p:nvPr/>
        </p:nvSpPr>
        <p:spPr>
          <a:xfrm>
            <a:off x="4959032" y="3451225"/>
            <a:ext cx="2265998" cy="2675890"/>
          </a:xfrm>
          <a:prstGeom prst="rect">
            <a:avLst/>
          </a:prstGeom>
          <a:ln w="12700">
            <a:miter lim="400000"/>
          </a:ln>
        </p:spPr>
        <p:txBody>
          <a:bodyPr lIns="45719" rIns="45719">
            <a:spAutoFit/>
          </a:bodyPr>
          <a:lstStyle/>
          <a:p>
            <a:pPr algn="ctr">
              <a:spcBef>
                <a:spcPts val="1200"/>
              </a:spcBef>
              <a:defRPr sz="2400" b="1">
                <a:latin typeface="思源黑体 CN Medium"/>
                <a:ea typeface="思源黑体 CN Medium"/>
                <a:cs typeface="思源黑体 CN Medium"/>
                <a:sym typeface="思源黑体 CN Medium"/>
              </a:defRPr>
            </a:pPr>
            <a:r>
              <a:t>折射闪烁（</a:t>
            </a:r>
            <a:r>
              <a:t>RISS</a:t>
            </a:r>
            <a:r>
              <a:rPr sz="2000"/>
              <a:t>）</a:t>
            </a:r>
            <a:endParaRPr sz="2000"/>
          </a:p>
          <a:p>
            <a:pPr algn="ctr">
              <a:lnSpc>
                <a:spcPct val="130000"/>
              </a:lnSpc>
              <a:defRPr sz="1600">
                <a:latin typeface="思源黑体 CN Light"/>
                <a:ea typeface="思源黑体 CN Light"/>
                <a:cs typeface="思源黑体 CN Light"/>
                <a:sym typeface="思源黑体 CN Light"/>
              </a:defRPr>
            </a:pPr>
          </a:p>
          <a:p>
            <a:pPr algn="ctr">
              <a:lnSpc>
                <a:spcPct val="130000"/>
              </a:lnSpc>
              <a:defRPr sz="2000">
                <a:latin typeface="思源黑体 CN Light"/>
                <a:ea typeface="思源黑体 CN Light"/>
                <a:cs typeface="思源黑体 CN Light"/>
                <a:sym typeface="思源黑体 CN Light"/>
              </a:defRPr>
            </a:pPr>
            <a:r>
              <a:t>表现在长时间尺度的流量变化</a:t>
            </a:r>
          </a:p>
          <a:p>
            <a:pPr algn="ctr">
              <a:lnSpc>
                <a:spcPct val="130000"/>
              </a:lnSpc>
              <a:defRPr sz="2000">
                <a:latin typeface="思源黑体 CN Light"/>
                <a:ea typeface="思源黑体 CN Light"/>
                <a:cs typeface="思源黑体 CN Light"/>
                <a:sym typeface="思源黑体 CN Light"/>
              </a:defRPr>
            </a:pPr>
            <a:r>
              <a:t>（几天到几年）</a:t>
            </a:r>
          </a:p>
        </p:txBody>
      </p:sp>
      <p:sp>
        <p:nvSpPr>
          <p:cNvPr id="172" name="TextBox 17"/>
          <p:cNvSpPr txBox="1"/>
          <p:nvPr/>
        </p:nvSpPr>
        <p:spPr>
          <a:xfrm>
            <a:off x="8669687" y="3451225"/>
            <a:ext cx="2409126" cy="2675890"/>
          </a:xfrm>
          <a:prstGeom prst="rect">
            <a:avLst/>
          </a:prstGeom>
          <a:ln w="12700">
            <a:miter lim="400000"/>
          </a:ln>
        </p:spPr>
        <p:txBody>
          <a:bodyPr lIns="45719" rIns="45719">
            <a:spAutoFit/>
          </a:bodyPr>
          <a:lstStyle/>
          <a:p>
            <a:pPr algn="ctr">
              <a:spcBef>
                <a:spcPts val="1200"/>
              </a:spcBef>
              <a:defRPr sz="2400" b="1">
                <a:solidFill>
                  <a:srgbClr val="404040"/>
                </a:solidFill>
                <a:latin typeface="思源黑体 CN Medium"/>
                <a:ea typeface="思源黑体 CN Medium"/>
                <a:cs typeface="思源黑体 CN Medium"/>
                <a:sym typeface="思源黑体 CN Medium"/>
              </a:defRPr>
            </a:pPr>
            <a:r>
              <a:t>衍射闪烁（</a:t>
            </a:r>
            <a:r>
              <a:t>DISS</a:t>
            </a:r>
            <a:r>
              <a:t>）</a:t>
            </a:r>
          </a:p>
          <a:p>
            <a:pPr algn="ctr">
              <a:lnSpc>
                <a:spcPct val="130000"/>
              </a:lnSpc>
              <a:defRPr sz="1600">
                <a:solidFill>
                  <a:srgbClr val="404040"/>
                </a:solidFill>
                <a:latin typeface="思源黑体 CN Light"/>
                <a:ea typeface="思源黑体 CN Light"/>
                <a:cs typeface="思源黑体 CN Light"/>
                <a:sym typeface="思源黑体 CN Light"/>
              </a:defRPr>
            </a:pPr>
          </a:p>
          <a:p>
            <a:pPr algn="ctr">
              <a:lnSpc>
                <a:spcPct val="130000"/>
              </a:lnSpc>
              <a:defRPr sz="2000">
                <a:solidFill>
                  <a:srgbClr val="404040"/>
                </a:solidFill>
                <a:latin typeface="思源黑体 CN Light"/>
                <a:ea typeface="思源黑体 CN Light"/>
                <a:cs typeface="思源黑体 CN Light"/>
                <a:sym typeface="思源黑体 CN Light"/>
              </a:defRPr>
            </a:pPr>
            <a:r>
              <a:t>表现在短时间尺度的流量变化</a:t>
            </a:r>
          </a:p>
          <a:p>
            <a:pPr algn="ctr">
              <a:lnSpc>
                <a:spcPct val="130000"/>
              </a:lnSpc>
              <a:defRPr sz="2000">
                <a:solidFill>
                  <a:srgbClr val="404040"/>
                </a:solidFill>
                <a:latin typeface="思源黑体 CN Light"/>
                <a:ea typeface="思源黑体 CN Light"/>
                <a:cs typeface="思源黑体 CN Light"/>
                <a:sym typeface="思源黑体 CN Light"/>
              </a:defRPr>
            </a:pPr>
            <a:r>
              <a:t>（几分钟到几小时）</a:t>
            </a:r>
          </a:p>
        </p:txBody>
      </p:sp>
      <p:sp>
        <p:nvSpPr>
          <p:cNvPr id="173" name="TextBox 17"/>
          <p:cNvSpPr txBox="1"/>
          <p:nvPr/>
        </p:nvSpPr>
        <p:spPr>
          <a:xfrm>
            <a:off x="1185544" y="3571875"/>
            <a:ext cx="2264412" cy="1794510"/>
          </a:xfrm>
          <a:prstGeom prst="rect">
            <a:avLst/>
          </a:prstGeom>
          <a:ln w="12700">
            <a:miter lim="400000"/>
          </a:ln>
        </p:spPr>
        <p:txBody>
          <a:bodyPr lIns="45719" rIns="45719">
            <a:spAutoFit/>
          </a:bodyPr>
          <a:lstStyle/>
          <a:p>
            <a:pPr algn="ctr">
              <a:spcBef>
                <a:spcPts val="1200"/>
              </a:spcBef>
              <a:defRPr sz="2400" b="1">
                <a:latin typeface="思源黑体 CN Medium"/>
                <a:ea typeface="思源黑体 CN Medium"/>
                <a:cs typeface="思源黑体 CN Medium"/>
                <a:sym typeface="思源黑体 CN Medium"/>
              </a:defRPr>
            </a:pPr>
            <a:r>
              <a:t>内禀的辐射机制</a:t>
            </a:r>
          </a:p>
          <a:p>
            <a:pPr algn="ctr">
              <a:lnSpc>
                <a:spcPct val="130000"/>
              </a:lnSpc>
              <a:defRPr sz="1600">
                <a:solidFill>
                  <a:srgbClr val="404040"/>
                </a:solidFill>
                <a:latin typeface="思源黑体 CN Light"/>
                <a:ea typeface="思源黑体 CN Light"/>
                <a:cs typeface="思源黑体 CN Light"/>
                <a:sym typeface="思源黑体 CN Light"/>
              </a:defRPr>
            </a:pPr>
          </a:p>
          <a:p>
            <a:pPr algn="ctr">
              <a:lnSpc>
                <a:spcPct val="130000"/>
              </a:lnSpc>
              <a:defRPr sz="2000">
                <a:solidFill>
                  <a:srgbClr val="404040"/>
                </a:solidFill>
                <a:latin typeface="思源黑体 CN Light"/>
                <a:ea typeface="思源黑体 CN Light"/>
                <a:cs typeface="思源黑体 CN Light"/>
                <a:sym typeface="思源黑体 CN Light"/>
              </a:defRPr>
            </a:pPr>
            <a:r>
              <a:t>表现在单脉冲之间的流量起伏</a:t>
            </a:r>
          </a:p>
        </p:txBody>
      </p:sp>
      <p:grpSp>
        <p:nvGrpSpPr>
          <p:cNvPr id="176" name="组合 3"/>
          <p:cNvGrpSpPr/>
          <p:nvPr/>
        </p:nvGrpSpPr>
        <p:grpSpPr>
          <a:xfrm>
            <a:off x="427881" y="1078870"/>
            <a:ext cx="5468654" cy="1276216"/>
            <a:chOff x="0" y="0"/>
            <a:chExt cx="5468653" cy="1276215"/>
          </a:xfrm>
        </p:grpSpPr>
        <p:sp>
          <p:nvSpPr>
            <p:cNvPr id="174" name="椭圆 34"/>
            <p:cNvSpPr/>
            <p:nvPr/>
          </p:nvSpPr>
          <p:spPr>
            <a:xfrm>
              <a:off x="0" y="0"/>
              <a:ext cx="649194" cy="647641"/>
            </a:xfrm>
            <a:prstGeom prst="ellipse">
              <a:avLst/>
            </a:prstGeom>
            <a:solidFill>
              <a:srgbClr val="2B30F9"/>
            </a:solidFill>
            <a:ln w="34925" cap="flat">
              <a:solidFill>
                <a:srgbClr val="2B30F9">
                  <a:alpha val="26500"/>
                </a:srgbClr>
              </a:solidFill>
              <a:prstDash val="solid"/>
              <a:miter lim="8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175" name="TextBox 17"/>
            <p:cNvSpPr txBox="1"/>
            <p:nvPr/>
          </p:nvSpPr>
          <p:spPr>
            <a:xfrm>
              <a:off x="1002354" y="28167"/>
              <a:ext cx="4466300" cy="1248049"/>
            </a:xfrm>
            <a:prstGeom prst="rect">
              <a:avLst/>
            </a:prstGeom>
            <a:noFill/>
            <a:ln w="12700" cap="flat">
              <a:noFill/>
              <a:miter lim="400000"/>
            </a:ln>
            <a:effectLst/>
          </p:spPr>
          <p:txBody>
            <a:bodyPr wrap="square" lIns="45719" tIns="45719" rIns="45719" bIns="45719" numCol="1" anchor="t">
              <a:noAutofit/>
            </a:bodyPr>
            <a:lstStyle>
              <a:lvl1pPr>
                <a:defRPr sz="2800" b="1">
                  <a:solidFill>
                    <a:srgbClr val="404040"/>
                  </a:solidFill>
                  <a:latin typeface="思源黑体 CN Regular"/>
                  <a:ea typeface="思源黑体 CN Regular"/>
                  <a:cs typeface="思源黑体 CN Regular"/>
                  <a:sym typeface="思源黑体 CN Regular"/>
                </a:defRPr>
              </a:lvl1pPr>
            </a:lstStyle>
            <a:p>
              <a:r>
                <a:t>脉冲星流量变化的原因</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81"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182"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课题现状及发展</a:t>
            </a:r>
          </a:p>
        </p:txBody>
      </p:sp>
      <p:sp>
        <p:nvSpPr>
          <p:cNvPr id="183"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184"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85" name="文本框 2"/>
          <p:cNvSpPr txBox="1"/>
          <p:nvPr/>
        </p:nvSpPr>
        <p:spPr>
          <a:xfrm>
            <a:off x="1129649" y="1218073"/>
            <a:ext cx="10156699" cy="4701541"/>
          </a:xfrm>
          <a:prstGeom prst="rect">
            <a:avLst/>
          </a:prstGeom>
          <a:ln w="12700">
            <a:miter lim="400000"/>
          </a:ln>
        </p:spPr>
        <p:txBody>
          <a:bodyPr lIns="45719" rIns="45719">
            <a:spAutoFit/>
          </a:bodyPr>
          <a:lstStyle/>
          <a:p>
            <a:pPr>
              <a:lnSpc>
                <a:spcPct val="200000"/>
              </a:lnSpc>
              <a:defRPr sz="2400" b="1"/>
            </a:pPr>
            <a:r>
              <a:t>脉冲星长期监测的研究：</a:t>
            </a:r>
          </a:p>
          <a:p>
            <a:pPr>
              <a:lnSpc>
                <a:spcPct val="200000"/>
              </a:lnSpc>
              <a:defRPr sz="2400"/>
            </a:pPr>
            <a:r>
              <a:t>14</a:t>
            </a:r>
            <a:r>
              <a:t>颗脉冲星在</a:t>
            </a:r>
            <a:r>
              <a:t>610 MHz</a:t>
            </a:r>
            <a:r>
              <a:t>监测</a:t>
            </a:r>
            <a:r>
              <a:t>1</a:t>
            </a:r>
            <a:r>
              <a:t>年以上的结果（</a:t>
            </a:r>
            <a:r>
              <a:t>Kaspi &amp; Stinebring,</a:t>
            </a:r>
            <a:r>
              <a:t> </a:t>
            </a:r>
            <a:r>
              <a:t>1992</a:t>
            </a:r>
            <a:r>
              <a:t>）</a:t>
            </a:r>
          </a:p>
          <a:p>
            <a:pPr>
              <a:lnSpc>
                <a:spcPct val="200000"/>
              </a:lnSpc>
              <a:defRPr sz="2400"/>
            </a:pPr>
            <a:r>
              <a:t>20</a:t>
            </a:r>
            <a:r>
              <a:t>颗脉冲星在</a:t>
            </a:r>
            <a:r>
              <a:t>430 MHz</a:t>
            </a:r>
            <a:r>
              <a:t>上的</a:t>
            </a:r>
            <a:r>
              <a:t>4</a:t>
            </a:r>
            <a:r>
              <a:t>年监测结果（</a:t>
            </a:r>
            <a:r>
              <a:t>Labrecque, et al., 1994</a:t>
            </a:r>
            <a:r>
              <a:t>）</a:t>
            </a:r>
          </a:p>
          <a:p>
            <a:pPr>
              <a:lnSpc>
                <a:spcPct val="200000"/>
              </a:lnSpc>
              <a:defRPr sz="2400"/>
            </a:pPr>
            <a:r>
              <a:t>18</a:t>
            </a:r>
            <a:r>
              <a:t>颗脉冲星在</a:t>
            </a:r>
            <a:r>
              <a:t>327 MHz</a:t>
            </a:r>
            <a:r>
              <a:t>上的为期</a:t>
            </a:r>
            <a:r>
              <a:t>2</a:t>
            </a:r>
            <a:r>
              <a:t>年的结果（</a:t>
            </a:r>
            <a:r>
              <a:t>Bhat, et al., 1999</a:t>
            </a:r>
            <a:r>
              <a:t>）</a:t>
            </a:r>
          </a:p>
          <a:p>
            <a:pPr>
              <a:lnSpc>
                <a:spcPct val="200000"/>
              </a:lnSpc>
              <a:defRPr sz="2400"/>
            </a:pPr>
            <a:r>
              <a:t>21</a:t>
            </a:r>
            <a:r>
              <a:t>颗脉冲星在</a:t>
            </a:r>
            <a:r>
              <a:t>610 MHz</a:t>
            </a:r>
            <a:r>
              <a:t>上的</a:t>
            </a:r>
            <a:r>
              <a:t>5</a:t>
            </a:r>
            <a:r>
              <a:t>年监测结果（</a:t>
            </a:r>
            <a:r>
              <a:t>Stinebring, et al., 2000</a:t>
            </a:r>
            <a:r>
              <a:t>）</a:t>
            </a:r>
          </a:p>
          <a:p>
            <a:pPr>
              <a:lnSpc>
                <a:spcPct val="200000"/>
              </a:lnSpc>
              <a:defRPr sz="2400"/>
            </a:pPr>
            <a:r>
              <a:t>286</a:t>
            </a:r>
            <a:r>
              <a:t>颗脉冲星在</a:t>
            </a:r>
            <a:r>
              <a:t>1400 MHz</a:t>
            </a:r>
            <a:r>
              <a:t>上的</a:t>
            </a:r>
            <a:r>
              <a:t>10</a:t>
            </a:r>
            <a:r>
              <a:t>年监测结果（</a:t>
            </a:r>
            <a:r>
              <a:t>Kumamoto, et al., 2021</a:t>
            </a:r>
            <a:r>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90"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191"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课题现状及发展</a:t>
            </a:r>
          </a:p>
        </p:txBody>
      </p:sp>
      <p:sp>
        <p:nvSpPr>
          <p:cNvPr id="192"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193"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194" name="文本框 2"/>
          <p:cNvSpPr txBox="1"/>
          <p:nvPr/>
        </p:nvSpPr>
        <p:spPr>
          <a:xfrm>
            <a:off x="480333" y="2639163"/>
            <a:ext cx="2643658" cy="2085341"/>
          </a:xfrm>
          <a:prstGeom prst="rect">
            <a:avLst/>
          </a:prstGeom>
          <a:ln w="12700">
            <a:miter lim="400000"/>
          </a:ln>
        </p:spPr>
        <p:txBody>
          <a:bodyPr lIns="45719" rIns="45719">
            <a:spAutoFit/>
          </a:bodyPr>
          <a:lstStyle/>
          <a:p>
            <a:pPr>
              <a:defRPr sz="2400"/>
            </a:pPr>
            <a:r>
              <a:t>4</a:t>
            </a:r>
            <a:r>
              <a:t>颗脉冲星在</a:t>
            </a:r>
            <a:r>
              <a:t>610 MHz</a:t>
            </a:r>
            <a:r>
              <a:t>频率上流量密度的</a:t>
            </a:r>
            <a:r>
              <a:t>5</a:t>
            </a:r>
            <a:r>
              <a:t>年监测结果</a:t>
            </a:r>
          </a:p>
          <a:p>
            <a:pPr>
              <a:defRPr sz="2400"/>
            </a:pPr>
            <a:r>
              <a:t>(Stinebring, et al., 2000)</a:t>
            </a:r>
          </a:p>
        </p:txBody>
      </p:sp>
      <p:pic>
        <p:nvPicPr>
          <p:cNvPr id="195" name="图片 3" descr="图片 3"/>
          <p:cNvPicPr>
            <a:picLocks noChangeAspect="1"/>
          </p:cNvPicPr>
          <p:nvPr/>
        </p:nvPicPr>
        <p:blipFill>
          <a:blip r:embed="rId1"/>
          <a:stretch>
            <a:fillRect/>
          </a:stretch>
        </p:blipFill>
        <p:spPr>
          <a:xfrm>
            <a:off x="3091992" y="1183579"/>
            <a:ext cx="8880000" cy="5219494"/>
          </a:xfrm>
          <a:prstGeom prst="rect">
            <a:avLst/>
          </a:prstGeom>
          <a:ln w="12700">
            <a:miter lim="4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00"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201"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课题现状及发展</a:t>
            </a:r>
          </a:p>
        </p:txBody>
      </p:sp>
      <p:sp>
        <p:nvSpPr>
          <p:cNvPr id="202"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203"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04" name="文本框 2"/>
          <p:cNvSpPr txBox="1"/>
          <p:nvPr/>
        </p:nvSpPr>
        <p:spPr>
          <a:xfrm>
            <a:off x="8243591" y="2459503"/>
            <a:ext cx="3487540" cy="2136141"/>
          </a:xfrm>
          <a:prstGeom prst="rect">
            <a:avLst/>
          </a:prstGeom>
          <a:ln w="12700">
            <a:miter lim="400000"/>
          </a:ln>
        </p:spPr>
        <p:txBody>
          <a:bodyPr lIns="45719" rIns="45719">
            <a:spAutoFit/>
          </a:bodyPr>
          <a:lstStyle/>
          <a:p>
            <a:pPr>
              <a:defRPr sz="2400"/>
            </a:pPr>
            <a:r>
              <a:t>脉冲星</a:t>
            </a:r>
            <a:r>
              <a:t>PSR B0329+54 </a:t>
            </a:r>
            <a:r>
              <a:t>和</a:t>
            </a:r>
            <a:r>
              <a:t>B1508+55</a:t>
            </a:r>
            <a:r>
              <a:t>在</a:t>
            </a:r>
            <a:r>
              <a:t>327 MHz</a:t>
            </a:r>
            <a:r>
              <a:t>频率上的流量密度时变图（左）和结构函数（右）</a:t>
            </a:r>
          </a:p>
          <a:p>
            <a:pPr>
              <a:defRPr sz="2400"/>
            </a:pPr>
            <a:r>
              <a:t>(Esamdin, et al., 2004)</a:t>
            </a:r>
          </a:p>
        </p:txBody>
      </p:sp>
      <p:pic>
        <p:nvPicPr>
          <p:cNvPr id="205" name="图片 4" descr="图片 4"/>
          <p:cNvPicPr>
            <a:picLocks noChangeAspect="1"/>
          </p:cNvPicPr>
          <p:nvPr/>
        </p:nvPicPr>
        <p:blipFill>
          <a:blip r:embed="rId1"/>
          <a:stretch>
            <a:fillRect/>
          </a:stretch>
        </p:blipFill>
        <p:spPr>
          <a:xfrm>
            <a:off x="635793" y="1221211"/>
            <a:ext cx="7353375" cy="5320677"/>
          </a:xfrm>
          <a:prstGeom prst="rect">
            <a:avLst/>
          </a:prstGeom>
          <a:ln w="12700">
            <a:miter lim="4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矩形 48"/>
          <p:cNvSpPr/>
          <p:nvPr/>
        </p:nvSpPr>
        <p:spPr>
          <a:xfrm rot="16200000" flipV="1">
            <a:off x="5668376" y="-646357"/>
            <a:ext cx="855255" cy="12192003"/>
          </a:xfrm>
          <a:prstGeom prst="rect">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10" name="矩形 47"/>
          <p:cNvSpPr/>
          <p:nvPr/>
        </p:nvSpPr>
        <p:spPr>
          <a:xfrm rot="5400000">
            <a:off x="5668375" y="-4615638"/>
            <a:ext cx="855255" cy="12192004"/>
          </a:xfrm>
          <a:prstGeom prst="rect">
            <a:avLst/>
          </a:prstGeom>
          <a:gradFill>
            <a:gsLst>
              <a:gs pos="0">
                <a:srgbClr val="171CF9"/>
              </a:gs>
              <a:gs pos="14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11" name="矩形 13"/>
          <p:cNvSpPr/>
          <p:nvPr/>
        </p:nvSpPr>
        <p:spPr>
          <a:xfrm>
            <a:off x="0" y="-1"/>
            <a:ext cx="12192000" cy="1700215"/>
          </a:xfrm>
          <a:prstGeom prst="rect">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12" name="矩形 44"/>
          <p:cNvSpPr/>
          <p:nvPr/>
        </p:nvSpPr>
        <p:spPr>
          <a:xfrm>
            <a:off x="0" y="5157787"/>
            <a:ext cx="12192000" cy="1700212"/>
          </a:xfrm>
          <a:prstGeom prst="rect">
            <a:avLst/>
          </a:prstGeom>
          <a:solidFill>
            <a:srgbClr val="171CF9"/>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13" name="TextBox 17"/>
          <p:cNvSpPr txBox="1"/>
          <p:nvPr/>
        </p:nvSpPr>
        <p:spPr>
          <a:xfrm>
            <a:off x="1677223" y="1882588"/>
            <a:ext cx="2356833" cy="3190241"/>
          </a:xfrm>
          <a:prstGeom prst="rect">
            <a:avLst/>
          </a:prstGeom>
          <a:ln w="12700">
            <a:miter lim="400000"/>
          </a:ln>
        </p:spPr>
        <p:txBody>
          <a:bodyPr lIns="45719" rIns="45719">
            <a:spAutoFit/>
          </a:bodyPr>
          <a:lstStyle>
            <a:lvl1pPr algn="just">
              <a:defRPr sz="19900" b="1" i="1">
                <a:gradFill flip="none" rotWithShape="1">
                  <a:gsLst>
                    <a:gs pos="0">
                      <a:srgbClr val="171CF9"/>
                    </a:gs>
                    <a:gs pos="77000">
                      <a:srgbClr val="7698D4"/>
                    </a:gs>
                    <a:gs pos="100000">
                      <a:srgbClr val="7698D4">
                        <a:alpha val="0"/>
                      </a:srgbClr>
                    </a:gs>
                  </a:gsLst>
                  <a:lin ang="0" scaled="0"/>
                </a:gradFill>
                <a:latin typeface="Century Gothic"/>
                <a:ea typeface="Century Gothic"/>
                <a:cs typeface="Century Gothic"/>
                <a:sym typeface="Century Gothic"/>
              </a:defRPr>
            </a:lvl1pPr>
          </a:lstStyle>
          <a:p>
            <a:r>
              <a:t>2</a:t>
            </a:r>
          </a:p>
        </p:txBody>
      </p:sp>
      <p:sp>
        <p:nvSpPr>
          <p:cNvPr id="214" name="矩形 1"/>
          <p:cNvSpPr/>
          <p:nvPr/>
        </p:nvSpPr>
        <p:spPr>
          <a:xfrm rot="20233290">
            <a:off x="2208213" y="3221038"/>
            <a:ext cx="1871662" cy="144463"/>
          </a:xfrm>
          <a:prstGeom prst="rect">
            <a:avLst/>
          </a:prstGeom>
          <a:solidFill>
            <a:srgbClr val="FFFFFF"/>
          </a:soli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15" name="TextBox 17"/>
          <p:cNvSpPr txBox="1"/>
          <p:nvPr/>
        </p:nvSpPr>
        <p:spPr>
          <a:xfrm>
            <a:off x="4130357" y="2419350"/>
            <a:ext cx="1989772" cy="726440"/>
          </a:xfrm>
          <a:prstGeom prst="rect">
            <a:avLst/>
          </a:prstGeom>
          <a:ln w="12700">
            <a:miter lim="400000"/>
          </a:ln>
        </p:spPr>
        <p:txBody>
          <a:bodyPr lIns="45719" rIns="45719">
            <a:spAutoFit/>
          </a:bodyPr>
          <a:lstStyle>
            <a:lvl1pPr>
              <a:defRPr sz="3600">
                <a:solidFill>
                  <a:srgbClr val="5458FA"/>
                </a:solidFill>
                <a:latin typeface="思源黑体 CN Medium"/>
                <a:ea typeface="思源黑体 CN Medium"/>
                <a:cs typeface="思源黑体 CN Medium"/>
                <a:sym typeface="思源黑体 CN Medium"/>
              </a:defRPr>
            </a:lvl1pPr>
          </a:lstStyle>
          <a:p>
            <a:r>
              <a:t>第二部分</a:t>
            </a:r>
          </a:p>
        </p:txBody>
      </p:sp>
      <p:grpSp>
        <p:nvGrpSpPr>
          <p:cNvPr id="219" name="组合 11"/>
          <p:cNvGrpSpPr/>
          <p:nvPr/>
        </p:nvGrpSpPr>
        <p:grpSpPr>
          <a:xfrm>
            <a:off x="6215063" y="2574924"/>
            <a:ext cx="598488" cy="192089"/>
            <a:chOff x="55562" y="14858"/>
            <a:chExt cx="598487" cy="192087"/>
          </a:xfrm>
        </p:grpSpPr>
        <p:sp>
          <p:nvSpPr>
            <p:cNvPr id="216" name="等腰三角形 8"/>
            <p:cNvSpPr/>
            <p:nvPr/>
          </p:nvSpPr>
          <p:spPr>
            <a:xfrm rot="5400000">
              <a:off x="42861" y="27558"/>
              <a:ext cx="192089"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217" name="等腰三角形 52"/>
            <p:cNvSpPr/>
            <p:nvPr/>
          </p:nvSpPr>
          <p:spPr>
            <a:xfrm rot="5400000">
              <a:off x="258761" y="27558"/>
              <a:ext cx="192089"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sp>
          <p:nvSpPr>
            <p:cNvPr id="218" name="等腰三角形 53"/>
            <p:cNvSpPr/>
            <p:nvPr/>
          </p:nvSpPr>
          <p:spPr>
            <a:xfrm rot="5400000">
              <a:off x="474662" y="27558"/>
              <a:ext cx="192088" cy="166688"/>
            </a:xfrm>
            <a:prstGeom prst="triangle">
              <a:avLst/>
            </a:prstGeom>
            <a:solidFill>
              <a:srgbClr val="FAE90A"/>
            </a:solidFill>
            <a:ln w="12700" cap="flat">
              <a:noFill/>
              <a:miter lim="400000"/>
            </a:ln>
            <a:effectLst/>
          </p:spPr>
          <p:txBody>
            <a:bodyPr wrap="square" lIns="0" tIns="0" rIns="0" bIns="0" numCol="1" anchor="ctr">
              <a:noAutofit/>
            </a:bodyPr>
            <a:lstStyle/>
            <a:p>
              <a:pPr algn="ctr" defTabSz="457200">
                <a:defRPr>
                  <a:solidFill>
                    <a:srgbClr val="FFFFFF"/>
                  </a:solidFill>
                  <a:latin typeface="Calibri"/>
                  <a:ea typeface="Calibri"/>
                  <a:cs typeface="Calibri"/>
                  <a:sym typeface="Calibri"/>
                </a:defRPr>
              </a:pPr>
            </a:p>
          </p:txBody>
        </p:sp>
      </p:grpSp>
      <p:sp>
        <p:nvSpPr>
          <p:cNvPr id="220" name="TextBox 17"/>
          <p:cNvSpPr txBox="1"/>
          <p:nvPr/>
        </p:nvSpPr>
        <p:spPr>
          <a:xfrm>
            <a:off x="4130357" y="3441700"/>
            <a:ext cx="5033011" cy="1043940"/>
          </a:xfrm>
          <a:prstGeom prst="rect">
            <a:avLst/>
          </a:prstGeom>
          <a:ln w="12700">
            <a:miter lim="400000"/>
          </a:ln>
        </p:spPr>
        <p:txBody>
          <a:bodyPr lIns="45719" rIns="45719">
            <a:spAutoFit/>
          </a:bodyPr>
          <a:lstStyle>
            <a:lvl1pPr>
              <a:defRPr sz="5400">
                <a:solidFill>
                  <a:srgbClr val="171CF9"/>
                </a:solidFill>
                <a:latin typeface="思源黑体 CN Medium"/>
                <a:ea typeface="思源黑体 CN Medium"/>
                <a:cs typeface="思源黑体 CN Medium"/>
                <a:sym typeface="思源黑体 CN Medium"/>
              </a:defRPr>
            </a:lvl1pPr>
          </a:lstStyle>
          <a:p>
            <a:r>
              <a:t>数据处理与方法</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椭圆 52"/>
          <p:cNvSpPr/>
          <p:nvPr/>
        </p:nvSpPr>
        <p:spPr>
          <a:xfrm rot="5400000">
            <a:off x="581012" y="520168"/>
            <a:ext cx="209245" cy="209245"/>
          </a:xfrm>
          <a:prstGeom prst="ellipse">
            <a:avLst/>
          </a:prstGeom>
          <a:gradFill>
            <a:gsLst>
              <a:gs pos="0">
                <a:srgbClr val="171CF9"/>
              </a:gs>
              <a:gs pos="5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23" name="直接连接符 6"/>
          <p:cNvSpPr/>
          <p:nvPr/>
        </p:nvSpPr>
        <p:spPr>
          <a:xfrm>
            <a:off x="0" y="908050"/>
            <a:ext cx="12192000" cy="0"/>
          </a:xfrm>
          <a:prstGeom prst="line">
            <a:avLst/>
          </a:prstGeom>
          <a:ln w="28575">
            <a:solidFill>
              <a:srgbClr val="171CF9"/>
            </a:solidFill>
            <a:miter/>
          </a:ln>
        </p:spPr>
        <p:txBody>
          <a:bodyPr lIns="0" tIns="0" rIns="0" bIns="0"/>
          <a:lstStyle/>
          <a:p/>
        </p:txBody>
      </p:sp>
      <p:sp>
        <p:nvSpPr>
          <p:cNvPr id="224" name="TextBox 17"/>
          <p:cNvSpPr txBox="1"/>
          <p:nvPr/>
        </p:nvSpPr>
        <p:spPr>
          <a:xfrm>
            <a:off x="669607" y="204788"/>
            <a:ext cx="3004187" cy="624841"/>
          </a:xfrm>
          <a:prstGeom prst="rect">
            <a:avLst/>
          </a:prstGeom>
          <a:ln w="12700">
            <a:miter lim="400000"/>
          </a:ln>
        </p:spPr>
        <p:txBody>
          <a:bodyPr lIns="45719" rIns="45719">
            <a:spAutoFit/>
          </a:bodyPr>
          <a:lstStyle>
            <a:lvl1pPr>
              <a:defRPr sz="3000" b="1">
                <a:solidFill>
                  <a:srgbClr val="171CF9"/>
                </a:solidFill>
                <a:latin typeface="思源黑体 CN Medium"/>
                <a:ea typeface="思源黑体 CN Medium"/>
                <a:cs typeface="思源黑体 CN Medium"/>
                <a:sym typeface="思源黑体 CN Medium"/>
              </a:defRPr>
            </a:lvl1pPr>
          </a:lstStyle>
          <a:p>
            <a:r>
              <a:t>数据选择</a:t>
            </a:r>
          </a:p>
        </p:txBody>
      </p:sp>
      <p:sp>
        <p:nvSpPr>
          <p:cNvPr id="225" name="直接连接符 50"/>
          <p:cNvSpPr/>
          <p:nvPr/>
        </p:nvSpPr>
        <p:spPr>
          <a:xfrm>
            <a:off x="0" y="908050"/>
            <a:ext cx="1271588" cy="0"/>
          </a:xfrm>
          <a:prstGeom prst="line">
            <a:avLst/>
          </a:prstGeom>
          <a:ln w="76200">
            <a:solidFill>
              <a:srgbClr val="171CF9"/>
            </a:solidFill>
            <a:miter/>
          </a:ln>
        </p:spPr>
        <p:txBody>
          <a:bodyPr lIns="0" tIns="0" rIns="0" bIns="0"/>
          <a:lstStyle/>
          <a:p/>
        </p:txBody>
      </p:sp>
      <p:sp>
        <p:nvSpPr>
          <p:cNvPr id="226" name="椭圆 51"/>
          <p:cNvSpPr/>
          <p:nvPr/>
        </p:nvSpPr>
        <p:spPr>
          <a:xfrm>
            <a:off x="231108" y="97572"/>
            <a:ext cx="393549" cy="393549"/>
          </a:xfrm>
          <a:prstGeom prst="ellipse">
            <a:avLst/>
          </a:prstGeom>
          <a:gradFill>
            <a:gsLst>
              <a:gs pos="0">
                <a:srgbClr val="171CF9"/>
              </a:gs>
              <a:gs pos="35000">
                <a:srgbClr val="7698D4"/>
              </a:gs>
              <a:gs pos="100000">
                <a:srgbClr val="7698D4">
                  <a:alpha val="0"/>
                </a:srgbClr>
              </a:gs>
            </a:gsLst>
          </a:gradFill>
          <a:ln w="12700">
            <a:miter lim="400000"/>
          </a:ln>
        </p:spPr>
        <p:txBody>
          <a:bodyPr lIns="0" tIns="0" rIns="0" bIns="0" anchor="ctr"/>
          <a:lstStyle/>
          <a:p>
            <a:pPr algn="ctr" defTabSz="457200">
              <a:defRPr>
                <a:solidFill>
                  <a:srgbClr val="FFFFFF"/>
                </a:solidFill>
                <a:latin typeface="Calibri"/>
                <a:ea typeface="Calibri"/>
                <a:cs typeface="Calibri"/>
                <a:sym typeface="Calibri"/>
              </a:defRPr>
            </a:pPr>
          </a:p>
        </p:txBody>
      </p:sp>
      <p:sp>
        <p:nvSpPr>
          <p:cNvPr id="227" name="文本框 2"/>
          <p:cNvSpPr txBox="1"/>
          <p:nvPr/>
        </p:nvSpPr>
        <p:spPr>
          <a:xfrm>
            <a:off x="979556" y="1754126"/>
            <a:ext cx="8778876" cy="4028441"/>
          </a:xfrm>
          <a:prstGeom prst="rect">
            <a:avLst/>
          </a:prstGeom>
          <a:ln w="12700">
            <a:miter lim="400000"/>
          </a:ln>
        </p:spPr>
        <p:txBody>
          <a:bodyPr lIns="45719" rIns="45719">
            <a:spAutoFit/>
          </a:bodyPr>
          <a:lstStyle/>
          <a:p>
            <a:pPr marL="457200" indent="-457200">
              <a:buSzPct val="100000"/>
              <a:buFont typeface="Arial" panose="020B0604020202020204"/>
              <a:buChar char="•"/>
              <a:defRPr sz="2400"/>
            </a:pPr>
            <a:r>
              <a:t>数据来源：</a:t>
            </a:r>
            <a:r>
              <a:t>ATNF</a:t>
            </a:r>
            <a:r>
              <a:t>公开数据库中</a:t>
            </a:r>
            <a:r>
              <a:t>151</a:t>
            </a:r>
            <a:r>
              <a:t>颗脉冲星</a:t>
            </a:r>
          </a:p>
          <a:p>
            <a:pPr>
              <a:defRPr sz="2400"/>
            </a:pPr>
          </a:p>
          <a:p>
            <a:pPr marL="457200" indent="-457200">
              <a:buSzPct val="100000"/>
              <a:buFont typeface="Arial" panose="020B0604020202020204"/>
              <a:buChar char="•"/>
              <a:defRPr sz="2400"/>
            </a:pPr>
            <a:r>
              <a:t>接收机：多波束接收机和</a:t>
            </a:r>
            <a:r>
              <a:t>H-OH</a:t>
            </a:r>
            <a:r>
              <a:t>接收机</a:t>
            </a:r>
          </a:p>
          <a:p>
            <a:pPr marL="457200" indent="-457200">
              <a:buSzPct val="100000"/>
              <a:buFont typeface="Arial" panose="020B0604020202020204"/>
              <a:buChar char="•"/>
              <a:defRPr sz="2400"/>
            </a:pPr>
          </a:p>
          <a:p>
            <a:pPr marL="457200" indent="-457200">
              <a:buSzPct val="100000"/>
              <a:buFont typeface="Arial" panose="020B0604020202020204"/>
              <a:buChar char="•"/>
              <a:defRPr sz="2400"/>
            </a:pPr>
            <a:r>
              <a:t>频率：</a:t>
            </a:r>
            <a:r>
              <a:t>1.4GHz</a:t>
            </a:r>
          </a:p>
          <a:p>
            <a:pPr>
              <a:defRPr sz="2400"/>
            </a:pPr>
          </a:p>
          <a:p>
            <a:pPr marL="457200" indent="-457200">
              <a:buSzPct val="100000"/>
              <a:buFont typeface="Arial" panose="020B0604020202020204"/>
              <a:buChar char="•"/>
              <a:defRPr sz="2400"/>
            </a:pPr>
            <a:r>
              <a:t>后端：</a:t>
            </a:r>
            <a:r>
              <a:t>PDFB</a:t>
            </a:r>
            <a:r>
              <a:t>系统</a:t>
            </a:r>
          </a:p>
          <a:p>
            <a:pPr>
              <a:defRPr sz="2400"/>
            </a:pPr>
          </a:p>
          <a:p>
            <a:pPr marL="457200" indent="-457200">
              <a:buSzPct val="100000"/>
              <a:buFont typeface="Arial" panose="020B0604020202020204"/>
              <a:buChar char="•"/>
              <a:defRPr sz="2400"/>
            </a:pPr>
            <a:r>
              <a:t>数据格式：</a:t>
            </a:r>
            <a:r>
              <a:t>PSRFITS</a:t>
            </a:r>
            <a:r>
              <a:t>格式</a:t>
            </a:r>
          </a:p>
        </p:txBody>
      </p:sp>
    </p:spTree>
  </p:cSld>
  <p:clrMapOvr>
    <a:masterClrMapping/>
  </p:clrMapOvr>
  <p:transition spd="med"/>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2555</Words>
  <Application>WPS 文字</Application>
  <PresentationFormat/>
  <Paragraphs>252</Paragraphs>
  <Slides>30</Slides>
  <Notes>0</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30</vt:i4>
      </vt:variant>
    </vt:vector>
  </HeadingPairs>
  <TitlesOfParts>
    <vt:vector size="59" baseType="lpstr">
      <vt:lpstr>Arial</vt:lpstr>
      <vt:lpstr>宋体</vt:lpstr>
      <vt:lpstr>Wingdings</vt:lpstr>
      <vt:lpstr>等线</vt:lpstr>
      <vt:lpstr>汉仪中等线KW</vt:lpstr>
      <vt:lpstr>等线 Light</vt:lpstr>
      <vt:lpstr>Arial</vt:lpstr>
      <vt:lpstr>Calibri</vt:lpstr>
      <vt:lpstr>思源黑体 CN Medium</vt:lpstr>
      <vt:lpstr>汉仪中黑KW</vt:lpstr>
      <vt:lpstr>思源黑体 CN Regular</vt:lpstr>
      <vt:lpstr>思源黑体 CN Bold</vt:lpstr>
      <vt:lpstr>思源黑体 CN Light</vt:lpstr>
      <vt:lpstr>Century Gothic</vt:lpstr>
      <vt:lpstr>Thonburi</vt:lpstr>
      <vt:lpstr>Cambria Math</vt:lpstr>
      <vt:lpstr>Kingsoft Math</vt:lpstr>
      <vt:lpstr>Cambria Math</vt:lpstr>
      <vt:lpstr>DejaVu Math TeX Gyre</vt:lpstr>
      <vt:lpstr>Helvetica Neue</vt:lpstr>
      <vt:lpstr>微软雅黑</vt:lpstr>
      <vt:lpstr>汉仪旗黑</vt:lpstr>
      <vt:lpstr>宋体</vt:lpstr>
      <vt:lpstr>Arial Unicode MS</vt:lpstr>
      <vt:lpstr>汉仪书宋二KW</vt:lpstr>
      <vt:lpstr>儷宋 Pro</vt:lpstr>
      <vt:lpstr>等线</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曜灵</cp:lastModifiedBy>
  <cp:revision>2</cp:revision>
  <dcterms:created xsi:type="dcterms:W3CDTF">2023-07-05T04:55:08Z</dcterms:created>
  <dcterms:modified xsi:type="dcterms:W3CDTF">2023-07-05T04:55:08Z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23F52625C546C9198BF5A464CBD79BE1_42</vt:lpwstr>
  </property>
  <property fmtid="{D5CDD505-2E9C-101B-9397-08002B2CF9AE}" pid="3" name="KSOProductBuildVer">
    <vt:lpwstr>2052-5.5.1.7991</vt:lpwstr>
  </property>
</Properties>
</file>