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许 帆" initials="许" lastIdx="1" clrIdx="0">
    <p:extLst>
      <p:ext uri="{19B8F6BF-5375-455C-9EA6-DF929625EA0E}">
        <p15:presenceInfo xmlns:p15="http://schemas.microsoft.com/office/powerpoint/2012/main" userId="2ca8dafd158ec8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4949C"/>
    <a:srgbClr val="6CC9D4"/>
    <a:srgbClr val="F94849"/>
    <a:srgbClr val="8D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8CC3C-DE2C-4AF9-8698-EF40FBAD3D9A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988EB-CEF7-4D6A-8455-4E7D7A08D0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97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988EB-CEF7-4D6A-8455-4E7D7A08D03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7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3D0A9-B947-41D0-B768-63146042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EDE2EE-DD5E-45F7-BFCF-BAC15A69A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BBF3D5-2472-435E-8C61-C881E1E4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B66D21-2A03-4250-A97E-33DD8C0D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72851-9F3A-499F-88B8-C99683A2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3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9D6EB-8261-4568-89EC-85419175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8491E3-02A5-4E0C-B9F3-2BFBF6C8C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D2B49-7968-417C-B628-6ACCACD0D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2C2908-11AD-459D-BF3E-52710959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F08195-DF55-4BBE-B9B1-2F516219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48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5BC7E75-A0FB-42D8-9736-8BCCAD974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D409F4-F961-4C17-972A-FB48F4CD9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236607-9268-47D2-AD5E-F51EEA17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6B407A-31D2-460E-B190-7C86E90B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7640EE-C1BE-4A20-BD2E-D5206C79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7BC6E9-F73B-4218-82AA-DCEB689D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44419C-401F-4F41-89A7-0A17EE30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79D033-EB4A-420A-885A-4F0ACA45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23F6D1-253A-4977-BFE1-34F67AC9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D882CA-4F6E-4518-8856-218B954D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50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AD523-3901-45C9-96A8-7A0EA248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E71570-8E47-4ED9-AF1F-E51CA1FB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A5449-BB52-406A-91D2-1686D5B4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1C46E-EABA-41F2-B395-D4157BA8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0C494-1080-41A3-A14F-D4627EA7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2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74597B-A64F-42E1-8B4E-6EA1E9AB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69F095-4E76-44E2-809A-E1B1CF912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D86298-BD76-4521-91CB-B0CAD04AF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6E777D-0A4E-413C-BAAE-524BCC97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8788B8-0679-49EA-B82D-3EF55510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C65671-556F-410B-824F-8B405F47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7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DDB72-A846-4803-BB75-DD3AFE4F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1A3AB0-4B46-4169-BF48-FAB4276A2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E2CF2-A5C5-4080-9D69-DBA8EA42E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725093-5588-4297-9C1A-B6DD6AF0F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150882-0583-42DD-B7CD-D34C1E3BE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F53236F-1972-4B50-9C64-184CA628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79FF9D-4003-44B7-9671-733F706E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2E3ADDF-A072-484B-80F8-16934C31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8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C53B9E-7867-4E99-9997-22FED502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146622-36DC-400E-A9D7-1225D7E0C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772E5C-B57E-4808-9E2B-D9E90D76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E39221-1A47-42E9-81ED-3F71BCF2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0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4A8519-F55E-4693-B26C-EE4F9AFF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2E51019-8922-41B2-9891-D0ABE3E1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B60C14-B70D-4CFB-8998-BAC2A0C0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1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1034E-A941-4198-ACF5-403191A6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A776A4-9121-4742-8E7E-155895B0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8A86A6-3208-4286-9F4A-C9AE6D22B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4D9702-D103-4B5B-AB5D-4FA54962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35EFF2-9B43-4B74-A2EC-F1CE83C7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560F2-D9FE-4218-9A07-072EB818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0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95D41-95BE-47DC-880F-94B0FFF8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6BFA28-0CF5-412D-BC77-FFA168BB6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78C412-A962-4191-A135-FE4C0EEF9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335CC-E13C-4095-AFD0-3D902E67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7446D4-93AB-4D3E-BE7C-372887EC6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A32B67-BC72-4693-97AE-16C804BA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0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4DA7438-0FF0-448A-A9F2-0E0BF224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FF299B-D87E-4230-AAB7-A960DDDD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A9B04C-A31F-41A2-A764-B8F05B586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EE8E-25C2-4072-970B-99FD56E6B9A8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49BC9B-7485-4A89-A8BD-EDA3692C0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31AC48-33AF-4269-BD8B-9A0C2A75E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AF03A-C679-48C2-9C27-EBE551AB7F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2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.png"/><Relationship Id="rId7" Type="http://schemas.openxmlformats.org/officeDocument/2006/relationships/image" Target="../media/image3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40.png"/><Relationship Id="rId4" Type="http://schemas.openxmlformats.org/officeDocument/2006/relationships/image" Target="../media/image32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2D89EF0-E343-462A-9954-FA20FE8D6D3A}"/>
              </a:ext>
            </a:extLst>
          </p:cNvPr>
          <p:cNvSpPr txBox="1"/>
          <p:nvPr/>
        </p:nvSpPr>
        <p:spPr>
          <a:xfrm>
            <a:off x="972815" y="1595117"/>
            <a:ext cx="102463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0" i="0" dirty="0">
                <a:solidFill>
                  <a:srgbClr val="2A2B2E"/>
                </a:solidFill>
                <a:effectLst/>
                <a:latin typeface="PingFang SC"/>
              </a:rPr>
              <a:t>The physical origin of the standard candle relation in gamma-ray bursts</a:t>
            </a:r>
            <a:endParaRPr lang="zh-CN" altLang="en-US" sz="4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6AE32EF-ED28-4991-A6DC-9BAC647F7A01}"/>
              </a:ext>
            </a:extLst>
          </p:cNvPr>
          <p:cNvSpPr txBox="1"/>
          <p:nvPr/>
        </p:nvSpPr>
        <p:spPr>
          <a:xfrm>
            <a:off x="1873523" y="4155747"/>
            <a:ext cx="8444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zh-CN" sz="2400" dirty="0"/>
              <a:t>Reporter</a:t>
            </a:r>
            <a:r>
              <a:rPr lang="zh-CN" altLang="en-US" sz="2400" dirty="0"/>
              <a:t>：</a:t>
            </a:r>
            <a:r>
              <a:rPr lang="en-US" altLang="zh-CN" sz="2400" dirty="0"/>
              <a:t>Fan Xu (</a:t>
            </a:r>
            <a:r>
              <a:rPr lang="zh-CN" altLang="en-US" sz="2400" dirty="0"/>
              <a:t>许帆</a:t>
            </a:r>
            <a:r>
              <a:rPr lang="en-US" altLang="zh-CN" sz="2400" dirty="0"/>
              <a:t>)</a:t>
            </a:r>
          </a:p>
          <a:p>
            <a:pPr algn="ctr">
              <a:spcAft>
                <a:spcPts val="2400"/>
              </a:spcAft>
            </a:pPr>
            <a:r>
              <a:rPr lang="en-US" altLang="zh-CN" sz="2400" dirty="0"/>
              <a:t>Collab.</a:t>
            </a:r>
            <a:r>
              <a:rPr lang="zh-CN" altLang="en-US" sz="2400" dirty="0"/>
              <a:t>：</a:t>
            </a:r>
            <a:r>
              <a:rPr lang="en-US" altLang="zh-CN" sz="2400" dirty="0"/>
              <a:t>Yong-Feng Huang</a:t>
            </a:r>
            <a:r>
              <a:rPr lang="en-US" altLang="zh-CN" sz="2400" baseline="30000" dirty="0"/>
              <a:t>*</a:t>
            </a:r>
            <a:r>
              <a:rPr lang="en-US" altLang="zh-CN" sz="2400" dirty="0"/>
              <a:t> , </a:t>
            </a:r>
            <a:r>
              <a:rPr lang="en-US" altLang="zh-CN" sz="2400" dirty="0" err="1"/>
              <a:t>Jin</a:t>
            </a:r>
            <a:r>
              <a:rPr lang="en-US" altLang="zh-CN" sz="2400" dirty="0"/>
              <a:t>-Jun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Xue</a:t>
            </a:r>
            <a:r>
              <a:rPr lang="en-US" altLang="zh-CN" sz="2400" dirty="0"/>
              <a:t>-Feng Wu, </a:t>
            </a:r>
            <a:r>
              <a:rPr lang="en-US" altLang="zh-CN" sz="2400" dirty="0" err="1"/>
              <a:t>Xiu</a:t>
            </a:r>
            <a:r>
              <a:rPr lang="en-US" altLang="zh-CN" sz="2400" dirty="0"/>
              <a:t>-Juan Li, and </a:t>
            </a:r>
            <a:r>
              <a:rPr lang="en-US" altLang="zh-CN" sz="2400" dirty="0" err="1"/>
              <a:t>Zhi</a:t>
            </a:r>
            <a:r>
              <a:rPr lang="en-US" altLang="zh-CN" sz="2400" dirty="0"/>
              <a:t>-Bin Zhang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50AFA7-16C8-43FE-B1BD-A5C41FCB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25A6874-A5A2-4C0A-A3CF-84DD1B96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EF39-BC5A-46B8-ADB5-5F4F6C7B2EAE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C72F7E-9FAB-8B4D-4307-4799C8FAF112}"/>
              </a:ext>
            </a:extLst>
          </p:cNvPr>
          <p:cNvSpPr txBox="1"/>
          <p:nvPr/>
        </p:nvSpPr>
        <p:spPr>
          <a:xfrm>
            <a:off x="8535177" y="5894685"/>
            <a:ext cx="3435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400" dirty="0"/>
              <a:t>2023.7.5</a:t>
            </a:r>
          </a:p>
        </p:txBody>
      </p:sp>
    </p:spTree>
    <p:extLst>
      <p:ext uri="{BB962C8B-B14F-4D97-AF65-F5344CB8AC3E}">
        <p14:creationId xmlns:p14="http://schemas.microsoft.com/office/powerpoint/2010/main" val="8994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81B5422-05E7-4552-A865-8A49CDEFA133}"/>
              </a:ext>
            </a:extLst>
          </p:cNvPr>
          <p:cNvSpPr txBox="1"/>
          <p:nvPr/>
        </p:nvSpPr>
        <p:spPr>
          <a:xfrm>
            <a:off x="658412" y="958849"/>
            <a:ext cx="226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On-axis case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294D6F-563C-4DD4-8706-C2F808DBEE93}"/>
              </a:ext>
            </a:extLst>
          </p:cNvPr>
          <p:cNvSpPr txBox="1"/>
          <p:nvPr/>
        </p:nvSpPr>
        <p:spPr>
          <a:xfrm>
            <a:off x="658412" y="3722726"/>
            <a:ext cx="226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Off-axis case</a:t>
            </a:r>
            <a:endParaRPr lang="zh-CN" altLang="en-US" sz="2400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1518C47-2956-4684-8D81-36FFCAD8B59C}"/>
              </a:ext>
            </a:extLst>
          </p:cNvPr>
          <p:cNvGrpSpPr/>
          <p:nvPr/>
        </p:nvGrpSpPr>
        <p:grpSpPr>
          <a:xfrm>
            <a:off x="1230347" y="1529613"/>
            <a:ext cx="2956946" cy="1656824"/>
            <a:chOff x="6986397" y="1415190"/>
            <a:chExt cx="2956946" cy="165682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81B8EEC-DB98-4D46-87AB-902213832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6397" y="1496438"/>
              <a:ext cx="2956946" cy="157557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E38DD84-ABD7-4726-8889-EC073E4A94F3}"/>
                </a:ext>
              </a:extLst>
            </p:cNvPr>
            <p:cNvSpPr/>
            <p:nvPr/>
          </p:nvSpPr>
          <p:spPr>
            <a:xfrm>
              <a:off x="8180255" y="1415190"/>
              <a:ext cx="569229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8AB2A87-8FF1-43D0-A339-DC481D48E3B2}"/>
                </a:ext>
              </a:extLst>
            </p:cNvPr>
            <p:cNvSpPr/>
            <p:nvPr/>
          </p:nvSpPr>
          <p:spPr>
            <a:xfrm>
              <a:off x="8782617" y="1931256"/>
              <a:ext cx="694443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9A13DB6-52A0-4B0E-B10E-FFE9F5756471}"/>
                </a:ext>
              </a:extLst>
            </p:cNvPr>
            <p:cNvSpPr/>
            <p:nvPr/>
          </p:nvSpPr>
          <p:spPr>
            <a:xfrm>
              <a:off x="9016544" y="2535570"/>
              <a:ext cx="694443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002AB0-91F0-49DC-B66D-D8C26AA3297A}"/>
              </a:ext>
            </a:extLst>
          </p:cNvPr>
          <p:cNvGrpSpPr/>
          <p:nvPr/>
        </p:nvGrpSpPr>
        <p:grpSpPr>
          <a:xfrm>
            <a:off x="1230347" y="4188328"/>
            <a:ext cx="4810869" cy="1761770"/>
            <a:chOff x="6936397" y="4102898"/>
            <a:chExt cx="4810869" cy="176177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F27DBC3-6769-4E90-AC34-C8F36B40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6397" y="4102898"/>
              <a:ext cx="4810869" cy="176177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C7ADF0D-17E2-4EE6-9419-4CE5649B8C6B}"/>
                </a:ext>
              </a:extLst>
            </p:cNvPr>
            <p:cNvSpPr/>
            <p:nvPr/>
          </p:nvSpPr>
          <p:spPr>
            <a:xfrm>
              <a:off x="8114543" y="4211971"/>
              <a:ext cx="2373807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B8C56A8-003A-4618-9603-D2AB14285AF0}"/>
                </a:ext>
              </a:extLst>
            </p:cNvPr>
            <p:cNvSpPr/>
            <p:nvPr/>
          </p:nvSpPr>
          <p:spPr>
            <a:xfrm>
              <a:off x="8681830" y="4748757"/>
              <a:ext cx="2672475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08B70F1-4E3D-43FC-9756-7A7387CBBCDA}"/>
                </a:ext>
              </a:extLst>
            </p:cNvPr>
            <p:cNvSpPr/>
            <p:nvPr/>
          </p:nvSpPr>
          <p:spPr>
            <a:xfrm>
              <a:off x="8940164" y="5306712"/>
              <a:ext cx="2672475" cy="5044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FE8009-0697-4DE7-8370-910520745A14}"/>
                  </a:ext>
                </a:extLst>
              </p:cNvPr>
              <p:cNvSpPr txBox="1"/>
              <p:nvPr/>
            </p:nvSpPr>
            <p:spPr>
              <a:xfrm>
                <a:off x="219516" y="210913"/>
                <a:ext cx="7208027" cy="557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Relations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err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EFE8009-0697-4DE7-8370-910520745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6" y="210913"/>
                <a:ext cx="7208027" cy="557589"/>
              </a:xfrm>
              <a:prstGeom prst="rect">
                <a:avLst/>
              </a:prstGeom>
              <a:blipFill>
                <a:blip r:embed="rId5"/>
                <a:stretch>
                  <a:fillRect l="-1692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CC85C4A-D040-47B4-8AC0-5BE4E6C378BA}"/>
              </a:ext>
            </a:extLst>
          </p:cNvPr>
          <p:cNvSpPr txBox="1"/>
          <p:nvPr/>
        </p:nvSpPr>
        <p:spPr>
          <a:xfrm>
            <a:off x="5173356" y="1784014"/>
            <a:ext cx="23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Amati relation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35EB843-2999-4F44-AF91-F7D047AD980E}"/>
              </a:ext>
            </a:extLst>
          </p:cNvPr>
          <p:cNvSpPr txBox="1"/>
          <p:nvPr/>
        </p:nvSpPr>
        <p:spPr>
          <a:xfrm>
            <a:off x="5017523" y="2503267"/>
            <a:ext cx="26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Yonetoku</a:t>
            </a:r>
            <a:r>
              <a:rPr lang="en-US" altLang="zh-CN" sz="2400" dirty="0"/>
              <a:t> relation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D8181C1-B9FB-43F1-A4B5-DB41CBCC7D95}"/>
                  </a:ext>
                </a:extLst>
              </p:cNvPr>
              <p:cNvSpPr txBox="1"/>
              <p:nvPr/>
            </p:nvSpPr>
            <p:spPr>
              <a:xfrm>
                <a:off x="8239783" y="1529613"/>
                <a:ext cx="2178299" cy="753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 err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D8181C1-B9FB-43F1-A4B5-DB41CBCC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83" y="1529613"/>
                <a:ext cx="2178299" cy="753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1FD2647-1C00-48EF-93F6-DF80908F581D}"/>
                  </a:ext>
                </a:extLst>
              </p:cNvPr>
              <p:cNvSpPr txBox="1"/>
              <p:nvPr/>
            </p:nvSpPr>
            <p:spPr>
              <a:xfrm>
                <a:off x="8284595" y="2295026"/>
                <a:ext cx="2052566" cy="794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1FD2647-1C00-48EF-93F6-DF80908F5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595" y="2295026"/>
                <a:ext cx="2052566" cy="794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A6CE3ED-D9BE-41FF-9494-5C2E1BD8035E}"/>
                  </a:ext>
                </a:extLst>
              </p:cNvPr>
              <p:cNvSpPr txBox="1"/>
              <p:nvPr/>
            </p:nvSpPr>
            <p:spPr>
              <a:xfrm>
                <a:off x="8284597" y="4184391"/>
                <a:ext cx="2178299" cy="755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 dirty="0" err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~ 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A6CE3ED-D9BE-41FF-9494-5C2E1BD8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597" y="4184391"/>
                <a:ext cx="2178299" cy="7554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46A5A45-D56C-4D22-B5DD-EC34A298BC9C}"/>
                  </a:ext>
                </a:extLst>
              </p:cNvPr>
              <p:cNvSpPr txBox="1"/>
              <p:nvPr/>
            </p:nvSpPr>
            <p:spPr>
              <a:xfrm>
                <a:off x="8365516" y="4948842"/>
                <a:ext cx="2052566" cy="796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zh-CN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~</m:t>
                          </m:r>
                          <m:f>
                            <m:fPr>
                              <m:ctrlP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17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46A5A45-D56C-4D22-B5DD-EC34A298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516" y="4948842"/>
                <a:ext cx="2052566" cy="7965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33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E0990A1-C636-4226-B7EE-BB61C69E138F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Monte Carlo simulations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F679901-BD0B-4800-8B17-2643099DF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69" r="16558"/>
          <a:stretch/>
        </p:blipFill>
        <p:spPr>
          <a:xfrm>
            <a:off x="299357" y="1893108"/>
            <a:ext cx="4244644" cy="3519151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DA594BD-5756-4DA9-A0D0-DBDC9A20292E}"/>
              </a:ext>
            </a:extLst>
          </p:cNvPr>
          <p:cNvGrpSpPr/>
          <p:nvPr/>
        </p:nvGrpSpPr>
        <p:grpSpPr>
          <a:xfrm>
            <a:off x="4584435" y="962045"/>
            <a:ext cx="7822764" cy="5557508"/>
            <a:chOff x="5124202" y="1406852"/>
            <a:chExt cx="7229558" cy="513607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C6986B3-C95D-4FEA-986E-D5BB1783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4202" y="1406852"/>
              <a:ext cx="7078034" cy="51360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34A8D99-C11F-4D43-A9B8-7681D9FC0E5D}"/>
                    </a:ext>
                  </a:extLst>
                </p:cNvPr>
                <p:cNvSpPr txBox="1"/>
                <p:nvPr/>
              </p:nvSpPr>
              <p:spPr>
                <a:xfrm>
                  <a:off x="6640570" y="2765677"/>
                  <a:ext cx="2178299" cy="6436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34A8D99-C11F-4D43-A9B8-7681D9FC0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570" y="2765677"/>
                  <a:ext cx="2178299" cy="6436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EE8F5E6-89BE-4AF6-A691-273BD2F6144C}"/>
                    </a:ext>
                  </a:extLst>
                </p:cNvPr>
                <p:cNvSpPr txBox="1"/>
                <p:nvPr/>
              </p:nvSpPr>
              <p:spPr>
                <a:xfrm>
                  <a:off x="10225432" y="2765677"/>
                  <a:ext cx="2052566" cy="6774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EE8F5E6-89BE-4AF6-A691-273BD2F61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5432" y="2765677"/>
                  <a:ext cx="2052566" cy="6774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FB47714-6FE3-413A-9E03-37AE3280C12B}"/>
                    </a:ext>
                  </a:extLst>
                </p:cNvPr>
                <p:cNvSpPr txBox="1"/>
                <p:nvPr/>
              </p:nvSpPr>
              <p:spPr>
                <a:xfrm>
                  <a:off x="6762668" y="5233341"/>
                  <a:ext cx="2178299" cy="6452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~ 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4FB47714-6FE3-413A-9E03-37AE3280C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2668" y="5233341"/>
                  <a:ext cx="2178299" cy="6452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13B6A58-05EE-4247-981B-F2D77519E86C}"/>
                    </a:ext>
                  </a:extLst>
                </p:cNvPr>
                <p:cNvSpPr txBox="1"/>
                <p:nvPr/>
              </p:nvSpPr>
              <p:spPr>
                <a:xfrm>
                  <a:off x="10301194" y="5367075"/>
                  <a:ext cx="2052566" cy="6793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~</m:t>
                            </m:r>
                            <m:f>
                              <m:fPr>
                                <m:ctrlP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17</m:t>
                                </m:r>
                              </m:den>
                            </m:f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D13B6A58-05EE-4247-981B-F2D77519E8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1194" y="5367075"/>
                  <a:ext cx="2052566" cy="6793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015B1D4-4A34-4AFD-86ED-429A5303C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6263" b="6263"/>
            <a:stretch/>
          </p:blipFill>
          <p:spPr>
            <a:xfrm>
              <a:off x="5925128" y="1817944"/>
              <a:ext cx="1675080" cy="38900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880542F-9909-44DC-AA84-5F2EE1C43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426803" y="1822847"/>
              <a:ext cx="1564078" cy="389234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DBF2F87-25CE-4E7A-9B42-40844BE12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04397" y="4305160"/>
              <a:ext cx="1575297" cy="38923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02A91E-2216-43B7-9E0E-804EF1692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5128" y="4305161"/>
              <a:ext cx="1564078" cy="391944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AE9198C-62D7-43C9-B238-6584067419F3}"/>
              </a:ext>
            </a:extLst>
          </p:cNvPr>
          <p:cNvSpPr txBox="1"/>
          <p:nvPr/>
        </p:nvSpPr>
        <p:spPr>
          <a:xfrm>
            <a:off x="7598863" y="6414830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7F6BB8-43E5-4B66-B93D-792E6AD7D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231"/>
          <a:stretch/>
        </p:blipFill>
        <p:spPr>
          <a:xfrm>
            <a:off x="-23752" y="1280741"/>
            <a:ext cx="5041575" cy="4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0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FF78219-3F40-4772-BD33-78F0B0F55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" b="-1"/>
          <a:stretch/>
        </p:blipFill>
        <p:spPr>
          <a:xfrm>
            <a:off x="1132523" y="606566"/>
            <a:ext cx="10309351" cy="38710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F29594F-726A-4786-8ECA-AF07915602E3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Monte Carlo simulations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B75FB2-B8E9-49BB-85C3-29C6E3075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338" r="49164"/>
          <a:stretch/>
        </p:blipFill>
        <p:spPr>
          <a:xfrm>
            <a:off x="0" y="4453346"/>
            <a:ext cx="3875716" cy="24708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3084CF-58D9-4EBD-8EDA-46CE2696B9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3" r="49164" b="49691"/>
          <a:stretch/>
        </p:blipFill>
        <p:spPr>
          <a:xfrm>
            <a:off x="4039180" y="4453346"/>
            <a:ext cx="3875716" cy="2422341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60683F50-1825-4E5B-8013-B5E552F9C9E6}"/>
              </a:ext>
            </a:extLst>
          </p:cNvPr>
          <p:cNvSpPr/>
          <p:nvPr/>
        </p:nvSpPr>
        <p:spPr>
          <a:xfrm rot="15688126">
            <a:off x="2023421" y="3702857"/>
            <a:ext cx="1807882" cy="340042"/>
          </a:xfrm>
          <a:prstGeom prst="rightArrow">
            <a:avLst>
              <a:gd name="adj1" fmla="val 21039"/>
              <a:gd name="adj2" fmla="val 54556"/>
            </a:avLst>
          </a:prstGeom>
          <a:solidFill>
            <a:srgbClr val="6CC9D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944FEE2C-F805-488A-B99C-40D7A3D9D2DF}"/>
              </a:ext>
            </a:extLst>
          </p:cNvPr>
          <p:cNvSpPr/>
          <p:nvPr/>
        </p:nvSpPr>
        <p:spPr>
          <a:xfrm rot="14487805">
            <a:off x="4133150" y="3685936"/>
            <a:ext cx="2981965" cy="340042"/>
          </a:xfrm>
          <a:prstGeom prst="rightArrow">
            <a:avLst>
              <a:gd name="adj1" fmla="val 21039"/>
              <a:gd name="adj2" fmla="val 65364"/>
            </a:avLst>
          </a:prstGeom>
          <a:solidFill>
            <a:srgbClr val="F494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7ECAC91-7073-4548-AE6A-E3149B651A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388" y="4571338"/>
            <a:ext cx="5173898" cy="189471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9EA84F7-0706-49B8-87D9-C125CE78394B}"/>
              </a:ext>
            </a:extLst>
          </p:cNvPr>
          <p:cNvSpPr txBox="1"/>
          <p:nvPr/>
        </p:nvSpPr>
        <p:spPr>
          <a:xfrm>
            <a:off x="9361456" y="4668511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5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0A62D1-BDAC-4560-A295-E69A095A3BA2}"/>
              </a:ext>
            </a:extLst>
          </p:cNvPr>
          <p:cNvGrpSpPr/>
          <p:nvPr/>
        </p:nvGrpSpPr>
        <p:grpSpPr>
          <a:xfrm>
            <a:off x="70190" y="1629784"/>
            <a:ext cx="6258100" cy="4681952"/>
            <a:chOff x="70190" y="1629784"/>
            <a:chExt cx="6258100" cy="4681952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D5D66B2-C8E5-4E57-869D-C578AE826E79}"/>
                </a:ext>
              </a:extLst>
            </p:cNvPr>
            <p:cNvGrpSpPr/>
            <p:nvPr/>
          </p:nvGrpSpPr>
          <p:grpSpPr>
            <a:xfrm>
              <a:off x="70190" y="1629784"/>
              <a:ext cx="6258100" cy="4681952"/>
              <a:chOff x="52377" y="1129256"/>
              <a:chExt cx="6258100" cy="4681952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79985806-D835-4FFF-8234-FA235E5AC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2117" r="50280" b="-2"/>
              <a:stretch/>
            </p:blipFill>
            <p:spPr>
              <a:xfrm>
                <a:off x="52377" y="1656609"/>
                <a:ext cx="6258100" cy="4154599"/>
              </a:xfrm>
              <a:prstGeom prst="rect">
                <a:avLst/>
              </a:prstGeom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5AD474A-157C-4F3A-BD29-2F401B3D9F35}"/>
                  </a:ext>
                </a:extLst>
              </p:cNvPr>
              <p:cNvSpPr txBox="1"/>
              <p:nvPr/>
            </p:nvSpPr>
            <p:spPr>
              <a:xfrm>
                <a:off x="2334387" y="1129256"/>
                <a:ext cx="15734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/>
                  <a:t>Simulation</a:t>
                </a:r>
                <a:endParaRPr lang="zh-CN" alt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000153A-EA60-4CB7-B3FF-546A5817491B}"/>
                    </a:ext>
                  </a:extLst>
                </p:cNvPr>
                <p:cNvSpPr txBox="1"/>
                <p:nvPr/>
              </p:nvSpPr>
              <p:spPr>
                <a:xfrm>
                  <a:off x="3534262" y="4649198"/>
                  <a:ext cx="2178299" cy="4552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0.495±0.015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C000153A-EA60-4CB7-B3FF-546A58174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262" y="4649198"/>
                  <a:ext cx="2178299" cy="455253"/>
                </a:xfrm>
                <a:prstGeom prst="rect">
                  <a:avLst/>
                </a:prstGeom>
                <a:blipFill>
                  <a:blip r:embed="rId3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DB44698-8C67-40A4-9952-766C379BDBBD}"/>
                    </a:ext>
                  </a:extLst>
                </p:cNvPr>
                <p:cNvSpPr txBox="1"/>
                <p:nvPr/>
              </p:nvSpPr>
              <p:spPr>
                <a:xfrm>
                  <a:off x="960642" y="3245929"/>
                  <a:ext cx="2178299" cy="4552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0.282±0.006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DB44698-8C67-40A4-9952-766C379BD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642" y="3245929"/>
                  <a:ext cx="2178299" cy="455253"/>
                </a:xfrm>
                <a:prstGeom prst="rect">
                  <a:avLst/>
                </a:prstGeom>
                <a:blipFill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1FE4B2-7A10-4515-9D58-28E0342797D5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Comparison with observations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CD2376-F216-4A17-BF95-6AD6C6CDD808}"/>
                  </a:ext>
                </a:extLst>
              </p:cNvPr>
              <p:cNvSpPr txBox="1"/>
              <p:nvPr/>
            </p:nvSpPr>
            <p:spPr>
              <a:xfrm>
                <a:off x="4798557" y="937275"/>
                <a:ext cx="2701763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400" dirty="0"/>
                  <a:t> relation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4CD2376-F216-4A17-BF95-6AD6C6CD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557" y="937275"/>
                <a:ext cx="2701763" cy="491160"/>
              </a:xfrm>
              <a:prstGeom prst="rect">
                <a:avLst/>
              </a:prstGeom>
              <a:blipFill>
                <a:blip r:embed="rId6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27D81CEF-45D1-493B-A23B-4D29257C21FE}"/>
              </a:ext>
            </a:extLst>
          </p:cNvPr>
          <p:cNvGrpSpPr/>
          <p:nvPr/>
        </p:nvGrpSpPr>
        <p:grpSpPr>
          <a:xfrm>
            <a:off x="6207693" y="1629784"/>
            <a:ext cx="6248629" cy="4664137"/>
            <a:chOff x="6629267" y="1097159"/>
            <a:chExt cx="6248629" cy="466413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7EA7251-9328-494B-8066-E8CCDABAE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198" r="49765"/>
            <a:stretch/>
          </p:blipFill>
          <p:spPr>
            <a:xfrm>
              <a:off x="6629267" y="1606697"/>
              <a:ext cx="6248629" cy="4154599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11842F-AF7D-4923-89D9-25E28CA71619}"/>
                </a:ext>
              </a:extLst>
            </p:cNvPr>
            <p:cNvSpPr txBox="1"/>
            <p:nvPr/>
          </p:nvSpPr>
          <p:spPr>
            <a:xfrm>
              <a:off x="8663030" y="1097159"/>
              <a:ext cx="2181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Observation</a:t>
              </a:r>
              <a:endParaRPr lang="zh-CN" altLang="en-US" sz="2400" dirty="0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D9E8302A-04A9-49D9-AA0F-137747FEF1AE}"/>
              </a:ext>
            </a:extLst>
          </p:cNvPr>
          <p:cNvSpPr/>
          <p:nvPr/>
        </p:nvSpPr>
        <p:spPr>
          <a:xfrm rot="20520464">
            <a:off x="6503456" y="3386676"/>
            <a:ext cx="3438089" cy="133936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C6A0DB-2A5E-4969-8146-2EC00EDED96D}"/>
              </a:ext>
            </a:extLst>
          </p:cNvPr>
          <p:cNvSpPr txBox="1"/>
          <p:nvPr/>
        </p:nvSpPr>
        <p:spPr>
          <a:xfrm>
            <a:off x="6801257" y="3355274"/>
            <a:ext cx="288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50"/>
                </a:solidFill>
              </a:rPr>
              <a:t>Outliers of Amati relation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D85D323-FE37-4066-BA4A-0499DD4D01B1}"/>
              </a:ext>
            </a:extLst>
          </p:cNvPr>
          <p:cNvSpPr txBox="1"/>
          <p:nvPr/>
        </p:nvSpPr>
        <p:spPr>
          <a:xfrm>
            <a:off x="10038349" y="6253867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5A62ABC-A769-47E4-AA34-A95C0905D482}"/>
              </a:ext>
            </a:extLst>
          </p:cNvPr>
          <p:cNvSpPr txBox="1"/>
          <p:nvPr/>
        </p:nvSpPr>
        <p:spPr>
          <a:xfrm>
            <a:off x="9725891" y="4785756"/>
            <a:ext cx="105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172+10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91DCF99-78F4-435C-B8F1-C36A457262C4}"/>
              </a:ext>
            </a:extLst>
          </p:cNvPr>
          <p:cNvSpPr/>
          <p:nvPr/>
        </p:nvSpPr>
        <p:spPr>
          <a:xfrm rot="20520464">
            <a:off x="557407" y="3564751"/>
            <a:ext cx="3438089" cy="133936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58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8208B11-CAA3-46FF-B509-0CDFD2B5B58D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Comparison with observations</a:t>
            </a:r>
            <a:endParaRPr lang="zh-CN" altLang="en-US" sz="2800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5F0A98-7332-4C49-8341-B3082C678319}"/>
              </a:ext>
            </a:extLst>
          </p:cNvPr>
          <p:cNvGrpSpPr/>
          <p:nvPr/>
        </p:nvGrpSpPr>
        <p:grpSpPr>
          <a:xfrm>
            <a:off x="6088763" y="1539449"/>
            <a:ext cx="6103237" cy="4659406"/>
            <a:chOff x="6088763" y="1817567"/>
            <a:chExt cx="6103237" cy="465940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442B7CE-E951-4CA6-BCC5-523A0A35FE82}"/>
                </a:ext>
              </a:extLst>
            </p:cNvPr>
            <p:cNvSpPr txBox="1"/>
            <p:nvPr/>
          </p:nvSpPr>
          <p:spPr>
            <a:xfrm>
              <a:off x="8389691" y="1817567"/>
              <a:ext cx="2181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Observation</a:t>
              </a:r>
              <a:endParaRPr lang="zh-CN" altLang="en-US" sz="2400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9F18D5-79F9-48A2-A4C7-7B34E02FB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503" t="11661"/>
            <a:stretch/>
          </p:blipFill>
          <p:spPr>
            <a:xfrm>
              <a:off x="6088763" y="2379986"/>
              <a:ext cx="6103237" cy="40969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9F9E38-E71A-4652-B9E1-052CDCE719C1}"/>
                  </a:ext>
                </a:extLst>
              </p:cNvPr>
              <p:cNvSpPr txBox="1"/>
              <p:nvPr/>
            </p:nvSpPr>
            <p:spPr>
              <a:xfrm>
                <a:off x="5043485" y="855042"/>
                <a:ext cx="2701763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/>
                  <a:t> relation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19F9E38-E71A-4652-B9E1-052CDCE7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485" y="855042"/>
                <a:ext cx="2701763" cy="491160"/>
              </a:xfrm>
              <a:prstGeom prst="rect">
                <a:avLst/>
              </a:prstGeom>
              <a:blipFill>
                <a:blip r:embed="rId4"/>
                <a:stretch>
                  <a:fillRect t="-7407" b="-2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DD022F-0BC8-4C22-9128-61F60827C05F}"/>
              </a:ext>
            </a:extLst>
          </p:cNvPr>
          <p:cNvGrpSpPr/>
          <p:nvPr/>
        </p:nvGrpSpPr>
        <p:grpSpPr>
          <a:xfrm>
            <a:off x="0" y="1541500"/>
            <a:ext cx="6175169" cy="4729733"/>
            <a:chOff x="0" y="1798836"/>
            <a:chExt cx="6175169" cy="472973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40550EF-9622-414A-BD13-624F23E4DF73}"/>
                </a:ext>
              </a:extLst>
            </p:cNvPr>
            <p:cNvSpPr txBox="1"/>
            <p:nvPr/>
          </p:nvSpPr>
          <p:spPr>
            <a:xfrm>
              <a:off x="2560121" y="1798836"/>
              <a:ext cx="1573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/>
                <a:t>Simulation</a:t>
              </a:r>
              <a:endParaRPr lang="zh-CN" altLang="en-US" sz="2400" dirty="0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EDE020A-5ECE-41CA-B030-74EE9C739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039" t="12424" b="-2"/>
            <a:stretch/>
          </p:blipFill>
          <p:spPr>
            <a:xfrm>
              <a:off x="0" y="2379986"/>
              <a:ext cx="6175169" cy="414858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B1B2CE9-5033-4B1C-B4AD-89ECC63847C0}"/>
                    </a:ext>
                  </a:extLst>
                </p:cNvPr>
                <p:cNvSpPr txBox="1"/>
                <p:nvPr/>
              </p:nvSpPr>
              <p:spPr>
                <a:xfrm>
                  <a:off x="3981202" y="4515376"/>
                  <a:ext cx="2052566" cy="474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0.511±0.016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1B1B2CE9-5033-4B1C-B4AD-89ECC6384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202" y="4515376"/>
                  <a:ext cx="2052566" cy="474874"/>
                </a:xfrm>
                <a:prstGeom prst="rect">
                  <a:avLst/>
                </a:prstGeom>
                <a:blipFill>
                  <a:blip r:embed="rId6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1E06E94-0B64-4D3B-9D01-EA5632E8BF31}"/>
                    </a:ext>
                  </a:extLst>
                </p:cNvPr>
                <p:cNvSpPr txBox="1"/>
                <p:nvPr/>
              </p:nvSpPr>
              <p:spPr>
                <a:xfrm>
                  <a:off x="1035018" y="3587122"/>
                  <a:ext cx="2052566" cy="474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 0.206±0.006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B1E06E94-0B64-4D3B-9D01-EA5632E8B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018" y="3587122"/>
                  <a:ext cx="2052566" cy="474874"/>
                </a:xfrm>
                <a:prstGeom prst="rect">
                  <a:avLst/>
                </a:prstGeom>
                <a:blipFill>
                  <a:blip r:embed="rId7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6E80BEA-F5E5-4B4D-B1B6-5C6C589DAF7B}"/>
              </a:ext>
            </a:extLst>
          </p:cNvPr>
          <p:cNvSpPr txBox="1"/>
          <p:nvPr/>
        </p:nvSpPr>
        <p:spPr>
          <a:xfrm>
            <a:off x="10038349" y="6253867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4AEDD4B-6D8B-4591-B8BA-6227F7876FAC}"/>
              </a:ext>
            </a:extLst>
          </p:cNvPr>
          <p:cNvSpPr txBox="1"/>
          <p:nvPr/>
        </p:nvSpPr>
        <p:spPr>
          <a:xfrm>
            <a:off x="9886208" y="4779818"/>
            <a:ext cx="105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45+10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713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0D08270-6997-45DB-BB0A-AB220BD6BBAA}"/>
              </a:ext>
            </a:extLst>
          </p:cNvPr>
          <p:cNvSpPr txBox="1"/>
          <p:nvPr/>
        </p:nvSpPr>
        <p:spPr>
          <a:xfrm>
            <a:off x="299357" y="136525"/>
            <a:ext cx="2152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Summary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B38C12A-17C4-4068-873F-8DB81064BEF2}"/>
              </a:ext>
            </a:extLst>
          </p:cNvPr>
          <p:cNvSpPr txBox="1"/>
          <p:nvPr/>
        </p:nvSpPr>
        <p:spPr>
          <a:xfrm>
            <a:off x="4724400" y="60181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Thank You!!</a:t>
            </a:r>
            <a:endParaRPr lang="zh-CN" altLang="en-US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96F1F7-BC9D-4D02-BA0D-D80045EB84F6}"/>
              </a:ext>
            </a:extLst>
          </p:cNvPr>
          <p:cNvSpPr txBox="1"/>
          <p:nvPr/>
        </p:nvSpPr>
        <p:spPr>
          <a:xfrm>
            <a:off x="7055106" y="5233344"/>
            <a:ext cx="51784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latin typeface="Lucida Grande"/>
              </a:rPr>
              <a:t>Please check o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Lucida Grande"/>
              </a:rPr>
              <a:t>ur paper, if you are interested:</a:t>
            </a:r>
          </a:p>
          <a:p>
            <a:pPr>
              <a:spcAft>
                <a:spcPts val="1200"/>
              </a:spcAft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Lucida Grande"/>
              </a:rPr>
              <a:t>	A&amp;A, Volume </a:t>
            </a:r>
            <a:r>
              <a:rPr lang="en-US" altLang="zh-CN" sz="2000" dirty="0">
                <a:solidFill>
                  <a:srgbClr val="000000"/>
                </a:solidFill>
                <a:latin typeface="Lucida Grande"/>
              </a:rPr>
              <a:t>673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Lucida Grande"/>
              </a:rPr>
              <a:t>, Page id A20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F042B-12D6-4F3A-9F87-BDA5D270F903}"/>
                  </a:ext>
                </a:extLst>
              </p:cNvPr>
              <p:cNvSpPr txBox="1"/>
              <p:nvPr/>
            </p:nvSpPr>
            <p:spPr>
              <a:xfrm>
                <a:off x="973577" y="1130215"/>
                <a:ext cx="10604865" cy="3920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CN" sz="2400" dirty="0"/>
                  <a:t>Through analytical derivation and numerical simulation, we find that the main parameters affecting the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/>
                  <a:t> are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.</a:t>
                </a:r>
              </a:p>
              <a:p>
                <a:pPr marL="342900" indent="-342900">
                  <a:buAutoNum type="arabicPeriod"/>
                </a:pPr>
                <a:endParaRPr lang="en-US" altLang="zh-CN" sz="2400" dirty="0"/>
              </a:p>
              <a:p>
                <a:pPr marL="342900" indent="-342900">
                  <a:buFontTx/>
                  <a:buAutoNum type="arabicPeriod"/>
                </a:pPr>
                <a:r>
                  <a:rPr lang="en-US" altLang="zh-CN" sz="2400" dirty="0"/>
                  <a:t>Our analytical derivation suggests that there should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for on-axis case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 err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~</m:t>
                        </m:r>
                        <m:f>
                          <m:fPr>
                            <m:ctrlP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17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altLang="zh-CN" sz="2400" dirty="0"/>
                  <a:t> for off-axis case, which is consistent with results of Monte Carlo simulation. </a:t>
                </a:r>
              </a:p>
              <a:p>
                <a:pPr marL="342900" indent="-342900">
                  <a:buAutoNum type="arabicPeriod"/>
                </a:pPr>
                <a:endParaRPr lang="en-US" altLang="zh-CN" sz="2400" dirty="0"/>
              </a:p>
              <a:p>
                <a:pPr marL="342900" indent="-342900">
                  <a:buAutoNum type="arabicPeriod"/>
                </a:pPr>
                <a:r>
                  <a:rPr lang="en-US" altLang="zh-CN" sz="2400" dirty="0"/>
                  <a:t>The results of the Monte Carlo simulation and the observed data also fit well.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F042B-12D6-4F3A-9F87-BDA5D270F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77" y="1130215"/>
                <a:ext cx="10604865" cy="3920945"/>
              </a:xfrm>
              <a:prstGeom prst="rect">
                <a:avLst/>
              </a:prstGeom>
              <a:blipFill>
                <a:blip r:embed="rId3"/>
                <a:stretch>
                  <a:fillRect l="-690" t="-1087" r="-5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69B2816-377F-44FD-A87B-C701F2B45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96853A-7358-4231-8465-D189C2E1855A}"/>
              </a:ext>
            </a:extLst>
          </p:cNvPr>
          <p:cNvSpPr txBox="1"/>
          <p:nvPr/>
        </p:nvSpPr>
        <p:spPr>
          <a:xfrm>
            <a:off x="636814" y="6276547"/>
            <a:ext cx="7990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https://en.es-static.us/upl/2019/11/gamma-ray-burst-mechanism-lg.jpg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0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0B2F1A-9960-40D2-A0A1-FE085115A6E7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GRB correlations</a:t>
            </a:r>
            <a:endParaRPr lang="zh-CN" altLang="en-US" sz="28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F6C0774-9233-47EA-B7CA-6D0E89014394}"/>
              </a:ext>
            </a:extLst>
          </p:cNvPr>
          <p:cNvGrpSpPr/>
          <p:nvPr/>
        </p:nvGrpSpPr>
        <p:grpSpPr>
          <a:xfrm>
            <a:off x="819398" y="780229"/>
            <a:ext cx="9081556" cy="2904492"/>
            <a:chOff x="819398" y="543236"/>
            <a:chExt cx="9081556" cy="290449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630963-D805-4FC7-9CA4-BD01660CBA44}"/>
                </a:ext>
              </a:extLst>
            </p:cNvPr>
            <p:cNvSpPr txBox="1"/>
            <p:nvPr/>
          </p:nvSpPr>
          <p:spPr>
            <a:xfrm>
              <a:off x="819398" y="1086591"/>
              <a:ext cx="2931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Prompt emission</a:t>
              </a:r>
              <a:endParaRPr lang="zh-CN" altLang="en-US" sz="2800" dirty="0"/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9E2903E-EC62-4B57-BA38-296CC8232733}"/>
                </a:ext>
              </a:extLst>
            </p:cNvPr>
            <p:cNvGrpSpPr/>
            <p:nvPr/>
          </p:nvGrpSpPr>
          <p:grpSpPr>
            <a:xfrm>
              <a:off x="3750622" y="543236"/>
              <a:ext cx="6150332" cy="2904492"/>
              <a:chOff x="3750622" y="543236"/>
              <a:chExt cx="6150332" cy="2904492"/>
            </a:xfrm>
          </p:grpSpPr>
          <p:sp>
            <p:nvSpPr>
              <p:cNvPr id="9" name="左大括号 8">
                <a:extLst>
                  <a:ext uri="{FF2B5EF4-FFF2-40B4-BE49-F238E27FC236}">
                    <a16:creationId xmlns:a16="http://schemas.microsoft.com/office/drawing/2014/main" id="{9104573C-DC22-4DF9-9FD7-190B7BB275DB}"/>
                  </a:ext>
                </a:extLst>
              </p:cNvPr>
              <p:cNvSpPr/>
              <p:nvPr/>
            </p:nvSpPr>
            <p:spPr>
              <a:xfrm>
                <a:off x="3750622" y="813460"/>
                <a:ext cx="518474" cy="2170755"/>
              </a:xfrm>
              <a:prstGeom prst="leftBrace">
                <a:avLst>
                  <a:gd name="adj1" fmla="val 8333"/>
                  <a:gd name="adj2" fmla="val 3161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EB7F97-3E18-4436-A05F-665BD6E01A89}"/>
                  </a:ext>
                </a:extLst>
              </p:cNvPr>
              <p:cNvSpPr txBox="1"/>
              <p:nvPr/>
            </p:nvSpPr>
            <p:spPr>
              <a:xfrm>
                <a:off x="4934000" y="2739843"/>
                <a:ext cx="492443" cy="707885"/>
              </a:xfrm>
              <a:prstGeom prst="rect">
                <a:avLst/>
              </a:prstGeom>
              <a:noFill/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2000" dirty="0"/>
                  <a:t>… …</a:t>
                </a:r>
                <a:endParaRPr lang="zh-CN" altLang="en-US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40A925AB-0D38-45C9-A91C-C0A3947ABB06}"/>
                      </a:ext>
                    </a:extLst>
                  </p:cNvPr>
                  <p:cNvSpPr txBox="1"/>
                  <p:nvPr/>
                </p:nvSpPr>
                <p:spPr>
                  <a:xfrm>
                    <a:off x="4344525" y="543236"/>
                    <a:ext cx="4914532" cy="491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</m:sSub>
                      </m:oMath>
                    </a14:m>
                    <a:r>
                      <a:rPr lang="en-US" altLang="zh-CN" sz="2400" dirty="0"/>
                      <a:t> relation (Amati relation)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40A925AB-0D38-45C9-A91C-C0A3947ABB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4525" y="543236"/>
                    <a:ext cx="4914532" cy="4911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72" t="-7407" b="-234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A0FFB719-6BDA-4CA9-A87E-27B06ECBEB10}"/>
                      </a:ext>
                    </a:extLst>
                  </p:cNvPr>
                  <p:cNvSpPr txBox="1"/>
                  <p:nvPr/>
                </p:nvSpPr>
                <p:spPr>
                  <a:xfrm>
                    <a:off x="4344525" y="1157318"/>
                    <a:ext cx="5283925" cy="4901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altLang="zh-CN" sz="2400" dirty="0"/>
                      <a:t>relation    (Yonetoku relation)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4" name="文本框 13">
                    <a:extLst>
                      <a:ext uri="{FF2B5EF4-FFF2-40B4-BE49-F238E27FC236}">
                        <a16:creationId xmlns:a16="http://schemas.microsoft.com/office/drawing/2014/main" id="{A0FFB719-6BDA-4CA9-A87E-27B06ECBEB1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4525" y="1157318"/>
                    <a:ext cx="5283925" cy="4901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6" t="-7500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2CEF1A99-46D2-4D14-BD72-AE3242FED9E5}"/>
                      </a:ext>
                    </a:extLst>
                  </p:cNvPr>
                  <p:cNvSpPr txBox="1"/>
                  <p:nvPr/>
                </p:nvSpPr>
                <p:spPr>
                  <a:xfrm>
                    <a:off x="4344525" y="1770439"/>
                    <a:ext cx="5556429" cy="4911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a14:m>
                    <a:r>
                      <a:rPr lang="en-US" altLang="zh-CN" sz="2400" dirty="0"/>
                      <a:t> relation    (</a:t>
                    </a:r>
                    <a:r>
                      <a:rPr lang="en-US" altLang="zh-CN" sz="2400" dirty="0" err="1"/>
                      <a:t>Ghirlanda</a:t>
                    </a:r>
                    <a:r>
                      <a:rPr lang="en-US" altLang="zh-CN" sz="2400" dirty="0"/>
                      <a:t> relation)</a:t>
                    </a:r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2CEF1A99-46D2-4D14-BD72-AE3242FED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44525" y="1770439"/>
                    <a:ext cx="5556429" cy="4911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29" t="-7407" b="-2345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9BF9244-3D24-4F27-8450-9BC214536FF7}"/>
              </a:ext>
            </a:extLst>
          </p:cNvPr>
          <p:cNvGrpSpPr/>
          <p:nvPr/>
        </p:nvGrpSpPr>
        <p:grpSpPr>
          <a:xfrm>
            <a:off x="1020288" y="3798563"/>
            <a:ext cx="9630770" cy="2694306"/>
            <a:chOff x="1020288" y="3666825"/>
            <a:chExt cx="9630770" cy="269430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5960170-8D73-4E30-95A1-7FC5146DF83C}"/>
                </a:ext>
              </a:extLst>
            </p:cNvPr>
            <p:cNvSpPr txBox="1"/>
            <p:nvPr/>
          </p:nvSpPr>
          <p:spPr>
            <a:xfrm>
              <a:off x="1020288" y="4014981"/>
              <a:ext cx="25294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/>
                <a:t>Afterglow </a:t>
              </a:r>
              <a:endParaRPr lang="zh-CN" altLang="en-US" sz="2800" dirty="0"/>
            </a:p>
          </p:txBody>
        </p:sp>
        <p:sp>
          <p:nvSpPr>
            <p:cNvPr id="11" name="左大括号 10">
              <a:extLst>
                <a:ext uri="{FF2B5EF4-FFF2-40B4-BE49-F238E27FC236}">
                  <a16:creationId xmlns:a16="http://schemas.microsoft.com/office/drawing/2014/main" id="{AF94FBEF-6662-467D-B327-84E04E390341}"/>
                </a:ext>
              </a:extLst>
            </p:cNvPr>
            <p:cNvSpPr/>
            <p:nvPr/>
          </p:nvSpPr>
          <p:spPr>
            <a:xfrm>
              <a:off x="3782247" y="3897657"/>
              <a:ext cx="518474" cy="2170755"/>
            </a:xfrm>
            <a:prstGeom prst="leftBrace">
              <a:avLst>
                <a:gd name="adj1" fmla="val 8333"/>
                <a:gd name="adj2" fmla="val 189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95F853D-ED7C-4BF3-9430-D87631FBA1CA}"/>
                </a:ext>
              </a:extLst>
            </p:cNvPr>
            <p:cNvSpPr txBox="1"/>
            <p:nvPr/>
          </p:nvSpPr>
          <p:spPr>
            <a:xfrm>
              <a:off x="4934000" y="5653246"/>
              <a:ext cx="492443" cy="707885"/>
            </a:xfrm>
            <a:prstGeom prst="rect">
              <a:avLst/>
            </a:prstGeom>
            <a:noFill/>
          </p:spPr>
          <p:txBody>
            <a:bodyPr vert="eaVert" wrap="square">
              <a:spAutoFit/>
            </a:bodyPr>
            <a:lstStyle/>
            <a:p>
              <a:r>
                <a:rPr lang="en-US" altLang="zh-CN" sz="2000" dirty="0"/>
                <a:t>… …</a:t>
              </a:r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4A8BE6-AA47-48CA-B6ED-486CD0779D79}"/>
                    </a:ext>
                  </a:extLst>
                </p:cNvPr>
                <p:cNvSpPr txBox="1"/>
                <p:nvPr/>
              </p:nvSpPr>
              <p:spPr>
                <a:xfrm>
                  <a:off x="4344525" y="3666825"/>
                  <a:ext cx="61983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en-US" altLang="zh-CN" sz="2400" dirty="0"/>
                    <a:t> relation           (Dainotti relation)  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E4A8BE6-AA47-48CA-B6ED-486CD0779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525" y="3666825"/>
                  <a:ext cx="619832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95"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7100D570-220A-4BD2-B770-F458AA8721CF}"/>
                    </a:ext>
                  </a:extLst>
                </p:cNvPr>
                <p:cNvSpPr txBox="1"/>
                <p:nvPr/>
              </p:nvSpPr>
              <p:spPr>
                <a:xfrm>
                  <a:off x="4344525" y="4276591"/>
                  <a:ext cx="63065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𝑖𝑠𝑜</m:t>
                          </m:r>
                        </m:sub>
                      </m:sSub>
                    </m:oMath>
                  </a14:m>
                  <a:r>
                    <a:rPr lang="en-US" altLang="zh-CN" sz="2400" dirty="0"/>
                    <a:t> relation (Xu-Huang relation) 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7100D570-220A-4BD2-B770-F458AA872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525" y="4276591"/>
                  <a:ext cx="630653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90" t="-9211" b="-302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0BCC2FA-1368-45FE-8A61-5FEF5BE45E0F}"/>
                    </a:ext>
                  </a:extLst>
                </p:cNvPr>
                <p:cNvSpPr txBox="1"/>
                <p:nvPr/>
              </p:nvSpPr>
              <p:spPr>
                <a:xfrm>
                  <a:off x="4344525" y="4913425"/>
                  <a:ext cx="3082569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US" altLang="zh-CN" sz="2400" dirty="0"/>
                    <a:t> relation</a:t>
                  </a:r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80BCC2FA-1368-45FE-8A61-5FEF5BE45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525" y="4913425"/>
                  <a:ext cx="3082569" cy="490199"/>
                </a:xfrm>
                <a:prstGeom prst="rect">
                  <a:avLst/>
                </a:prstGeom>
                <a:blipFill>
                  <a:blip r:embed="rId8"/>
                  <a:stretch>
                    <a:fillRect l="-594" t="-7500"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067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0E79760-0C0A-4F85-8ADD-A7FB261366A3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GRB correlations</a:t>
            </a:r>
            <a:endParaRPr lang="zh-CN" altLang="en-US" sz="28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C901FF-22F2-4F77-B377-1A3C882BA30C}"/>
              </a:ext>
            </a:extLst>
          </p:cNvPr>
          <p:cNvGrpSpPr/>
          <p:nvPr/>
        </p:nvGrpSpPr>
        <p:grpSpPr>
          <a:xfrm>
            <a:off x="382383" y="1473214"/>
            <a:ext cx="5544231" cy="5325780"/>
            <a:chOff x="273378" y="416399"/>
            <a:chExt cx="5544231" cy="532578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36B7FC2-8427-4319-9D18-B7C0539ECF00}"/>
                </a:ext>
              </a:extLst>
            </p:cNvPr>
            <p:cNvGrpSpPr/>
            <p:nvPr/>
          </p:nvGrpSpPr>
          <p:grpSpPr>
            <a:xfrm>
              <a:off x="273378" y="416399"/>
              <a:ext cx="5544231" cy="5044816"/>
              <a:chOff x="273378" y="416399"/>
              <a:chExt cx="5544231" cy="5044816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B77502F-09DA-4DBE-857F-EE12C78C1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486" y="416399"/>
                <a:ext cx="5365123" cy="504481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文本框 8">
                    <a:extLst>
                      <a:ext uri="{FF2B5EF4-FFF2-40B4-BE49-F238E27FC236}">
                        <a16:creationId xmlns:a16="http://schemas.microsoft.com/office/drawing/2014/main" id="{5FFEB989-9F4C-4C67-B763-A5FE6CF4ADE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34809" y="2491722"/>
                    <a:ext cx="461914" cy="58477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32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E9F19975-C4D9-4255-88AE-5507CB0610A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34809" y="2491722"/>
                    <a:ext cx="461914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2368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30202B03-AEFF-47EF-884B-7DD13A72EED7}"/>
                    </a:ext>
                  </a:extLst>
                </p:cNvPr>
                <p:cNvSpPr txBox="1"/>
                <p:nvPr/>
              </p:nvSpPr>
              <p:spPr>
                <a:xfrm>
                  <a:off x="3004166" y="5157404"/>
                  <a:ext cx="46191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EA5A556-BED1-4E23-A1FF-63083A5FC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166" y="5157404"/>
                  <a:ext cx="461914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394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45D4ED8-D6E0-4671-A4D8-EB7A99B73097}"/>
              </a:ext>
            </a:extLst>
          </p:cNvPr>
          <p:cNvSpPr txBox="1"/>
          <p:nvPr/>
        </p:nvSpPr>
        <p:spPr>
          <a:xfrm>
            <a:off x="4866842" y="6418755"/>
            <a:ext cx="224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</a:t>
            </a:r>
            <a:r>
              <a:rPr lang="en-US" altLang="zh-CN" dirty="0" err="1"/>
              <a:t>ApJ</a:t>
            </a:r>
            <a:r>
              <a:rPr lang="en-US" altLang="zh-CN" dirty="0"/>
              <a:t>, 2021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457B29-E4E1-4B56-8B9A-D70602E36687}"/>
              </a:ext>
            </a:extLst>
          </p:cNvPr>
          <p:cNvGrpSpPr/>
          <p:nvPr/>
        </p:nvGrpSpPr>
        <p:grpSpPr>
          <a:xfrm>
            <a:off x="6394367" y="1473214"/>
            <a:ext cx="5544229" cy="5299393"/>
            <a:chOff x="6374393" y="416399"/>
            <a:chExt cx="5544229" cy="5299393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8ECA36D-3D30-4570-BA40-BEE371DCD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53499" y="416399"/>
              <a:ext cx="5365123" cy="50070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4D90A922-AED1-46A5-9572-45E006600649}"/>
                    </a:ext>
                  </a:extLst>
                </p:cNvPr>
                <p:cNvSpPr txBox="1"/>
                <p:nvPr/>
              </p:nvSpPr>
              <p:spPr>
                <a:xfrm>
                  <a:off x="9187835" y="5131017"/>
                  <a:ext cx="46191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A3F40CCC-4A68-4FCD-AFF9-CBA05028D8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7835" y="5131017"/>
                  <a:ext cx="461914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407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EFA2B1C3-4A6A-49FF-8008-CE7F4B9C3FBF}"/>
                    </a:ext>
                  </a:extLst>
                </p:cNvPr>
                <p:cNvSpPr txBox="1"/>
                <p:nvPr/>
              </p:nvSpPr>
              <p:spPr>
                <a:xfrm rot="16200000">
                  <a:off x="6435824" y="2491723"/>
                  <a:ext cx="461914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1056A602-8D08-4E2C-ABBD-8D9A66438B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435824" y="2491723"/>
                  <a:ext cx="461914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02F8E51-B127-417F-AED9-741BB51EE9B1}"/>
                  </a:ext>
                </a:extLst>
              </p:cNvPr>
              <p:cNvSpPr txBox="1"/>
              <p:nvPr/>
            </p:nvSpPr>
            <p:spPr>
              <a:xfrm>
                <a:off x="572232" y="700706"/>
                <a:ext cx="7171547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Cosmological parameters constrain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dirty="0"/>
                  <a:t> relation and other probes.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02F8E51-B127-417F-AED9-741BB51EE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2" y="700706"/>
                <a:ext cx="7171547" cy="731547"/>
              </a:xfrm>
              <a:prstGeom prst="rect">
                <a:avLst/>
              </a:prstGeom>
              <a:blipFill>
                <a:blip r:embed="rId9"/>
                <a:stretch>
                  <a:fillRect l="-935" t="-4167" b="-1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54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9185D2-2047-4A11-BCBC-5046F150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88"/>
          <a:stretch/>
        </p:blipFill>
        <p:spPr>
          <a:xfrm>
            <a:off x="0" y="1386680"/>
            <a:ext cx="12192000" cy="49484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BE15198-DAA0-44A0-A661-6538686FF068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GRB correlations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FE559AF-A95D-427E-B529-E2F62062BECC}"/>
              </a:ext>
            </a:extLst>
          </p:cNvPr>
          <p:cNvSpPr txBox="1"/>
          <p:nvPr/>
        </p:nvSpPr>
        <p:spPr>
          <a:xfrm>
            <a:off x="5130126" y="6478899"/>
            <a:ext cx="23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Deng et al. </a:t>
            </a:r>
            <a:r>
              <a:rPr lang="en-US" altLang="zh-CN" dirty="0" err="1"/>
              <a:t>ApJ</a:t>
            </a:r>
            <a:r>
              <a:rPr lang="en-US" altLang="zh-CN" dirty="0"/>
              <a:t>, 2023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BEFECA-CBB5-4608-A0A1-69F5F9BE8751}"/>
                  </a:ext>
                </a:extLst>
              </p:cNvPr>
              <p:cNvSpPr txBox="1"/>
              <p:nvPr/>
            </p:nvSpPr>
            <p:spPr>
              <a:xfrm>
                <a:off x="349207" y="863853"/>
                <a:ext cx="5542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Pseudo-redshifts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000" dirty="0"/>
                  <a:t> relation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BEFECA-CBB5-4608-A0A1-69F5F9BE8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07" y="863853"/>
                <a:ext cx="5542920" cy="400110"/>
              </a:xfrm>
              <a:prstGeom prst="rect">
                <a:avLst/>
              </a:prstGeom>
              <a:blipFill>
                <a:blip r:embed="rId4"/>
                <a:stretch>
                  <a:fillRect l="-1099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DD1EF3E9-C01A-4CE6-B242-729D8F1A9B9E}"/>
              </a:ext>
            </a:extLst>
          </p:cNvPr>
          <p:cNvSpPr/>
          <p:nvPr/>
        </p:nvSpPr>
        <p:spPr>
          <a:xfrm>
            <a:off x="1386738" y="1552466"/>
            <a:ext cx="514729" cy="5195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13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AC9047B9-FD3C-48BF-8A45-B8EFAFD31DF6}"/>
              </a:ext>
            </a:extLst>
          </p:cNvPr>
          <p:cNvGrpSpPr/>
          <p:nvPr/>
        </p:nvGrpSpPr>
        <p:grpSpPr>
          <a:xfrm>
            <a:off x="657623" y="726364"/>
            <a:ext cx="9751621" cy="6060385"/>
            <a:chOff x="936693" y="797615"/>
            <a:chExt cx="9751621" cy="606038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8EBAA5A-E933-4D37-B83F-8B9DA5C90817}"/>
                </a:ext>
              </a:extLst>
            </p:cNvPr>
            <p:cNvGrpSpPr/>
            <p:nvPr/>
          </p:nvGrpSpPr>
          <p:grpSpPr>
            <a:xfrm>
              <a:off x="936693" y="797615"/>
              <a:ext cx="9751621" cy="6060385"/>
              <a:chOff x="718691" y="1046711"/>
              <a:chExt cx="9751621" cy="6060385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06E4237E-3D63-4607-82A2-1AC8BDA22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691" y="2079256"/>
                <a:ext cx="9751621" cy="5027840"/>
              </a:xfrm>
              <a:prstGeom prst="rect">
                <a:avLst/>
              </a:pr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5F95EED-4A90-467E-9FB5-11DF93504B15}"/>
                  </a:ext>
                </a:extLst>
              </p:cNvPr>
              <p:cNvSpPr txBox="1"/>
              <p:nvPr/>
            </p:nvSpPr>
            <p:spPr>
              <a:xfrm>
                <a:off x="2888534" y="1046711"/>
                <a:ext cx="2375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Amati relation</a:t>
                </a:r>
                <a:endParaRPr lang="zh-CN" altLang="en-US" sz="2400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E53101-56B5-4343-B4B1-0CED21C78C93}"/>
                  </a:ext>
                </a:extLst>
              </p:cNvPr>
              <p:cNvSpPr txBox="1"/>
              <p:nvPr/>
            </p:nvSpPr>
            <p:spPr>
              <a:xfrm>
                <a:off x="6947006" y="1052668"/>
                <a:ext cx="2687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err="1"/>
                  <a:t>Yonetoku</a:t>
                </a:r>
                <a:r>
                  <a:rPr lang="en-US" altLang="zh-CN" sz="2400" dirty="0"/>
                  <a:t> relation</a:t>
                </a:r>
                <a:endParaRPr lang="zh-CN" altLang="en-US" sz="2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5762451-5177-451B-B66B-9767D10A9876}"/>
                    </a:ext>
                  </a:extLst>
                </p:cNvPr>
                <p:cNvSpPr txBox="1"/>
                <p:nvPr/>
              </p:nvSpPr>
              <p:spPr>
                <a:xfrm>
                  <a:off x="3146333" y="1348495"/>
                  <a:ext cx="1977438" cy="4552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dirty="0" err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𝑖𝑠𝑜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0.53±0.02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5762451-5177-451B-B66B-9767D10A9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333" y="1348495"/>
                  <a:ext cx="1977438" cy="455253"/>
                </a:xfrm>
                <a:prstGeom prst="rect">
                  <a:avLst/>
                </a:prstGeom>
                <a:blipFill>
                  <a:blip r:embed="rId4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2704AB2-41E0-4068-A6BC-AD00AB417917}"/>
                    </a:ext>
                  </a:extLst>
                </p:cNvPr>
                <p:cNvSpPr txBox="1"/>
                <p:nvPr/>
              </p:nvSpPr>
              <p:spPr>
                <a:xfrm>
                  <a:off x="7626370" y="1272808"/>
                  <a:ext cx="1802638" cy="4748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0.48±0.04</m:t>
                            </m:r>
                          </m:sup>
                        </m:sSub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2704AB2-41E0-4068-A6BC-AD00AB417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370" y="1272808"/>
                  <a:ext cx="1802638" cy="474874"/>
                </a:xfrm>
                <a:prstGeom prst="rect">
                  <a:avLst/>
                </a:prstGeom>
                <a:blipFill>
                  <a:blip r:embed="rId5"/>
                  <a:stretch>
                    <a:fillRect b="-12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AAFAC3C-AD23-4D90-ADC0-30742BC71663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GRB correlations</a:t>
            </a:r>
            <a:endParaRPr lang="zh-CN" alt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8B8FCE-7E9D-40BC-95D3-AC625A97C164}"/>
              </a:ext>
            </a:extLst>
          </p:cNvPr>
          <p:cNvSpPr txBox="1"/>
          <p:nvPr/>
        </p:nvSpPr>
        <p:spPr>
          <a:xfrm>
            <a:off x="9945584" y="6352143"/>
            <a:ext cx="185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Nava et al. 2012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667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E83CD9D-03E0-4FF2-B1FE-60B607B39B5D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Model</a:t>
            </a:r>
            <a:endParaRPr lang="zh-CN" altLang="en-US" sz="2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9F1D9E-F2C6-45E0-8AF8-7D830BC33813}"/>
              </a:ext>
            </a:extLst>
          </p:cNvPr>
          <p:cNvSpPr txBox="1"/>
          <p:nvPr/>
        </p:nvSpPr>
        <p:spPr>
          <a:xfrm>
            <a:off x="7515035" y="1232971"/>
            <a:ext cx="5253497" cy="433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1.Geometry: 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/>
              <a:t>   Top-hat jet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200" dirty="0"/>
              <a:t>2.Prompt emission mechanism: 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</a:t>
            </a:r>
            <a:r>
              <a:rPr lang="en-US" altLang="zh-CN" sz="2200" b="1" dirty="0"/>
              <a:t>Internal shock model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200" dirty="0"/>
              <a:t>3.Radiation process: 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/>
              <a:t>   Flash and curvature effect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200" dirty="0"/>
              <a:t>4.Radiation mechanism:</a:t>
            </a:r>
          </a:p>
          <a:p>
            <a:pPr>
              <a:lnSpc>
                <a:spcPct val="150000"/>
              </a:lnSpc>
            </a:pPr>
            <a:r>
              <a:rPr lang="en-US" altLang="zh-CN" sz="2200" dirty="0"/>
              <a:t>   </a:t>
            </a:r>
            <a:r>
              <a:rPr lang="en-US" altLang="zh-CN" sz="2200" b="1" dirty="0"/>
              <a:t>Synchrotron radiation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AE33337-6A20-462F-82ED-3AA1D6D15061}"/>
              </a:ext>
            </a:extLst>
          </p:cNvPr>
          <p:cNvSpPr txBox="1"/>
          <p:nvPr/>
        </p:nvSpPr>
        <p:spPr>
          <a:xfrm>
            <a:off x="3631494" y="6085695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C97E5A-D736-45D1-A735-C16544E0AC94}"/>
              </a:ext>
            </a:extLst>
          </p:cNvPr>
          <p:cNvGrpSpPr/>
          <p:nvPr/>
        </p:nvGrpSpPr>
        <p:grpSpPr>
          <a:xfrm>
            <a:off x="228866" y="1232971"/>
            <a:ext cx="7086334" cy="4610213"/>
            <a:chOff x="180421" y="973922"/>
            <a:chExt cx="7086334" cy="461021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A95FA7-FFD1-4489-923A-8B48997EB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7144"/>
            <a:stretch/>
          </p:blipFill>
          <p:spPr>
            <a:xfrm>
              <a:off x="180421" y="3089446"/>
              <a:ext cx="7086334" cy="211832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C7EACF9-36B3-48A5-9646-6A8BFE009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2856"/>
            <a:stretch/>
          </p:blipFill>
          <p:spPr>
            <a:xfrm>
              <a:off x="180421" y="973922"/>
              <a:ext cx="7086334" cy="18893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AC20976-C103-40D5-AE09-DC7292604F55}"/>
                    </a:ext>
                  </a:extLst>
                </p:cNvPr>
                <p:cNvSpPr txBox="1"/>
                <p:nvPr/>
              </p:nvSpPr>
              <p:spPr>
                <a:xfrm>
                  <a:off x="2664477" y="2603921"/>
                  <a:ext cx="2246638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On-axis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𝑗𝑒𝑡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6AC20976-C103-40D5-AE09-DC7292604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477" y="2603921"/>
                  <a:ext cx="2246638" cy="391646"/>
                </a:xfrm>
                <a:prstGeom prst="rect">
                  <a:avLst/>
                </a:prstGeom>
                <a:blipFill>
                  <a:blip r:embed="rId4"/>
                  <a:stretch>
                    <a:fillRect l="-2168" t="-7813" r="-1084" b="-203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0BE41DE-A2CF-40FB-81B2-7136F3C5A50B}"/>
                    </a:ext>
                  </a:extLst>
                </p:cNvPr>
                <p:cNvSpPr txBox="1"/>
                <p:nvPr/>
              </p:nvSpPr>
              <p:spPr>
                <a:xfrm>
                  <a:off x="2664477" y="5192489"/>
                  <a:ext cx="2246638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/>
                    <a:t>Off-axis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𝑗𝑒𝑡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</m:oMath>
                  </a14:m>
                  <a:r>
                    <a:rPr lang="en-US" altLang="zh-CN" dirty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0BE41DE-A2CF-40FB-81B2-7136F3C5A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477" y="5192489"/>
                  <a:ext cx="2246638" cy="391646"/>
                </a:xfrm>
                <a:prstGeom prst="rect">
                  <a:avLst/>
                </a:prstGeom>
                <a:blipFill>
                  <a:blip r:embed="rId5"/>
                  <a:stretch>
                    <a:fillRect l="-2168" t="-6154" r="-1355" b="-184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2653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0CB7A3-866D-485E-A303-3A0416C60DCA}"/>
                  </a:ext>
                </a:extLst>
              </p:cNvPr>
              <p:cNvSpPr txBox="1"/>
              <p:nvPr/>
            </p:nvSpPr>
            <p:spPr>
              <a:xfrm>
                <a:off x="219516" y="210913"/>
                <a:ext cx="7208027" cy="557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Analytic derivation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dirty="0" err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</m:oMath>
                </a14:m>
                <a:r>
                  <a:rPr lang="en-US" altLang="zh-CN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20CB7A3-866D-485E-A303-3A0416C60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16" y="210913"/>
                <a:ext cx="7208027" cy="557589"/>
              </a:xfrm>
              <a:prstGeom prst="rect">
                <a:avLst/>
              </a:prstGeom>
              <a:blipFill>
                <a:blip r:embed="rId3"/>
                <a:stretch>
                  <a:fillRect l="-1692" t="-12088" b="-24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CD4E0DB3-188E-41D3-859A-6D44F5D3252C}"/>
              </a:ext>
            </a:extLst>
          </p:cNvPr>
          <p:cNvGrpSpPr/>
          <p:nvPr/>
        </p:nvGrpSpPr>
        <p:grpSpPr>
          <a:xfrm>
            <a:off x="334774" y="2111650"/>
            <a:ext cx="4920830" cy="3155111"/>
            <a:chOff x="219516" y="1906927"/>
            <a:chExt cx="4920830" cy="315511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9090AC2-80DB-416C-9E42-0C5C8E0B5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516" y="2934068"/>
              <a:ext cx="4920830" cy="98986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2844424-13EB-4D0F-B20E-903EA2AA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516" y="4141770"/>
              <a:ext cx="3279754" cy="92026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885CF20-9B58-41A2-BC83-C101C1967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516" y="1906927"/>
              <a:ext cx="3765902" cy="809303"/>
            </a:xfrm>
            <a:prstGeom prst="rect">
              <a:avLst/>
            </a:prstGeom>
          </p:spPr>
        </p:pic>
      </p:grpSp>
      <p:sp>
        <p:nvSpPr>
          <p:cNvPr id="23" name="箭头: 右 22">
            <a:extLst>
              <a:ext uri="{FF2B5EF4-FFF2-40B4-BE49-F238E27FC236}">
                <a16:creationId xmlns:a16="http://schemas.microsoft.com/office/drawing/2014/main" id="{F9D21EB8-B81A-46A3-8E2E-DE0A2601B17F}"/>
              </a:ext>
            </a:extLst>
          </p:cNvPr>
          <p:cNvSpPr/>
          <p:nvPr/>
        </p:nvSpPr>
        <p:spPr>
          <a:xfrm>
            <a:off x="5255604" y="3397728"/>
            <a:ext cx="1018355" cy="501575"/>
          </a:xfrm>
          <a:prstGeom prst="rightArrow">
            <a:avLst>
              <a:gd name="adj1" fmla="val 29381"/>
              <a:gd name="adj2" fmla="val 4228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BC438D7E-FBC2-4A20-8ECE-057D15AEA1C8}"/>
              </a:ext>
            </a:extLst>
          </p:cNvPr>
          <p:cNvSpPr/>
          <p:nvPr/>
        </p:nvSpPr>
        <p:spPr>
          <a:xfrm>
            <a:off x="6474304" y="2289028"/>
            <a:ext cx="482124" cy="27189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8EBA98A-1EDF-4F61-A7DF-323878CC9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397" y="1496438"/>
            <a:ext cx="2956946" cy="157557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7F482EC-BF25-4E90-8A95-48773360A0CB}"/>
              </a:ext>
            </a:extLst>
          </p:cNvPr>
          <p:cNvSpPr txBox="1"/>
          <p:nvPr/>
        </p:nvSpPr>
        <p:spPr>
          <a:xfrm>
            <a:off x="10276402" y="2111650"/>
            <a:ext cx="185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On-axis case</a:t>
            </a:r>
            <a:endParaRPr lang="zh-CN" altLang="en-US" sz="20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028C2B-EE0A-4932-A0CD-3FBA5D298A2A}"/>
              </a:ext>
            </a:extLst>
          </p:cNvPr>
          <p:cNvSpPr txBox="1"/>
          <p:nvPr/>
        </p:nvSpPr>
        <p:spPr>
          <a:xfrm>
            <a:off x="10341459" y="5945916"/>
            <a:ext cx="185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Off-axis case</a:t>
            </a:r>
            <a:endParaRPr lang="zh-CN" altLang="en-US" sz="2000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B74A05-5D0C-4B5F-AF53-24F3FDD2B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397" y="4102898"/>
            <a:ext cx="4810869" cy="17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CD4BF55F-A834-4724-8BE9-B65E34875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70300"/>
            <a:ext cx="4229900" cy="15490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E99EDD-E67F-4B63-9480-3A19356A5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3" y="136525"/>
            <a:ext cx="2633221" cy="83739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BE00E7F-9BD3-4963-A8BE-0A0F2AC0AA57}"/>
              </a:ext>
            </a:extLst>
          </p:cNvPr>
          <p:cNvSpPr txBox="1"/>
          <p:nvPr/>
        </p:nvSpPr>
        <p:spPr>
          <a:xfrm>
            <a:off x="299357" y="136525"/>
            <a:ext cx="6095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Numerical simulations</a:t>
            </a:r>
            <a:endParaRPr lang="zh-CN" altLang="en-US" sz="2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8A32C8A-8331-41C3-BE7D-35C3983F63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" r="561" b="7146"/>
          <a:stretch/>
        </p:blipFill>
        <p:spPr>
          <a:xfrm>
            <a:off x="3711039" y="1290623"/>
            <a:ext cx="8480961" cy="447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C548F8-AFAC-4AD6-ACE5-56B9E6378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70" y="1914611"/>
            <a:ext cx="2705100" cy="14413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B413C24-22DC-4CA6-BED4-F5B18AA1BF4C}"/>
              </a:ext>
            </a:extLst>
          </p:cNvPr>
          <p:cNvSpPr txBox="1"/>
          <p:nvPr/>
        </p:nvSpPr>
        <p:spPr>
          <a:xfrm>
            <a:off x="895139" y="1290623"/>
            <a:ext cx="1920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8D7FFF"/>
                </a:solidFill>
              </a:rPr>
              <a:t>On-axis case</a:t>
            </a:r>
            <a:endParaRPr lang="zh-CN" altLang="en-US" sz="2000" dirty="0">
              <a:solidFill>
                <a:srgbClr val="8D7F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AEDA5E-BEA3-4C1F-B0F5-B6BBC6453E1A}"/>
              </a:ext>
            </a:extLst>
          </p:cNvPr>
          <p:cNvSpPr txBox="1"/>
          <p:nvPr/>
        </p:nvSpPr>
        <p:spPr>
          <a:xfrm>
            <a:off x="873640" y="4626878"/>
            <a:ext cx="173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94849"/>
                </a:solidFill>
              </a:rPr>
              <a:t>Off-axis case</a:t>
            </a:r>
            <a:endParaRPr lang="zh-CN" altLang="en-US" sz="2000" dirty="0">
              <a:solidFill>
                <a:srgbClr val="F94849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58ECFAC-D001-4ACD-AC7B-1CF7C3F0DE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8" t="92854" r="561"/>
          <a:stretch/>
        </p:blipFill>
        <p:spPr>
          <a:xfrm>
            <a:off x="4055423" y="5765471"/>
            <a:ext cx="8136577" cy="34438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910F73E-26E1-4E07-BDD0-3CB1C7ABE7F6}"/>
              </a:ext>
            </a:extLst>
          </p:cNvPr>
          <p:cNvSpPr txBox="1"/>
          <p:nvPr/>
        </p:nvSpPr>
        <p:spPr>
          <a:xfrm>
            <a:off x="10038349" y="6253867"/>
            <a:ext cx="1966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Xu et al. 2023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81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464</Words>
  <Application>Microsoft Office PowerPoint</Application>
  <PresentationFormat>宽屏</PresentationFormat>
  <Paragraphs>96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Lucida Grande</vt:lpstr>
      <vt:lpstr>PingFang SC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许 帆</dc:creator>
  <cp:lastModifiedBy>许 帆</cp:lastModifiedBy>
  <cp:revision>55</cp:revision>
  <dcterms:created xsi:type="dcterms:W3CDTF">2023-06-30T07:35:52Z</dcterms:created>
  <dcterms:modified xsi:type="dcterms:W3CDTF">2023-07-05T04:46:19Z</dcterms:modified>
</cp:coreProperties>
</file>