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8" r:id="rId3"/>
    <p:sldId id="275" r:id="rId4"/>
    <p:sldId id="272" r:id="rId5"/>
    <p:sldId id="271" r:id="rId6"/>
    <p:sldId id="273" r:id="rId7"/>
    <p:sldId id="281" r:id="rId8"/>
    <p:sldId id="283" r:id="rId9"/>
    <p:sldId id="282" r:id="rId10"/>
    <p:sldId id="266" r:id="rId11"/>
    <p:sldId id="267" r:id="rId12"/>
    <p:sldId id="284" r:id="rId13"/>
    <p:sldId id="265" r:id="rId14"/>
    <p:sldId id="258" r:id="rId15"/>
    <p:sldId id="263" r:id="rId16"/>
    <p:sldId id="28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250"/>
    <a:srgbClr val="800000"/>
    <a:srgbClr val="CFD5EA"/>
    <a:srgbClr val="726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65" autoAdjust="0"/>
    <p:restoredTop sz="89548" autoAdjust="0"/>
  </p:normalViewPr>
  <p:slideViewPr>
    <p:cSldViewPr snapToGrid="0">
      <p:cViewPr varScale="1">
        <p:scale>
          <a:sx n="82" d="100"/>
          <a:sy n="82" d="100"/>
        </p:scale>
        <p:origin x="193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EAE38-425A-436F-9425-E107E8371CD2}" type="datetimeFigureOut">
              <a:rPr lang="zh-CN" altLang="en-US" smtClean="0"/>
              <a:t>2023/7/4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9DF7E-4CF9-401F-BDC3-3472B6511EE1}" type="slidenum">
              <a:rPr lang="zh-CN" altLang="en-US" smtClean="0"/>
              <a:t>‹#›</a:t>
            </a:fld>
            <a:endParaRPr lang="zh-CN" altLang="en-US"/>
          </a:p>
        </p:txBody>
      </p:sp>
    </p:spTree>
    <p:extLst>
      <p:ext uri="{BB962C8B-B14F-4D97-AF65-F5344CB8AC3E}">
        <p14:creationId xmlns:p14="http://schemas.microsoft.com/office/powerpoint/2010/main" val="95495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对于每一代的前沿</a:t>
            </a:r>
            <a:endParaRPr lang="en-US" altLang="zh-CN" dirty="0" smtClean="0"/>
          </a:p>
          <a:p>
            <a:r>
              <a:rPr lang="zh-CN" altLang="en-US" dirty="0" smtClean="0"/>
              <a:t>我们对于</a:t>
            </a:r>
            <a:r>
              <a:rPr lang="en-US" altLang="zh-CN" dirty="0" smtClean="0"/>
              <a:t>xxx</a:t>
            </a:r>
            <a:r>
              <a:rPr lang="zh-CN" altLang="en-US" dirty="0" smtClean="0"/>
              <a:t>的理解，主要来源于，比如</a:t>
            </a:r>
            <a:r>
              <a:rPr lang="en-US" altLang="zh-CN" dirty="0" err="1" smtClean="0"/>
              <a:t>Parkes</a:t>
            </a:r>
            <a:r>
              <a:rPr lang="en-US" altLang="zh-CN" baseline="0" dirty="0" smtClean="0"/>
              <a:t> </a:t>
            </a:r>
            <a:r>
              <a:rPr lang="en-US" altLang="zh-CN" dirty="0" smtClean="0"/>
              <a:t>PMPS …</a:t>
            </a:r>
            <a:r>
              <a:rPr lang="zh-CN" altLang="en-US" dirty="0" smtClean="0"/>
              <a:t>发现超过</a:t>
            </a:r>
            <a:r>
              <a:rPr lang="en-US" altLang="zh-CN" dirty="0" smtClean="0"/>
              <a:t>1000</a:t>
            </a:r>
            <a:r>
              <a:rPr lang="zh-CN" altLang="en-US" dirty="0" smtClean="0"/>
              <a:t>，提供了一个</a:t>
            </a:r>
            <a:r>
              <a:rPr lang="en-US" altLang="zh-CN" dirty="0" smtClean="0"/>
              <a:t>xxx</a:t>
            </a:r>
            <a:r>
              <a:rPr lang="zh-CN" altLang="en-US" dirty="0" smtClean="0"/>
              <a:t>的样本。现有对于银河系</a:t>
            </a:r>
            <a:r>
              <a:rPr lang="en-US" altLang="zh-CN" dirty="0" smtClean="0"/>
              <a:t>population</a:t>
            </a:r>
            <a:r>
              <a:rPr lang="zh-CN" altLang="en-US" dirty="0" smtClean="0"/>
              <a:t>的研究包括</a:t>
            </a:r>
            <a:r>
              <a:rPr lang="en-US" altLang="zh-CN" dirty="0" smtClean="0"/>
              <a:t>x, x, x </a:t>
            </a:r>
            <a:r>
              <a:rPr lang="en-US" altLang="zh-CN" dirty="0" err="1" smtClean="0"/>
              <a:t>dist</a:t>
            </a:r>
            <a:r>
              <a:rPr lang="zh-CN" altLang="en-US" dirty="0" smtClean="0"/>
              <a:t>。大多都是基于</a:t>
            </a:r>
            <a:r>
              <a:rPr lang="en-US" altLang="zh-CN" dirty="0" smtClean="0"/>
              <a:t>PMPS</a:t>
            </a:r>
            <a:r>
              <a:rPr lang="zh-CN" altLang="en-US" dirty="0" smtClean="0"/>
              <a:t>的样本。</a:t>
            </a:r>
            <a:endParaRPr lang="en-US" altLang="zh-CN" dirty="0" smtClean="0"/>
          </a:p>
          <a:p>
            <a:r>
              <a:rPr lang="zh-CN" altLang="en-US" dirty="0" smtClean="0"/>
              <a:t>同时，我们对于银河系</a:t>
            </a:r>
            <a:r>
              <a:rPr lang="en-US" altLang="zh-CN" dirty="0" smtClean="0"/>
              <a:t>pop</a:t>
            </a:r>
            <a:r>
              <a:rPr lang="zh-CN" altLang="en-US" baseline="0" dirty="0" smtClean="0"/>
              <a:t>的理解，也可以对我们未来脉冲星巡天参数设置提供指导性帮助。</a:t>
            </a:r>
            <a:endParaRPr lang="en-US" altLang="zh-CN" baseline="0" dirty="0" smtClean="0"/>
          </a:p>
          <a:p>
            <a:r>
              <a:rPr lang="zh-CN" altLang="en-US" baseline="0" dirty="0" smtClean="0"/>
              <a:t>现在，距离</a:t>
            </a:r>
            <a:r>
              <a:rPr lang="en-US" altLang="zh-CN" baseline="0" dirty="0" err="1" smtClean="0"/>
              <a:t>Parkes</a:t>
            </a:r>
            <a:r>
              <a:rPr lang="en-US" altLang="zh-CN" baseline="0" dirty="0" smtClean="0"/>
              <a:t> PMPS</a:t>
            </a:r>
            <a:r>
              <a:rPr lang="zh-CN" altLang="en-US" baseline="0" dirty="0" smtClean="0"/>
              <a:t>巡天已经过去了</a:t>
            </a:r>
            <a:r>
              <a:rPr lang="en-US" altLang="zh-CN" baseline="0" dirty="0" smtClean="0"/>
              <a:t>20</a:t>
            </a:r>
            <a:r>
              <a:rPr lang="zh-CN" altLang="en-US" baseline="0" dirty="0" smtClean="0"/>
              <a:t>多年。我们现在也有了</a:t>
            </a:r>
            <a:endParaRPr lang="zh-CN" altLang="en-US" dirty="0"/>
          </a:p>
        </p:txBody>
      </p:sp>
      <p:sp>
        <p:nvSpPr>
          <p:cNvPr id="4" name="灯片编号占位符 3"/>
          <p:cNvSpPr>
            <a:spLocks noGrp="1"/>
          </p:cNvSpPr>
          <p:nvPr>
            <p:ph type="sldNum" sz="quarter" idx="10"/>
          </p:nvPr>
        </p:nvSpPr>
        <p:spPr/>
        <p:txBody>
          <a:bodyPr/>
          <a:lstStyle/>
          <a:p>
            <a:fld id="{6D29DF7E-4CF9-401F-BDC3-3472B6511EE1}" type="slidenum">
              <a:rPr lang="zh-CN" altLang="en-US" smtClean="0"/>
              <a:t>2</a:t>
            </a:fld>
            <a:endParaRPr lang="zh-CN" altLang="en-US"/>
          </a:p>
        </p:txBody>
      </p:sp>
    </p:spTree>
    <p:extLst>
      <p:ext uri="{BB962C8B-B14F-4D97-AF65-F5344CB8AC3E}">
        <p14:creationId xmlns:p14="http://schemas.microsoft.com/office/powerpoint/2010/main" val="173703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FAST</a:t>
            </a:r>
            <a:r>
              <a:rPr lang="zh-CN" altLang="en-US" dirty="0" smtClean="0"/>
              <a:t>的前身是我国提出的早期</a:t>
            </a:r>
            <a:r>
              <a:rPr lang="en-US" altLang="zh-CN" dirty="0" smtClean="0"/>
              <a:t>SKA concept</a:t>
            </a:r>
            <a:r>
              <a:rPr lang="zh-CN" altLang="en-US" dirty="0" smtClean="0"/>
              <a:t>之一，虽然没有被选为</a:t>
            </a:r>
            <a:r>
              <a:rPr lang="en-US" altLang="zh-CN" dirty="0" smtClean="0"/>
              <a:t>SKA</a:t>
            </a:r>
            <a:r>
              <a:rPr lang="zh-CN" altLang="en-US" dirty="0" smtClean="0"/>
              <a:t>的最终方案，但是脱胎于此的</a:t>
            </a:r>
            <a:r>
              <a:rPr lang="en-US" altLang="zh-CN" dirty="0" smtClean="0"/>
              <a:t>FAST</a:t>
            </a:r>
            <a:r>
              <a:rPr lang="zh-CN" altLang="en-US" dirty="0" smtClean="0"/>
              <a:t>取得了巨大的成功，之后也有了建造</a:t>
            </a:r>
            <a:r>
              <a:rPr lang="en-US" altLang="zh-CN" dirty="0" smtClean="0"/>
              <a:t>FASTA</a:t>
            </a:r>
            <a:r>
              <a:rPr lang="zh-CN" altLang="en-US" dirty="0" smtClean="0"/>
              <a:t>的潜在可能。</a:t>
            </a:r>
            <a:endParaRPr lang="zh-CN" altLang="en-US" dirty="0"/>
          </a:p>
        </p:txBody>
      </p:sp>
      <p:sp>
        <p:nvSpPr>
          <p:cNvPr id="4" name="灯片编号占位符 3"/>
          <p:cNvSpPr>
            <a:spLocks noGrp="1"/>
          </p:cNvSpPr>
          <p:nvPr>
            <p:ph type="sldNum" sz="quarter" idx="10"/>
          </p:nvPr>
        </p:nvSpPr>
        <p:spPr/>
        <p:txBody>
          <a:bodyPr/>
          <a:lstStyle/>
          <a:p>
            <a:fld id="{6D29DF7E-4CF9-401F-BDC3-3472B6511EE1}" type="slidenum">
              <a:rPr lang="zh-CN" altLang="en-US" smtClean="0"/>
              <a:t>3</a:t>
            </a:fld>
            <a:endParaRPr lang="zh-CN" altLang="en-US"/>
          </a:p>
        </p:txBody>
      </p:sp>
    </p:spTree>
    <p:extLst>
      <p:ext uri="{BB962C8B-B14F-4D97-AF65-F5344CB8AC3E}">
        <p14:creationId xmlns:p14="http://schemas.microsoft.com/office/powerpoint/2010/main" val="21184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于是我们对于利用</a:t>
            </a:r>
            <a:r>
              <a:rPr lang="en-US" altLang="zh-CN" dirty="0" smtClean="0"/>
              <a:t>FAST</a:t>
            </a:r>
            <a:r>
              <a:rPr lang="zh-CN" altLang="en-US" dirty="0" smtClean="0"/>
              <a:t>阵列进行脉冲星巡天的</a:t>
            </a:r>
            <a:r>
              <a:rPr lang="en-US" altLang="zh-CN" sz="1200" dirty="0" smtClean="0"/>
              <a:t>discovery prospect </a:t>
            </a:r>
            <a:r>
              <a:rPr lang="zh-CN" altLang="en-US" sz="1200" dirty="0" smtClean="0"/>
              <a:t>进行了一下估测。左表。右图</a:t>
            </a:r>
            <a:endParaRPr lang="zh-CN" altLang="en-US" dirty="0"/>
          </a:p>
        </p:txBody>
      </p:sp>
      <p:sp>
        <p:nvSpPr>
          <p:cNvPr id="4" name="灯片编号占位符 3"/>
          <p:cNvSpPr>
            <a:spLocks noGrp="1"/>
          </p:cNvSpPr>
          <p:nvPr>
            <p:ph type="sldNum" sz="quarter" idx="10"/>
          </p:nvPr>
        </p:nvSpPr>
        <p:spPr/>
        <p:txBody>
          <a:bodyPr/>
          <a:lstStyle/>
          <a:p>
            <a:fld id="{6D29DF7E-4CF9-401F-BDC3-3472B6511EE1}" type="slidenum">
              <a:rPr lang="zh-CN" altLang="en-US" smtClean="0"/>
              <a:t>4</a:t>
            </a:fld>
            <a:endParaRPr lang="zh-CN" altLang="en-US"/>
          </a:p>
        </p:txBody>
      </p:sp>
    </p:spTree>
    <p:extLst>
      <p:ext uri="{BB962C8B-B14F-4D97-AF65-F5344CB8AC3E}">
        <p14:creationId xmlns:p14="http://schemas.microsoft.com/office/powerpoint/2010/main" val="2746409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呈线性迅速下降。</a:t>
            </a:r>
            <a:endParaRPr lang="zh-CN" altLang="en-US" dirty="0"/>
          </a:p>
        </p:txBody>
      </p:sp>
      <p:sp>
        <p:nvSpPr>
          <p:cNvPr id="4" name="灯片编号占位符 3"/>
          <p:cNvSpPr>
            <a:spLocks noGrp="1"/>
          </p:cNvSpPr>
          <p:nvPr>
            <p:ph type="sldNum" sz="quarter" idx="10"/>
          </p:nvPr>
        </p:nvSpPr>
        <p:spPr/>
        <p:txBody>
          <a:bodyPr/>
          <a:lstStyle/>
          <a:p>
            <a:fld id="{6D29DF7E-4CF9-401F-BDC3-3472B6511EE1}" type="slidenum">
              <a:rPr lang="zh-CN" altLang="en-US" smtClean="0"/>
              <a:t>5</a:t>
            </a:fld>
            <a:endParaRPr lang="zh-CN" altLang="en-US"/>
          </a:p>
        </p:txBody>
      </p:sp>
    </p:spTree>
    <p:extLst>
      <p:ext uri="{BB962C8B-B14F-4D97-AF65-F5344CB8AC3E}">
        <p14:creationId xmlns:p14="http://schemas.microsoft.com/office/powerpoint/2010/main" val="760267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对于</a:t>
            </a:r>
            <a:r>
              <a:rPr lang="en-US" altLang="zh-CN" dirty="0" smtClean="0"/>
              <a:t>FASTA </a:t>
            </a:r>
            <a:r>
              <a:rPr lang="zh-CN" altLang="en-US" dirty="0" smtClean="0"/>
              <a:t>阵列的增益，我们分别计算了</a:t>
            </a:r>
            <a:r>
              <a:rPr lang="en-US" altLang="zh-CN" dirty="0" smtClean="0"/>
              <a:t>3</a:t>
            </a:r>
            <a:r>
              <a:rPr lang="zh-CN" altLang="en-US" dirty="0" smtClean="0"/>
              <a:t>个和</a:t>
            </a:r>
            <a:r>
              <a:rPr lang="en-US" altLang="zh-CN" dirty="0" smtClean="0"/>
              <a:t>6</a:t>
            </a:r>
            <a:r>
              <a:rPr lang="zh-CN" altLang="en-US" dirty="0" smtClean="0"/>
              <a:t>个 </a:t>
            </a:r>
            <a:r>
              <a:rPr lang="en-US" altLang="zh-CN" dirty="0" smtClean="0"/>
              <a:t>FAST</a:t>
            </a:r>
            <a:r>
              <a:rPr lang="zh-CN" altLang="en-US" dirty="0" smtClean="0"/>
              <a:t>组成阵列的情况，分别用</a:t>
            </a:r>
            <a:r>
              <a:rPr lang="en-US" altLang="zh-CN" dirty="0" smtClean="0"/>
              <a:t>FASTA3 </a:t>
            </a:r>
            <a:r>
              <a:rPr lang="zh-CN" altLang="en-US" dirty="0" smtClean="0"/>
              <a:t>和 </a:t>
            </a:r>
            <a:r>
              <a:rPr lang="en-US" altLang="zh-CN" dirty="0" smtClean="0"/>
              <a:t>FASTA6</a:t>
            </a:r>
            <a:r>
              <a:rPr lang="zh-CN" altLang="en-US" dirty="0" smtClean="0"/>
              <a:t>表示。同时，也分别考虑了各个望远镜之间，它们的信号是进行相干波束合成，还是非相干叠加。</a:t>
            </a:r>
            <a:endParaRPr lang="zh-CN" altLang="en-US" dirty="0"/>
          </a:p>
        </p:txBody>
      </p:sp>
      <p:sp>
        <p:nvSpPr>
          <p:cNvPr id="4" name="灯片编号占位符 3"/>
          <p:cNvSpPr>
            <a:spLocks noGrp="1"/>
          </p:cNvSpPr>
          <p:nvPr>
            <p:ph type="sldNum" sz="quarter" idx="10"/>
          </p:nvPr>
        </p:nvSpPr>
        <p:spPr/>
        <p:txBody>
          <a:bodyPr/>
          <a:lstStyle/>
          <a:p>
            <a:fld id="{6D29DF7E-4CF9-401F-BDC3-3472B6511EE1}" type="slidenum">
              <a:rPr lang="zh-CN" altLang="en-US" smtClean="0"/>
              <a:t>6</a:t>
            </a:fld>
            <a:endParaRPr lang="zh-CN" altLang="en-US"/>
          </a:p>
        </p:txBody>
      </p:sp>
    </p:spTree>
    <p:extLst>
      <p:ext uri="{BB962C8B-B14F-4D97-AF65-F5344CB8AC3E}">
        <p14:creationId xmlns:p14="http://schemas.microsoft.com/office/powerpoint/2010/main" val="1799453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我们模拟的这个</a:t>
            </a:r>
            <a:r>
              <a:rPr lang="en-US" altLang="zh-CN" dirty="0" smtClean="0"/>
              <a:t>FASTA</a:t>
            </a:r>
            <a:r>
              <a:rPr lang="zh-CN" altLang="en-US" dirty="0" smtClean="0"/>
              <a:t>脉冲星巡天所覆盖的天区面积有</a:t>
            </a:r>
            <a:r>
              <a:rPr lang="en-US" altLang="zh-CN" dirty="0" smtClean="0"/>
              <a:t>4035deg2</a:t>
            </a:r>
          </a:p>
          <a:p>
            <a:r>
              <a:rPr lang="zh-CN" altLang="en-US" dirty="0" smtClean="0"/>
              <a:t>假设一次</a:t>
            </a:r>
            <a:r>
              <a:rPr lang="en-US" altLang="zh-CN" dirty="0" smtClean="0"/>
              <a:t>pointing</a:t>
            </a:r>
            <a:r>
              <a:rPr lang="zh-CN" altLang="en-US" dirty="0" smtClean="0"/>
              <a:t>的</a:t>
            </a:r>
            <a:r>
              <a:rPr lang="en-US" altLang="zh-CN" dirty="0" smtClean="0"/>
              <a:t>FWHM</a:t>
            </a:r>
            <a:r>
              <a:rPr lang="zh-CN" altLang="en-US" dirty="0" smtClean="0"/>
              <a:t>是</a:t>
            </a:r>
            <a:r>
              <a:rPr lang="en-US" altLang="zh-CN" dirty="0" smtClean="0"/>
              <a:t>30</a:t>
            </a:r>
            <a:r>
              <a:rPr lang="zh-CN" altLang="en-US" dirty="0" smtClean="0"/>
              <a:t>’，那么</a:t>
            </a:r>
            <a:r>
              <a:rPr lang="en-US" altLang="zh-CN" dirty="0" smtClean="0"/>
              <a:t>……</a:t>
            </a:r>
          </a:p>
          <a:p>
            <a:r>
              <a:rPr lang="zh-CN" altLang="en-US" dirty="0" smtClean="0"/>
              <a:t>那么从总观测时间和脉冲星探测数目的增加比例这个角度而言，那么提高积分时间是否可以提升脉冲星探测效率？</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D29DF7E-4CF9-401F-BDC3-3472B6511EE1}" type="slidenum">
              <a:rPr lang="zh-CN" altLang="en-US" smtClean="0"/>
              <a:t>13</a:t>
            </a:fld>
            <a:endParaRPr lang="zh-CN" altLang="en-US"/>
          </a:p>
        </p:txBody>
      </p:sp>
    </p:spTree>
    <p:extLst>
      <p:ext uri="{BB962C8B-B14F-4D97-AF65-F5344CB8AC3E}">
        <p14:creationId xmlns:p14="http://schemas.microsoft.com/office/powerpoint/2010/main" val="410413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我们还估测了</a:t>
            </a:r>
            <a:r>
              <a:rPr lang="en-US" altLang="zh-CN" dirty="0" smtClean="0"/>
              <a:t>FASTA</a:t>
            </a:r>
            <a:r>
              <a:rPr lang="zh-CN" altLang="en-US" dirty="0" smtClean="0"/>
              <a:t>对于 近邻星系</a:t>
            </a:r>
            <a:r>
              <a:rPr lang="en-US" altLang="zh-CN" dirty="0" smtClean="0"/>
              <a:t>M31</a:t>
            </a:r>
            <a:r>
              <a:rPr lang="zh-CN" altLang="en-US" dirty="0" smtClean="0"/>
              <a:t>中脉冲星</a:t>
            </a:r>
            <a:endParaRPr lang="zh-CN" altLang="en-US" dirty="0"/>
          </a:p>
        </p:txBody>
      </p:sp>
      <p:sp>
        <p:nvSpPr>
          <p:cNvPr id="4" name="灯片编号占位符 3"/>
          <p:cNvSpPr>
            <a:spLocks noGrp="1"/>
          </p:cNvSpPr>
          <p:nvPr>
            <p:ph type="sldNum" sz="quarter" idx="10"/>
          </p:nvPr>
        </p:nvSpPr>
        <p:spPr/>
        <p:txBody>
          <a:bodyPr/>
          <a:lstStyle/>
          <a:p>
            <a:fld id="{6D29DF7E-4CF9-401F-BDC3-3472B6511EE1}" type="slidenum">
              <a:rPr lang="zh-CN" altLang="en-US" smtClean="0"/>
              <a:t>14</a:t>
            </a:fld>
            <a:endParaRPr lang="zh-CN" altLang="en-US"/>
          </a:p>
        </p:txBody>
      </p:sp>
    </p:spTree>
    <p:extLst>
      <p:ext uri="{BB962C8B-B14F-4D97-AF65-F5344CB8AC3E}">
        <p14:creationId xmlns:p14="http://schemas.microsoft.com/office/powerpoint/2010/main" val="1098378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对于灵敏度非常高的射电望远镜</a:t>
            </a:r>
            <a:endParaRPr lang="zh-CN" altLang="en-US" dirty="0"/>
          </a:p>
        </p:txBody>
      </p:sp>
      <p:sp>
        <p:nvSpPr>
          <p:cNvPr id="4" name="灯片编号占位符 3"/>
          <p:cNvSpPr>
            <a:spLocks noGrp="1"/>
          </p:cNvSpPr>
          <p:nvPr>
            <p:ph type="sldNum" sz="quarter" idx="10"/>
          </p:nvPr>
        </p:nvSpPr>
        <p:spPr/>
        <p:txBody>
          <a:bodyPr/>
          <a:lstStyle/>
          <a:p>
            <a:fld id="{6D29DF7E-4CF9-401F-BDC3-3472B6511EE1}" type="slidenum">
              <a:rPr lang="zh-CN" altLang="en-US" smtClean="0"/>
              <a:t>15</a:t>
            </a:fld>
            <a:endParaRPr lang="zh-CN" altLang="en-US"/>
          </a:p>
        </p:txBody>
      </p:sp>
    </p:spTree>
    <p:extLst>
      <p:ext uri="{BB962C8B-B14F-4D97-AF65-F5344CB8AC3E}">
        <p14:creationId xmlns:p14="http://schemas.microsoft.com/office/powerpoint/2010/main" val="218032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B410ED8-30A6-48A3-9317-927E40CFBD23}" type="slidenum">
              <a:rPr lang="zh-CN" altLang="en-US" smtClean="0"/>
              <a:t>‹#›</a:t>
            </a:fld>
            <a:endParaRPr lang="zh-CN" altLang="en-US"/>
          </a:p>
        </p:txBody>
      </p:sp>
    </p:spTree>
    <p:extLst>
      <p:ext uri="{BB962C8B-B14F-4D97-AF65-F5344CB8AC3E}">
        <p14:creationId xmlns:p14="http://schemas.microsoft.com/office/powerpoint/2010/main" val="250301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B410ED8-30A6-48A3-9317-927E40CFBD23}" type="slidenum">
              <a:rPr lang="zh-CN" altLang="en-US" smtClean="0"/>
              <a:t>‹#›</a:t>
            </a:fld>
            <a:endParaRPr lang="zh-CN" altLang="en-US"/>
          </a:p>
        </p:txBody>
      </p:sp>
    </p:spTree>
    <p:extLst>
      <p:ext uri="{BB962C8B-B14F-4D97-AF65-F5344CB8AC3E}">
        <p14:creationId xmlns:p14="http://schemas.microsoft.com/office/powerpoint/2010/main" val="310635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B410ED8-30A6-48A3-9317-927E40CFBD23}" type="slidenum">
              <a:rPr lang="zh-CN" altLang="en-US" smtClean="0"/>
              <a:t>‹#›</a:t>
            </a:fld>
            <a:endParaRPr lang="zh-CN" altLang="en-US"/>
          </a:p>
        </p:txBody>
      </p:sp>
    </p:spTree>
    <p:extLst>
      <p:ext uri="{BB962C8B-B14F-4D97-AF65-F5344CB8AC3E}">
        <p14:creationId xmlns:p14="http://schemas.microsoft.com/office/powerpoint/2010/main" val="96443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DC5E585A-54B5-4188-AAF1-A2DFFE8A119A}"/>
              </a:ext>
            </a:extLst>
          </p:cNvPr>
          <p:cNvPicPr>
            <a:picLocks noChangeAspect="1"/>
          </p:cNvPicPr>
          <p:nvPr userDrawn="1"/>
        </p:nvPicPr>
        <p:blipFill>
          <a:blip r:embed="rId2"/>
          <a:stretch>
            <a:fillRect/>
          </a:stretch>
        </p:blipFill>
        <p:spPr>
          <a:xfrm>
            <a:off x="0" y="6026211"/>
            <a:ext cx="9144000" cy="823905"/>
          </a:xfrm>
          <a:prstGeom prst="rect">
            <a:avLst/>
          </a:prstGeom>
        </p:spPr>
      </p:pic>
      <p:sp>
        <p:nvSpPr>
          <p:cNvPr id="2" name="Title 1"/>
          <p:cNvSpPr>
            <a:spLocks noGrp="1"/>
          </p:cNvSpPr>
          <p:nvPr>
            <p:ph type="title"/>
          </p:nvPr>
        </p:nvSpPr>
        <p:spPr/>
        <p:txBody>
          <a:bodyPr/>
          <a:lstStyle>
            <a:lvl1pPr>
              <a:defRPr b="0" i="0" baseline="0">
                <a:solidFill>
                  <a:schemeClr val="accent1">
                    <a:lumMod val="75000"/>
                  </a:schemeClr>
                </a:solidFill>
                <a:latin typeface="Calibri" panose="020F0502020204030204" pitchFamily="34" charset="0"/>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346841" y="1229710"/>
            <a:ext cx="8439807" cy="4947253"/>
          </a:xfrm>
        </p:spPr>
        <p:txBody>
          <a:bodyPr/>
          <a:lstStyle>
            <a:lvl1pPr>
              <a:defRPr baseline="0">
                <a:solidFill>
                  <a:srgbClr val="1E3250"/>
                </a:solidFill>
              </a:defRPr>
            </a:lvl1pPr>
            <a:lvl2pPr>
              <a:defRPr>
                <a:solidFill>
                  <a:srgbClr val="1E3250"/>
                </a:solidFill>
              </a:defRPr>
            </a:lvl2pPr>
            <a:lvl3pPr>
              <a:defRPr>
                <a:solidFill>
                  <a:srgbClr val="1E3250"/>
                </a:solidFill>
              </a:defRPr>
            </a:lvl3pPr>
            <a:lvl4pPr>
              <a:defRPr>
                <a:solidFill>
                  <a:srgbClr val="1E3250"/>
                </a:solidFill>
              </a:defRPr>
            </a:lvl4pPr>
            <a:lvl5pPr>
              <a:defRPr>
                <a:solidFill>
                  <a:srgbClr val="1E3250"/>
                </a:solidFill>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6" name="Slide Number Placeholder 5"/>
          <p:cNvSpPr>
            <a:spLocks noGrp="1"/>
          </p:cNvSpPr>
          <p:nvPr>
            <p:ph type="sldNum" sz="quarter" idx="12"/>
          </p:nvPr>
        </p:nvSpPr>
        <p:spPr>
          <a:xfrm>
            <a:off x="-10510" y="6642538"/>
            <a:ext cx="493986" cy="204156"/>
          </a:xfrm>
        </p:spPr>
        <p:txBody>
          <a:bodyPr/>
          <a:lstStyle/>
          <a:p>
            <a:fld id="{EB410ED8-30A6-48A3-9317-927E40CFBD23}" type="slidenum">
              <a:rPr lang="zh-CN" altLang="en-US" smtClean="0"/>
              <a:t>‹#›</a:t>
            </a:fld>
            <a:endParaRPr lang="zh-CN" altLang="en-US" dirty="0"/>
          </a:p>
        </p:txBody>
      </p:sp>
    </p:spTree>
    <p:extLst>
      <p:ext uri="{BB962C8B-B14F-4D97-AF65-F5344CB8AC3E}">
        <p14:creationId xmlns:p14="http://schemas.microsoft.com/office/powerpoint/2010/main" val="396730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B410ED8-30A6-48A3-9317-927E40CFBD23}" type="slidenum">
              <a:rPr lang="zh-CN" altLang="en-US" smtClean="0"/>
              <a:t>‹#›</a:t>
            </a:fld>
            <a:endParaRPr lang="zh-CN" altLang="en-US"/>
          </a:p>
        </p:txBody>
      </p:sp>
    </p:spTree>
    <p:extLst>
      <p:ext uri="{BB962C8B-B14F-4D97-AF65-F5344CB8AC3E}">
        <p14:creationId xmlns:p14="http://schemas.microsoft.com/office/powerpoint/2010/main" val="3890297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B410ED8-30A6-48A3-9317-927E40CFBD23}" type="slidenum">
              <a:rPr lang="zh-CN" altLang="en-US" smtClean="0"/>
              <a:t>‹#›</a:t>
            </a:fld>
            <a:endParaRPr lang="zh-CN" altLang="en-US"/>
          </a:p>
        </p:txBody>
      </p:sp>
    </p:spTree>
    <p:extLst>
      <p:ext uri="{BB962C8B-B14F-4D97-AF65-F5344CB8AC3E}">
        <p14:creationId xmlns:p14="http://schemas.microsoft.com/office/powerpoint/2010/main" val="1580591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B410ED8-30A6-48A3-9317-927E40CFBD23}" type="slidenum">
              <a:rPr lang="zh-CN" altLang="en-US" smtClean="0"/>
              <a:t>‹#›</a:t>
            </a:fld>
            <a:endParaRPr lang="zh-CN" altLang="en-US"/>
          </a:p>
        </p:txBody>
      </p:sp>
    </p:spTree>
    <p:extLst>
      <p:ext uri="{BB962C8B-B14F-4D97-AF65-F5344CB8AC3E}">
        <p14:creationId xmlns:p14="http://schemas.microsoft.com/office/powerpoint/2010/main" val="289132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B410ED8-30A6-48A3-9317-927E40CFBD23}" type="slidenum">
              <a:rPr lang="zh-CN" altLang="en-US" smtClean="0"/>
              <a:t>‹#›</a:t>
            </a:fld>
            <a:endParaRPr lang="zh-CN" altLang="en-US"/>
          </a:p>
        </p:txBody>
      </p:sp>
    </p:spTree>
    <p:extLst>
      <p:ext uri="{BB962C8B-B14F-4D97-AF65-F5344CB8AC3E}">
        <p14:creationId xmlns:p14="http://schemas.microsoft.com/office/powerpoint/2010/main" val="354255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B410ED8-30A6-48A3-9317-927E40CFBD23}" type="slidenum">
              <a:rPr lang="zh-CN" altLang="en-US" smtClean="0"/>
              <a:t>‹#›</a:t>
            </a:fld>
            <a:endParaRPr lang="zh-CN" altLang="en-US"/>
          </a:p>
        </p:txBody>
      </p:sp>
    </p:spTree>
    <p:extLst>
      <p:ext uri="{BB962C8B-B14F-4D97-AF65-F5344CB8AC3E}">
        <p14:creationId xmlns:p14="http://schemas.microsoft.com/office/powerpoint/2010/main" val="313099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B410ED8-30A6-48A3-9317-927E40CFBD23}" type="slidenum">
              <a:rPr lang="zh-CN" altLang="en-US" smtClean="0"/>
              <a:t>‹#›</a:t>
            </a:fld>
            <a:endParaRPr lang="zh-CN" altLang="en-US"/>
          </a:p>
        </p:txBody>
      </p:sp>
    </p:spTree>
    <p:extLst>
      <p:ext uri="{BB962C8B-B14F-4D97-AF65-F5344CB8AC3E}">
        <p14:creationId xmlns:p14="http://schemas.microsoft.com/office/powerpoint/2010/main" val="1795416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B410ED8-30A6-48A3-9317-927E40CFBD23}" type="slidenum">
              <a:rPr lang="zh-CN" altLang="en-US" smtClean="0"/>
              <a:t>‹#›</a:t>
            </a:fld>
            <a:endParaRPr lang="zh-CN" altLang="en-US"/>
          </a:p>
        </p:txBody>
      </p:sp>
    </p:spTree>
    <p:extLst>
      <p:ext uri="{BB962C8B-B14F-4D97-AF65-F5344CB8AC3E}">
        <p14:creationId xmlns:p14="http://schemas.microsoft.com/office/powerpoint/2010/main" val="3220449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6841" y="217986"/>
            <a:ext cx="8439807" cy="759481"/>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10ED8-30A6-48A3-9317-927E40CFBD23}" type="slidenum">
              <a:rPr lang="zh-CN" altLang="en-US" smtClean="0"/>
              <a:t>‹#›</a:t>
            </a:fld>
            <a:endParaRPr lang="zh-CN" altLang="en-US"/>
          </a:p>
        </p:txBody>
      </p:sp>
    </p:spTree>
    <p:extLst>
      <p:ext uri="{BB962C8B-B14F-4D97-AF65-F5344CB8AC3E}">
        <p14:creationId xmlns:p14="http://schemas.microsoft.com/office/powerpoint/2010/main" val="1901420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i="0" kern="120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FED8F78-A923-4E36-92FE-B760CAA22D3F}"/>
              </a:ext>
            </a:extLst>
          </p:cNvPr>
          <p:cNvSpPr>
            <a:spLocks noGrp="1"/>
          </p:cNvSpPr>
          <p:nvPr>
            <p:ph type="ctrTitle"/>
          </p:nvPr>
        </p:nvSpPr>
        <p:spPr/>
        <p:txBody>
          <a:bodyPr>
            <a:normAutofit/>
          </a:bodyPr>
          <a:lstStyle/>
          <a:p>
            <a:r>
              <a:rPr lang="en-US" altLang="zh-CN" sz="4800" b="0" dirty="0">
                <a:solidFill>
                  <a:schemeClr val="accent1">
                    <a:lumMod val="75000"/>
                  </a:schemeClr>
                </a:solidFill>
                <a:latin typeface="Times New Roman" panose="02020603050405020304" pitchFamily="18" charset="0"/>
                <a:cs typeface="Times New Roman" panose="02020603050405020304" pitchFamily="18" charset="0"/>
              </a:rPr>
              <a:t>Pulsar discovery prospect of the FAST Array (FASTA)</a:t>
            </a:r>
            <a:endParaRPr lang="zh-CN" altLang="en-US" b="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xmlns="" id="{E25FB490-2AC3-4F64-A403-84EDCB914951}"/>
              </a:ext>
            </a:extLst>
          </p:cNvPr>
          <p:cNvSpPr>
            <a:spLocks noGrp="1"/>
          </p:cNvSpPr>
          <p:nvPr>
            <p:ph type="subTitle" idx="1"/>
          </p:nvPr>
        </p:nvSpPr>
        <p:spPr>
          <a:xfrm>
            <a:off x="3818658" y="3861395"/>
            <a:ext cx="1943099" cy="441252"/>
          </a:xfrm>
        </p:spPr>
        <p:txBody>
          <a:bodyPr>
            <a:normAutofit/>
          </a:bodyPr>
          <a:lstStyle/>
          <a:p>
            <a:r>
              <a:rPr lang="en-US" altLang="zh-CN" sz="2000" dirty="0" err="1">
                <a:solidFill>
                  <a:schemeClr val="tx1">
                    <a:lumMod val="75000"/>
                    <a:lumOff val="25000"/>
                  </a:schemeClr>
                </a:solidFill>
              </a:rPr>
              <a:t>Mengyao</a:t>
            </a:r>
            <a:r>
              <a:rPr lang="en-US" altLang="zh-CN" sz="2000" dirty="0">
                <a:solidFill>
                  <a:schemeClr val="tx1">
                    <a:lumMod val="75000"/>
                    <a:lumOff val="25000"/>
                  </a:schemeClr>
                </a:solidFill>
              </a:rPr>
              <a:t> </a:t>
            </a:r>
            <a:r>
              <a:rPr lang="en-US" altLang="zh-CN" sz="2000" dirty="0" err="1" smtClean="0">
                <a:solidFill>
                  <a:schemeClr val="tx1">
                    <a:lumMod val="75000"/>
                    <a:lumOff val="25000"/>
                  </a:schemeClr>
                </a:solidFill>
              </a:rPr>
              <a:t>Xue</a:t>
            </a:r>
            <a:endParaRPr lang="en-US" altLang="zh-CN" sz="2000" dirty="0" smtClean="0">
              <a:solidFill>
                <a:schemeClr val="tx1">
                  <a:lumMod val="75000"/>
                  <a:lumOff val="25000"/>
                </a:schemeClr>
              </a:solidFill>
            </a:endParaRPr>
          </a:p>
        </p:txBody>
      </p:sp>
      <p:pic>
        <p:nvPicPr>
          <p:cNvPr id="4" name="图片 3">
            <a:extLst>
              <a:ext uri="{FF2B5EF4-FFF2-40B4-BE49-F238E27FC236}">
                <a16:creationId xmlns:a16="http://schemas.microsoft.com/office/drawing/2014/main" xmlns="" id="{6158DB1A-AFF6-42F5-95D6-D84493227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1131" y="205577"/>
            <a:ext cx="4521637" cy="736627"/>
          </a:xfrm>
          <a:prstGeom prst="rect">
            <a:avLst/>
          </a:prstGeom>
        </p:spPr>
      </p:pic>
      <p:sp>
        <p:nvSpPr>
          <p:cNvPr id="5" name="矩形 4"/>
          <p:cNvSpPr/>
          <p:nvPr/>
        </p:nvSpPr>
        <p:spPr>
          <a:xfrm>
            <a:off x="1158585" y="4425478"/>
            <a:ext cx="7367155" cy="369332"/>
          </a:xfrm>
          <a:prstGeom prst="rect">
            <a:avLst/>
          </a:prstGeom>
        </p:spPr>
        <p:txBody>
          <a:bodyPr wrap="square">
            <a:spAutoFit/>
          </a:bodyPr>
          <a:lstStyle/>
          <a:p>
            <a:r>
              <a:rPr lang="en-US" altLang="zh-CN" dirty="0"/>
              <a:t>collaborators: </a:t>
            </a:r>
            <a:r>
              <a:rPr lang="en-US" altLang="zh-CN" dirty="0" err="1"/>
              <a:t>Weiwei</a:t>
            </a:r>
            <a:r>
              <a:rPr lang="en-US" altLang="zh-CN" dirty="0"/>
              <a:t> Zhu, </a:t>
            </a:r>
            <a:r>
              <a:rPr lang="en-US" altLang="zh-CN" dirty="0" err="1"/>
              <a:t>Xiangping</a:t>
            </a:r>
            <a:r>
              <a:rPr lang="en-US" altLang="zh-CN" dirty="0"/>
              <a:t> Wu, </a:t>
            </a:r>
            <a:r>
              <a:rPr lang="en-US" altLang="zh-CN" dirty="0" err="1"/>
              <a:t>Renxin</a:t>
            </a:r>
            <a:r>
              <a:rPr lang="en-US" altLang="zh-CN" dirty="0"/>
              <a:t> </a:t>
            </a:r>
            <a:r>
              <a:rPr lang="en-US" altLang="zh-CN" dirty="0" err="1"/>
              <a:t>Xu</a:t>
            </a:r>
            <a:r>
              <a:rPr lang="en-US" altLang="zh-CN" dirty="0"/>
              <a:t>, and </a:t>
            </a:r>
            <a:r>
              <a:rPr lang="en-US" altLang="zh-CN" dirty="0" err="1"/>
              <a:t>Hongguang</a:t>
            </a:r>
            <a:r>
              <a:rPr lang="en-US" altLang="zh-CN" dirty="0"/>
              <a:t> Wang</a:t>
            </a:r>
            <a:endParaRPr lang="zh-CN" altLang="en-US" dirty="0"/>
          </a:p>
        </p:txBody>
      </p:sp>
      <p:sp>
        <p:nvSpPr>
          <p:cNvPr id="6" name="文本框 5"/>
          <p:cNvSpPr txBox="1"/>
          <p:nvPr/>
        </p:nvSpPr>
        <p:spPr>
          <a:xfrm>
            <a:off x="6224355" y="6411191"/>
            <a:ext cx="2919645" cy="369332"/>
          </a:xfrm>
          <a:prstGeom prst="rect">
            <a:avLst/>
          </a:prstGeom>
          <a:noFill/>
        </p:spPr>
        <p:txBody>
          <a:bodyPr wrap="none" rtlCol="0">
            <a:spAutoFit/>
          </a:bodyPr>
          <a:lstStyle/>
          <a:p>
            <a:r>
              <a:rPr lang="en-GB" altLang="zh-CN" dirty="0" smtClean="0"/>
              <a:t>2023-07-05 FPS 12, </a:t>
            </a:r>
            <a:r>
              <a:rPr lang="en-GB" altLang="zh-CN" dirty="0" err="1" smtClean="0"/>
              <a:t>Nanyang</a:t>
            </a:r>
            <a:endParaRPr lang="zh-CN" altLang="en-US" dirty="0"/>
          </a:p>
        </p:txBody>
      </p:sp>
      <p:sp>
        <p:nvSpPr>
          <p:cNvPr id="7" name="矩形 6"/>
          <p:cNvSpPr/>
          <p:nvPr/>
        </p:nvSpPr>
        <p:spPr>
          <a:xfrm>
            <a:off x="4229099" y="5087077"/>
            <a:ext cx="1741059" cy="1246495"/>
          </a:xfrm>
          <a:prstGeom prst="rect">
            <a:avLst/>
          </a:prstGeom>
        </p:spPr>
        <p:txBody>
          <a:bodyPr wrap="square">
            <a:spAutoFit/>
          </a:bodyPr>
          <a:lstStyle/>
          <a:p>
            <a:r>
              <a:rPr lang="zh-CN" altLang="en-US" sz="1500" dirty="0"/>
              <a:t>国</a:t>
            </a:r>
            <a:r>
              <a:rPr lang="zh-CN" altLang="en-US" sz="1500" dirty="0" smtClean="0"/>
              <a:t>家天文台</a:t>
            </a:r>
            <a:endParaRPr lang="en-US" altLang="zh-CN" sz="1500" dirty="0" smtClean="0"/>
          </a:p>
          <a:p>
            <a:r>
              <a:rPr lang="zh-CN" altLang="en-US" sz="1500" dirty="0" smtClean="0"/>
              <a:t>北师大前沿所</a:t>
            </a:r>
            <a:endParaRPr lang="en-US" altLang="zh-CN" sz="1500" dirty="0" smtClean="0"/>
          </a:p>
          <a:p>
            <a:r>
              <a:rPr lang="zh-CN" altLang="en-US" sz="1500" dirty="0"/>
              <a:t>北</a:t>
            </a:r>
            <a:r>
              <a:rPr lang="zh-CN" altLang="en-US" sz="1500" dirty="0" smtClean="0"/>
              <a:t>京大学</a:t>
            </a:r>
            <a:endParaRPr lang="en-US" altLang="zh-CN" sz="1500" dirty="0" smtClean="0"/>
          </a:p>
          <a:p>
            <a:r>
              <a:rPr lang="zh-CN" altLang="en-US" sz="1500" dirty="0"/>
              <a:t>广</a:t>
            </a:r>
            <a:r>
              <a:rPr lang="zh-CN" altLang="en-US" sz="1500" dirty="0" smtClean="0"/>
              <a:t>州大学</a:t>
            </a:r>
            <a:endParaRPr lang="en-US" altLang="zh-CN" sz="1500" dirty="0" smtClean="0"/>
          </a:p>
          <a:p>
            <a:endParaRPr lang="zh-CN" altLang="en-US" sz="1500" dirty="0"/>
          </a:p>
        </p:txBody>
      </p:sp>
    </p:spTree>
    <p:extLst>
      <p:ext uri="{BB962C8B-B14F-4D97-AF65-F5344CB8AC3E}">
        <p14:creationId xmlns:p14="http://schemas.microsoft.com/office/powerpoint/2010/main" val="1527179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t>Galactic canonical </a:t>
            </a:r>
            <a:r>
              <a:rPr lang="en-US" altLang="zh-CN" sz="3200" dirty="0" smtClean="0"/>
              <a:t>pulsar detection prospect</a:t>
            </a:r>
            <a:endParaRPr lang="zh-CN" altLang="en-US" sz="3200" dirty="0"/>
          </a:p>
        </p:txBody>
      </p:sp>
      <p:pic>
        <p:nvPicPr>
          <p:cNvPr id="4" name="内容占位符 3"/>
          <p:cNvPicPr>
            <a:picLocks noGrp="1" noChangeAspect="1"/>
          </p:cNvPicPr>
          <p:nvPr>
            <p:ph idx="1"/>
          </p:nvPr>
        </p:nvPicPr>
        <p:blipFill>
          <a:blip r:embed="rId2"/>
          <a:stretch>
            <a:fillRect/>
          </a:stretch>
        </p:blipFill>
        <p:spPr>
          <a:xfrm>
            <a:off x="2130136" y="897841"/>
            <a:ext cx="5195455" cy="5960155"/>
          </a:xfrm>
          <a:prstGeom prst="rect">
            <a:avLst/>
          </a:prstGeom>
        </p:spPr>
      </p:pic>
      <p:sp>
        <p:nvSpPr>
          <p:cNvPr id="3" name="矩形 2"/>
          <p:cNvSpPr/>
          <p:nvPr/>
        </p:nvSpPr>
        <p:spPr>
          <a:xfrm>
            <a:off x="0" y="5575453"/>
            <a:ext cx="3616036" cy="861774"/>
          </a:xfrm>
          <a:prstGeom prst="rect">
            <a:avLst/>
          </a:prstGeom>
        </p:spPr>
        <p:txBody>
          <a:bodyPr wrap="square">
            <a:spAutoFit/>
          </a:bodyPr>
          <a:lstStyle/>
          <a:p>
            <a:r>
              <a:rPr lang="zh-CN" altLang="en-US" sz="1600" dirty="0">
                <a:solidFill>
                  <a:srgbClr val="1E3250"/>
                </a:solidFill>
              </a:rPr>
              <a:t>L06: Lorimer et al. (2006)</a:t>
            </a:r>
          </a:p>
          <a:p>
            <a:r>
              <a:rPr lang="zh-CN" altLang="en-US" sz="1600" dirty="0" smtClean="0">
                <a:solidFill>
                  <a:srgbClr val="1E3250"/>
                </a:solidFill>
              </a:rPr>
              <a:t>YK04</a:t>
            </a:r>
            <a:r>
              <a:rPr lang="en-US" altLang="zh-CN" sz="1600" dirty="0" smtClean="0">
                <a:solidFill>
                  <a:srgbClr val="1E3250"/>
                </a:solidFill>
              </a:rPr>
              <a:t>: Y</a:t>
            </a:r>
            <a:r>
              <a:rPr lang="zh-CN" altLang="en-US" sz="1600" dirty="0" smtClean="0">
                <a:solidFill>
                  <a:srgbClr val="1E3250"/>
                </a:solidFill>
              </a:rPr>
              <a:t>usifov </a:t>
            </a:r>
            <a:r>
              <a:rPr lang="zh-CN" altLang="en-US" sz="1600" dirty="0">
                <a:solidFill>
                  <a:srgbClr val="1E3250"/>
                </a:solidFill>
              </a:rPr>
              <a:t>&amp; Kucuk (2004),</a:t>
            </a:r>
          </a:p>
          <a:p>
            <a:r>
              <a:rPr lang="zh-CN" altLang="en-US" sz="1600" dirty="0">
                <a:solidFill>
                  <a:srgbClr val="1E3250"/>
                </a:solidFill>
              </a:rPr>
              <a:t>FK06: </a:t>
            </a:r>
            <a:r>
              <a:rPr lang="zh-CN" altLang="en-US" sz="1600" dirty="0" smtClean="0">
                <a:solidFill>
                  <a:srgbClr val="1E3250"/>
                </a:solidFill>
              </a:rPr>
              <a:t>Faucher-Giguere </a:t>
            </a:r>
            <a:r>
              <a:rPr lang="zh-CN" altLang="en-US" sz="1600" dirty="0">
                <a:solidFill>
                  <a:srgbClr val="1E3250"/>
                </a:solidFill>
              </a:rPr>
              <a:t>&amp; Kaspi (2006)</a:t>
            </a:r>
          </a:p>
        </p:txBody>
      </p:sp>
    </p:spTree>
    <p:extLst>
      <p:ext uri="{BB962C8B-B14F-4D97-AF65-F5344CB8AC3E}">
        <p14:creationId xmlns:p14="http://schemas.microsoft.com/office/powerpoint/2010/main" val="895021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t>Galactic </a:t>
            </a:r>
            <a:r>
              <a:rPr lang="en-US" altLang="zh-CN" sz="3200" dirty="0" smtClean="0"/>
              <a:t>MSP detection prospect</a:t>
            </a:r>
            <a:endParaRPr lang="zh-CN" altLang="en-US" sz="3200" dirty="0"/>
          </a:p>
        </p:txBody>
      </p:sp>
      <p:pic>
        <p:nvPicPr>
          <p:cNvPr id="5" name="内容占位符 4"/>
          <p:cNvPicPr>
            <a:picLocks noGrp="1" noChangeAspect="1"/>
          </p:cNvPicPr>
          <p:nvPr>
            <p:ph idx="1"/>
          </p:nvPr>
        </p:nvPicPr>
        <p:blipFill>
          <a:blip r:embed="rId2"/>
          <a:stretch>
            <a:fillRect/>
          </a:stretch>
        </p:blipFill>
        <p:spPr>
          <a:xfrm>
            <a:off x="2098964" y="982460"/>
            <a:ext cx="5309753" cy="5855685"/>
          </a:xfrm>
          <a:prstGeom prst="rect">
            <a:avLst/>
          </a:prstGeom>
        </p:spPr>
      </p:pic>
      <p:sp>
        <p:nvSpPr>
          <p:cNvPr id="4" name="矩形 3"/>
          <p:cNvSpPr/>
          <p:nvPr/>
        </p:nvSpPr>
        <p:spPr>
          <a:xfrm>
            <a:off x="0" y="5294899"/>
            <a:ext cx="3616036" cy="1077218"/>
          </a:xfrm>
          <a:prstGeom prst="rect">
            <a:avLst/>
          </a:prstGeom>
        </p:spPr>
        <p:txBody>
          <a:bodyPr wrap="square">
            <a:spAutoFit/>
          </a:bodyPr>
          <a:lstStyle/>
          <a:p>
            <a:r>
              <a:rPr lang="en-US" altLang="zh-CN" sz="1600" dirty="0" smtClean="0">
                <a:solidFill>
                  <a:srgbClr val="1E3250"/>
                </a:solidFill>
              </a:rPr>
              <a:t>L15: </a:t>
            </a:r>
            <a:r>
              <a:rPr lang="zh-CN" altLang="en-US" sz="1600" dirty="0">
                <a:solidFill>
                  <a:srgbClr val="1E3250"/>
                </a:solidFill>
              </a:rPr>
              <a:t>Lorimer et al. (</a:t>
            </a:r>
            <a:r>
              <a:rPr lang="zh-CN" altLang="en-US" sz="1600" dirty="0" smtClean="0">
                <a:solidFill>
                  <a:srgbClr val="1E3250"/>
                </a:solidFill>
              </a:rPr>
              <a:t>20</a:t>
            </a:r>
            <a:r>
              <a:rPr lang="en-US" altLang="zh-CN" sz="1600" dirty="0" smtClean="0">
                <a:solidFill>
                  <a:srgbClr val="1E3250"/>
                </a:solidFill>
              </a:rPr>
              <a:t>15</a:t>
            </a:r>
            <a:r>
              <a:rPr lang="zh-CN" altLang="en-US" sz="1600" dirty="0" smtClean="0">
                <a:solidFill>
                  <a:srgbClr val="1E3250"/>
                </a:solidFill>
              </a:rPr>
              <a:t>)</a:t>
            </a:r>
            <a:endParaRPr lang="en-US" altLang="zh-CN" sz="1600" dirty="0" smtClean="0">
              <a:solidFill>
                <a:srgbClr val="1E3250"/>
              </a:solidFill>
            </a:endParaRPr>
          </a:p>
          <a:p>
            <a:r>
              <a:rPr lang="zh-CN" altLang="en-US" sz="1600" dirty="0" smtClean="0">
                <a:solidFill>
                  <a:srgbClr val="1E3250"/>
                </a:solidFill>
              </a:rPr>
              <a:t>L06</a:t>
            </a:r>
            <a:r>
              <a:rPr lang="zh-CN" altLang="en-US" sz="1600" dirty="0">
                <a:solidFill>
                  <a:srgbClr val="1E3250"/>
                </a:solidFill>
              </a:rPr>
              <a:t>: Lorimer et al. (2006)</a:t>
            </a:r>
          </a:p>
          <a:p>
            <a:r>
              <a:rPr lang="zh-CN" altLang="en-US" sz="1600" dirty="0" smtClean="0">
                <a:solidFill>
                  <a:srgbClr val="1E3250"/>
                </a:solidFill>
              </a:rPr>
              <a:t>YK04</a:t>
            </a:r>
            <a:r>
              <a:rPr lang="en-US" altLang="zh-CN" sz="1600" dirty="0" smtClean="0">
                <a:solidFill>
                  <a:srgbClr val="1E3250"/>
                </a:solidFill>
              </a:rPr>
              <a:t>: Y</a:t>
            </a:r>
            <a:r>
              <a:rPr lang="zh-CN" altLang="en-US" sz="1600" dirty="0" smtClean="0">
                <a:solidFill>
                  <a:srgbClr val="1E3250"/>
                </a:solidFill>
              </a:rPr>
              <a:t>usifov </a:t>
            </a:r>
            <a:r>
              <a:rPr lang="zh-CN" altLang="en-US" sz="1600" dirty="0">
                <a:solidFill>
                  <a:srgbClr val="1E3250"/>
                </a:solidFill>
              </a:rPr>
              <a:t>&amp; Kucuk (2004),</a:t>
            </a:r>
          </a:p>
          <a:p>
            <a:r>
              <a:rPr lang="zh-CN" altLang="en-US" sz="1600" dirty="0">
                <a:solidFill>
                  <a:srgbClr val="1E3250"/>
                </a:solidFill>
              </a:rPr>
              <a:t>FK06: </a:t>
            </a:r>
            <a:r>
              <a:rPr lang="zh-CN" altLang="en-US" sz="1600" dirty="0" smtClean="0">
                <a:solidFill>
                  <a:srgbClr val="1E3250"/>
                </a:solidFill>
              </a:rPr>
              <a:t>Faucher-Giguere </a:t>
            </a:r>
            <a:r>
              <a:rPr lang="zh-CN" altLang="en-US" sz="1600" dirty="0">
                <a:solidFill>
                  <a:srgbClr val="1E3250"/>
                </a:solidFill>
              </a:rPr>
              <a:t>&amp; Kaspi (2006)</a:t>
            </a:r>
          </a:p>
        </p:txBody>
      </p:sp>
    </p:spTree>
    <p:extLst>
      <p:ext uri="{BB962C8B-B14F-4D97-AF65-F5344CB8AC3E}">
        <p14:creationId xmlns:p14="http://schemas.microsoft.com/office/powerpoint/2010/main" val="2484287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内容占位符 12">
            <a:extLst>
              <a:ext uri="{FF2B5EF4-FFF2-40B4-BE49-F238E27FC236}">
                <a16:creationId xmlns="" xmlns:a16="http://schemas.microsoft.com/office/drawing/2014/main" id="{7C1B5662-3562-4AA6-BCED-A39D09F8F319}"/>
              </a:ext>
            </a:extLst>
          </p:cNvPr>
          <p:cNvPicPr>
            <a:picLocks noGrp="1" noChangeAspect="1"/>
          </p:cNvPicPr>
          <p:nvPr>
            <p:ph idx="1"/>
          </p:nvPr>
        </p:nvPicPr>
        <p:blipFill>
          <a:blip r:embed="rId2"/>
          <a:stretch>
            <a:fillRect/>
          </a:stretch>
        </p:blipFill>
        <p:spPr>
          <a:xfrm>
            <a:off x="578058" y="300698"/>
            <a:ext cx="2809716" cy="2759317"/>
          </a:xfrm>
        </p:spPr>
      </p:pic>
      <p:pic>
        <p:nvPicPr>
          <p:cNvPr id="16" name="内容占位符 12">
            <a:extLst>
              <a:ext uri="{FF2B5EF4-FFF2-40B4-BE49-F238E27FC236}">
                <a16:creationId xmlns="" xmlns:a16="http://schemas.microsoft.com/office/drawing/2014/main" id="{14A4F231-5A8E-40E6-BAB7-56F0B7767D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44869" y="306857"/>
            <a:ext cx="2809716" cy="2746998"/>
          </a:xfrm>
          <a:prstGeom prst="rect">
            <a:avLst/>
          </a:prstGeom>
        </p:spPr>
      </p:pic>
      <p:pic>
        <p:nvPicPr>
          <p:cNvPr id="17" name="内容占位符 12">
            <a:extLst>
              <a:ext uri="{FF2B5EF4-FFF2-40B4-BE49-F238E27FC236}">
                <a16:creationId xmlns="" xmlns:a16="http://schemas.microsoft.com/office/drawing/2014/main" id="{36A933CC-3A11-4881-AD9C-8000D938CD2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8058" y="3396653"/>
            <a:ext cx="2809716" cy="2746998"/>
          </a:xfrm>
          <a:prstGeom prst="rect">
            <a:avLst/>
          </a:prstGeom>
        </p:spPr>
      </p:pic>
      <p:pic>
        <p:nvPicPr>
          <p:cNvPr id="18" name="内容占位符 12">
            <a:extLst>
              <a:ext uri="{FF2B5EF4-FFF2-40B4-BE49-F238E27FC236}">
                <a16:creationId xmlns="" xmlns:a16="http://schemas.microsoft.com/office/drawing/2014/main" id="{CB9DEF70-E6E8-41E1-9AB7-04A80E36842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51340" y="3390494"/>
            <a:ext cx="2796773" cy="2759317"/>
          </a:xfrm>
          <a:prstGeom prst="rect">
            <a:avLst/>
          </a:prstGeom>
        </p:spPr>
      </p:pic>
      <p:sp>
        <p:nvSpPr>
          <p:cNvPr id="19" name="矩形: 圆角 18">
            <a:extLst>
              <a:ext uri="{FF2B5EF4-FFF2-40B4-BE49-F238E27FC236}">
                <a16:creationId xmlns="" xmlns:a16="http://schemas.microsoft.com/office/drawing/2014/main" id="{32274BC2-944B-4E6A-8F7A-3E331BDED2B0}"/>
              </a:ext>
            </a:extLst>
          </p:cNvPr>
          <p:cNvSpPr/>
          <p:nvPr/>
        </p:nvSpPr>
        <p:spPr>
          <a:xfrm>
            <a:off x="320422" y="306857"/>
            <a:ext cx="8491068" cy="2746998"/>
          </a:xfrm>
          <a:prstGeom prst="roundRect">
            <a:avLst/>
          </a:prstGeom>
          <a:noFill/>
          <a:ln w="25400">
            <a:solidFill>
              <a:schemeClr val="accent1">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 xmlns:a16="http://schemas.microsoft.com/office/drawing/2014/main" id="{DAFC24DB-F130-4C92-9C20-320FC395DD8F}"/>
              </a:ext>
            </a:extLst>
          </p:cNvPr>
          <p:cNvSpPr/>
          <p:nvPr/>
        </p:nvSpPr>
        <p:spPr>
          <a:xfrm>
            <a:off x="320422" y="3358594"/>
            <a:ext cx="8491068" cy="2746998"/>
          </a:xfrm>
          <a:prstGeom prst="roundRect">
            <a:avLst/>
          </a:prstGeom>
          <a:noFill/>
          <a:ln w="25400">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 xmlns:a16="http://schemas.microsoft.com/office/drawing/2014/main" id="{66B1564A-9F4C-477A-BD0F-53A0ECDF9120}"/>
              </a:ext>
            </a:extLst>
          </p:cNvPr>
          <p:cNvSpPr txBox="1"/>
          <p:nvPr/>
        </p:nvSpPr>
        <p:spPr>
          <a:xfrm>
            <a:off x="4082094" y="353858"/>
            <a:ext cx="841022" cy="400110"/>
          </a:xfrm>
          <a:prstGeom prst="rect">
            <a:avLst/>
          </a:prstGeom>
          <a:noFill/>
        </p:spPr>
        <p:txBody>
          <a:bodyPr wrap="square">
            <a:spAutoFit/>
          </a:bodyPr>
          <a:lstStyle/>
          <a:p>
            <a:pPr algn="ctr"/>
            <a:r>
              <a:rPr lang="en-US" altLang="zh-CN" sz="2000"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FAST</a:t>
            </a:r>
          </a:p>
        </p:txBody>
      </p:sp>
      <p:sp>
        <p:nvSpPr>
          <p:cNvPr id="26" name="标注: 左箭头 25">
            <a:extLst>
              <a:ext uri="{FF2B5EF4-FFF2-40B4-BE49-F238E27FC236}">
                <a16:creationId xmlns="" xmlns:a16="http://schemas.microsoft.com/office/drawing/2014/main" id="{FE00252C-2A7F-428C-8C49-881C0309C366}"/>
              </a:ext>
            </a:extLst>
          </p:cNvPr>
          <p:cNvSpPr/>
          <p:nvPr/>
        </p:nvSpPr>
        <p:spPr>
          <a:xfrm>
            <a:off x="3053923" y="951533"/>
            <a:ext cx="2879286" cy="634854"/>
          </a:xfrm>
          <a:prstGeom prst="leftArrowCallout">
            <a:avLst>
              <a:gd name="adj1" fmla="val 35049"/>
              <a:gd name="adj2" fmla="val 23325"/>
              <a:gd name="adj3" fmla="val 18301"/>
              <a:gd name="adj4" fmla="val 92507"/>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zh-CN" sz="1600" dirty="0" smtClean="0">
                <a:solidFill>
                  <a:srgbClr val="151515"/>
                </a:solidFill>
                <a:ea typeface="微软雅黑" panose="020B0503020204020204" pitchFamily="34" charset="-122"/>
              </a:rPr>
              <a:t>expected to detect</a:t>
            </a:r>
            <a:endParaRPr lang="en-US" altLang="zh-CN" sz="1600" dirty="0">
              <a:solidFill>
                <a:srgbClr val="151515"/>
              </a:solidFill>
              <a:ea typeface="微软雅黑" panose="020B0503020204020204" pitchFamily="34" charset="-122"/>
            </a:endParaRPr>
          </a:p>
          <a:p>
            <a:r>
              <a:rPr lang="en-US" altLang="zh-CN" sz="1600" dirty="0" smtClean="0">
                <a:solidFill>
                  <a:srgbClr val="151515"/>
                </a:solidFill>
              </a:rPr>
              <a:t>4200 </a:t>
            </a:r>
            <a:r>
              <a:rPr lang="en-US" altLang="zh-CN" sz="1600" dirty="0">
                <a:solidFill>
                  <a:srgbClr val="151515"/>
                </a:solidFill>
              </a:rPr>
              <a:t>~ </a:t>
            </a:r>
            <a:r>
              <a:rPr lang="en-US" altLang="zh-CN" sz="1600" dirty="0" smtClean="0">
                <a:solidFill>
                  <a:srgbClr val="151515"/>
                </a:solidFill>
              </a:rPr>
              <a:t>8460 </a:t>
            </a:r>
            <a:r>
              <a:rPr lang="en-US" altLang="zh-CN" sz="1600" dirty="0">
                <a:solidFill>
                  <a:srgbClr val="151515"/>
                </a:solidFill>
              </a:rPr>
              <a:t>canonical </a:t>
            </a:r>
            <a:r>
              <a:rPr lang="en-US" altLang="zh-CN" sz="1600" dirty="0" smtClean="0">
                <a:solidFill>
                  <a:srgbClr val="151515"/>
                </a:solidFill>
              </a:rPr>
              <a:t>pulsars</a:t>
            </a:r>
            <a:endParaRPr lang="zh-CN" altLang="en-US" sz="1600" dirty="0">
              <a:solidFill>
                <a:srgbClr val="151515"/>
              </a:solidFill>
            </a:endParaRPr>
          </a:p>
        </p:txBody>
      </p:sp>
      <p:sp>
        <p:nvSpPr>
          <p:cNvPr id="28" name="标注: 右箭头 27">
            <a:extLst>
              <a:ext uri="{FF2B5EF4-FFF2-40B4-BE49-F238E27FC236}">
                <a16:creationId xmlns="" xmlns:a16="http://schemas.microsoft.com/office/drawing/2014/main" id="{B9E86C12-B0D7-4309-84CE-FB34AB4BC338}"/>
              </a:ext>
            </a:extLst>
          </p:cNvPr>
          <p:cNvSpPr/>
          <p:nvPr/>
        </p:nvSpPr>
        <p:spPr>
          <a:xfrm>
            <a:off x="4082094" y="1954253"/>
            <a:ext cx="2047610" cy="628619"/>
          </a:xfrm>
          <a:prstGeom prst="rightArrowCallout">
            <a:avLst>
              <a:gd name="adj1" fmla="val 38532"/>
              <a:gd name="adj2" fmla="val 26692"/>
              <a:gd name="adj3" fmla="val 25000"/>
              <a:gd name="adj4" fmla="val 86122"/>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zh-CN" sz="1600" dirty="0">
                <a:solidFill>
                  <a:srgbClr val="151515"/>
                </a:solidFill>
                <a:ea typeface="微软雅黑" panose="020B0503020204020204" pitchFamily="34" charset="-122"/>
              </a:rPr>
              <a:t>expected to detect</a:t>
            </a:r>
            <a:endParaRPr lang="en-US" altLang="zh-CN" sz="1600" dirty="0">
              <a:solidFill>
                <a:srgbClr val="151515"/>
              </a:solidFill>
              <a:ea typeface="微软雅黑" panose="020B0503020204020204" pitchFamily="34" charset="-122"/>
            </a:endParaRPr>
          </a:p>
          <a:p>
            <a:pPr algn="r"/>
            <a:r>
              <a:rPr lang="en-US" altLang="zh-CN" sz="1600" dirty="0" smtClean="0">
                <a:solidFill>
                  <a:srgbClr val="151515"/>
                </a:solidFill>
              </a:rPr>
              <a:t>520 </a:t>
            </a:r>
            <a:r>
              <a:rPr lang="en-US" altLang="zh-CN" sz="1600" dirty="0">
                <a:solidFill>
                  <a:srgbClr val="151515"/>
                </a:solidFill>
              </a:rPr>
              <a:t>~ </a:t>
            </a:r>
            <a:r>
              <a:rPr lang="en-US" altLang="zh-CN" sz="1600" dirty="0" smtClean="0">
                <a:solidFill>
                  <a:srgbClr val="151515"/>
                </a:solidFill>
              </a:rPr>
              <a:t>1480 MSPs</a:t>
            </a:r>
            <a:endParaRPr lang="zh-CN" altLang="en-US" dirty="0">
              <a:solidFill>
                <a:schemeClr val="tx1"/>
              </a:solidFill>
            </a:endParaRPr>
          </a:p>
        </p:txBody>
      </p:sp>
      <p:sp>
        <p:nvSpPr>
          <p:cNvPr id="30" name="文本框 29">
            <a:extLst>
              <a:ext uri="{FF2B5EF4-FFF2-40B4-BE49-F238E27FC236}">
                <a16:creationId xmlns="" xmlns:a16="http://schemas.microsoft.com/office/drawing/2014/main" id="{82217CEB-F90B-4715-BAFB-CF03030E62DE}"/>
              </a:ext>
            </a:extLst>
          </p:cNvPr>
          <p:cNvSpPr txBox="1"/>
          <p:nvPr/>
        </p:nvSpPr>
        <p:spPr>
          <a:xfrm>
            <a:off x="4048325" y="3442383"/>
            <a:ext cx="1240648" cy="400110"/>
          </a:xfrm>
          <a:prstGeom prst="rect">
            <a:avLst/>
          </a:prstGeom>
          <a:noFill/>
        </p:spPr>
        <p:txBody>
          <a:bodyPr wrap="square">
            <a:spAutoFit/>
          </a:bodyPr>
          <a:lstStyle/>
          <a:p>
            <a:pPr algn="ctr"/>
            <a:r>
              <a:rPr lang="en-US" altLang="zh-CN" sz="2000" b="1" dirty="0" smtClean="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FASTA6</a:t>
            </a:r>
            <a:endParaRPr lang="en-US" altLang="zh-CN" sz="2000" b="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标注: 左箭头 25">
            <a:extLst>
              <a:ext uri="{FF2B5EF4-FFF2-40B4-BE49-F238E27FC236}">
                <a16:creationId xmlns="" xmlns:a16="http://schemas.microsoft.com/office/drawing/2014/main" id="{FE00252C-2A7F-428C-8C49-881C0309C366}"/>
              </a:ext>
            </a:extLst>
          </p:cNvPr>
          <p:cNvSpPr/>
          <p:nvPr/>
        </p:nvSpPr>
        <p:spPr>
          <a:xfrm>
            <a:off x="3053923" y="3991956"/>
            <a:ext cx="2983196" cy="634854"/>
          </a:xfrm>
          <a:prstGeom prst="leftArrowCallout">
            <a:avLst>
              <a:gd name="adj1" fmla="val 35049"/>
              <a:gd name="adj2" fmla="val 23325"/>
              <a:gd name="adj3" fmla="val 18301"/>
              <a:gd name="adj4" fmla="val 93459"/>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zh-CN" sz="1600" dirty="0" smtClean="0">
                <a:solidFill>
                  <a:srgbClr val="151515"/>
                </a:solidFill>
                <a:ea typeface="微软雅黑" panose="020B0503020204020204" pitchFamily="34" charset="-122"/>
              </a:rPr>
              <a:t>expected to detect</a:t>
            </a:r>
            <a:endParaRPr lang="en-US" altLang="zh-CN" sz="1600" dirty="0">
              <a:solidFill>
                <a:srgbClr val="151515"/>
              </a:solidFill>
              <a:ea typeface="微软雅黑" panose="020B0503020204020204" pitchFamily="34" charset="-122"/>
            </a:endParaRPr>
          </a:p>
          <a:p>
            <a:r>
              <a:rPr lang="en-US" altLang="zh-CN" sz="1600" dirty="0" smtClean="0">
                <a:solidFill>
                  <a:srgbClr val="151515"/>
                </a:solidFill>
              </a:rPr>
              <a:t>8380 </a:t>
            </a:r>
            <a:r>
              <a:rPr lang="en-US" altLang="zh-CN" sz="1600" dirty="0">
                <a:solidFill>
                  <a:srgbClr val="151515"/>
                </a:solidFill>
              </a:rPr>
              <a:t>~ </a:t>
            </a:r>
            <a:r>
              <a:rPr lang="en-US" altLang="zh-CN" sz="1600" dirty="0" smtClean="0">
                <a:solidFill>
                  <a:srgbClr val="151515"/>
                </a:solidFill>
              </a:rPr>
              <a:t>17330 </a:t>
            </a:r>
            <a:r>
              <a:rPr lang="en-US" altLang="zh-CN" sz="1600" dirty="0">
                <a:solidFill>
                  <a:srgbClr val="151515"/>
                </a:solidFill>
              </a:rPr>
              <a:t>canonical </a:t>
            </a:r>
            <a:r>
              <a:rPr lang="en-US" altLang="zh-CN" sz="1600" dirty="0" smtClean="0">
                <a:solidFill>
                  <a:srgbClr val="151515"/>
                </a:solidFill>
              </a:rPr>
              <a:t>pulsars</a:t>
            </a:r>
            <a:endParaRPr lang="zh-CN" altLang="en-US" sz="1600" dirty="0">
              <a:solidFill>
                <a:srgbClr val="151515"/>
              </a:solidFill>
            </a:endParaRPr>
          </a:p>
        </p:txBody>
      </p:sp>
      <p:sp>
        <p:nvSpPr>
          <p:cNvPr id="21" name="标注: 右箭头 27">
            <a:extLst>
              <a:ext uri="{FF2B5EF4-FFF2-40B4-BE49-F238E27FC236}">
                <a16:creationId xmlns="" xmlns:a16="http://schemas.microsoft.com/office/drawing/2014/main" id="{B9E86C12-B0D7-4309-84CE-FB34AB4BC338}"/>
              </a:ext>
            </a:extLst>
          </p:cNvPr>
          <p:cNvSpPr/>
          <p:nvPr/>
        </p:nvSpPr>
        <p:spPr>
          <a:xfrm>
            <a:off x="4082094" y="5051891"/>
            <a:ext cx="2047610" cy="628619"/>
          </a:xfrm>
          <a:prstGeom prst="rightArrowCallout">
            <a:avLst>
              <a:gd name="adj1" fmla="val 38532"/>
              <a:gd name="adj2" fmla="val 26692"/>
              <a:gd name="adj3" fmla="val 25000"/>
              <a:gd name="adj4" fmla="val 86122"/>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zh-CN" sz="1600" dirty="0">
                <a:solidFill>
                  <a:srgbClr val="151515"/>
                </a:solidFill>
                <a:ea typeface="微软雅黑" panose="020B0503020204020204" pitchFamily="34" charset="-122"/>
              </a:rPr>
              <a:t>expected to detect</a:t>
            </a:r>
            <a:endParaRPr lang="en-US" altLang="zh-CN" sz="1600" dirty="0">
              <a:solidFill>
                <a:srgbClr val="151515"/>
              </a:solidFill>
              <a:ea typeface="微软雅黑" panose="020B0503020204020204" pitchFamily="34" charset="-122"/>
            </a:endParaRPr>
          </a:p>
          <a:p>
            <a:pPr algn="r"/>
            <a:r>
              <a:rPr lang="en-US" altLang="zh-CN" sz="1600" dirty="0">
                <a:solidFill>
                  <a:srgbClr val="151515"/>
                </a:solidFill>
              </a:rPr>
              <a:t>1140  ~ </a:t>
            </a:r>
            <a:r>
              <a:rPr lang="en-US" altLang="zh-CN" sz="1600" dirty="0" smtClean="0">
                <a:solidFill>
                  <a:srgbClr val="151515"/>
                </a:solidFill>
              </a:rPr>
              <a:t>4680 MSPs</a:t>
            </a:r>
            <a:endParaRPr lang="zh-CN" altLang="en-US" dirty="0">
              <a:solidFill>
                <a:schemeClr val="tx1"/>
              </a:solidFill>
            </a:endParaRPr>
          </a:p>
        </p:txBody>
      </p:sp>
    </p:spTree>
    <p:extLst>
      <p:ext uri="{BB962C8B-B14F-4D97-AF65-F5344CB8AC3E}">
        <p14:creationId xmlns:p14="http://schemas.microsoft.com/office/powerpoint/2010/main" val="183069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3"/>
          <p:cNvPicPr>
            <a:picLocks noChangeAspect="1"/>
          </p:cNvPicPr>
          <p:nvPr/>
        </p:nvPicPr>
        <p:blipFill>
          <a:blip r:embed="rId3"/>
          <a:stretch>
            <a:fillRect/>
          </a:stretch>
        </p:blipFill>
        <p:spPr>
          <a:xfrm>
            <a:off x="-21572" y="2682131"/>
            <a:ext cx="4588316" cy="3441237"/>
          </a:xfrm>
          <a:prstGeom prst="rect">
            <a:avLst/>
          </a:prstGeom>
        </p:spPr>
      </p:pic>
      <p:sp>
        <p:nvSpPr>
          <p:cNvPr id="2" name="标题 1">
            <a:extLst>
              <a:ext uri="{FF2B5EF4-FFF2-40B4-BE49-F238E27FC236}">
                <a16:creationId xmlns:a16="http://schemas.microsoft.com/office/drawing/2014/main" xmlns="" id="{8C6BD4A4-FED7-4836-8233-1405E842EE37}"/>
              </a:ext>
            </a:extLst>
          </p:cNvPr>
          <p:cNvSpPr>
            <a:spLocks noGrp="1"/>
          </p:cNvSpPr>
          <p:nvPr>
            <p:ph type="title"/>
          </p:nvPr>
        </p:nvSpPr>
        <p:spPr/>
        <p:txBody>
          <a:bodyPr/>
          <a:lstStyle/>
          <a:p>
            <a:r>
              <a:rPr lang="en-US" altLang="zh-CN" dirty="0"/>
              <a:t>Survey time estimation</a:t>
            </a:r>
            <a:endParaRPr lang="zh-CN" altLang="en-US" dirty="0"/>
          </a:p>
        </p:txBody>
      </p:sp>
      <p:pic>
        <p:nvPicPr>
          <p:cNvPr id="6" name="内容占位符 5"/>
          <p:cNvPicPr>
            <a:picLocks noGrp="1" noChangeAspect="1"/>
          </p:cNvPicPr>
          <p:nvPr>
            <p:ph idx="1"/>
          </p:nvPr>
        </p:nvPicPr>
        <p:blipFill>
          <a:blip r:embed="rId4"/>
          <a:stretch>
            <a:fillRect/>
          </a:stretch>
        </p:blipFill>
        <p:spPr>
          <a:xfrm>
            <a:off x="4245349" y="1766940"/>
            <a:ext cx="4909042" cy="4093534"/>
          </a:xfrm>
          <a:prstGeom prst="rect">
            <a:avLst/>
          </a:prstGeom>
        </p:spPr>
      </p:pic>
      <p:sp>
        <p:nvSpPr>
          <p:cNvPr id="7" name="矩形 6"/>
          <p:cNvSpPr/>
          <p:nvPr/>
        </p:nvSpPr>
        <p:spPr>
          <a:xfrm>
            <a:off x="4665518" y="1120608"/>
            <a:ext cx="4229100" cy="646331"/>
          </a:xfrm>
          <a:prstGeom prst="rect">
            <a:avLst/>
          </a:prstGeom>
        </p:spPr>
        <p:txBody>
          <a:bodyPr wrap="square">
            <a:spAutoFit/>
          </a:bodyPr>
          <a:lstStyle/>
          <a:p>
            <a:pPr algn="ctr"/>
            <a:r>
              <a:rPr lang="zh-CN" altLang="en-US" sz="2000" dirty="0">
                <a:solidFill>
                  <a:srgbClr val="1E3250"/>
                </a:solidFill>
              </a:rPr>
              <a:t>Simulated pulsar detection numbers </a:t>
            </a:r>
            <a:endParaRPr lang="en-US" altLang="zh-CN" sz="2000" dirty="0" smtClean="0">
              <a:solidFill>
                <a:srgbClr val="1E3250"/>
              </a:solidFill>
            </a:endParaRPr>
          </a:p>
          <a:p>
            <a:pPr algn="ctr"/>
            <a:r>
              <a:rPr lang="en-US" altLang="zh-CN" sz="1600" dirty="0" smtClean="0">
                <a:solidFill>
                  <a:srgbClr val="1E3250"/>
                </a:solidFill>
              </a:rPr>
              <a:t>(</a:t>
            </a:r>
            <a:r>
              <a:rPr lang="zh-CN" altLang="en-US" sz="1600" dirty="0" smtClean="0">
                <a:solidFill>
                  <a:srgbClr val="1E3250"/>
                </a:solidFill>
              </a:rPr>
              <a:t>snapshot </a:t>
            </a:r>
            <a:r>
              <a:rPr lang="zh-CN" altLang="en-US" sz="1600" dirty="0">
                <a:solidFill>
                  <a:srgbClr val="1E3250"/>
                </a:solidFill>
              </a:rPr>
              <a:t>model with L06 radial </a:t>
            </a:r>
            <a:r>
              <a:rPr lang="zh-CN" altLang="en-US" sz="1600" dirty="0" smtClean="0">
                <a:solidFill>
                  <a:srgbClr val="1E3250"/>
                </a:solidFill>
              </a:rPr>
              <a:t>distribution</a:t>
            </a:r>
            <a:r>
              <a:rPr lang="en-US" altLang="zh-CN" sz="1600" dirty="0" smtClean="0">
                <a:solidFill>
                  <a:srgbClr val="1E3250"/>
                </a:solidFill>
              </a:rPr>
              <a:t>)</a:t>
            </a:r>
            <a:endParaRPr lang="zh-CN" altLang="en-US" sz="1600" dirty="0">
              <a:solidFill>
                <a:srgbClr val="1E3250"/>
              </a:solidFill>
            </a:endParaRPr>
          </a:p>
        </p:txBody>
      </p:sp>
      <p:sp>
        <p:nvSpPr>
          <p:cNvPr id="3" name="文本框 2"/>
          <p:cNvSpPr txBox="1"/>
          <p:nvPr/>
        </p:nvSpPr>
        <p:spPr>
          <a:xfrm>
            <a:off x="497220" y="1079571"/>
            <a:ext cx="3908525" cy="1374735"/>
          </a:xfrm>
          <a:prstGeom prst="rect">
            <a:avLst/>
          </a:prstGeom>
          <a:noFill/>
        </p:spPr>
        <p:txBody>
          <a:bodyPr wrap="square" rtlCol="0">
            <a:spAutoFit/>
          </a:bodyPr>
          <a:lstStyle/>
          <a:p>
            <a:pPr>
              <a:spcBef>
                <a:spcPts val="400"/>
              </a:spcBef>
            </a:pPr>
            <a:r>
              <a:rPr lang="en-US" altLang="zh-CN" sz="1400" dirty="0" smtClean="0">
                <a:latin typeface="Arial" panose="020B0604020202020204" pitchFamily="34" charset="0"/>
                <a:ea typeface="Arial Unicode MS" panose="020B0604020202020204" pitchFamily="34" charset="-122"/>
                <a:cs typeface="Arial" panose="020B0604020202020204" pitchFamily="34" charset="0"/>
              </a:rPr>
              <a:t>target sky area: 4035 deg</a:t>
            </a:r>
            <a:r>
              <a:rPr lang="en-US" altLang="zh-CN" sz="1400" baseline="30000" dirty="0" smtClean="0">
                <a:latin typeface="Arial" panose="020B0604020202020204" pitchFamily="34" charset="0"/>
                <a:ea typeface="Arial Unicode MS" panose="020B0604020202020204" pitchFamily="34" charset="-122"/>
                <a:cs typeface="Arial" panose="020B0604020202020204" pitchFamily="34" charset="0"/>
              </a:rPr>
              <a:t>2</a:t>
            </a:r>
          </a:p>
          <a:p>
            <a:pPr>
              <a:spcBef>
                <a:spcPts val="400"/>
              </a:spcBef>
            </a:pPr>
            <a:r>
              <a:rPr lang="en-US" altLang="zh-CN" sz="1400" dirty="0" smtClean="0">
                <a:latin typeface="Arial" panose="020B0604020202020204" pitchFamily="34" charset="0"/>
                <a:ea typeface="Arial Unicode MS" panose="020B0604020202020204" pitchFamily="34" charset="-122"/>
                <a:cs typeface="Arial" panose="020B0604020202020204" pitchFamily="34" charset="0"/>
              </a:rPr>
              <a:t>assume a FWHM of 30’ (PAF)</a:t>
            </a:r>
          </a:p>
          <a:p>
            <a:pPr>
              <a:spcBef>
                <a:spcPts val="400"/>
              </a:spcBef>
            </a:pPr>
            <a:r>
              <a:rPr lang="en-US" altLang="zh-CN" sz="1400" dirty="0" smtClean="0">
                <a:latin typeface="Arial" panose="020B0604020202020204" pitchFamily="34" charset="0"/>
                <a:ea typeface="Arial Unicode MS" panose="020B0604020202020204" pitchFamily="34" charset="-122"/>
                <a:cs typeface="Arial" panose="020B0604020202020204" pitchFamily="34" charset="0"/>
              </a:rPr>
              <a:t>need 20550 </a:t>
            </a:r>
            <a:r>
              <a:rPr lang="en-US" altLang="zh-CN" sz="1400" dirty="0" err="1" smtClean="0">
                <a:latin typeface="Arial" panose="020B0604020202020204" pitchFamily="34" charset="0"/>
                <a:ea typeface="Arial Unicode MS" panose="020B0604020202020204" pitchFamily="34" charset="-122"/>
                <a:cs typeface="Arial" panose="020B0604020202020204" pitchFamily="34" charset="0"/>
              </a:rPr>
              <a:t>pointings</a:t>
            </a:r>
            <a:r>
              <a:rPr lang="en-US" altLang="zh-CN" sz="1400" dirty="0" smtClean="0">
                <a:latin typeface="Arial" panose="020B0604020202020204" pitchFamily="34" charset="0"/>
                <a:ea typeface="Arial Unicode MS" panose="020B0604020202020204" pitchFamily="34" charset="-122"/>
                <a:cs typeface="Arial" panose="020B0604020202020204" pitchFamily="34" charset="0"/>
              </a:rPr>
              <a:t> in total</a:t>
            </a:r>
          </a:p>
          <a:p>
            <a:pPr>
              <a:spcBef>
                <a:spcPts val="400"/>
              </a:spcBef>
            </a:pPr>
            <a:r>
              <a:rPr lang="en-US" altLang="zh-CN" sz="1400" dirty="0" smtClean="0">
                <a:latin typeface="Arial" panose="020B0604020202020204" pitchFamily="34" charset="0"/>
                <a:ea typeface="Arial Unicode MS" panose="020B0604020202020204" pitchFamily="34" charset="-122"/>
                <a:cs typeface="Arial" panose="020B0604020202020204" pitchFamily="34" charset="0"/>
              </a:rPr>
              <a:t>5min T</a:t>
            </a:r>
            <a:r>
              <a:rPr lang="en-US" altLang="zh-CN" sz="1400" baseline="-25000" dirty="0" smtClean="0">
                <a:latin typeface="Arial" panose="020B0604020202020204" pitchFamily="34" charset="0"/>
                <a:ea typeface="Arial Unicode MS" panose="020B0604020202020204" pitchFamily="34" charset="-122"/>
                <a:cs typeface="Arial" panose="020B0604020202020204" pitchFamily="34" charset="0"/>
              </a:rPr>
              <a:t>int</a:t>
            </a:r>
            <a:r>
              <a:rPr lang="en-US" altLang="zh-CN" sz="1400" dirty="0" smtClean="0">
                <a:latin typeface="Arial" panose="020B0604020202020204" pitchFamily="34" charset="0"/>
                <a:ea typeface="Arial Unicode MS" panose="020B0604020202020204" pitchFamily="34" charset="-122"/>
                <a:cs typeface="Arial" panose="020B0604020202020204" pitchFamily="34" charset="0"/>
              </a:rPr>
              <a:t> -&gt; 1713 </a:t>
            </a:r>
            <a:r>
              <a:rPr lang="en-US" altLang="zh-CN" sz="1400" dirty="0" err="1" smtClean="0">
                <a:latin typeface="Arial" panose="020B0604020202020204" pitchFamily="34" charset="0"/>
                <a:ea typeface="Arial Unicode MS" panose="020B0604020202020204" pitchFamily="34" charset="-122"/>
                <a:cs typeface="Arial" panose="020B0604020202020204" pitchFamily="34" charset="0"/>
              </a:rPr>
              <a:t>hr</a:t>
            </a:r>
            <a:r>
              <a:rPr lang="en-US" altLang="zh-CN" sz="1400" dirty="0" smtClean="0">
                <a:latin typeface="Arial" panose="020B0604020202020204" pitchFamily="34" charset="0"/>
                <a:ea typeface="Arial Unicode MS" panose="020B0604020202020204" pitchFamily="34" charset="-122"/>
                <a:cs typeface="Arial" panose="020B0604020202020204" pitchFamily="34" charset="0"/>
              </a:rPr>
              <a:t> </a:t>
            </a:r>
            <a:r>
              <a:rPr lang="en-US" altLang="zh-CN" sz="1400" dirty="0" err="1" smtClean="0">
                <a:latin typeface="Arial" panose="020B0604020202020204" pitchFamily="34" charset="0"/>
                <a:ea typeface="Arial Unicode MS" panose="020B0604020202020204" pitchFamily="34" charset="-122"/>
                <a:cs typeface="Arial" panose="020B0604020202020204" pitchFamily="34" charset="0"/>
              </a:rPr>
              <a:t>obs</a:t>
            </a:r>
            <a:r>
              <a:rPr lang="en-US" altLang="zh-CN" sz="1400" dirty="0" smtClean="0">
                <a:latin typeface="Arial" panose="020B0604020202020204" pitchFamily="34" charset="0"/>
                <a:ea typeface="Arial Unicode MS" panose="020B0604020202020204" pitchFamily="34" charset="-122"/>
                <a:cs typeface="Arial" panose="020B0604020202020204" pitchFamily="34" charset="0"/>
              </a:rPr>
              <a:t> </a:t>
            </a:r>
          </a:p>
          <a:p>
            <a:pPr>
              <a:spcBef>
                <a:spcPts val="400"/>
              </a:spcBef>
            </a:pPr>
            <a:r>
              <a:rPr lang="en-US" altLang="zh-CN" sz="1400" dirty="0" smtClean="0">
                <a:latin typeface="Arial" panose="020B0604020202020204" pitchFamily="34" charset="0"/>
                <a:ea typeface="Arial Unicode MS" panose="020B0604020202020204" pitchFamily="34" charset="-122"/>
                <a:cs typeface="Arial" panose="020B0604020202020204" pitchFamily="34" charset="0"/>
              </a:rPr>
              <a:t>additional 10 min overhead for each pointing…</a:t>
            </a:r>
            <a:endParaRPr lang="zh-CN" altLang="en-US" sz="1400" baseline="30000" dirty="0">
              <a:latin typeface="Arial" panose="020B0604020202020204" pitchFamily="34" charset="0"/>
              <a:ea typeface="Arial Unicode MS" panose="020B0604020202020204" pitchFamily="34" charset="-122"/>
              <a:cs typeface="Arial" panose="020B0604020202020204" pitchFamily="34" charset="0"/>
            </a:endParaRPr>
          </a:p>
        </p:txBody>
      </p:sp>
    </p:spTree>
    <p:extLst>
      <p:ext uri="{BB962C8B-B14F-4D97-AF65-F5344CB8AC3E}">
        <p14:creationId xmlns:p14="http://schemas.microsoft.com/office/powerpoint/2010/main" val="1744778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485214A-4810-47D6-A4FD-CCCDCA97C995}"/>
              </a:ext>
            </a:extLst>
          </p:cNvPr>
          <p:cNvSpPr>
            <a:spLocks noGrp="1"/>
          </p:cNvSpPr>
          <p:nvPr>
            <p:ph type="title"/>
          </p:nvPr>
        </p:nvSpPr>
        <p:spPr>
          <a:xfrm>
            <a:off x="346841" y="197204"/>
            <a:ext cx="8439807" cy="759481"/>
          </a:xfrm>
        </p:spPr>
        <p:txBody>
          <a:bodyPr/>
          <a:lstStyle/>
          <a:p>
            <a:r>
              <a:rPr lang="en-US" altLang="zh-CN" dirty="0"/>
              <a:t>M31</a:t>
            </a:r>
            <a:endParaRPr lang="zh-CN" altLang="en-US" dirty="0"/>
          </a:p>
        </p:txBody>
      </p:sp>
      <p:sp>
        <p:nvSpPr>
          <p:cNvPr id="3" name="内容占位符 2">
            <a:extLst>
              <a:ext uri="{FF2B5EF4-FFF2-40B4-BE49-F238E27FC236}">
                <a16:creationId xmlns:a16="http://schemas.microsoft.com/office/drawing/2014/main" xmlns="" id="{502EBCBE-F261-43AA-AE6D-403450C5728B}"/>
              </a:ext>
            </a:extLst>
          </p:cNvPr>
          <p:cNvSpPr>
            <a:spLocks noGrp="1"/>
          </p:cNvSpPr>
          <p:nvPr>
            <p:ph idx="1"/>
          </p:nvPr>
        </p:nvSpPr>
        <p:spPr>
          <a:xfrm>
            <a:off x="346842" y="1122219"/>
            <a:ext cx="8163313" cy="1891146"/>
          </a:xfrm>
        </p:spPr>
        <p:txBody>
          <a:bodyPr numCol="1">
            <a:normAutofit lnSpcReduction="10000"/>
          </a:bodyPr>
          <a:lstStyle/>
          <a:p>
            <a:pPr>
              <a:lnSpc>
                <a:spcPct val="100000"/>
              </a:lnSpc>
            </a:pPr>
            <a:r>
              <a:rPr lang="en-US" altLang="zh-CN" sz="2000" dirty="0" smtClean="0"/>
              <a:t>Following similar method with Smits et al. 2009</a:t>
            </a:r>
          </a:p>
          <a:p>
            <a:pPr>
              <a:lnSpc>
                <a:spcPct val="100000"/>
              </a:lnSpc>
            </a:pPr>
            <a:r>
              <a:rPr lang="en-US" altLang="zh-CN" sz="2000" dirty="0" smtClean="0"/>
              <a:t>Distance</a:t>
            </a:r>
            <a:r>
              <a:rPr lang="en-US" altLang="zh-CN" sz="2000" dirty="0"/>
              <a:t>:</a:t>
            </a:r>
            <a:r>
              <a:rPr lang="en-US" altLang="zh-CN" sz="2000" dirty="0" smtClean="0"/>
              <a:t> </a:t>
            </a:r>
            <a:r>
              <a:rPr lang="en-US" altLang="zh-CN" sz="2000" dirty="0"/>
              <a:t>776±22 </a:t>
            </a:r>
            <a:r>
              <a:rPr lang="en-US" altLang="zh-CN" sz="2000" dirty="0" err="1" smtClean="0"/>
              <a:t>kpc</a:t>
            </a:r>
            <a:endParaRPr lang="en-US" altLang="zh-CN" sz="2000" dirty="0" smtClean="0"/>
          </a:p>
          <a:p>
            <a:pPr>
              <a:lnSpc>
                <a:spcPct val="100000"/>
              </a:lnSpc>
            </a:pPr>
            <a:r>
              <a:rPr lang="en-US" altLang="zh-CN" sz="2000" dirty="0"/>
              <a:t>covering M31 in </a:t>
            </a:r>
            <a:r>
              <a:rPr lang="en-US" altLang="zh-CN" sz="2000" dirty="0" smtClean="0"/>
              <a:t>17 </a:t>
            </a:r>
            <a:r>
              <a:rPr lang="en-US" altLang="zh-CN" sz="2000" dirty="0" err="1" smtClean="0"/>
              <a:t>pointings</a:t>
            </a:r>
            <a:endParaRPr lang="en-US" altLang="zh-CN" sz="2000" dirty="0" smtClean="0"/>
          </a:p>
          <a:p>
            <a:pPr>
              <a:lnSpc>
                <a:spcPct val="100000"/>
              </a:lnSpc>
            </a:pPr>
            <a:r>
              <a:rPr lang="en-US" altLang="zh-CN" sz="2000" dirty="0"/>
              <a:t>Considering a time integration of 2 hours for </a:t>
            </a:r>
            <a:r>
              <a:rPr lang="en-US" altLang="zh-CN" sz="2000" dirty="0" smtClean="0"/>
              <a:t>each pointing, the total </a:t>
            </a:r>
            <a:r>
              <a:rPr lang="en-US" altLang="zh-CN" sz="2000" dirty="0"/>
              <a:t>survey time </a:t>
            </a:r>
            <a:r>
              <a:rPr lang="en-US" altLang="zh-CN" sz="2000" dirty="0" smtClean="0"/>
              <a:t>∼</a:t>
            </a:r>
            <a:r>
              <a:rPr lang="en-US" altLang="zh-CN" sz="2000" dirty="0"/>
              <a:t>37 hours </a:t>
            </a:r>
            <a:r>
              <a:rPr lang="en-US" altLang="zh-CN" sz="2000" dirty="0" smtClean="0"/>
              <a:t>(including </a:t>
            </a:r>
            <a:r>
              <a:rPr lang="en-US" altLang="zh-CN" sz="2000" dirty="0"/>
              <a:t>10-min </a:t>
            </a:r>
            <a:r>
              <a:rPr lang="en-US" altLang="zh-CN" sz="2000" dirty="0" smtClean="0"/>
              <a:t>overhead)</a:t>
            </a:r>
          </a:p>
          <a:p>
            <a:endParaRPr lang="en-US" altLang="zh-CN" sz="2000" dirty="0" smtClean="0"/>
          </a:p>
          <a:p>
            <a:endParaRPr lang="zh-CN" altLang="en-US" sz="2000" dirty="0"/>
          </a:p>
        </p:txBody>
      </p:sp>
      <p:graphicFrame>
        <p:nvGraphicFramePr>
          <p:cNvPr id="7" name="表格 6"/>
          <p:cNvGraphicFramePr>
            <a:graphicFrameLocks noGrp="1"/>
          </p:cNvGraphicFramePr>
          <p:nvPr>
            <p:extLst>
              <p:ext uri="{D42A27DB-BD31-4B8C-83A1-F6EECF244321}">
                <p14:modId xmlns:p14="http://schemas.microsoft.com/office/powerpoint/2010/main" val="605350519"/>
              </p:ext>
            </p:extLst>
          </p:nvPr>
        </p:nvGraphicFramePr>
        <p:xfrm>
          <a:off x="346840" y="3137335"/>
          <a:ext cx="8059405" cy="2433320"/>
        </p:xfrm>
        <a:graphic>
          <a:graphicData uri="http://schemas.openxmlformats.org/drawingml/2006/table">
            <a:tbl>
              <a:tblPr firstRow="1" bandRow="1">
                <a:tableStyleId>{5C22544A-7EE6-4342-B048-85BDC9FD1C3A}</a:tableStyleId>
              </a:tblPr>
              <a:tblGrid>
                <a:gridCol w="993587"/>
                <a:gridCol w="1818409"/>
                <a:gridCol w="1527464"/>
                <a:gridCol w="1849582"/>
                <a:gridCol w="1870363"/>
              </a:tblGrid>
              <a:tr h="370840">
                <a:tc>
                  <a:txBody>
                    <a:bodyPr/>
                    <a:lstStyle/>
                    <a:p>
                      <a:pPr algn="l"/>
                      <a:endParaRPr lang="zh-CN" altLang="en-US" sz="1600" b="0" dirty="0"/>
                    </a:p>
                  </a:txBody>
                  <a:tcPr/>
                </a:tc>
                <a:tc>
                  <a:txBody>
                    <a:bodyPr/>
                    <a:lstStyle/>
                    <a:p>
                      <a:pPr algn="ctr"/>
                      <a:r>
                        <a:rPr lang="en-US" altLang="zh-CN" sz="1600" b="0" dirty="0" smtClean="0"/>
                        <a:t>L-band luminosity detection threshold</a:t>
                      </a:r>
                      <a:endParaRPr lang="zh-CN" altLang="en-US" sz="1600" b="0" dirty="0"/>
                    </a:p>
                  </a:txBody>
                  <a:tcPr/>
                </a:tc>
                <a:tc>
                  <a:txBody>
                    <a:bodyPr/>
                    <a:lstStyle/>
                    <a:p>
                      <a:pPr algn="ctr"/>
                      <a:r>
                        <a:rPr lang="en-US" altLang="zh-CN" sz="1600" b="0" dirty="0" smtClean="0"/>
                        <a:t>snapshot model FK06 L-</a:t>
                      </a:r>
                      <a:r>
                        <a:rPr lang="en-US" altLang="zh-CN" sz="1600" b="0" dirty="0" err="1" smtClean="0"/>
                        <a:t>dist</a:t>
                      </a:r>
                      <a:endParaRPr lang="zh-CN" altLang="en-US" sz="1600" b="0" dirty="0"/>
                    </a:p>
                  </a:txBody>
                  <a:tcPr/>
                </a:tc>
                <a:tc>
                  <a:txBody>
                    <a:bodyPr/>
                    <a:lstStyle/>
                    <a:p>
                      <a:pPr algn="ctr"/>
                      <a:r>
                        <a:rPr lang="en-US" altLang="zh-CN" sz="1600" b="0" dirty="0" smtClean="0"/>
                        <a:t>evolutionary  model FK06 L-</a:t>
                      </a:r>
                      <a:r>
                        <a:rPr lang="en-US" altLang="zh-CN" sz="1600" b="0" dirty="0" err="1" smtClean="0"/>
                        <a:t>dist</a:t>
                      </a:r>
                      <a:endParaRPr lang="zh-CN" altLang="en-US" sz="1600" b="0" dirty="0"/>
                    </a:p>
                  </a:txBody>
                  <a:tcPr/>
                </a:tc>
                <a:tc>
                  <a:txBody>
                    <a:bodyPr/>
                    <a:lstStyle/>
                    <a:p>
                      <a:pPr algn="ctr"/>
                      <a:r>
                        <a:rPr lang="en-US" altLang="zh-CN" sz="1600" b="0" dirty="0" smtClean="0"/>
                        <a:t>evolutionary  model </a:t>
                      </a:r>
                      <a:r>
                        <a:rPr lang="en-US" altLang="zh-CN" sz="1600" b="0" dirty="0" err="1" smtClean="0"/>
                        <a:t>fanbeam</a:t>
                      </a:r>
                      <a:r>
                        <a:rPr lang="en-US" altLang="zh-CN" sz="1600" b="0" dirty="0" smtClean="0"/>
                        <a:t> L-</a:t>
                      </a:r>
                      <a:r>
                        <a:rPr lang="en-US" altLang="zh-CN" sz="1600" b="0" dirty="0" err="1" smtClean="0"/>
                        <a:t>dist</a:t>
                      </a:r>
                      <a:endParaRPr lang="zh-CN" altLang="en-US" sz="1600" b="0" dirty="0"/>
                    </a:p>
                  </a:txBody>
                  <a:tcPr/>
                </a:tc>
              </a:tr>
              <a:tr h="370840">
                <a:tc>
                  <a:txBody>
                    <a:bodyPr/>
                    <a:lstStyle/>
                    <a:p>
                      <a:pPr algn="l"/>
                      <a:r>
                        <a:rPr lang="en-US" altLang="zh-CN" sz="1600" b="0" dirty="0" smtClean="0"/>
                        <a:t> FAST</a:t>
                      </a:r>
                      <a:endParaRPr lang="zh-CN" altLang="en-US" sz="1600" b="0" dirty="0"/>
                    </a:p>
                  </a:txBody>
                  <a:tcPr/>
                </a:tc>
                <a:tc>
                  <a:txBody>
                    <a:bodyPr/>
                    <a:lstStyle/>
                    <a:p>
                      <a:pPr algn="ctr"/>
                      <a:r>
                        <a:rPr lang="en-US" altLang="zh-CN" sz="1600" b="0" dirty="0" smtClean="0"/>
                        <a:t>670 </a:t>
                      </a:r>
                      <a:r>
                        <a:rPr lang="en-US" altLang="zh-CN" sz="1600" b="0" dirty="0" err="1" smtClean="0"/>
                        <a:t>mJy</a:t>
                      </a:r>
                      <a:r>
                        <a:rPr lang="en-US" altLang="zh-CN" sz="1600" b="0" dirty="0" smtClean="0"/>
                        <a:t> kpc</a:t>
                      </a:r>
                      <a:r>
                        <a:rPr lang="en-US" altLang="zh-CN" sz="1600" b="0" baseline="30000" dirty="0" smtClean="0"/>
                        <a:t>2</a:t>
                      </a:r>
                      <a:endParaRPr lang="zh-CN" altLang="en-US" sz="1600" b="0" baseline="30000" dirty="0"/>
                    </a:p>
                  </a:txBody>
                  <a:tcPr/>
                </a:tc>
                <a:tc>
                  <a:txBody>
                    <a:bodyPr/>
                    <a:lstStyle/>
                    <a:p>
                      <a:pPr algn="ctr"/>
                      <a:r>
                        <a:rPr lang="en-US" altLang="zh-CN" sz="1600" b="0" dirty="0" smtClean="0"/>
                        <a:t>1</a:t>
                      </a:r>
                      <a:endParaRPr lang="zh-CN" altLang="en-US" sz="1600" b="0" dirty="0"/>
                    </a:p>
                  </a:txBody>
                  <a:tcPr/>
                </a:tc>
                <a:tc>
                  <a:txBody>
                    <a:bodyPr/>
                    <a:lstStyle/>
                    <a:p>
                      <a:pPr algn="ctr"/>
                      <a:r>
                        <a:rPr lang="en-US" altLang="zh-CN" sz="1600" b="0" dirty="0" smtClean="0"/>
                        <a:t>12</a:t>
                      </a:r>
                      <a:endParaRPr lang="zh-CN" altLang="en-US" sz="1600" b="0" dirty="0"/>
                    </a:p>
                  </a:txBody>
                  <a:tcPr/>
                </a:tc>
                <a:tc>
                  <a:txBody>
                    <a:bodyPr/>
                    <a:lstStyle/>
                    <a:p>
                      <a:pPr algn="ctr"/>
                      <a:r>
                        <a:rPr lang="en-US" altLang="zh-CN" sz="1600" b="0" dirty="0" smtClean="0"/>
                        <a:t>34</a:t>
                      </a:r>
                      <a:endParaRPr lang="zh-CN" altLang="en-US" sz="1600" b="0" dirty="0"/>
                    </a:p>
                  </a:txBody>
                  <a:tcPr/>
                </a:tc>
              </a:tr>
              <a:tr h="370840">
                <a:tc>
                  <a:txBody>
                    <a:bodyPr/>
                    <a:lstStyle/>
                    <a:p>
                      <a:pPr algn="l"/>
                      <a:r>
                        <a:rPr lang="en-US" altLang="zh-CN" sz="1600" b="0" dirty="0" smtClean="0"/>
                        <a:t> FASTA3-i</a:t>
                      </a:r>
                      <a:endParaRPr lang="zh-CN" altLang="en-US" sz="1600" b="0" dirty="0"/>
                    </a:p>
                  </a:txBody>
                  <a:tcPr/>
                </a:tc>
                <a:tc>
                  <a:txBody>
                    <a:bodyPr/>
                    <a:lstStyle/>
                    <a:p>
                      <a:pPr algn="ctr"/>
                      <a:r>
                        <a:rPr lang="en-US" altLang="zh-CN" sz="1600" b="0" dirty="0" smtClean="0"/>
                        <a:t>380 </a:t>
                      </a:r>
                      <a:r>
                        <a:rPr lang="en-US" altLang="zh-CN" sz="1600" b="0" dirty="0" err="1" smtClean="0"/>
                        <a:t>mJy</a:t>
                      </a:r>
                      <a:r>
                        <a:rPr lang="en-US" altLang="zh-CN" sz="1600" b="0" dirty="0" smtClean="0"/>
                        <a:t> kpc</a:t>
                      </a:r>
                      <a:r>
                        <a:rPr lang="en-US" altLang="zh-CN" sz="1600" b="0" baseline="30000" dirty="0" smtClean="0"/>
                        <a:t>2</a:t>
                      </a:r>
                      <a:endParaRPr lang="zh-CN" altLang="en-US" sz="1600" b="0" baseline="30000" dirty="0"/>
                    </a:p>
                  </a:txBody>
                  <a:tcPr/>
                </a:tc>
                <a:tc>
                  <a:txBody>
                    <a:bodyPr/>
                    <a:lstStyle/>
                    <a:p>
                      <a:pPr algn="ctr"/>
                      <a:r>
                        <a:rPr lang="en-US" altLang="zh-CN" sz="1600" b="0" dirty="0" smtClean="0"/>
                        <a:t>3</a:t>
                      </a:r>
                      <a:endParaRPr lang="zh-CN" altLang="en-US" sz="1600" b="0" dirty="0"/>
                    </a:p>
                  </a:txBody>
                  <a:tcPr/>
                </a:tc>
                <a:tc>
                  <a:txBody>
                    <a:bodyPr/>
                    <a:lstStyle/>
                    <a:p>
                      <a:pPr algn="ctr"/>
                      <a:r>
                        <a:rPr lang="en-US" altLang="zh-CN" sz="1600" b="0" dirty="0" smtClean="0"/>
                        <a:t>29</a:t>
                      </a:r>
                      <a:endParaRPr lang="zh-CN" altLang="en-US" sz="1600" b="0" dirty="0"/>
                    </a:p>
                  </a:txBody>
                  <a:tcPr/>
                </a:tc>
                <a:tc>
                  <a:txBody>
                    <a:bodyPr/>
                    <a:lstStyle/>
                    <a:p>
                      <a:pPr algn="ctr"/>
                      <a:r>
                        <a:rPr lang="en-US" altLang="zh-CN" sz="1600" b="0" dirty="0" smtClean="0"/>
                        <a:t>55</a:t>
                      </a:r>
                      <a:endParaRPr lang="zh-CN" altLang="en-US" sz="1600" b="0" dirty="0"/>
                    </a:p>
                  </a:txBody>
                  <a:tcPr/>
                </a:tc>
              </a:tr>
              <a:tr h="370840">
                <a:tc>
                  <a:txBody>
                    <a:bodyPr/>
                    <a:lstStyle/>
                    <a:p>
                      <a:pPr algn="l"/>
                      <a:r>
                        <a:rPr lang="en-US" altLang="zh-CN" sz="1600" b="0" dirty="0" smtClean="0"/>
                        <a:t> FASTA6-i</a:t>
                      </a:r>
                      <a:endParaRPr lang="zh-CN" altLang="en-US" sz="16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t>270 </a:t>
                      </a:r>
                      <a:r>
                        <a:rPr lang="en-US" altLang="zh-CN" sz="1600" b="0" dirty="0" err="1" smtClean="0"/>
                        <a:t>mJy</a:t>
                      </a:r>
                      <a:r>
                        <a:rPr lang="en-US" altLang="zh-CN" sz="1600" b="0" dirty="0" smtClean="0"/>
                        <a:t> kpc</a:t>
                      </a:r>
                      <a:r>
                        <a:rPr lang="en-US" altLang="zh-CN" sz="1600" b="0" baseline="30000" dirty="0" smtClean="0"/>
                        <a:t>2</a:t>
                      </a:r>
                      <a:endParaRPr lang="zh-CN" altLang="en-US" sz="1600" b="0" baseline="30000" dirty="0" smtClean="0"/>
                    </a:p>
                  </a:txBody>
                  <a:tcPr/>
                </a:tc>
                <a:tc>
                  <a:txBody>
                    <a:bodyPr/>
                    <a:lstStyle/>
                    <a:p>
                      <a:pPr algn="ctr"/>
                      <a:r>
                        <a:rPr lang="en-US" altLang="zh-CN" sz="1600" b="0" dirty="0" smtClean="0"/>
                        <a:t>7</a:t>
                      </a:r>
                      <a:endParaRPr lang="zh-CN" altLang="en-US" sz="1600" b="0" dirty="0"/>
                    </a:p>
                  </a:txBody>
                  <a:tcPr/>
                </a:tc>
                <a:tc>
                  <a:txBody>
                    <a:bodyPr/>
                    <a:lstStyle/>
                    <a:p>
                      <a:pPr algn="ctr"/>
                      <a:r>
                        <a:rPr lang="en-US" altLang="zh-CN" sz="1600" b="0" dirty="0" smtClean="0"/>
                        <a:t>47</a:t>
                      </a:r>
                      <a:endParaRPr lang="zh-CN" altLang="en-US" sz="1600" b="0" dirty="0"/>
                    </a:p>
                  </a:txBody>
                  <a:tcPr/>
                </a:tc>
                <a:tc>
                  <a:txBody>
                    <a:bodyPr/>
                    <a:lstStyle/>
                    <a:p>
                      <a:pPr algn="ctr"/>
                      <a:r>
                        <a:rPr lang="en-US" altLang="zh-CN" sz="1600" b="0" dirty="0" smtClean="0"/>
                        <a:t>77</a:t>
                      </a:r>
                      <a:endParaRPr lang="zh-CN" altLang="en-US" sz="1600" b="0" dirty="0"/>
                    </a:p>
                  </a:txBody>
                  <a:tcPr/>
                </a:tc>
              </a:tr>
              <a:tr h="370840">
                <a:tc>
                  <a:txBody>
                    <a:bodyPr/>
                    <a:lstStyle/>
                    <a:p>
                      <a:pPr algn="l"/>
                      <a:r>
                        <a:rPr lang="en-US" altLang="zh-CN" sz="1600" b="0" dirty="0" smtClean="0"/>
                        <a:t> FASTA3</a:t>
                      </a:r>
                      <a:endParaRPr lang="zh-CN" altLang="en-US" sz="16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t>240 </a:t>
                      </a:r>
                      <a:r>
                        <a:rPr lang="en-US" altLang="zh-CN" sz="1600" b="0" dirty="0" err="1" smtClean="0"/>
                        <a:t>mJy</a:t>
                      </a:r>
                      <a:r>
                        <a:rPr lang="en-US" altLang="zh-CN" sz="1600" b="0" dirty="0" smtClean="0"/>
                        <a:t> kpc</a:t>
                      </a:r>
                      <a:r>
                        <a:rPr lang="en-US" altLang="zh-CN" sz="1600" b="0" baseline="30000" dirty="0" smtClean="0"/>
                        <a:t>2</a:t>
                      </a:r>
                      <a:endParaRPr lang="zh-CN" altLang="en-US" sz="1600" b="0" baseline="30000" dirty="0" smtClean="0"/>
                    </a:p>
                  </a:txBody>
                  <a:tcPr/>
                </a:tc>
                <a:tc>
                  <a:txBody>
                    <a:bodyPr/>
                    <a:lstStyle/>
                    <a:p>
                      <a:pPr algn="ctr"/>
                      <a:r>
                        <a:rPr lang="en-US" altLang="zh-CN" sz="1600" b="0" dirty="0" smtClean="0"/>
                        <a:t>9</a:t>
                      </a:r>
                      <a:endParaRPr lang="zh-CN" altLang="en-US" sz="1600" b="0" dirty="0"/>
                    </a:p>
                  </a:txBody>
                  <a:tcPr/>
                </a:tc>
                <a:tc>
                  <a:txBody>
                    <a:bodyPr/>
                    <a:lstStyle/>
                    <a:p>
                      <a:pPr algn="ctr"/>
                      <a:r>
                        <a:rPr lang="en-US" altLang="zh-CN" sz="1600" b="0" dirty="0" smtClean="0"/>
                        <a:t>60</a:t>
                      </a:r>
                      <a:endParaRPr lang="zh-CN" altLang="en-US" sz="1600" b="0" dirty="0"/>
                    </a:p>
                  </a:txBody>
                  <a:tcPr/>
                </a:tc>
                <a:tc>
                  <a:txBody>
                    <a:bodyPr/>
                    <a:lstStyle/>
                    <a:p>
                      <a:pPr algn="ctr"/>
                      <a:r>
                        <a:rPr lang="en-US" altLang="zh-CN" sz="1600" b="0" dirty="0" smtClean="0"/>
                        <a:t>92</a:t>
                      </a:r>
                      <a:endParaRPr lang="zh-CN" altLang="en-US" sz="1600" b="0" dirty="0"/>
                    </a:p>
                  </a:txBody>
                  <a:tcPr/>
                </a:tc>
              </a:tr>
              <a:tr h="370840">
                <a:tc>
                  <a:txBody>
                    <a:bodyPr/>
                    <a:lstStyle/>
                    <a:p>
                      <a:pPr algn="l"/>
                      <a:r>
                        <a:rPr lang="en-US" altLang="zh-CN" sz="1600" b="0" dirty="0" smtClean="0"/>
                        <a:t> FASTA6</a:t>
                      </a:r>
                      <a:endParaRPr lang="zh-CN" altLang="en-US" sz="16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t>120 </a:t>
                      </a:r>
                      <a:r>
                        <a:rPr lang="en-US" altLang="zh-CN" sz="1600" b="0" dirty="0" err="1" smtClean="0"/>
                        <a:t>mJy</a:t>
                      </a:r>
                      <a:r>
                        <a:rPr lang="en-US" altLang="zh-CN" sz="1600" b="0" dirty="0" smtClean="0"/>
                        <a:t> kpc</a:t>
                      </a:r>
                      <a:r>
                        <a:rPr lang="en-US" altLang="zh-CN" sz="1600" b="0" baseline="30000" dirty="0" smtClean="0"/>
                        <a:t>2</a:t>
                      </a:r>
                      <a:endParaRPr lang="zh-CN" altLang="en-US" sz="1600" b="0" baseline="30000" dirty="0" smtClean="0"/>
                    </a:p>
                  </a:txBody>
                  <a:tcPr/>
                </a:tc>
                <a:tc>
                  <a:txBody>
                    <a:bodyPr/>
                    <a:lstStyle/>
                    <a:p>
                      <a:pPr algn="ctr"/>
                      <a:r>
                        <a:rPr lang="en-US" altLang="zh-CN" sz="1600" b="0" dirty="0" smtClean="0"/>
                        <a:t>28</a:t>
                      </a:r>
                      <a:endParaRPr lang="zh-CN" altLang="en-US" sz="1600" b="0" dirty="0"/>
                    </a:p>
                  </a:txBody>
                  <a:tcPr/>
                </a:tc>
                <a:tc>
                  <a:txBody>
                    <a:bodyPr/>
                    <a:lstStyle/>
                    <a:p>
                      <a:pPr algn="ctr"/>
                      <a:r>
                        <a:rPr lang="en-US" altLang="zh-CN" sz="1600" b="0" dirty="0" smtClean="0"/>
                        <a:t>164</a:t>
                      </a:r>
                      <a:endParaRPr lang="zh-CN" altLang="en-US" sz="1600" b="0" dirty="0"/>
                    </a:p>
                  </a:txBody>
                  <a:tcPr/>
                </a:tc>
                <a:tc>
                  <a:txBody>
                    <a:bodyPr/>
                    <a:lstStyle/>
                    <a:p>
                      <a:pPr algn="ctr"/>
                      <a:r>
                        <a:rPr lang="en-US" altLang="zh-CN" sz="1600" b="0" dirty="0" smtClean="0"/>
                        <a:t>188</a:t>
                      </a:r>
                      <a:endParaRPr lang="zh-CN" altLang="en-US" sz="1600" b="0" dirty="0"/>
                    </a:p>
                  </a:txBody>
                  <a:tcPr/>
                </a:tc>
              </a:tr>
            </a:tbl>
          </a:graphicData>
        </a:graphic>
      </p:graphicFrame>
    </p:spTree>
    <p:extLst>
      <p:ext uri="{BB962C8B-B14F-4D97-AF65-F5344CB8AC3E}">
        <p14:creationId xmlns:p14="http://schemas.microsoft.com/office/powerpoint/2010/main" val="2723185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9EE6FB0-C0FE-42A3-8CFB-064872D3894E}"/>
              </a:ext>
            </a:extLst>
          </p:cNvPr>
          <p:cNvSpPr>
            <a:spLocks noGrp="1"/>
          </p:cNvSpPr>
          <p:nvPr>
            <p:ph type="title"/>
          </p:nvPr>
        </p:nvSpPr>
        <p:spPr/>
        <p:txBody>
          <a:bodyPr/>
          <a:lstStyle/>
          <a:p>
            <a:r>
              <a:rPr lang="en-US" altLang="zh-CN" dirty="0"/>
              <a:t>Single </a:t>
            </a:r>
            <a:r>
              <a:rPr lang="en-US" altLang="zh-CN" dirty="0" smtClean="0"/>
              <a:t>pulse search</a:t>
            </a:r>
            <a:endParaRPr lang="zh-CN" altLang="en-US" dirty="0"/>
          </a:p>
        </p:txBody>
      </p:sp>
      <p:sp>
        <p:nvSpPr>
          <p:cNvPr id="3" name="内容占位符 2">
            <a:extLst>
              <a:ext uri="{FF2B5EF4-FFF2-40B4-BE49-F238E27FC236}">
                <a16:creationId xmlns:a16="http://schemas.microsoft.com/office/drawing/2014/main" xmlns="" id="{947613D7-EF55-44B8-8F4F-2F82451B37F3}"/>
              </a:ext>
            </a:extLst>
          </p:cNvPr>
          <p:cNvSpPr>
            <a:spLocks noGrp="1"/>
          </p:cNvSpPr>
          <p:nvPr>
            <p:ph idx="1"/>
          </p:nvPr>
        </p:nvSpPr>
        <p:spPr/>
        <p:txBody>
          <a:bodyPr>
            <a:normAutofit/>
          </a:bodyPr>
          <a:lstStyle/>
          <a:p>
            <a:r>
              <a:rPr lang="en-US" altLang="zh-CN" sz="2000" dirty="0"/>
              <a:t>high sensitivity </a:t>
            </a:r>
            <a:r>
              <a:rPr lang="en-US" altLang="zh-CN" sz="2000" dirty="0" smtClean="0"/>
              <a:t>instrument – good for single pulse search</a:t>
            </a:r>
          </a:p>
          <a:p>
            <a:r>
              <a:rPr lang="en-US" altLang="zh-CN" sz="2000" dirty="0" smtClean="0"/>
              <a:t>but we do not have high completeness single pulse pulsar discovery sample set.</a:t>
            </a:r>
          </a:p>
          <a:p>
            <a:r>
              <a:rPr lang="en-US" altLang="zh-CN" sz="2000" dirty="0" smtClean="0"/>
              <a:t>considering existing pulsar survey with high </a:t>
            </a:r>
            <a:r>
              <a:rPr lang="en-US" altLang="zh-CN" sz="2000" dirty="0"/>
              <a:t>sensitivity </a:t>
            </a:r>
            <a:r>
              <a:rPr lang="en-US" altLang="zh-CN" sz="2000" dirty="0" smtClean="0"/>
              <a:t>instrument:</a:t>
            </a:r>
          </a:p>
          <a:p>
            <a:pPr lvl="1"/>
            <a:r>
              <a:rPr lang="en-US" altLang="zh-CN" sz="1800" dirty="0" err="1">
                <a:latin typeface="+mj-lt"/>
              </a:rPr>
              <a:t>Deneva</a:t>
            </a:r>
            <a:r>
              <a:rPr lang="en-US" altLang="zh-CN" sz="1800" dirty="0">
                <a:latin typeface="+mj-lt"/>
              </a:rPr>
              <a:t> et al. (2009) found that the </a:t>
            </a:r>
            <a:r>
              <a:rPr lang="en-US" altLang="zh-CN" sz="1800" dirty="0" err="1">
                <a:latin typeface="+mj-lt"/>
              </a:rPr>
              <a:t>singlepulse</a:t>
            </a:r>
            <a:r>
              <a:rPr lang="en-US" altLang="zh-CN" sz="1800" dirty="0">
                <a:latin typeface="+mj-lt"/>
              </a:rPr>
              <a:t> search led to 13% extra pulsar discoveries from Arecibo PALFA </a:t>
            </a:r>
            <a:r>
              <a:rPr lang="en-US" altLang="zh-CN" sz="1800" dirty="0" smtClean="0">
                <a:latin typeface="+mj-lt"/>
              </a:rPr>
              <a:t>survey</a:t>
            </a:r>
          </a:p>
          <a:p>
            <a:pPr lvl="1"/>
            <a:r>
              <a:rPr lang="en-US" altLang="zh-CN" sz="1800" dirty="0">
                <a:latin typeface="+mj-lt"/>
              </a:rPr>
              <a:t>Han et al. (2021) found a14% extra yield from FAST GPPS </a:t>
            </a:r>
            <a:r>
              <a:rPr lang="en-US" altLang="zh-CN" sz="1800" dirty="0" smtClean="0">
                <a:latin typeface="+mj-lt"/>
              </a:rPr>
              <a:t>survey</a:t>
            </a:r>
          </a:p>
          <a:p>
            <a:pPr lvl="1"/>
            <a:r>
              <a:rPr lang="en-US" altLang="zh-CN" sz="1800" dirty="0">
                <a:latin typeface="+mj-lt"/>
              </a:rPr>
              <a:t>as a drift scan survey with each point source drifts </a:t>
            </a:r>
            <a:r>
              <a:rPr lang="en-US" altLang="zh-CN" sz="1800" dirty="0" err="1">
                <a:latin typeface="+mj-lt"/>
              </a:rPr>
              <a:t>acrossthe</a:t>
            </a:r>
            <a:r>
              <a:rPr lang="en-US" altLang="zh-CN" sz="1800" dirty="0">
                <a:latin typeface="+mj-lt"/>
              </a:rPr>
              <a:t> 3’ beam in 12 s, the CRAFTS survey of FAST benefits more from single pulse search and has discovered∼31% additional pulsars using this </a:t>
            </a:r>
            <a:r>
              <a:rPr lang="en-US" altLang="zh-CN" sz="1800" dirty="0" smtClean="0">
                <a:latin typeface="+mj-lt"/>
              </a:rPr>
              <a:t>method</a:t>
            </a:r>
          </a:p>
          <a:p>
            <a:r>
              <a:rPr lang="en-US" altLang="zh-CN" sz="2000" dirty="0" smtClean="0"/>
              <a:t>thus, there possibly </a:t>
            </a:r>
            <a:r>
              <a:rPr lang="en-US" altLang="zh-CN" sz="2000" dirty="0"/>
              <a:t>an extra 10-20% </a:t>
            </a:r>
            <a:r>
              <a:rPr lang="en-US" altLang="zh-CN" sz="2000" dirty="0" smtClean="0"/>
              <a:t>of detectable pulsars using </a:t>
            </a:r>
            <a:r>
              <a:rPr lang="en-US" altLang="zh-CN" sz="2000" dirty="0"/>
              <a:t>single pulse search</a:t>
            </a:r>
          </a:p>
        </p:txBody>
      </p:sp>
    </p:spTree>
    <p:extLst>
      <p:ext uri="{BB962C8B-B14F-4D97-AF65-F5344CB8AC3E}">
        <p14:creationId xmlns:p14="http://schemas.microsoft.com/office/powerpoint/2010/main" val="145656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Summary</a:t>
            </a:r>
            <a:endParaRPr lang="zh-CN" altLang="en-US" dirty="0"/>
          </a:p>
        </p:txBody>
      </p:sp>
      <p:sp>
        <p:nvSpPr>
          <p:cNvPr id="3" name="内容占位符 2"/>
          <p:cNvSpPr>
            <a:spLocks noGrp="1"/>
          </p:cNvSpPr>
          <p:nvPr>
            <p:ph idx="1"/>
          </p:nvPr>
        </p:nvSpPr>
        <p:spPr/>
        <p:txBody>
          <a:bodyPr>
            <a:normAutofit/>
          </a:bodyPr>
          <a:lstStyle/>
          <a:p>
            <a:r>
              <a:rPr lang="en-US" altLang="zh-CN" sz="2000" dirty="0"/>
              <a:t>Estimated the Galactic pulsar (CPs/MSPs) discovery prospects of </a:t>
            </a:r>
            <a:r>
              <a:rPr lang="en-US" altLang="zh-CN" sz="2000" dirty="0" smtClean="0"/>
              <a:t>FASTA</a:t>
            </a:r>
          </a:p>
          <a:p>
            <a:pPr marL="0" indent="0">
              <a:buNone/>
            </a:pPr>
            <a:r>
              <a:rPr lang="en-US" altLang="zh-CN" sz="1400" dirty="0" smtClean="0"/>
              <a:t>     </a:t>
            </a:r>
            <a:r>
              <a:rPr lang="en-US" altLang="zh-CN" sz="1600" dirty="0"/>
              <a:t> </a:t>
            </a:r>
            <a:r>
              <a:rPr lang="en-US" altLang="zh-CN" sz="1600" dirty="0" smtClean="0"/>
              <a:t>(with </a:t>
            </a:r>
            <a:r>
              <a:rPr lang="en-US" altLang="zh-CN" sz="1600" dirty="0"/>
              <a:t>different Galactic pulsar population models and instrumental parameter </a:t>
            </a:r>
            <a:r>
              <a:rPr lang="en-US" altLang="zh-CN" sz="1600" dirty="0" smtClean="0"/>
              <a:t>combinations)</a:t>
            </a:r>
            <a:endParaRPr lang="en-US" altLang="zh-CN" sz="2000" dirty="0"/>
          </a:p>
          <a:p>
            <a:r>
              <a:rPr lang="en-US" altLang="zh-CN" sz="2000" dirty="0"/>
              <a:t>Estimated the potential yield if the FASTA is used to search for pulsars from the nearby spiral galaxy M31</a:t>
            </a:r>
          </a:p>
          <a:p>
            <a:pPr marL="0" indent="0">
              <a:buNone/>
            </a:pPr>
            <a:r>
              <a:rPr lang="en-US" altLang="zh-CN" sz="1600" dirty="0" smtClean="0"/>
              <a:t>     (would </a:t>
            </a:r>
            <a:r>
              <a:rPr lang="en-US" altLang="zh-CN" sz="1600" dirty="0"/>
              <a:t>probably discover around a hundred new radio </a:t>
            </a:r>
            <a:r>
              <a:rPr lang="en-US" altLang="zh-CN" sz="1600" dirty="0" smtClean="0"/>
              <a:t>pulsars)</a:t>
            </a:r>
            <a:endParaRPr lang="en-US" altLang="zh-CN" sz="1600" dirty="0"/>
          </a:p>
          <a:p>
            <a:r>
              <a:rPr lang="en-US" altLang="zh-CN" sz="2000" dirty="0" smtClean="0"/>
              <a:t>In </a:t>
            </a:r>
            <a:r>
              <a:rPr lang="en-US" altLang="zh-CN" sz="2000" dirty="0"/>
              <a:t>terms of the </a:t>
            </a:r>
            <a:r>
              <a:rPr lang="en-US" altLang="zh-CN" sz="2000" dirty="0" err="1" smtClean="0"/>
              <a:t>T</a:t>
            </a:r>
            <a:r>
              <a:rPr lang="en-US" altLang="zh-CN" sz="2000" baseline="-25000" dirty="0" err="1" smtClean="0"/>
              <a:t>obs</a:t>
            </a:r>
            <a:r>
              <a:rPr lang="en-US" altLang="zh-CN" sz="2000" dirty="0" smtClean="0"/>
              <a:t> </a:t>
            </a:r>
            <a:r>
              <a:rPr lang="en-US" altLang="zh-CN" sz="2000" dirty="0"/>
              <a:t>and </a:t>
            </a:r>
            <a:r>
              <a:rPr lang="en-US" altLang="zh-CN" sz="2000" dirty="0" err="1" smtClean="0"/>
              <a:t>N</a:t>
            </a:r>
            <a:r>
              <a:rPr lang="en-US" altLang="zh-CN" sz="2000" baseline="-25000" dirty="0" err="1" smtClean="0"/>
              <a:t>detection</a:t>
            </a:r>
            <a:r>
              <a:rPr lang="en-US" altLang="zh-CN" sz="2000" dirty="0" smtClean="0"/>
              <a:t>, 5-min </a:t>
            </a:r>
            <a:r>
              <a:rPr lang="en-US" altLang="zh-CN" sz="2000" dirty="0"/>
              <a:t>integration </a:t>
            </a:r>
            <a:r>
              <a:rPr lang="en-US" altLang="zh-CN" sz="2000" dirty="0" smtClean="0"/>
              <a:t>time is an optimal choice</a:t>
            </a:r>
          </a:p>
          <a:p>
            <a:pPr marL="0" indent="0">
              <a:buNone/>
            </a:pPr>
            <a:r>
              <a:rPr lang="en-US" altLang="zh-CN" sz="1600" dirty="0" smtClean="0"/>
              <a:t>     (comparing with longer </a:t>
            </a:r>
            <a:r>
              <a:rPr lang="en-US" altLang="zh-CN" sz="1600" dirty="0"/>
              <a:t>integration </a:t>
            </a:r>
            <a:r>
              <a:rPr lang="en-US" altLang="zh-CN" sz="1600" dirty="0" smtClean="0"/>
              <a:t>time for each pointing)</a:t>
            </a:r>
          </a:p>
          <a:p>
            <a:pPr marL="0" indent="0">
              <a:buNone/>
            </a:pPr>
            <a:endParaRPr lang="en-US" altLang="zh-CN" sz="2000" dirty="0" smtClean="0"/>
          </a:p>
          <a:p>
            <a:r>
              <a:rPr lang="en-US" altLang="zh-CN" sz="2000" dirty="0" smtClean="0">
                <a:latin typeface="+mj-lt"/>
              </a:rPr>
              <a:t>Our knowledge of the real Galactic pulsar population is limited, ongoing FAST pulsar surveys and future FASTA pulsar surveys with good completeness will provide significantly better constraints on the Galactic pulsar population and its distribution parameters.</a:t>
            </a:r>
            <a:endParaRPr lang="zh-CN" altLang="en-US" sz="2000" dirty="0">
              <a:latin typeface="+mj-lt"/>
            </a:endParaRPr>
          </a:p>
        </p:txBody>
      </p:sp>
    </p:spTree>
    <p:extLst>
      <p:ext uri="{BB962C8B-B14F-4D97-AF65-F5344CB8AC3E}">
        <p14:creationId xmlns:p14="http://schemas.microsoft.com/office/powerpoint/2010/main" val="1913210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81054" y="1619336"/>
            <a:ext cx="1588192" cy="384721"/>
          </a:xfrm>
          <a:prstGeom prst="rect">
            <a:avLst/>
          </a:prstGeom>
          <a:solidFill>
            <a:schemeClr val="accent1"/>
          </a:solidFill>
        </p:spPr>
        <p:txBody>
          <a:bodyPr wrap="none">
            <a:spAutoFit/>
          </a:bodyPr>
          <a:lstStyle/>
          <a:p>
            <a:r>
              <a:rPr lang="zh-CN" altLang="en-US" sz="1900" dirty="0" smtClean="0">
                <a:solidFill>
                  <a:schemeClr val="bg1"/>
                </a:solidFill>
              </a:rPr>
              <a:t>Pulsar surveys</a:t>
            </a:r>
            <a:endParaRPr lang="zh-CN" altLang="en-US" sz="1900" dirty="0">
              <a:solidFill>
                <a:schemeClr val="bg1"/>
              </a:solidFill>
            </a:endParaRPr>
          </a:p>
        </p:txBody>
      </p:sp>
      <p:sp>
        <p:nvSpPr>
          <p:cNvPr id="6" name="矩形 5"/>
          <p:cNvSpPr/>
          <p:nvPr/>
        </p:nvSpPr>
        <p:spPr>
          <a:xfrm>
            <a:off x="6554321" y="1371600"/>
            <a:ext cx="2645060" cy="646331"/>
          </a:xfrm>
          <a:prstGeom prst="rect">
            <a:avLst/>
          </a:prstGeom>
          <a:solidFill>
            <a:schemeClr val="accent1"/>
          </a:solidFill>
        </p:spPr>
        <p:txBody>
          <a:bodyPr wrap="square">
            <a:spAutoFit/>
          </a:bodyPr>
          <a:lstStyle/>
          <a:p>
            <a:r>
              <a:rPr lang="en-US" altLang="zh-CN" dirty="0" smtClean="0">
                <a:solidFill>
                  <a:schemeClr val="bg1"/>
                </a:solidFill>
              </a:rPr>
              <a:t>Our understanding of the Galactic pulsar population</a:t>
            </a:r>
            <a:endParaRPr lang="zh-CN" altLang="en-US" dirty="0">
              <a:solidFill>
                <a:schemeClr val="bg1"/>
              </a:solidFill>
            </a:endParaRPr>
          </a:p>
        </p:txBody>
      </p:sp>
      <p:sp>
        <p:nvSpPr>
          <p:cNvPr id="7" name="手杖形箭头 6"/>
          <p:cNvSpPr/>
          <p:nvPr/>
        </p:nvSpPr>
        <p:spPr>
          <a:xfrm>
            <a:off x="5038698" y="1008180"/>
            <a:ext cx="3014258" cy="480352"/>
          </a:xfrm>
          <a:prstGeom prst="uturnArrow">
            <a:avLst/>
          </a:prstGeom>
          <a:solidFill>
            <a:schemeClr val="accent4">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手杖形箭头 14"/>
          <p:cNvSpPr/>
          <p:nvPr/>
        </p:nvSpPr>
        <p:spPr>
          <a:xfrm rot="10800000">
            <a:off x="5001666" y="2024839"/>
            <a:ext cx="2978551" cy="480352"/>
          </a:xfrm>
          <a:prstGeom prst="uturnArrow">
            <a:avLst/>
          </a:prstGeom>
          <a:solidFill>
            <a:schemeClr val="accent4">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内容占位符 2">
            <a:extLst>
              <a:ext uri="{FF2B5EF4-FFF2-40B4-BE49-F238E27FC236}">
                <a16:creationId xmlns:a16="http://schemas.microsoft.com/office/drawing/2014/main" xmlns="" id="{430A212B-C155-40A8-A1E4-7F5658032EE4}"/>
              </a:ext>
            </a:extLst>
          </p:cNvPr>
          <p:cNvSpPr>
            <a:spLocks noGrp="1"/>
          </p:cNvSpPr>
          <p:nvPr>
            <p:ph idx="1"/>
          </p:nvPr>
        </p:nvSpPr>
        <p:spPr>
          <a:xfrm>
            <a:off x="519545" y="2546751"/>
            <a:ext cx="8267104" cy="3386458"/>
          </a:xfrm>
        </p:spPr>
        <p:txBody>
          <a:bodyPr>
            <a:normAutofit/>
          </a:bodyPr>
          <a:lstStyle/>
          <a:p>
            <a:r>
              <a:rPr lang="en-US" altLang="zh-CN" sz="1800" dirty="0" smtClean="0">
                <a:solidFill>
                  <a:schemeClr val="bg2">
                    <a:lumMod val="50000"/>
                  </a:schemeClr>
                </a:solidFill>
              </a:rPr>
              <a:t>One of the most successful pulsar survey: </a:t>
            </a:r>
          </a:p>
          <a:p>
            <a:pPr marL="0" indent="0">
              <a:buNone/>
            </a:pPr>
            <a:r>
              <a:rPr lang="en-US" altLang="zh-CN" sz="1800" dirty="0"/>
              <a:t> </a:t>
            </a:r>
            <a:r>
              <a:rPr lang="en-US" altLang="zh-CN" sz="1800" dirty="0" smtClean="0"/>
              <a:t>    </a:t>
            </a:r>
            <a:r>
              <a:rPr lang="en-US" altLang="zh-CN" sz="1800" dirty="0" err="1" smtClean="0"/>
              <a:t>Parkes</a:t>
            </a:r>
            <a:r>
              <a:rPr lang="en-US" altLang="zh-CN" sz="1800" dirty="0" smtClean="0"/>
              <a:t> Multi-beam Pulsar </a:t>
            </a:r>
            <a:r>
              <a:rPr lang="en-US" altLang="zh-CN" sz="1800" dirty="0"/>
              <a:t>Survey  </a:t>
            </a:r>
            <a:r>
              <a:rPr lang="en-US" altLang="zh-CN" sz="1800" dirty="0" smtClean="0"/>
              <a:t>(</a:t>
            </a:r>
            <a:r>
              <a:rPr lang="en-US" altLang="zh-CN" sz="1800" dirty="0">
                <a:solidFill>
                  <a:srgbClr val="800000"/>
                </a:solidFill>
              </a:rPr>
              <a:t>PMPS</a:t>
            </a:r>
            <a:r>
              <a:rPr lang="en-US" altLang="zh-CN" sz="1800" dirty="0" smtClean="0"/>
              <a:t>, Manchester </a:t>
            </a:r>
            <a:r>
              <a:rPr lang="en-US" altLang="zh-CN" sz="1800" dirty="0"/>
              <a:t>et al. 2001</a:t>
            </a:r>
            <a:r>
              <a:rPr lang="en-US" altLang="zh-CN" sz="1800" dirty="0" smtClean="0"/>
              <a:t>)</a:t>
            </a:r>
          </a:p>
          <a:p>
            <a:pPr marL="0" indent="0">
              <a:buNone/>
            </a:pPr>
            <a:r>
              <a:rPr lang="en-GB" altLang="zh-CN" sz="1800" dirty="0"/>
              <a:t>     </a:t>
            </a:r>
            <a:r>
              <a:rPr lang="en-GB" altLang="zh-CN" sz="1800" dirty="0" smtClean="0"/>
              <a:t>discovered </a:t>
            </a:r>
            <a:r>
              <a:rPr lang="en-GB" altLang="zh-CN" sz="1800" dirty="0" smtClean="0">
                <a:solidFill>
                  <a:srgbClr val="800000"/>
                </a:solidFill>
              </a:rPr>
              <a:t>∼</a:t>
            </a:r>
            <a:r>
              <a:rPr lang="en-GB" altLang="zh-CN" sz="1800" dirty="0">
                <a:solidFill>
                  <a:srgbClr val="800000"/>
                </a:solidFill>
              </a:rPr>
              <a:t>800</a:t>
            </a:r>
            <a:r>
              <a:rPr lang="en-GB" altLang="zh-CN" sz="1800" dirty="0"/>
              <a:t> pulsars </a:t>
            </a:r>
            <a:r>
              <a:rPr lang="en-GB" altLang="zh-CN" sz="1800" dirty="0" smtClean="0"/>
              <a:t>initially, </a:t>
            </a:r>
            <a:r>
              <a:rPr lang="en-GB" altLang="zh-CN" sz="1800" dirty="0">
                <a:solidFill>
                  <a:srgbClr val="800000"/>
                </a:solidFill>
              </a:rPr>
              <a:t>∼ </a:t>
            </a:r>
            <a:r>
              <a:rPr lang="en-GB" altLang="zh-CN" sz="1800" dirty="0" smtClean="0">
                <a:solidFill>
                  <a:srgbClr val="800000"/>
                </a:solidFill>
              </a:rPr>
              <a:t>1000</a:t>
            </a:r>
            <a:r>
              <a:rPr lang="en-GB" altLang="zh-CN" sz="1800" dirty="0" smtClean="0"/>
              <a:t> </a:t>
            </a:r>
            <a:r>
              <a:rPr lang="en-US" altLang="zh-CN" sz="1800" dirty="0"/>
              <a:t>after many passes of </a:t>
            </a:r>
            <a:r>
              <a:rPr lang="en-US" altLang="zh-CN" sz="1800" dirty="0" smtClean="0"/>
              <a:t>searches</a:t>
            </a:r>
          </a:p>
          <a:p>
            <a:pPr marL="0" indent="0">
              <a:spcBef>
                <a:spcPts val="3000"/>
              </a:spcBef>
              <a:buNone/>
            </a:pPr>
            <a:r>
              <a:rPr lang="en-US" altLang="zh-CN" sz="1800" dirty="0" smtClean="0"/>
              <a:t>      a </a:t>
            </a:r>
            <a:r>
              <a:rPr lang="en-US" altLang="zh-CN" sz="1800" dirty="0"/>
              <a:t>large </a:t>
            </a:r>
            <a:r>
              <a:rPr lang="en-US" altLang="zh-CN" sz="1800" dirty="0">
                <a:solidFill>
                  <a:srgbClr val="800000"/>
                </a:solidFill>
              </a:rPr>
              <a:t>sample of pulsar</a:t>
            </a:r>
            <a:r>
              <a:rPr lang="en-US" altLang="zh-CN" sz="1800" dirty="0"/>
              <a:t> </a:t>
            </a:r>
            <a:r>
              <a:rPr lang="en-US" altLang="zh-CN" sz="1800" dirty="0" smtClean="0"/>
              <a:t>detections </a:t>
            </a:r>
            <a:r>
              <a:rPr lang="en-US" altLang="zh-CN" sz="1800" dirty="0"/>
              <a:t>with uniform instrument </a:t>
            </a:r>
            <a:r>
              <a:rPr lang="en-US" altLang="zh-CN" sz="1800" dirty="0" smtClean="0"/>
              <a:t>settings</a:t>
            </a:r>
          </a:p>
          <a:p>
            <a:pPr marL="0" indent="0">
              <a:spcBef>
                <a:spcPts val="3000"/>
              </a:spcBef>
              <a:buNone/>
            </a:pPr>
            <a:r>
              <a:rPr lang="en-US" altLang="zh-CN" sz="1800" dirty="0" smtClean="0"/>
              <a:t>      Galactic </a:t>
            </a:r>
            <a:r>
              <a:rPr lang="en-US" altLang="zh-CN" sz="1800" dirty="0"/>
              <a:t>pulsar </a:t>
            </a:r>
            <a:r>
              <a:rPr lang="en-US" altLang="zh-CN" sz="1800" dirty="0">
                <a:solidFill>
                  <a:srgbClr val="800000"/>
                </a:solidFill>
              </a:rPr>
              <a:t>population</a:t>
            </a:r>
            <a:r>
              <a:rPr lang="en-US" altLang="zh-CN" sz="1800" dirty="0" smtClean="0">
                <a:solidFill>
                  <a:srgbClr val="800000"/>
                </a:solidFill>
              </a:rPr>
              <a:t> </a:t>
            </a:r>
            <a:r>
              <a:rPr lang="en-US" altLang="zh-CN" sz="1800" dirty="0" smtClean="0"/>
              <a:t>analysis (e.g. spatial</a:t>
            </a:r>
            <a:r>
              <a:rPr lang="en-US" altLang="zh-CN" sz="1800" dirty="0"/>
              <a:t>, period, and luminosity </a:t>
            </a:r>
            <a:r>
              <a:rPr lang="en-US" altLang="zh-CN" sz="1800" dirty="0">
                <a:solidFill>
                  <a:srgbClr val="800000"/>
                </a:solidFill>
              </a:rPr>
              <a:t>distribution</a:t>
            </a:r>
            <a:r>
              <a:rPr lang="en-US" altLang="zh-CN" sz="1800" dirty="0" smtClean="0"/>
              <a:t>)</a:t>
            </a:r>
            <a:endParaRPr lang="en-US" altLang="zh-CN" sz="1800" dirty="0"/>
          </a:p>
          <a:p>
            <a:endParaRPr lang="en-GB" altLang="zh-CN" sz="1800" dirty="0" smtClean="0"/>
          </a:p>
          <a:p>
            <a:r>
              <a:rPr lang="en-GB" altLang="zh-CN" sz="1800" dirty="0" smtClean="0">
                <a:solidFill>
                  <a:schemeClr val="bg2">
                    <a:lumMod val="50000"/>
                  </a:schemeClr>
                </a:solidFill>
              </a:rPr>
              <a:t>FAST has now discovered over 700 new pulsars</a:t>
            </a:r>
            <a:endParaRPr lang="zh-CN" altLang="en-US" sz="1800" dirty="0">
              <a:solidFill>
                <a:schemeClr val="bg2">
                  <a:lumMod val="50000"/>
                </a:schemeClr>
              </a:solidFill>
            </a:endParaRPr>
          </a:p>
        </p:txBody>
      </p:sp>
      <p:sp>
        <p:nvSpPr>
          <p:cNvPr id="18" name="下箭头 17"/>
          <p:cNvSpPr/>
          <p:nvPr/>
        </p:nvSpPr>
        <p:spPr>
          <a:xfrm>
            <a:off x="3886199" y="3636823"/>
            <a:ext cx="280555" cy="290946"/>
          </a:xfrm>
          <a:prstGeom prst="downArrow">
            <a:avLst>
              <a:gd name="adj1" fmla="val 4411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下箭头 18"/>
          <p:cNvSpPr/>
          <p:nvPr/>
        </p:nvSpPr>
        <p:spPr>
          <a:xfrm>
            <a:off x="3875808" y="4270925"/>
            <a:ext cx="280555" cy="290946"/>
          </a:xfrm>
          <a:prstGeom prst="downArrow">
            <a:avLst>
              <a:gd name="adj1" fmla="val 4411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p:ph type="title"/>
          </p:nvPr>
        </p:nvSpPr>
        <p:spPr>
          <a:xfrm>
            <a:off x="386908" y="384759"/>
            <a:ext cx="8439807" cy="759481"/>
          </a:xfrm>
        </p:spPr>
        <p:txBody>
          <a:bodyPr>
            <a:noAutofit/>
          </a:bodyPr>
          <a:lstStyle/>
          <a:p>
            <a:r>
              <a:rPr lang="en-US" altLang="zh-CN" sz="2800" dirty="0" smtClean="0"/>
              <a:t>Pulsar surveys &amp;</a:t>
            </a:r>
            <a:br>
              <a:rPr lang="en-US" altLang="zh-CN" sz="2800" dirty="0" smtClean="0"/>
            </a:br>
            <a:r>
              <a:rPr lang="en-US" altLang="zh-CN" sz="2800" dirty="0" smtClean="0"/>
              <a:t>Advanced radio instruments</a:t>
            </a:r>
            <a:endParaRPr lang="zh-CN" altLang="en-US" sz="2800" dirty="0"/>
          </a:p>
        </p:txBody>
      </p:sp>
    </p:spTree>
    <p:extLst>
      <p:ext uri="{BB962C8B-B14F-4D97-AF65-F5344CB8AC3E}">
        <p14:creationId xmlns:p14="http://schemas.microsoft.com/office/powerpoint/2010/main" val="3538514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圆角矩形 34"/>
          <p:cNvSpPr/>
          <p:nvPr/>
        </p:nvSpPr>
        <p:spPr>
          <a:xfrm>
            <a:off x="146952" y="1155356"/>
            <a:ext cx="5184741" cy="1684919"/>
          </a:xfrm>
          <a:prstGeom prst="roundRect">
            <a:avLst/>
          </a:prstGeom>
          <a:solidFill>
            <a:srgbClr val="CF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GB" altLang="zh-CN" dirty="0" smtClean="0"/>
              <a:t>KARST -&gt; FAST -&gt; </a:t>
            </a:r>
            <a:r>
              <a:rPr lang="en-GB" altLang="zh-CN" dirty="0" smtClean="0"/>
              <a:t>FASTA?</a:t>
            </a:r>
            <a:endParaRPr lang="zh-CN" altLang="en-US" dirty="0"/>
          </a:p>
        </p:txBody>
      </p:sp>
      <p:grpSp>
        <p:nvGrpSpPr>
          <p:cNvPr id="4" name="组合 3"/>
          <p:cNvGrpSpPr/>
          <p:nvPr/>
        </p:nvGrpSpPr>
        <p:grpSpPr>
          <a:xfrm>
            <a:off x="1828800" y="1910141"/>
            <a:ext cx="3408217" cy="770709"/>
            <a:chOff x="2859425" y="1853885"/>
            <a:chExt cx="3408217" cy="688497"/>
          </a:xfrm>
        </p:grpSpPr>
        <p:sp>
          <p:nvSpPr>
            <p:cNvPr id="11" name="圆角矩形 10"/>
            <p:cNvSpPr/>
            <p:nvPr/>
          </p:nvSpPr>
          <p:spPr>
            <a:xfrm>
              <a:off x="2859425" y="1853885"/>
              <a:ext cx="3408217" cy="68849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圆角矩形 4"/>
            <p:cNvSpPr/>
            <p:nvPr/>
          </p:nvSpPr>
          <p:spPr>
            <a:xfrm>
              <a:off x="3004898" y="1874049"/>
              <a:ext cx="3262743" cy="648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pPr>
              <a:r>
                <a:rPr lang="en-US" altLang="en-US" sz="1500" kern="1200" dirty="0" smtClean="0"/>
                <a:t>∼30×200m diameter spherical </a:t>
              </a:r>
              <a:r>
                <a:rPr lang="en-US" altLang="en-US" sz="1500" dirty="0" smtClean="0"/>
                <a:t>reflectors</a:t>
              </a:r>
            </a:p>
            <a:p>
              <a:pPr lvl="0" algn="ctr" defTabSz="666750">
                <a:lnSpc>
                  <a:spcPct val="90000"/>
                </a:lnSpc>
                <a:spcBef>
                  <a:spcPct val="0"/>
                </a:spcBef>
              </a:pPr>
              <a:r>
                <a:rPr lang="en-US" altLang="en-US" sz="1500" dirty="0" smtClean="0"/>
                <a:t>(Kilometer-square </a:t>
              </a:r>
              <a:r>
                <a:rPr lang="en-US" altLang="en-US" sz="1500" dirty="0"/>
                <a:t>Area Radio </a:t>
              </a:r>
              <a:r>
                <a:rPr lang="en-US" altLang="en-US" sz="1500" dirty="0" smtClean="0"/>
                <a:t>Synthesis Telescope, KARST)</a:t>
              </a:r>
              <a:endParaRPr lang="zh-CN" altLang="en-US" sz="1500" kern="1200" dirty="0"/>
            </a:p>
          </p:txBody>
        </p:sp>
      </p:grpSp>
      <p:grpSp>
        <p:nvGrpSpPr>
          <p:cNvPr id="5" name="组合 4"/>
          <p:cNvGrpSpPr/>
          <p:nvPr/>
        </p:nvGrpSpPr>
        <p:grpSpPr>
          <a:xfrm>
            <a:off x="126872" y="3347863"/>
            <a:ext cx="2583570" cy="745015"/>
            <a:chOff x="1157497" y="3291608"/>
            <a:chExt cx="2583570" cy="665544"/>
          </a:xfrm>
        </p:grpSpPr>
        <p:sp>
          <p:nvSpPr>
            <p:cNvPr id="9" name="圆角矩形 8"/>
            <p:cNvSpPr/>
            <p:nvPr/>
          </p:nvSpPr>
          <p:spPr>
            <a:xfrm>
              <a:off x="1157497" y="3291608"/>
              <a:ext cx="2583570" cy="60099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圆角矩形 6"/>
            <p:cNvSpPr/>
            <p:nvPr/>
          </p:nvSpPr>
          <p:spPr>
            <a:xfrm>
              <a:off x="1177578" y="3311688"/>
              <a:ext cx="2543408" cy="6454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haven’t been selected as the final design for the SKA</a:t>
              </a:r>
              <a:endParaRPr lang="zh-CN" altLang="en-US" sz="1500" kern="1200" dirty="0"/>
            </a:p>
          </p:txBody>
        </p:sp>
      </p:grpSp>
      <p:grpSp>
        <p:nvGrpSpPr>
          <p:cNvPr id="6" name="组合 5"/>
          <p:cNvGrpSpPr/>
          <p:nvPr/>
        </p:nvGrpSpPr>
        <p:grpSpPr>
          <a:xfrm>
            <a:off x="2526696" y="4270767"/>
            <a:ext cx="2031045" cy="629991"/>
            <a:chOff x="3557321" y="4211179"/>
            <a:chExt cx="2031045" cy="562789"/>
          </a:xfrm>
        </p:grpSpPr>
        <p:sp>
          <p:nvSpPr>
            <p:cNvPr id="7" name="圆角矩形 6"/>
            <p:cNvSpPr/>
            <p:nvPr/>
          </p:nvSpPr>
          <p:spPr>
            <a:xfrm>
              <a:off x="3557321" y="4211179"/>
              <a:ext cx="2031045" cy="56278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圆角矩形 8"/>
            <p:cNvSpPr/>
            <p:nvPr/>
          </p:nvSpPr>
          <p:spPr>
            <a:xfrm>
              <a:off x="3573805" y="4236947"/>
              <a:ext cx="1998077" cy="5298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en-US" sz="1500" kern="1200" dirty="0" smtClean="0"/>
                <a:t>led to the birth of FAST</a:t>
              </a:r>
              <a:endParaRPr lang="zh-CN" altLang="en-US" sz="1500" kern="1200" dirty="0"/>
            </a:p>
          </p:txBody>
        </p:sp>
      </p:grpSp>
      <p:cxnSp>
        <p:nvCxnSpPr>
          <p:cNvPr id="14" name="直接连接符 13"/>
          <p:cNvCxnSpPr>
            <a:stCxn id="11" idx="2"/>
            <a:endCxn id="7" idx="0"/>
          </p:cNvCxnSpPr>
          <p:nvPr/>
        </p:nvCxnSpPr>
        <p:spPr>
          <a:xfrm>
            <a:off x="3532909" y="2680850"/>
            <a:ext cx="9310" cy="1589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肘形连接符 16"/>
          <p:cNvCxnSpPr>
            <a:stCxn id="9" idx="0"/>
          </p:cNvCxnSpPr>
          <p:nvPr/>
        </p:nvCxnSpPr>
        <p:spPr>
          <a:xfrm rot="5400000" flipH="1" flipV="1">
            <a:off x="2340011" y="2154967"/>
            <a:ext cx="271543" cy="2114251"/>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46953" y="1967388"/>
            <a:ext cx="1345240" cy="338554"/>
          </a:xfrm>
          <a:prstGeom prst="rect">
            <a:avLst/>
          </a:prstGeom>
          <a:noFill/>
        </p:spPr>
        <p:txBody>
          <a:bodyPr wrap="none" rtlCol="0">
            <a:spAutoFit/>
          </a:bodyPr>
          <a:lstStyle/>
          <a:p>
            <a:pPr lvl="0"/>
            <a:r>
              <a:rPr lang="en-US" altLang="zh-CN" sz="1600" dirty="0"/>
              <a:t>In early </a:t>
            </a:r>
            <a:r>
              <a:rPr lang="en-US" altLang="zh-CN" sz="1600" dirty="0" smtClean="0"/>
              <a:t>1990s</a:t>
            </a:r>
            <a:endParaRPr lang="zh-CN" altLang="en-US" sz="1600" dirty="0"/>
          </a:p>
        </p:txBody>
      </p:sp>
      <p:sp>
        <p:nvSpPr>
          <p:cNvPr id="37" name="矩形 36"/>
          <p:cNvSpPr/>
          <p:nvPr/>
        </p:nvSpPr>
        <p:spPr>
          <a:xfrm>
            <a:off x="1564930" y="1246904"/>
            <a:ext cx="3839501" cy="584775"/>
          </a:xfrm>
          <a:prstGeom prst="rect">
            <a:avLst/>
          </a:prstGeom>
        </p:spPr>
        <p:txBody>
          <a:bodyPr wrap="square">
            <a:spAutoFit/>
          </a:bodyPr>
          <a:lstStyle/>
          <a:p>
            <a:r>
              <a:rPr lang="en-US" altLang="zh-CN" sz="1600" dirty="0" smtClean="0"/>
              <a:t>A proposed concept </a:t>
            </a:r>
            <a:r>
              <a:rPr lang="en-US" altLang="zh-CN" sz="1600" dirty="0"/>
              <a:t>of the </a:t>
            </a:r>
            <a:r>
              <a:rPr lang="en-US" altLang="zh-CN" sz="1600" dirty="0" smtClean="0"/>
              <a:t>SKA</a:t>
            </a:r>
            <a:r>
              <a:rPr lang="en-US" altLang="zh-CN" sz="1600" dirty="0"/>
              <a:t>,</a:t>
            </a:r>
            <a:r>
              <a:rPr lang="en-US" altLang="zh-CN" sz="1600" dirty="0" smtClean="0"/>
              <a:t> making use of the karst landscape in southwest China</a:t>
            </a:r>
            <a:endParaRPr lang="zh-CN" altLang="en-US" sz="1600" dirty="0"/>
          </a:p>
        </p:txBody>
      </p:sp>
      <p:pic>
        <p:nvPicPr>
          <p:cNvPr id="39" name="图片 38"/>
          <p:cNvPicPr>
            <a:picLocks noChangeAspect="1"/>
          </p:cNvPicPr>
          <p:nvPr/>
        </p:nvPicPr>
        <p:blipFill>
          <a:blip r:embed="rId3"/>
          <a:stretch>
            <a:fillRect/>
          </a:stretch>
        </p:blipFill>
        <p:spPr>
          <a:xfrm>
            <a:off x="4965713" y="3492937"/>
            <a:ext cx="4178287" cy="3365063"/>
          </a:xfrm>
          <a:prstGeom prst="rect">
            <a:avLst/>
          </a:prstGeom>
        </p:spPr>
      </p:pic>
      <p:sp>
        <p:nvSpPr>
          <p:cNvPr id="23" name="矩形 22"/>
          <p:cNvSpPr/>
          <p:nvPr/>
        </p:nvSpPr>
        <p:spPr>
          <a:xfrm>
            <a:off x="5237016" y="1831679"/>
            <a:ext cx="3425564" cy="307777"/>
          </a:xfrm>
          <a:prstGeom prst="rect">
            <a:avLst/>
          </a:prstGeom>
        </p:spPr>
        <p:txBody>
          <a:bodyPr wrap="square">
            <a:spAutoFit/>
          </a:bodyPr>
          <a:lstStyle/>
          <a:p>
            <a:r>
              <a:rPr lang="zh-CN" altLang="en-US" sz="1400" dirty="0"/>
              <a:t>(Peng &amp; Nan 1998; Nan et al. 2002)</a:t>
            </a:r>
          </a:p>
        </p:txBody>
      </p:sp>
      <p:sp>
        <p:nvSpPr>
          <p:cNvPr id="3" name="矩形 2"/>
          <p:cNvSpPr/>
          <p:nvPr/>
        </p:nvSpPr>
        <p:spPr>
          <a:xfrm>
            <a:off x="6547866" y="3027427"/>
            <a:ext cx="1055738" cy="523220"/>
          </a:xfrm>
          <a:prstGeom prst="rect">
            <a:avLst/>
          </a:prstGeom>
        </p:spPr>
        <p:txBody>
          <a:bodyPr wrap="none">
            <a:spAutoFit/>
          </a:bodyPr>
          <a:lstStyle/>
          <a:p>
            <a:r>
              <a:rPr lang="en-GB" altLang="zh-CN" sz="2800" dirty="0">
                <a:solidFill>
                  <a:srgbClr val="1E3250"/>
                </a:solidFill>
                <a:effectLst>
                  <a:outerShdw blurRad="38100" dist="38100" dir="2700000" algn="tl">
                    <a:srgbClr val="000000">
                      <a:alpha val="43137"/>
                    </a:srgbClr>
                  </a:outerShdw>
                </a:effectLst>
              </a:rPr>
              <a:t>FASTA</a:t>
            </a:r>
            <a:endParaRPr lang="zh-CN" altLang="en-US" sz="2800" dirty="0">
              <a:solidFill>
                <a:srgbClr val="1E3250"/>
              </a:solidFill>
              <a:effectLst>
                <a:outerShdw blurRad="38100" dist="38100" dir="2700000" algn="tl">
                  <a:srgbClr val="000000">
                    <a:alpha val="43137"/>
                  </a:srgbClr>
                </a:outerShdw>
              </a:effectLst>
            </a:endParaRPr>
          </a:p>
        </p:txBody>
      </p:sp>
      <p:cxnSp>
        <p:nvCxnSpPr>
          <p:cNvPr id="15" name="肘形连接符 14"/>
          <p:cNvCxnSpPr>
            <a:stCxn id="7" idx="2"/>
          </p:cNvCxnSpPr>
          <p:nvPr/>
        </p:nvCxnSpPr>
        <p:spPr>
          <a:xfrm rot="16200000" flipH="1">
            <a:off x="3945559" y="4497418"/>
            <a:ext cx="616815" cy="1423494"/>
          </a:xfrm>
          <a:prstGeom prst="bentConnector2">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300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66469B9-5B99-426D-ADD9-3DB50159BAEA}"/>
              </a:ext>
            </a:extLst>
          </p:cNvPr>
          <p:cNvSpPr>
            <a:spLocks noGrp="1"/>
          </p:cNvSpPr>
          <p:nvPr>
            <p:ph type="title"/>
          </p:nvPr>
        </p:nvSpPr>
        <p:spPr>
          <a:xfrm>
            <a:off x="285750" y="200984"/>
            <a:ext cx="8439807" cy="759481"/>
          </a:xfrm>
        </p:spPr>
        <p:txBody>
          <a:bodyPr>
            <a:normAutofit/>
          </a:bodyPr>
          <a:lstStyle/>
          <a:p>
            <a:r>
              <a:rPr lang="en-US" altLang="zh-CN" sz="2800" dirty="0" smtClean="0"/>
              <a:t>Estimate the pulsar </a:t>
            </a:r>
            <a:r>
              <a:rPr lang="en-US" altLang="zh-CN" sz="2800" dirty="0"/>
              <a:t>discovery prospect of the FAST Array</a:t>
            </a:r>
            <a:endParaRPr lang="zh-CN" altLang="en-US" sz="2800" dirty="0"/>
          </a:p>
        </p:txBody>
      </p:sp>
      <p:sp>
        <p:nvSpPr>
          <p:cNvPr id="3" name="内容占位符 2">
            <a:extLst>
              <a:ext uri="{FF2B5EF4-FFF2-40B4-BE49-F238E27FC236}">
                <a16:creationId xmlns:a16="http://schemas.microsoft.com/office/drawing/2014/main" xmlns="" id="{430A212B-C155-40A8-A1E4-7F5658032EE4}"/>
              </a:ext>
            </a:extLst>
          </p:cNvPr>
          <p:cNvSpPr>
            <a:spLocks noGrp="1"/>
          </p:cNvSpPr>
          <p:nvPr>
            <p:ph idx="1"/>
          </p:nvPr>
        </p:nvSpPr>
        <p:spPr>
          <a:xfrm>
            <a:off x="260823" y="1413163"/>
            <a:ext cx="3304309" cy="4732627"/>
          </a:xfrm>
        </p:spPr>
        <p:txBody>
          <a:bodyPr>
            <a:normAutofit/>
          </a:bodyPr>
          <a:lstStyle/>
          <a:p>
            <a:pPr marL="0" indent="0">
              <a:buNone/>
            </a:pPr>
            <a:r>
              <a:rPr lang="en-US" altLang="zh-CN" sz="2000" dirty="0"/>
              <a:t>Simulated survey parameter</a:t>
            </a:r>
            <a:endParaRPr lang="zh-CN" altLang="en-US" sz="2000" dirty="0"/>
          </a:p>
        </p:txBody>
      </p:sp>
      <p:pic>
        <p:nvPicPr>
          <p:cNvPr id="5" name="图片 4"/>
          <p:cNvPicPr>
            <a:picLocks noChangeAspect="1"/>
          </p:cNvPicPr>
          <p:nvPr/>
        </p:nvPicPr>
        <p:blipFill>
          <a:blip r:embed="rId3"/>
          <a:stretch>
            <a:fillRect/>
          </a:stretch>
        </p:blipFill>
        <p:spPr>
          <a:xfrm>
            <a:off x="180443" y="1783615"/>
            <a:ext cx="3228825" cy="4362175"/>
          </a:xfrm>
          <a:prstGeom prst="rect">
            <a:avLst/>
          </a:prstGeom>
        </p:spPr>
      </p:pic>
      <p:pic>
        <p:nvPicPr>
          <p:cNvPr id="6" name="内容占位符 3"/>
          <p:cNvPicPr>
            <a:picLocks noChangeAspect="1"/>
          </p:cNvPicPr>
          <p:nvPr/>
        </p:nvPicPr>
        <p:blipFill>
          <a:blip r:embed="rId4"/>
          <a:stretch>
            <a:fillRect/>
          </a:stretch>
        </p:blipFill>
        <p:spPr>
          <a:xfrm>
            <a:off x="3544807" y="2401397"/>
            <a:ext cx="5585271" cy="3141715"/>
          </a:xfrm>
          <a:prstGeom prst="rect">
            <a:avLst/>
          </a:prstGeom>
        </p:spPr>
      </p:pic>
      <p:sp>
        <p:nvSpPr>
          <p:cNvPr id="4" name="文本框 3"/>
          <p:cNvSpPr txBox="1"/>
          <p:nvPr/>
        </p:nvSpPr>
        <p:spPr>
          <a:xfrm>
            <a:off x="4656634" y="1911927"/>
            <a:ext cx="3516732" cy="369332"/>
          </a:xfrm>
          <a:prstGeom prst="rect">
            <a:avLst/>
          </a:prstGeom>
          <a:noFill/>
        </p:spPr>
        <p:txBody>
          <a:bodyPr wrap="none" rtlCol="0">
            <a:spAutoFit/>
          </a:bodyPr>
          <a:lstStyle/>
          <a:p>
            <a:r>
              <a:rPr lang="en-US" altLang="zh-CN" dirty="0" smtClean="0">
                <a:solidFill>
                  <a:srgbClr val="1E3250"/>
                </a:solidFill>
              </a:rPr>
              <a:t>proposed sky in Galactic coordinate</a:t>
            </a:r>
            <a:endParaRPr lang="zh-CN" altLang="en-US" dirty="0">
              <a:solidFill>
                <a:srgbClr val="1E3250"/>
              </a:solidFill>
            </a:endParaRPr>
          </a:p>
        </p:txBody>
      </p:sp>
      <p:sp>
        <p:nvSpPr>
          <p:cNvPr id="7" name="文本框 6"/>
          <p:cNvSpPr txBox="1"/>
          <p:nvPr/>
        </p:nvSpPr>
        <p:spPr>
          <a:xfrm>
            <a:off x="4645558" y="3995875"/>
            <a:ext cx="1023037" cy="338554"/>
          </a:xfrm>
          <a:prstGeom prst="rect">
            <a:avLst/>
          </a:prstGeom>
          <a:noFill/>
        </p:spPr>
        <p:txBody>
          <a:bodyPr wrap="none" rtlCol="0">
            <a:spAutoFit/>
          </a:bodyPr>
          <a:lstStyle/>
          <a:p>
            <a:r>
              <a:rPr lang="en-US" altLang="zh-CN" sz="1600" dirty="0" smtClean="0"/>
              <a:t>4035 deg</a:t>
            </a:r>
            <a:r>
              <a:rPr lang="en-US" altLang="zh-CN" sz="1600" baseline="30000" dirty="0" smtClean="0"/>
              <a:t>2</a:t>
            </a:r>
            <a:endParaRPr lang="zh-CN" altLang="en-US" sz="1600" baseline="30000" dirty="0"/>
          </a:p>
        </p:txBody>
      </p:sp>
    </p:spTree>
    <p:extLst>
      <p:ext uri="{BB962C8B-B14F-4D97-AF65-F5344CB8AC3E}">
        <p14:creationId xmlns:p14="http://schemas.microsoft.com/office/powerpoint/2010/main" val="201705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Gain of FAST</a:t>
            </a:r>
            <a:endParaRPr lang="zh-CN" altLang="en-US" dirty="0"/>
          </a:p>
        </p:txBody>
      </p:sp>
      <p:pic>
        <p:nvPicPr>
          <p:cNvPr id="5" name="图片 4"/>
          <p:cNvPicPr>
            <a:picLocks noChangeAspect="1"/>
          </p:cNvPicPr>
          <p:nvPr/>
        </p:nvPicPr>
        <p:blipFill>
          <a:blip r:embed="rId3"/>
          <a:stretch>
            <a:fillRect/>
          </a:stretch>
        </p:blipFill>
        <p:spPr>
          <a:xfrm>
            <a:off x="0" y="1525748"/>
            <a:ext cx="5362289" cy="3582804"/>
          </a:xfrm>
          <a:prstGeom prst="rect">
            <a:avLst/>
          </a:prstGeom>
        </p:spPr>
      </p:pic>
      <p:sp>
        <p:nvSpPr>
          <p:cNvPr id="7" name="矩形 6"/>
          <p:cNvSpPr/>
          <p:nvPr/>
        </p:nvSpPr>
        <p:spPr>
          <a:xfrm>
            <a:off x="247477" y="1156416"/>
            <a:ext cx="4867333" cy="369332"/>
          </a:xfrm>
          <a:prstGeom prst="rect">
            <a:avLst/>
          </a:prstGeom>
        </p:spPr>
        <p:txBody>
          <a:bodyPr wrap="square">
            <a:spAutoFit/>
          </a:bodyPr>
          <a:lstStyle/>
          <a:p>
            <a:r>
              <a:rPr lang="zh-CN" altLang="en-US" dirty="0"/>
              <a:t> Telescope </a:t>
            </a:r>
            <a:r>
              <a:rPr lang="zh-CN" altLang="en-US" dirty="0" smtClean="0"/>
              <a:t>efficiency 𝜂 of </a:t>
            </a:r>
            <a:r>
              <a:rPr lang="zh-CN" altLang="en-US" dirty="0"/>
              <a:t>FAST as a function of ZA</a:t>
            </a:r>
          </a:p>
        </p:txBody>
      </p:sp>
      <p:sp>
        <p:nvSpPr>
          <p:cNvPr id="8" name="矩形 7"/>
          <p:cNvSpPr/>
          <p:nvPr/>
        </p:nvSpPr>
        <p:spPr>
          <a:xfrm>
            <a:off x="327530" y="5287501"/>
            <a:ext cx="1938270" cy="369332"/>
          </a:xfrm>
          <a:prstGeom prst="rect">
            <a:avLst/>
          </a:prstGeom>
        </p:spPr>
        <p:txBody>
          <a:bodyPr wrap="square">
            <a:spAutoFit/>
          </a:bodyPr>
          <a:lstStyle/>
          <a:p>
            <a:r>
              <a:rPr lang="zh-CN" altLang="en-US" dirty="0"/>
              <a:t> </a:t>
            </a:r>
            <a:r>
              <a:rPr lang="en-US" altLang="zh-CN" dirty="0" smtClean="0"/>
              <a:t>Jiang et al. 2019</a:t>
            </a:r>
            <a:endParaRPr lang="zh-CN" altLang="en-US" dirty="0"/>
          </a:p>
        </p:txBody>
      </p:sp>
      <mc:AlternateContent xmlns:mc="http://schemas.openxmlformats.org/markup-compatibility/2006">
        <mc:Choice xmlns:a14="http://schemas.microsoft.com/office/drawing/2010/main" Requires="a14">
          <p:sp>
            <p:nvSpPr>
              <p:cNvPr id="11" name="矩形 10"/>
              <p:cNvSpPr/>
              <p:nvPr/>
            </p:nvSpPr>
            <p:spPr>
              <a:xfrm>
                <a:off x="5474683" y="2560834"/>
                <a:ext cx="2533642" cy="2806922"/>
              </a:xfrm>
              <a:prstGeom prst="rect">
                <a:avLst/>
              </a:prstGeom>
            </p:spPr>
            <p:txBody>
              <a:bodyPr wrap="none">
                <a:spAutoFit/>
              </a:bodyPr>
              <a:lstStyle/>
              <a:p>
                <a:pPr>
                  <a:lnSpc>
                    <a:spcPct val="130000"/>
                  </a:lnSpc>
                </a:pPr>
                <a:r>
                  <a:rPr lang="zh-CN" altLang="en-US" dirty="0" smtClean="0"/>
                  <a:t>ZA&lt;26.4</a:t>
                </a:r>
                <a:r>
                  <a:rPr lang="en-US" altLang="zh-CN" dirty="0" smtClean="0"/>
                  <a:t>°: </a:t>
                </a:r>
              </a:p>
              <a:p>
                <a:pPr>
                  <a:lnSpc>
                    <a:spcPct val="130000"/>
                  </a:lnSpc>
                </a:pPr>
                <a:r>
                  <a:rPr lang="zh-CN" altLang="en-US" dirty="0" smtClean="0"/>
                  <a:t>𝜂 stays </a:t>
                </a:r>
                <a:r>
                  <a:rPr lang="zh-CN" altLang="en-US" dirty="0">
                    <a:solidFill>
                      <a:srgbClr val="800000"/>
                    </a:solidFill>
                  </a:rPr>
                  <a:t>constant</a:t>
                </a:r>
                <a:r>
                  <a:rPr lang="zh-CN" altLang="en-US" dirty="0"/>
                  <a:t> at ~</a:t>
                </a:r>
                <a:r>
                  <a:rPr lang="zh-CN" altLang="en-US" dirty="0" smtClean="0"/>
                  <a:t>0.63</a:t>
                </a:r>
                <a:endParaRPr lang="en-US" altLang="zh-CN" dirty="0" smtClean="0"/>
              </a:p>
              <a:p>
                <a:pPr>
                  <a:lnSpc>
                    <a:spcPct val="130000"/>
                  </a:lnSpc>
                </a:pPr>
                <a14:m>
                  <m:oMath xmlns:m="http://schemas.openxmlformats.org/officeDocument/2006/math">
                    <m:r>
                      <a:rPr lang="en-US" altLang="zh-CN" b="0" i="1" smtClean="0">
                        <a:latin typeface="Cambria Math" panose="02040503050406030204" pitchFamily="18" charset="0"/>
                      </a:rPr>
                      <m:t>𝐺</m:t>
                    </m:r>
                  </m:oMath>
                </a14:m>
                <a:r>
                  <a:rPr lang="en-US" altLang="zh-CN" dirty="0" smtClean="0"/>
                  <a:t> ~16.1K</a:t>
                </a:r>
              </a:p>
              <a:p>
                <a:endParaRPr lang="en-US" altLang="zh-CN" dirty="0" smtClean="0"/>
              </a:p>
              <a:p>
                <a:pPr>
                  <a:lnSpc>
                    <a:spcPct val="130000"/>
                  </a:lnSpc>
                </a:pPr>
                <a:r>
                  <a:rPr lang="zh-CN" altLang="en-US" dirty="0" smtClean="0"/>
                  <a:t>26.4</a:t>
                </a:r>
                <a:r>
                  <a:rPr lang="en-US" altLang="zh-CN" dirty="0" smtClean="0"/>
                  <a:t>°&lt;</a:t>
                </a:r>
                <a:r>
                  <a:rPr lang="zh-CN" altLang="en-US" dirty="0" smtClean="0"/>
                  <a:t>ZA&lt;4</a:t>
                </a:r>
                <a:r>
                  <a:rPr lang="en-US" altLang="zh-CN" dirty="0" smtClean="0"/>
                  <a:t>0°:</a:t>
                </a:r>
                <a:endParaRPr lang="en-US" altLang="zh-CN" dirty="0"/>
              </a:p>
              <a:p>
                <a:pPr>
                  <a:lnSpc>
                    <a:spcPct val="130000"/>
                  </a:lnSpc>
                </a:pPr>
                <a:r>
                  <a:rPr lang="zh-CN" altLang="en-US" dirty="0" smtClean="0">
                    <a:solidFill>
                      <a:srgbClr val="800000"/>
                    </a:solidFill>
                  </a:rPr>
                  <a:t>linear</a:t>
                </a:r>
                <a:r>
                  <a:rPr lang="en-US" altLang="zh-CN" dirty="0" err="1" smtClean="0">
                    <a:solidFill>
                      <a:srgbClr val="800000"/>
                    </a:solidFill>
                  </a:rPr>
                  <a:t>ly</a:t>
                </a:r>
                <a:r>
                  <a:rPr lang="zh-CN" altLang="en-US" dirty="0" smtClean="0">
                    <a:solidFill>
                      <a:srgbClr val="800000"/>
                    </a:solidFill>
                  </a:rPr>
                  <a:t> </a:t>
                </a:r>
                <a:r>
                  <a:rPr lang="en-US" altLang="zh-CN" dirty="0" smtClean="0">
                    <a:solidFill>
                      <a:srgbClr val="800000"/>
                    </a:solidFill>
                  </a:rPr>
                  <a:t>decrease </a:t>
                </a:r>
                <a:r>
                  <a:rPr lang="en-US" altLang="zh-CN" dirty="0" smtClean="0"/>
                  <a:t>with</a:t>
                </a:r>
                <a:r>
                  <a:rPr lang="zh-CN" altLang="en-US" dirty="0" smtClean="0"/>
                  <a:t> </a:t>
                </a:r>
                <a:r>
                  <a:rPr lang="zh-CN" altLang="en-US" dirty="0" smtClean="0"/>
                  <a:t>ZA</a:t>
                </a:r>
                <a:endParaRPr lang="en-US" altLang="zh-CN" dirty="0" smtClean="0"/>
              </a:p>
              <a:p>
                <a:pPr>
                  <a:lnSpc>
                    <a:spcPct val="130000"/>
                  </a:lnSpc>
                </a:pPr>
                <a14:m>
                  <m:oMath xmlns:m="http://schemas.openxmlformats.org/officeDocument/2006/math">
                    <m:r>
                      <a:rPr lang="en-US" altLang="zh-CN" i="1">
                        <a:latin typeface="Cambria Math" panose="02040503050406030204" pitchFamily="18" charset="0"/>
                      </a:rPr>
                      <m:t>𝐺</m:t>
                    </m:r>
                  </m:oMath>
                </a14:m>
                <a:r>
                  <a:rPr lang="en-US" altLang="zh-CN" dirty="0"/>
                  <a:t> ~</a:t>
                </a:r>
                <a:r>
                  <a:rPr lang="en-US" altLang="zh-CN" dirty="0" smtClean="0"/>
                  <a:t>11.3K when ZA=40°</a:t>
                </a:r>
                <a:endParaRPr lang="zh-CN" altLang="en-US" dirty="0"/>
              </a:p>
              <a:p>
                <a:endParaRPr lang="zh-CN" altLang="en-US" dirty="0"/>
              </a:p>
            </p:txBody>
          </p:sp>
        </mc:Choice>
        <mc:Fallback>
          <p:sp>
            <p:nvSpPr>
              <p:cNvPr id="11" name="矩形 10"/>
              <p:cNvSpPr>
                <a:spLocks noRot="1" noChangeAspect="1" noMove="1" noResize="1" noEditPoints="1" noAdjustHandles="1" noChangeArrowheads="1" noChangeShapeType="1" noTextEdit="1"/>
              </p:cNvSpPr>
              <p:nvPr/>
            </p:nvSpPr>
            <p:spPr>
              <a:xfrm>
                <a:off x="5474683" y="2560834"/>
                <a:ext cx="2533642" cy="2806922"/>
              </a:xfrm>
              <a:prstGeom prst="rect">
                <a:avLst/>
              </a:prstGeom>
              <a:blipFill rotWithShape="0">
                <a:blip r:embed="rId4"/>
                <a:stretch>
                  <a:fillRect l="-1923" r="-144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p:cNvSpPr txBox="1"/>
              <p:nvPr/>
            </p:nvSpPr>
            <p:spPr>
              <a:xfrm>
                <a:off x="5845402" y="1546701"/>
                <a:ext cx="9366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𝐺</m:t>
                      </m:r>
                      <m:r>
                        <a:rPr lang="el-GR" altLang="zh-CN" i="1" smtClean="0">
                          <a:latin typeface="Cambria Math" panose="02040503050406030204" pitchFamily="18" charset="0"/>
                        </a:rPr>
                        <m:t>=</m:t>
                      </m:r>
                      <m:r>
                        <a:rPr lang="zh-CN" altLang="el-GR" i="1" smtClean="0">
                          <a:latin typeface="Cambria Math" panose="02040503050406030204" pitchFamily="18" charset="0"/>
                        </a:rPr>
                        <m:t>𝜂</m:t>
                      </m:r>
                      <m:r>
                        <a:rPr lang="en-US" altLang="zh-CN" b="0" i="1" smtClean="0">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𝐺</m:t>
                          </m:r>
                        </m:e>
                        <m:sub>
                          <m:r>
                            <a:rPr lang="en-US" altLang="zh-CN" b="0" i="0" smtClean="0">
                              <a:latin typeface="Cambria Math" panose="02040503050406030204" pitchFamily="18" charset="0"/>
                            </a:rPr>
                            <m:t>0</m:t>
                          </m:r>
                        </m:sub>
                      </m:sSub>
                    </m:oMath>
                  </m:oMathPara>
                </a14:m>
                <a:endParaRPr lang="zh-CN" altLang="en-US" dirty="0"/>
              </a:p>
            </p:txBody>
          </p:sp>
        </mc:Choice>
        <mc:Fallback>
          <p:sp>
            <p:nvSpPr>
              <p:cNvPr id="12" name="文本框 11"/>
              <p:cNvSpPr txBox="1">
                <a:spLocks noRot="1" noChangeAspect="1" noMove="1" noResize="1" noEditPoints="1" noAdjustHandles="1" noChangeArrowheads="1" noChangeShapeType="1" noTextEdit="1"/>
              </p:cNvSpPr>
              <p:nvPr/>
            </p:nvSpPr>
            <p:spPr>
              <a:xfrm>
                <a:off x="5845402" y="1546701"/>
                <a:ext cx="936603" cy="276999"/>
              </a:xfrm>
              <a:prstGeom prst="rect">
                <a:avLst/>
              </a:prstGeom>
              <a:blipFill rotWithShape="0">
                <a:blip r:embed="rId5"/>
                <a:stretch>
                  <a:fillRect l="-5844" r="-1299" b="-266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矩形 13"/>
              <p:cNvSpPr/>
              <p:nvPr/>
            </p:nvSpPr>
            <p:spPr>
              <a:xfrm>
                <a:off x="5474683" y="2023602"/>
                <a:ext cx="2411045" cy="369332"/>
              </a:xfrm>
              <a:prstGeom prst="rect">
                <a:avLst/>
              </a:prstGeom>
            </p:spPr>
            <p:txBody>
              <a:bodyPr wrap="none">
                <a:spAutoFit/>
              </a:bodyPr>
              <a:lstStyle/>
              <a:p>
                <a:r>
                  <a:rPr lang="zh-CN" altLang="en-US" dirty="0" smtClean="0"/>
                  <a:t>For FAST,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𝐺</m:t>
                        </m:r>
                      </m:e>
                      <m:sub>
                        <m:r>
                          <a:rPr lang="en-US" altLang="zh-CN">
                            <a:latin typeface="Cambria Math" panose="02040503050406030204" pitchFamily="18" charset="0"/>
                          </a:rPr>
                          <m:t>0</m:t>
                        </m:r>
                        <m:r>
                          <a:rPr lang="en-US" altLang="zh-CN" b="0" i="1" smtClean="0">
                            <a:latin typeface="Cambria Math" panose="02040503050406030204" pitchFamily="18" charset="0"/>
                          </a:rPr>
                          <m:t> </m:t>
                        </m:r>
                      </m:sub>
                    </m:sSub>
                  </m:oMath>
                </a14:m>
                <a:r>
                  <a:rPr lang="zh-CN" altLang="en-US" dirty="0" smtClean="0"/>
                  <a:t>= 25.2 K/Jy</a:t>
                </a:r>
                <a:r>
                  <a:rPr lang="zh-CN" altLang="en-US" dirty="0"/>
                  <a:t>.</a:t>
                </a:r>
              </a:p>
            </p:txBody>
          </p:sp>
        </mc:Choice>
        <mc:Fallback>
          <p:sp>
            <p:nvSpPr>
              <p:cNvPr id="14" name="矩形 13"/>
              <p:cNvSpPr>
                <a:spLocks noRot="1" noChangeAspect="1" noMove="1" noResize="1" noEditPoints="1" noAdjustHandles="1" noChangeArrowheads="1" noChangeShapeType="1" noTextEdit="1"/>
              </p:cNvSpPr>
              <p:nvPr/>
            </p:nvSpPr>
            <p:spPr>
              <a:xfrm>
                <a:off x="5474683" y="2023602"/>
                <a:ext cx="2411045" cy="369332"/>
              </a:xfrm>
              <a:prstGeom prst="rect">
                <a:avLst/>
              </a:prstGeom>
              <a:blipFill rotWithShape="0">
                <a:blip r:embed="rId6"/>
                <a:stretch>
                  <a:fillRect l="-2020" t="-9836" r="-1515" b="-2459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文本框 15"/>
              <p:cNvSpPr txBox="1"/>
              <p:nvPr/>
            </p:nvSpPr>
            <p:spPr>
              <a:xfrm>
                <a:off x="5507763" y="5052237"/>
                <a:ext cx="35379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𝐺</m:t>
                      </m:r>
                      <m:r>
                        <a:rPr lang="el-GR" altLang="zh-CN"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𝐺</m:t>
                          </m:r>
                        </m:e>
                        <m:sub>
                          <m:r>
                            <m:rPr>
                              <m:sty m:val="p"/>
                            </m:rPr>
                            <a:rPr lang="en-US" altLang="zh-CN" i="1">
                              <a:latin typeface="Cambria Math" panose="02040503050406030204" pitchFamily="18" charset="0"/>
                            </a:rPr>
                            <m:t>ze</m:t>
                          </m:r>
                          <m:r>
                            <m:rPr>
                              <m:sty m:val="p"/>
                            </m:rPr>
                            <a:rPr lang="en-US" altLang="zh-CN" b="0" i="0" smtClean="0">
                              <a:latin typeface="Cambria Math" panose="02040503050406030204" pitchFamily="18" charset="0"/>
                            </a:rPr>
                            <m:t>nith</m:t>
                          </m:r>
                        </m:sub>
                      </m:sSub>
                      <m:r>
                        <a:rPr lang="en-US" altLang="zh-CN" b="0" i="1" smtClean="0">
                          <a:latin typeface="Cambria Math" panose="02040503050406030204" pitchFamily="18" charset="0"/>
                          <a:ea typeface="Cambria Math" panose="02040503050406030204" pitchFamily="18" charset="0"/>
                        </a:rPr>
                        <m:t>×</m:t>
                      </m:r>
                      <m:r>
                        <m:rPr>
                          <m:nor/>
                        </m:rPr>
                        <a:rPr lang="zh-CN" altLang="en-US" dirty="0"/>
                        <m:t>[1−0.0216(</m:t>
                      </m:r>
                      <m:r>
                        <m:rPr>
                          <m:nor/>
                        </m:rPr>
                        <a:rPr lang="zh-CN" altLang="en-US" dirty="0"/>
                        <m:t>ZA</m:t>
                      </m:r>
                      <m:r>
                        <m:rPr>
                          <m:nor/>
                        </m:rPr>
                        <a:rPr lang="zh-CN" altLang="en-US" dirty="0"/>
                        <m:t>−26.4</m:t>
                      </m:r>
                      <m:r>
                        <a:rPr lang="en-US" altLang="zh-CN" i="1" dirty="0" smtClean="0">
                          <a:latin typeface="Cambria Math" panose="02040503050406030204" pitchFamily="18" charset="0"/>
                        </a:rPr>
                        <m:t>°</m:t>
                      </m:r>
                      <m:r>
                        <m:rPr>
                          <m:nor/>
                        </m:rPr>
                        <a:rPr lang="zh-CN" altLang="en-US" dirty="0"/>
                        <m:t>)]</m:t>
                      </m:r>
                    </m:oMath>
                  </m:oMathPara>
                </a14:m>
                <a:endParaRPr lang="zh-CN" altLang="en-US" dirty="0"/>
              </a:p>
            </p:txBody>
          </p:sp>
        </mc:Choice>
        <mc:Fallback>
          <p:sp>
            <p:nvSpPr>
              <p:cNvPr id="16" name="文本框 15"/>
              <p:cNvSpPr txBox="1">
                <a:spLocks noRot="1" noChangeAspect="1" noMove="1" noResize="1" noEditPoints="1" noAdjustHandles="1" noChangeArrowheads="1" noChangeShapeType="1" noTextEdit="1"/>
              </p:cNvSpPr>
              <p:nvPr/>
            </p:nvSpPr>
            <p:spPr>
              <a:xfrm>
                <a:off x="5507763" y="5052237"/>
                <a:ext cx="3537956" cy="276999"/>
              </a:xfrm>
              <a:prstGeom prst="rect">
                <a:avLst/>
              </a:prstGeom>
              <a:blipFill rotWithShape="0">
                <a:blip r:embed="rId7"/>
                <a:stretch>
                  <a:fillRect t="-2222" r="-690" b="-3111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52975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66469B9-5B99-426D-ADD9-3DB50159BAEA}"/>
              </a:ext>
            </a:extLst>
          </p:cNvPr>
          <p:cNvSpPr>
            <a:spLocks noGrp="1"/>
          </p:cNvSpPr>
          <p:nvPr>
            <p:ph type="title"/>
          </p:nvPr>
        </p:nvSpPr>
        <p:spPr/>
        <p:txBody>
          <a:bodyPr>
            <a:normAutofit/>
          </a:bodyPr>
          <a:lstStyle/>
          <a:p>
            <a:r>
              <a:rPr lang="en-US" altLang="zh-CN" sz="3200" dirty="0"/>
              <a:t>FASTA phase-I &amp; phase-II</a:t>
            </a:r>
            <a:endParaRPr lang="zh-CN" altLang="en-US" sz="3200" dirty="0"/>
          </a:p>
        </p:txBody>
      </p:sp>
      <p:sp>
        <p:nvSpPr>
          <p:cNvPr id="3" name="内容占位符 2">
            <a:extLst>
              <a:ext uri="{FF2B5EF4-FFF2-40B4-BE49-F238E27FC236}">
                <a16:creationId xmlns:a16="http://schemas.microsoft.com/office/drawing/2014/main" xmlns="" id="{430A212B-C155-40A8-A1E4-7F5658032EE4}"/>
              </a:ext>
            </a:extLst>
          </p:cNvPr>
          <p:cNvSpPr>
            <a:spLocks noGrp="1"/>
          </p:cNvSpPr>
          <p:nvPr>
            <p:ph idx="1"/>
          </p:nvPr>
        </p:nvSpPr>
        <p:spPr>
          <a:xfrm>
            <a:off x="679269" y="3010919"/>
            <a:ext cx="8107379" cy="1273971"/>
          </a:xfrm>
        </p:spPr>
        <p:txBody>
          <a:bodyPr>
            <a:normAutofit/>
          </a:bodyPr>
          <a:lstStyle/>
          <a:p>
            <a:r>
              <a:rPr lang="en-US" altLang="zh-CN" sz="2400" dirty="0" smtClean="0"/>
              <a:t>coherent:</a:t>
            </a:r>
          </a:p>
          <a:p>
            <a:pPr>
              <a:spcBef>
                <a:spcPts val="1700"/>
              </a:spcBef>
            </a:pPr>
            <a:r>
              <a:rPr lang="en-US" altLang="zh-CN" sz="2400" dirty="0" smtClean="0"/>
              <a:t>incoherent:</a:t>
            </a:r>
            <a:endParaRPr lang="en-US" altLang="zh-CN" sz="2400" dirty="0"/>
          </a:p>
        </p:txBody>
      </p:sp>
      <p:sp>
        <p:nvSpPr>
          <p:cNvPr id="6" name="内容占位符 2">
            <a:extLst>
              <a:ext uri="{FF2B5EF4-FFF2-40B4-BE49-F238E27FC236}">
                <a16:creationId xmlns:a16="http://schemas.microsoft.com/office/drawing/2014/main" xmlns="" id="{430A212B-C155-40A8-A1E4-7F5658032EE4}"/>
              </a:ext>
            </a:extLst>
          </p:cNvPr>
          <p:cNvSpPr txBox="1">
            <a:spLocks/>
          </p:cNvSpPr>
          <p:nvPr/>
        </p:nvSpPr>
        <p:spPr>
          <a:xfrm>
            <a:off x="679269" y="1158241"/>
            <a:ext cx="7759338" cy="10931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1E32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32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2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2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2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500"/>
              </a:spcBef>
            </a:pPr>
            <a:r>
              <a:rPr lang="en-US" altLang="zh-CN" sz="2400" dirty="0"/>
              <a:t>FASTA </a:t>
            </a:r>
            <a:r>
              <a:rPr lang="en-US" altLang="zh-CN" sz="2400" dirty="0" smtClean="0"/>
              <a:t>phase-I: 3 × existing FAST </a:t>
            </a:r>
          </a:p>
          <a:p>
            <a:pPr>
              <a:spcBef>
                <a:spcPts val="1500"/>
              </a:spcBef>
            </a:pPr>
            <a:r>
              <a:rPr lang="en-US" altLang="zh-CN" sz="2400" dirty="0"/>
              <a:t>FASTA </a:t>
            </a:r>
            <a:r>
              <a:rPr lang="en-US" altLang="zh-CN" sz="2400" dirty="0" smtClean="0"/>
              <a:t>phase-II: 6 </a:t>
            </a:r>
            <a:r>
              <a:rPr lang="en-US" altLang="zh-CN" sz="2400" dirty="0"/>
              <a:t>× existing FAST </a:t>
            </a:r>
          </a:p>
        </p:txBody>
      </p:sp>
      <p:sp>
        <p:nvSpPr>
          <p:cNvPr id="7" name="标题 1">
            <a:extLst>
              <a:ext uri="{FF2B5EF4-FFF2-40B4-BE49-F238E27FC236}">
                <a16:creationId xmlns:a16="http://schemas.microsoft.com/office/drawing/2014/main" xmlns="" id="{F66469B9-5B99-426D-ADD9-3DB50159BAEA}"/>
              </a:ext>
            </a:extLst>
          </p:cNvPr>
          <p:cNvSpPr txBox="1">
            <a:spLocks/>
          </p:cNvSpPr>
          <p:nvPr/>
        </p:nvSpPr>
        <p:spPr>
          <a:xfrm>
            <a:off x="346840" y="2251438"/>
            <a:ext cx="8439807" cy="759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baseline="0">
                <a:solidFill>
                  <a:schemeClr val="accent1">
                    <a:lumMod val="75000"/>
                  </a:schemeClr>
                </a:solidFill>
                <a:latin typeface="Calibri" panose="020F0502020204030204" pitchFamily="34" charset="0"/>
                <a:ea typeface="+mj-ea"/>
                <a:cs typeface="+mj-cs"/>
              </a:defRPr>
            </a:lvl1pPr>
          </a:lstStyle>
          <a:p>
            <a:r>
              <a:rPr lang="en-US" altLang="zh-CN" sz="3200" dirty="0" smtClean="0"/>
              <a:t>Coherent </a:t>
            </a:r>
            <a:r>
              <a:rPr lang="en-US" altLang="zh-CN" sz="3200" dirty="0"/>
              <a:t>and incoherent combination</a:t>
            </a:r>
          </a:p>
        </p:txBody>
      </p:sp>
      <mc:AlternateContent xmlns:mc="http://schemas.openxmlformats.org/markup-compatibility/2006" xmlns:a14="http://schemas.microsoft.com/office/drawing/2010/main">
        <mc:Choice Requires="a14">
          <p:sp>
            <p:nvSpPr>
              <p:cNvPr id="4" name="文本框 3"/>
              <p:cNvSpPr txBox="1"/>
              <p:nvPr/>
            </p:nvSpPr>
            <p:spPr>
              <a:xfrm>
                <a:off x="2666807" y="3089999"/>
                <a:ext cx="2530757" cy="302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r>
                            <m:rPr>
                              <m:sty m:val="p"/>
                            </m:rPr>
                            <a:rPr lang="en-US" altLang="zh-CN" b="0" i="0" smtClean="0">
                              <a:latin typeface="Cambria Math" panose="02040503050406030204" pitchFamily="18" charset="0"/>
                            </a:rPr>
                            <m:t>array</m:t>
                          </m:r>
                        </m:sub>
                      </m:sSub>
                      <m:r>
                        <a:rPr lang="el-GR" altLang="zh-CN" i="1" smtClean="0">
                          <a:latin typeface="Cambria Math" panose="02040503050406030204" pitchFamily="18" charset="0"/>
                        </a:rPr>
                        <m:t>=</m:t>
                      </m:r>
                      <m:sSub>
                        <m:sSubPr>
                          <m:ctrlPr>
                            <a:rPr lang="el-GR" altLang="zh-CN" i="1" smtClean="0">
                              <a:latin typeface="Cambria Math" panose="02040503050406030204" pitchFamily="18" charset="0"/>
                            </a:rPr>
                          </m:ctrlPr>
                        </m:sSubPr>
                        <m:e>
                          <m:r>
                            <a:rPr lang="zh-CN" altLang="el-GR" i="1">
                              <a:latin typeface="Cambria Math" panose="02040503050406030204" pitchFamily="18" charset="0"/>
                            </a:rPr>
                            <m:t>𝜂</m:t>
                          </m:r>
                        </m:e>
                        <m:sub>
                          <m:r>
                            <a:rPr lang="en-US" altLang="zh-CN" b="0" i="1" smtClean="0">
                              <a:latin typeface="Cambria Math" panose="02040503050406030204" pitchFamily="18" charset="0"/>
                            </a:rPr>
                            <m:t>𝑐</m:t>
                          </m:r>
                        </m:sub>
                      </m:sSub>
                      <m:r>
                        <a:rPr lang="en-US" altLang="zh-CN" b="0" i="1" smtClean="0">
                          <a:latin typeface="Cambria Math" panose="02040503050406030204" pitchFamily="18" charset="0"/>
                        </a:rPr>
                        <m:t> </m:t>
                      </m:r>
                      <m:r>
                        <a:rPr lang="en-US" altLang="zh-CN" b="0" i="1" smtClean="0">
                          <a:latin typeface="Cambria Math" panose="02040503050406030204" pitchFamily="18" charset="0"/>
                        </a:rPr>
                        <m:t>𝑁</m:t>
                      </m:r>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𝐺</m:t>
                          </m:r>
                        </m:e>
                        <m:sub>
                          <m:r>
                            <m:rPr>
                              <m:sty m:val="p"/>
                            </m:rPr>
                            <a:rPr lang="en-US" altLang="zh-CN" i="0" smtClean="0">
                              <a:latin typeface="Cambria Math" panose="02040503050406030204" pitchFamily="18" charset="0"/>
                            </a:rPr>
                            <m:t>a</m:t>
                          </m:r>
                          <m:r>
                            <m:rPr>
                              <m:sty m:val="p"/>
                            </m:rPr>
                            <a:rPr lang="en-US" altLang="zh-CN" b="0" i="0" smtClean="0">
                              <a:latin typeface="Cambria Math" panose="02040503050406030204" pitchFamily="18" charset="0"/>
                            </a:rPr>
                            <m:t>ntenna</m:t>
                          </m:r>
                        </m:sub>
                      </m:sSub>
                    </m:oMath>
                  </m:oMathPara>
                </a14:m>
                <a:endParaRPr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2666807" y="3089999"/>
                <a:ext cx="2530757" cy="302519"/>
              </a:xfrm>
              <a:prstGeom prst="rect">
                <a:avLst/>
              </a:prstGeom>
              <a:blipFill rotWithShape="0">
                <a:blip r:embed="rId3"/>
                <a:stretch>
                  <a:fillRect l="-240"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5516465" y="3072902"/>
                <a:ext cx="10087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altLang="zh-CN" i="1">
                              <a:latin typeface="Cambria Math" panose="02040503050406030204" pitchFamily="18" charset="0"/>
                            </a:rPr>
                          </m:ctrlPr>
                        </m:sSubPr>
                        <m:e>
                          <m:r>
                            <a:rPr lang="zh-CN" altLang="el-GR" i="1">
                              <a:latin typeface="Cambria Math" panose="02040503050406030204" pitchFamily="18" charset="0"/>
                            </a:rPr>
                            <m:t>𝜂</m:t>
                          </m:r>
                        </m:e>
                        <m:sub>
                          <m:r>
                            <a:rPr lang="en-US" altLang="zh-CN" i="1">
                              <a:latin typeface="Cambria Math" panose="02040503050406030204" pitchFamily="18" charset="0"/>
                            </a:rPr>
                            <m:t>𝑐</m:t>
                          </m:r>
                        </m:sub>
                      </m:sSub>
                      <m:r>
                        <a:rPr lang="en-US" altLang="zh-CN" b="0" i="1" smtClean="0">
                          <a:latin typeface="Cambria Math" panose="02040503050406030204" pitchFamily="18" charset="0"/>
                        </a:rPr>
                        <m:t>=0.94</m:t>
                      </m:r>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5516465" y="3072902"/>
                <a:ext cx="1008738" cy="276999"/>
              </a:xfrm>
              <a:prstGeom prst="rect">
                <a:avLst/>
              </a:prstGeom>
              <a:blipFill rotWithShape="0">
                <a:blip r:embed="rId4"/>
                <a:stretch>
                  <a:fillRect l="-5455" r="-5455" b="-239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2870722" y="3579794"/>
                <a:ext cx="2327304" cy="3396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r>
                            <m:rPr>
                              <m:sty m:val="p"/>
                            </m:rPr>
                            <a:rPr lang="en-US" altLang="zh-CN" b="0" i="0" smtClean="0">
                              <a:latin typeface="Cambria Math" panose="02040503050406030204" pitchFamily="18" charset="0"/>
                            </a:rPr>
                            <m:t>array</m:t>
                          </m:r>
                        </m:sub>
                      </m:sSub>
                      <m:r>
                        <a:rPr lang="el-GR" altLang="zh-CN" i="1" smtClean="0">
                          <a:latin typeface="Cambria Math" panose="02040503050406030204" pitchFamily="18" charset="0"/>
                        </a:rPr>
                        <m:t>=</m:t>
                      </m:r>
                      <m:rad>
                        <m:radPr>
                          <m:degHide m:val="on"/>
                          <m:ctrlPr>
                            <a:rPr lang="el-GR" altLang="zh-CN" i="1" smtClean="0">
                              <a:latin typeface="Cambria Math" panose="02040503050406030204" pitchFamily="18" charset="0"/>
                            </a:rPr>
                          </m:ctrlPr>
                        </m:radPr>
                        <m:deg/>
                        <m:e>
                          <m:r>
                            <a:rPr lang="en-US" altLang="zh-CN" i="1">
                              <a:latin typeface="Cambria Math" panose="02040503050406030204" pitchFamily="18" charset="0"/>
                            </a:rPr>
                            <m:t>𝑁</m:t>
                          </m:r>
                        </m:e>
                      </m:rad>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𝐺</m:t>
                          </m:r>
                        </m:e>
                        <m:sub>
                          <m:r>
                            <m:rPr>
                              <m:sty m:val="p"/>
                            </m:rPr>
                            <a:rPr lang="en-US" altLang="zh-CN" i="0" smtClean="0">
                              <a:latin typeface="Cambria Math" panose="02040503050406030204" pitchFamily="18" charset="0"/>
                            </a:rPr>
                            <m:t>a</m:t>
                          </m:r>
                          <m:r>
                            <m:rPr>
                              <m:sty m:val="p"/>
                            </m:rPr>
                            <a:rPr lang="en-US" altLang="zh-CN" b="0" i="0" smtClean="0">
                              <a:latin typeface="Cambria Math" panose="02040503050406030204" pitchFamily="18" charset="0"/>
                            </a:rPr>
                            <m:t>ntenna</m:t>
                          </m:r>
                        </m:sub>
                      </m:sSub>
                    </m:oMath>
                  </m:oMathPara>
                </a14:m>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2870722" y="3579794"/>
                <a:ext cx="2327304" cy="339645"/>
              </a:xfrm>
              <a:prstGeom prst="rect">
                <a:avLst/>
              </a:prstGeom>
              <a:blipFill rotWithShape="0">
                <a:blip r:embed="rId5"/>
                <a:stretch>
                  <a:fillRect l="-2356" r="-785" b="-19643"/>
                </a:stretch>
              </a:blipFill>
            </p:spPr>
            <p:txBody>
              <a:bodyPr/>
              <a:lstStyle/>
              <a:p>
                <a:r>
                  <a:rPr lang="zh-CN" altLang="en-US">
                    <a:noFill/>
                  </a:rPr>
                  <a:t> </a:t>
                </a:r>
              </a:p>
            </p:txBody>
          </p:sp>
        </mc:Fallback>
      </mc:AlternateContent>
      <p:pic>
        <p:nvPicPr>
          <p:cNvPr id="11" name="图片 10"/>
          <p:cNvPicPr>
            <a:picLocks noChangeAspect="1"/>
          </p:cNvPicPr>
          <p:nvPr/>
        </p:nvPicPr>
        <p:blipFill>
          <a:blip r:embed="rId6"/>
          <a:stretch>
            <a:fillRect/>
          </a:stretch>
        </p:blipFill>
        <p:spPr>
          <a:xfrm>
            <a:off x="1331280" y="4278111"/>
            <a:ext cx="6803356" cy="905930"/>
          </a:xfrm>
          <a:prstGeom prst="rect">
            <a:avLst/>
          </a:prstGeom>
        </p:spPr>
      </p:pic>
      <p:sp>
        <p:nvSpPr>
          <p:cNvPr id="12" name="矩形 11"/>
          <p:cNvSpPr/>
          <p:nvPr/>
        </p:nvSpPr>
        <p:spPr>
          <a:xfrm>
            <a:off x="1402281" y="5198765"/>
            <a:ext cx="7162169" cy="369332"/>
          </a:xfrm>
          <a:prstGeom prst="rect">
            <a:avLst/>
          </a:prstGeom>
        </p:spPr>
        <p:txBody>
          <a:bodyPr wrap="square">
            <a:spAutoFit/>
          </a:bodyPr>
          <a:lstStyle/>
          <a:p>
            <a:r>
              <a:rPr lang="zh-CN" altLang="en-US" dirty="0"/>
              <a:t>The value listed in this row are the gain value when pointing to </a:t>
            </a:r>
            <a:r>
              <a:rPr lang="zh-CN" altLang="en-US" dirty="0" smtClean="0"/>
              <a:t>ZA&lt;26.4</a:t>
            </a:r>
            <a:r>
              <a:rPr lang="en-US" altLang="zh-CN" dirty="0" smtClean="0"/>
              <a:t>°</a:t>
            </a:r>
            <a:endParaRPr lang="zh-CN" altLang="en-US" dirty="0"/>
          </a:p>
        </p:txBody>
      </p:sp>
      <p:pic>
        <p:nvPicPr>
          <p:cNvPr id="13" name="图片 12"/>
          <p:cNvPicPr>
            <a:picLocks noChangeAspect="1"/>
          </p:cNvPicPr>
          <p:nvPr/>
        </p:nvPicPr>
        <p:blipFill>
          <a:blip r:embed="rId7"/>
          <a:stretch>
            <a:fillRect/>
          </a:stretch>
        </p:blipFill>
        <p:spPr>
          <a:xfrm>
            <a:off x="5835647" y="-542230"/>
            <a:ext cx="3308353" cy="2664446"/>
          </a:xfrm>
          <a:prstGeom prst="rect">
            <a:avLst/>
          </a:prstGeom>
        </p:spPr>
      </p:pic>
    </p:spTree>
    <p:extLst>
      <p:ext uri="{BB962C8B-B14F-4D97-AF65-F5344CB8AC3E}">
        <p14:creationId xmlns:p14="http://schemas.microsoft.com/office/powerpoint/2010/main" val="3079214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400" dirty="0" smtClean="0"/>
              <a:t>Galactic pulsar population synthesis</a:t>
            </a:r>
            <a:endParaRPr lang="en-AU" sz="3400" dirty="0"/>
          </a:p>
        </p:txBody>
      </p:sp>
      <p:sp>
        <p:nvSpPr>
          <p:cNvPr id="3" name="Content Placeholder 2"/>
          <p:cNvSpPr>
            <a:spLocks noGrp="1"/>
          </p:cNvSpPr>
          <p:nvPr>
            <p:ph idx="1"/>
          </p:nvPr>
        </p:nvSpPr>
        <p:spPr>
          <a:xfrm>
            <a:off x="346841" y="1790819"/>
            <a:ext cx="8439807" cy="4947253"/>
          </a:xfrm>
        </p:spPr>
        <p:txBody>
          <a:bodyPr>
            <a:normAutofit/>
          </a:bodyPr>
          <a:lstStyle/>
          <a:p>
            <a:pPr>
              <a:lnSpc>
                <a:spcPct val="100000"/>
              </a:lnSpc>
            </a:pPr>
            <a:r>
              <a:rPr lang="en-US" altLang="zh-CN" sz="2500" dirty="0" smtClean="0"/>
              <a:t>Existing s</a:t>
            </a:r>
            <a:r>
              <a:rPr lang="en-US" sz="2500" dirty="0" smtClean="0"/>
              <a:t>urvey </a:t>
            </a:r>
            <a:r>
              <a:rPr lang="en-US" sz="2500" dirty="0" smtClean="0"/>
              <a:t>result &amp; survey parameters</a:t>
            </a:r>
          </a:p>
          <a:p>
            <a:pPr>
              <a:lnSpc>
                <a:spcPct val="100000"/>
              </a:lnSpc>
            </a:pPr>
            <a:endParaRPr lang="en-US" sz="2500" dirty="0"/>
          </a:p>
          <a:p>
            <a:pPr>
              <a:lnSpc>
                <a:spcPct val="100000"/>
              </a:lnSpc>
            </a:pPr>
            <a:r>
              <a:rPr lang="en-US" sz="2500" dirty="0" smtClean="0"/>
              <a:t>Simulated </a:t>
            </a:r>
            <a:r>
              <a:rPr lang="en-US" sz="2500" dirty="0" smtClean="0"/>
              <a:t>Galactic </a:t>
            </a:r>
            <a:r>
              <a:rPr lang="en-US" sz="2500" dirty="0" smtClean="0"/>
              <a:t>pulsar </a:t>
            </a:r>
            <a:r>
              <a:rPr lang="en-US" sz="2500" dirty="0" smtClean="0"/>
              <a:t>population </a:t>
            </a:r>
            <a:r>
              <a:rPr lang="en-US" altLang="zh-CN" sz="2500" dirty="0" smtClean="0"/>
              <a:t>realization</a:t>
            </a:r>
            <a:endParaRPr lang="en-US" sz="2500" dirty="0" smtClean="0"/>
          </a:p>
          <a:p>
            <a:pPr>
              <a:lnSpc>
                <a:spcPct val="100000"/>
              </a:lnSpc>
            </a:pPr>
            <a:endParaRPr lang="en-AU" sz="2500" dirty="0"/>
          </a:p>
        </p:txBody>
      </p:sp>
      <p:sp>
        <p:nvSpPr>
          <p:cNvPr id="8" name="Down Arrow 7"/>
          <p:cNvSpPr/>
          <p:nvPr/>
        </p:nvSpPr>
        <p:spPr>
          <a:xfrm>
            <a:off x="2326682" y="2340270"/>
            <a:ext cx="309093" cy="506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p:cNvSpPr txBox="1"/>
          <p:nvPr/>
        </p:nvSpPr>
        <p:spPr>
          <a:xfrm>
            <a:off x="3076022" y="2230944"/>
            <a:ext cx="4976933" cy="677108"/>
          </a:xfrm>
          <a:prstGeom prst="rect">
            <a:avLst/>
          </a:prstGeom>
          <a:noFill/>
        </p:spPr>
        <p:txBody>
          <a:bodyPr wrap="square" rtlCol="0">
            <a:spAutoFit/>
          </a:bodyPr>
          <a:lstStyle/>
          <a:p>
            <a:r>
              <a:rPr lang="en-AU" sz="1900" dirty="0">
                <a:solidFill>
                  <a:srgbClr val="800000"/>
                </a:solidFill>
                <a:cs typeface="Arial" panose="020B0604020202020204" pitchFamily="34" charset="0"/>
              </a:rPr>
              <a:t>generate synthetic </a:t>
            </a:r>
            <a:r>
              <a:rPr lang="en-AU" sz="1900" dirty="0" smtClean="0">
                <a:solidFill>
                  <a:srgbClr val="800000"/>
                </a:solidFill>
                <a:cs typeface="Arial" panose="020B0604020202020204" pitchFamily="34" charset="0"/>
              </a:rPr>
              <a:t>pulsars</a:t>
            </a:r>
          </a:p>
          <a:p>
            <a:r>
              <a:rPr lang="en-AU" sz="1900" dirty="0" smtClean="0">
                <a:solidFill>
                  <a:srgbClr val="800000"/>
                </a:solidFill>
                <a:cs typeface="Arial" panose="020B0604020202020204" pitchFamily="34" charset="0"/>
              </a:rPr>
              <a:t>(selected P-</a:t>
            </a:r>
            <a:r>
              <a:rPr lang="en-AU" sz="1900" dirty="0" err="1" smtClean="0">
                <a:solidFill>
                  <a:srgbClr val="800000"/>
                </a:solidFill>
                <a:cs typeface="Arial" panose="020B0604020202020204" pitchFamily="34" charset="0"/>
              </a:rPr>
              <a:t>dist</a:t>
            </a:r>
            <a:r>
              <a:rPr lang="en-AU" sz="1900" dirty="0" smtClean="0">
                <a:solidFill>
                  <a:srgbClr val="800000"/>
                </a:solidFill>
                <a:cs typeface="Arial" panose="020B0604020202020204" pitchFamily="34" charset="0"/>
              </a:rPr>
              <a:t>, L-</a:t>
            </a:r>
            <a:r>
              <a:rPr lang="en-AU" sz="1900" dirty="0" err="1" smtClean="0">
                <a:solidFill>
                  <a:srgbClr val="800000"/>
                </a:solidFill>
                <a:cs typeface="Arial" panose="020B0604020202020204" pitchFamily="34" charset="0"/>
              </a:rPr>
              <a:t>dist</a:t>
            </a:r>
            <a:r>
              <a:rPr lang="en-AU" sz="1900" dirty="0" smtClean="0">
                <a:solidFill>
                  <a:srgbClr val="800000"/>
                </a:solidFill>
                <a:cs typeface="Arial" panose="020B0604020202020204" pitchFamily="34" charset="0"/>
              </a:rPr>
              <a:t>, spatial </a:t>
            </a:r>
            <a:r>
              <a:rPr lang="en-AU" sz="1900" dirty="0" err="1" smtClean="0">
                <a:solidFill>
                  <a:srgbClr val="800000"/>
                </a:solidFill>
                <a:cs typeface="Arial" panose="020B0604020202020204" pitchFamily="34" charset="0"/>
              </a:rPr>
              <a:t>dist</a:t>
            </a:r>
            <a:r>
              <a:rPr lang="en-AU" sz="1900" dirty="0" smtClean="0">
                <a:solidFill>
                  <a:srgbClr val="800000"/>
                </a:solidFill>
                <a:cs typeface="Arial" panose="020B0604020202020204" pitchFamily="34" charset="0"/>
              </a:rPr>
              <a:t>)</a:t>
            </a:r>
            <a:endParaRPr lang="en-AU" sz="1900" dirty="0">
              <a:solidFill>
                <a:srgbClr val="800000"/>
              </a:solidFill>
              <a:cs typeface="Arial" panose="020B0604020202020204" pitchFamily="34" charset="0"/>
            </a:endParaRPr>
          </a:p>
        </p:txBody>
      </p:sp>
      <p:sp>
        <p:nvSpPr>
          <p:cNvPr id="4" name="矩形 3"/>
          <p:cNvSpPr/>
          <p:nvPr/>
        </p:nvSpPr>
        <p:spPr>
          <a:xfrm>
            <a:off x="5458287" y="935903"/>
            <a:ext cx="3691716" cy="353943"/>
          </a:xfrm>
          <a:prstGeom prst="rect">
            <a:avLst/>
          </a:prstGeom>
        </p:spPr>
        <p:txBody>
          <a:bodyPr wrap="none">
            <a:spAutoFit/>
          </a:bodyPr>
          <a:lstStyle/>
          <a:p>
            <a:r>
              <a:rPr lang="zh-CN" altLang="en-US" sz="1700" dirty="0"/>
              <a:t>Lorimer et al. (2006), Bates et al. (2014)</a:t>
            </a:r>
          </a:p>
        </p:txBody>
      </p:sp>
      <p:sp>
        <p:nvSpPr>
          <p:cNvPr id="6" name="文本框 5"/>
          <p:cNvSpPr txBox="1"/>
          <p:nvPr/>
        </p:nvSpPr>
        <p:spPr>
          <a:xfrm>
            <a:off x="7585364" y="1289846"/>
            <a:ext cx="1313180" cy="400110"/>
          </a:xfrm>
          <a:prstGeom prst="rect">
            <a:avLst/>
          </a:prstGeom>
          <a:noFill/>
        </p:spPr>
        <p:txBody>
          <a:bodyPr wrap="none" rtlCol="0">
            <a:spAutoFit/>
          </a:bodyPr>
          <a:lstStyle/>
          <a:p>
            <a:r>
              <a:rPr lang="en-US" altLang="zh-CN" sz="2000" dirty="0" err="1" smtClean="0">
                <a:latin typeface="Consolas" panose="020B0609020204030204" pitchFamily="49" charset="0"/>
                <a:ea typeface="Segoe UI Historic" panose="020B0502040204020203" pitchFamily="34" charset="0"/>
                <a:cs typeface="Segoe UI Historic" panose="020B0502040204020203" pitchFamily="34" charset="0"/>
              </a:rPr>
              <a:t>PsrPopPy</a:t>
            </a:r>
            <a:endParaRPr lang="zh-CN" altLang="en-US" sz="2000" dirty="0">
              <a:latin typeface="Consolas" panose="020B0609020204030204" pitchFamily="49" charset="0"/>
              <a:cs typeface="Segoe UI Historic" panose="020B0502040204020203" pitchFamily="34" charset="0"/>
            </a:endParaRPr>
          </a:p>
        </p:txBody>
      </p:sp>
    </p:spTree>
    <p:extLst>
      <p:ext uri="{BB962C8B-B14F-4D97-AF65-F5344CB8AC3E}">
        <p14:creationId xmlns:p14="http://schemas.microsoft.com/office/powerpoint/2010/main" val="2317231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400" dirty="0" smtClean="0"/>
              <a:t>Galactic pulsar population synthesis</a:t>
            </a:r>
            <a:endParaRPr lang="en-AU" sz="3400" dirty="0"/>
          </a:p>
        </p:txBody>
      </p:sp>
      <p:sp>
        <p:nvSpPr>
          <p:cNvPr id="3" name="Content Placeholder 2"/>
          <p:cNvSpPr>
            <a:spLocks noGrp="1"/>
          </p:cNvSpPr>
          <p:nvPr>
            <p:ph idx="1"/>
          </p:nvPr>
        </p:nvSpPr>
        <p:spPr>
          <a:xfrm>
            <a:off x="346841" y="1790819"/>
            <a:ext cx="8439807" cy="4947253"/>
          </a:xfrm>
        </p:spPr>
        <p:txBody>
          <a:bodyPr>
            <a:normAutofit/>
          </a:bodyPr>
          <a:lstStyle/>
          <a:p>
            <a:pPr>
              <a:lnSpc>
                <a:spcPct val="100000"/>
              </a:lnSpc>
            </a:pPr>
            <a:r>
              <a:rPr lang="en-US" altLang="zh-CN" sz="2500" dirty="0"/>
              <a:t>Existing survey result &amp; survey parameters</a:t>
            </a:r>
          </a:p>
          <a:p>
            <a:pPr>
              <a:lnSpc>
                <a:spcPct val="100000"/>
              </a:lnSpc>
            </a:pPr>
            <a:endParaRPr lang="en-US" sz="2500" dirty="0"/>
          </a:p>
          <a:p>
            <a:pPr>
              <a:lnSpc>
                <a:spcPct val="100000"/>
              </a:lnSpc>
            </a:pPr>
            <a:r>
              <a:rPr lang="en-US" altLang="zh-CN" sz="2500" dirty="0"/>
              <a:t>Simulated Galactic pulsar population realization</a:t>
            </a:r>
          </a:p>
          <a:p>
            <a:pPr>
              <a:lnSpc>
                <a:spcPct val="100000"/>
              </a:lnSpc>
            </a:pPr>
            <a:endParaRPr lang="en-AU" sz="2500" dirty="0"/>
          </a:p>
        </p:txBody>
      </p:sp>
      <p:sp>
        <p:nvSpPr>
          <p:cNvPr id="8" name="Down Arrow 7"/>
          <p:cNvSpPr/>
          <p:nvPr/>
        </p:nvSpPr>
        <p:spPr>
          <a:xfrm>
            <a:off x="2326682" y="2340270"/>
            <a:ext cx="309093" cy="506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p:cNvSpPr txBox="1"/>
          <p:nvPr/>
        </p:nvSpPr>
        <p:spPr>
          <a:xfrm>
            <a:off x="3076021" y="2293291"/>
            <a:ext cx="2971134" cy="400110"/>
          </a:xfrm>
          <a:prstGeom prst="rect">
            <a:avLst/>
          </a:prstGeom>
          <a:noFill/>
        </p:spPr>
        <p:txBody>
          <a:bodyPr wrap="none" rtlCol="0">
            <a:spAutoFit/>
          </a:bodyPr>
          <a:lstStyle/>
          <a:p>
            <a:r>
              <a:rPr lang="en-AU" sz="2000" dirty="0">
                <a:solidFill>
                  <a:srgbClr val="800000"/>
                </a:solidFill>
                <a:cs typeface="Arial" panose="020B0604020202020204" pitchFamily="34" charset="0"/>
              </a:rPr>
              <a:t>generate synthetic </a:t>
            </a:r>
            <a:r>
              <a:rPr lang="en-AU" sz="2000" dirty="0" smtClean="0">
                <a:solidFill>
                  <a:srgbClr val="800000"/>
                </a:solidFill>
                <a:cs typeface="Arial" panose="020B0604020202020204" pitchFamily="34" charset="0"/>
              </a:rPr>
              <a:t>pulsars </a:t>
            </a:r>
            <a:endParaRPr lang="en-AU" sz="2000" dirty="0">
              <a:solidFill>
                <a:srgbClr val="800000"/>
              </a:solidFill>
              <a:cs typeface="Arial" panose="020B0604020202020204" pitchFamily="34" charset="0"/>
            </a:endParaRPr>
          </a:p>
        </p:txBody>
      </p:sp>
      <p:sp>
        <p:nvSpPr>
          <p:cNvPr id="4" name="矩形 3"/>
          <p:cNvSpPr/>
          <p:nvPr/>
        </p:nvSpPr>
        <p:spPr>
          <a:xfrm>
            <a:off x="5458287" y="935903"/>
            <a:ext cx="3691716" cy="353943"/>
          </a:xfrm>
          <a:prstGeom prst="rect">
            <a:avLst/>
          </a:prstGeom>
        </p:spPr>
        <p:txBody>
          <a:bodyPr wrap="none">
            <a:spAutoFit/>
          </a:bodyPr>
          <a:lstStyle/>
          <a:p>
            <a:r>
              <a:rPr lang="zh-CN" altLang="en-US" sz="1700" dirty="0"/>
              <a:t>Lorimer et al. (2006), Bates et al. (2014)</a:t>
            </a:r>
          </a:p>
        </p:txBody>
      </p:sp>
      <p:pic>
        <p:nvPicPr>
          <p:cNvPr id="13" name="图片 12"/>
          <p:cNvPicPr>
            <a:picLocks noChangeAspect="1"/>
          </p:cNvPicPr>
          <p:nvPr/>
        </p:nvPicPr>
        <p:blipFill>
          <a:blip r:embed="rId2"/>
          <a:stretch>
            <a:fillRect/>
          </a:stretch>
        </p:blipFill>
        <p:spPr>
          <a:xfrm>
            <a:off x="3076021" y="2269689"/>
            <a:ext cx="5070452" cy="3692077"/>
          </a:xfrm>
          <a:prstGeom prst="rect">
            <a:avLst/>
          </a:prstGeom>
        </p:spPr>
      </p:pic>
      <p:sp>
        <p:nvSpPr>
          <p:cNvPr id="14" name="矩形 13"/>
          <p:cNvSpPr/>
          <p:nvPr/>
        </p:nvSpPr>
        <p:spPr>
          <a:xfrm>
            <a:off x="45431" y="2263769"/>
            <a:ext cx="2102692" cy="369332"/>
          </a:xfrm>
          <a:prstGeom prst="rect">
            <a:avLst/>
          </a:prstGeom>
        </p:spPr>
        <p:txBody>
          <a:bodyPr wrap="none">
            <a:spAutoFit/>
          </a:bodyPr>
          <a:lstStyle/>
          <a:p>
            <a:r>
              <a:rPr lang="en-GB" altLang="zh-CN" dirty="0" smtClean="0"/>
              <a:t>(</a:t>
            </a:r>
            <a:r>
              <a:rPr lang="zh-CN" altLang="en-US" dirty="0" smtClean="0"/>
              <a:t>e.g</a:t>
            </a:r>
            <a:r>
              <a:rPr lang="zh-CN" altLang="en-US" dirty="0"/>
              <a:t>. 1038 for </a:t>
            </a:r>
            <a:r>
              <a:rPr lang="zh-CN" altLang="en-US" dirty="0" smtClean="0"/>
              <a:t>PMPS</a:t>
            </a:r>
            <a:r>
              <a:rPr lang="en-GB" altLang="zh-CN" dirty="0" smtClean="0"/>
              <a:t>)</a:t>
            </a:r>
            <a:endParaRPr lang="zh-CN" altLang="en-US" dirty="0"/>
          </a:p>
        </p:txBody>
      </p:sp>
      <p:sp>
        <p:nvSpPr>
          <p:cNvPr id="9" name="文本框 8"/>
          <p:cNvSpPr txBox="1"/>
          <p:nvPr/>
        </p:nvSpPr>
        <p:spPr>
          <a:xfrm>
            <a:off x="7585364" y="1289846"/>
            <a:ext cx="1313180" cy="400110"/>
          </a:xfrm>
          <a:prstGeom prst="rect">
            <a:avLst/>
          </a:prstGeom>
          <a:noFill/>
        </p:spPr>
        <p:txBody>
          <a:bodyPr wrap="none" rtlCol="0">
            <a:spAutoFit/>
          </a:bodyPr>
          <a:lstStyle/>
          <a:p>
            <a:r>
              <a:rPr lang="en-US" altLang="zh-CN" sz="2000" dirty="0" err="1" smtClean="0">
                <a:latin typeface="Consolas" panose="020B0609020204030204" pitchFamily="49" charset="0"/>
                <a:ea typeface="Segoe UI Historic" panose="020B0502040204020203" pitchFamily="34" charset="0"/>
                <a:cs typeface="Segoe UI Historic" panose="020B0502040204020203" pitchFamily="34" charset="0"/>
              </a:rPr>
              <a:t>PsrPopPy</a:t>
            </a:r>
            <a:endParaRPr lang="zh-CN" altLang="en-US" sz="2000" dirty="0">
              <a:latin typeface="Consolas" panose="020B0609020204030204" pitchFamily="49" charset="0"/>
              <a:cs typeface="Segoe UI Historic" panose="020B0502040204020203" pitchFamily="34" charset="0"/>
            </a:endParaRPr>
          </a:p>
        </p:txBody>
      </p:sp>
    </p:spTree>
    <p:extLst>
      <p:ext uri="{BB962C8B-B14F-4D97-AF65-F5344CB8AC3E}">
        <p14:creationId xmlns:p14="http://schemas.microsoft.com/office/powerpoint/2010/main" val="1889287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400" dirty="0" smtClean="0"/>
              <a:t>Galactic pulsar population synthesis</a:t>
            </a:r>
            <a:endParaRPr lang="en-AU" sz="3400" dirty="0"/>
          </a:p>
        </p:txBody>
      </p:sp>
      <p:sp>
        <p:nvSpPr>
          <p:cNvPr id="3" name="Content Placeholder 2"/>
          <p:cNvSpPr>
            <a:spLocks noGrp="1"/>
          </p:cNvSpPr>
          <p:nvPr>
            <p:ph idx="1"/>
          </p:nvPr>
        </p:nvSpPr>
        <p:spPr>
          <a:xfrm>
            <a:off x="346841" y="1790819"/>
            <a:ext cx="8439807" cy="4947253"/>
          </a:xfrm>
        </p:spPr>
        <p:txBody>
          <a:bodyPr>
            <a:normAutofit/>
          </a:bodyPr>
          <a:lstStyle/>
          <a:p>
            <a:pPr>
              <a:lnSpc>
                <a:spcPct val="100000"/>
              </a:lnSpc>
            </a:pPr>
            <a:r>
              <a:rPr lang="en-US" altLang="zh-CN" sz="2500" dirty="0"/>
              <a:t>Existing survey result &amp; survey parameters</a:t>
            </a:r>
          </a:p>
          <a:p>
            <a:pPr>
              <a:lnSpc>
                <a:spcPct val="100000"/>
              </a:lnSpc>
            </a:pPr>
            <a:endParaRPr lang="en-US" sz="2500" dirty="0"/>
          </a:p>
          <a:p>
            <a:pPr>
              <a:lnSpc>
                <a:spcPct val="100000"/>
              </a:lnSpc>
            </a:pPr>
            <a:r>
              <a:rPr lang="en-US" altLang="zh-CN" sz="2500" dirty="0"/>
              <a:t>Simulated Galactic pulsar population realization</a:t>
            </a:r>
          </a:p>
          <a:p>
            <a:pPr>
              <a:lnSpc>
                <a:spcPct val="100000"/>
              </a:lnSpc>
            </a:pPr>
            <a:endParaRPr lang="en-US" sz="2500" dirty="0"/>
          </a:p>
          <a:p>
            <a:pPr>
              <a:lnSpc>
                <a:spcPct val="100000"/>
              </a:lnSpc>
            </a:pPr>
            <a:r>
              <a:rPr lang="en-US" sz="2500" dirty="0" smtClean="0"/>
              <a:t>Future survey forecast</a:t>
            </a:r>
            <a:endParaRPr lang="en-AU" sz="2500" dirty="0"/>
          </a:p>
        </p:txBody>
      </p:sp>
      <p:sp>
        <p:nvSpPr>
          <p:cNvPr id="8" name="Down Arrow 7"/>
          <p:cNvSpPr/>
          <p:nvPr/>
        </p:nvSpPr>
        <p:spPr>
          <a:xfrm>
            <a:off x="2326682" y="2340270"/>
            <a:ext cx="309093" cy="506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Content Placeholder 2"/>
          <p:cNvSpPr txBox="1">
            <a:spLocks/>
          </p:cNvSpPr>
          <p:nvPr/>
        </p:nvSpPr>
        <p:spPr>
          <a:xfrm>
            <a:off x="2655083" y="5813484"/>
            <a:ext cx="3863663" cy="5607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altLang="zh-CN" dirty="0">
                <a:solidFill>
                  <a:srgbClr val="002060"/>
                </a:solidFill>
              </a:rPr>
              <a:t>canonical pulsars </a:t>
            </a:r>
            <a:r>
              <a:rPr lang="en-US" altLang="zh-CN" dirty="0" smtClean="0">
                <a:solidFill>
                  <a:srgbClr val="002060"/>
                </a:solidFill>
              </a:rPr>
              <a:t>/ MSPs</a:t>
            </a:r>
          </a:p>
        </p:txBody>
      </p:sp>
      <p:sp>
        <p:nvSpPr>
          <p:cNvPr id="4" name="矩形 3"/>
          <p:cNvSpPr/>
          <p:nvPr/>
        </p:nvSpPr>
        <p:spPr>
          <a:xfrm>
            <a:off x="5458287" y="935903"/>
            <a:ext cx="3691716" cy="353943"/>
          </a:xfrm>
          <a:prstGeom prst="rect">
            <a:avLst/>
          </a:prstGeom>
        </p:spPr>
        <p:txBody>
          <a:bodyPr wrap="none">
            <a:spAutoFit/>
          </a:bodyPr>
          <a:lstStyle/>
          <a:p>
            <a:r>
              <a:rPr lang="zh-CN" altLang="en-US" sz="1700" dirty="0"/>
              <a:t>Lorimer et al. (2006), Bates et al. (2014)</a:t>
            </a:r>
          </a:p>
        </p:txBody>
      </p:sp>
      <p:sp>
        <p:nvSpPr>
          <p:cNvPr id="11" name="Down Arrow 7"/>
          <p:cNvSpPr/>
          <p:nvPr/>
        </p:nvSpPr>
        <p:spPr>
          <a:xfrm>
            <a:off x="2326681" y="3354994"/>
            <a:ext cx="309093" cy="506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4"/>
          <p:cNvSpPr txBox="1"/>
          <p:nvPr/>
        </p:nvSpPr>
        <p:spPr>
          <a:xfrm>
            <a:off x="3076021" y="3387575"/>
            <a:ext cx="3021789" cy="400110"/>
          </a:xfrm>
          <a:prstGeom prst="rect">
            <a:avLst/>
          </a:prstGeom>
          <a:noFill/>
        </p:spPr>
        <p:txBody>
          <a:bodyPr wrap="none" rtlCol="0">
            <a:spAutoFit/>
          </a:bodyPr>
          <a:lstStyle/>
          <a:p>
            <a:r>
              <a:rPr lang="en-AU" sz="2000" dirty="0">
                <a:solidFill>
                  <a:srgbClr val="800000"/>
                </a:solidFill>
                <a:cs typeface="Arial" panose="020B0604020202020204" pitchFamily="34" charset="0"/>
              </a:rPr>
              <a:t>perform </a:t>
            </a:r>
            <a:r>
              <a:rPr lang="en-AU" sz="2000" dirty="0" smtClean="0">
                <a:solidFill>
                  <a:srgbClr val="800000"/>
                </a:solidFill>
                <a:cs typeface="Arial" panose="020B0604020202020204" pitchFamily="34" charset="0"/>
              </a:rPr>
              <a:t>simulated surveys </a:t>
            </a:r>
            <a:endParaRPr lang="en-AU" sz="2000" dirty="0">
              <a:solidFill>
                <a:srgbClr val="800000"/>
              </a:solidFill>
              <a:cs typeface="Arial" panose="020B0604020202020204" pitchFamily="34" charset="0"/>
            </a:endParaRPr>
          </a:p>
        </p:txBody>
      </p:sp>
      <p:sp>
        <p:nvSpPr>
          <p:cNvPr id="13" name="文本框 12"/>
          <p:cNvSpPr txBox="1"/>
          <p:nvPr/>
        </p:nvSpPr>
        <p:spPr>
          <a:xfrm>
            <a:off x="7585364" y="1289846"/>
            <a:ext cx="1313180" cy="400110"/>
          </a:xfrm>
          <a:prstGeom prst="rect">
            <a:avLst/>
          </a:prstGeom>
          <a:noFill/>
        </p:spPr>
        <p:txBody>
          <a:bodyPr wrap="none" rtlCol="0">
            <a:spAutoFit/>
          </a:bodyPr>
          <a:lstStyle/>
          <a:p>
            <a:r>
              <a:rPr lang="en-US" altLang="zh-CN" sz="2000" dirty="0" err="1" smtClean="0">
                <a:latin typeface="Consolas" panose="020B0609020204030204" pitchFamily="49" charset="0"/>
                <a:ea typeface="Segoe UI Historic" panose="020B0502040204020203" pitchFamily="34" charset="0"/>
                <a:cs typeface="Segoe UI Historic" panose="020B0502040204020203" pitchFamily="34" charset="0"/>
              </a:rPr>
              <a:t>PsrPopPy</a:t>
            </a:r>
            <a:endParaRPr lang="zh-CN" altLang="en-US" sz="2000" dirty="0">
              <a:latin typeface="Consolas" panose="020B0609020204030204" pitchFamily="49" charset="0"/>
              <a:cs typeface="Segoe UI Historic" panose="020B0502040204020203" pitchFamily="34" charset="0"/>
            </a:endParaRPr>
          </a:p>
        </p:txBody>
      </p:sp>
      <p:sp>
        <p:nvSpPr>
          <p:cNvPr id="15" name="TextBox 4"/>
          <p:cNvSpPr txBox="1"/>
          <p:nvPr/>
        </p:nvSpPr>
        <p:spPr>
          <a:xfrm>
            <a:off x="3076022" y="2230944"/>
            <a:ext cx="4976933" cy="677108"/>
          </a:xfrm>
          <a:prstGeom prst="rect">
            <a:avLst/>
          </a:prstGeom>
          <a:noFill/>
        </p:spPr>
        <p:txBody>
          <a:bodyPr wrap="square" rtlCol="0">
            <a:spAutoFit/>
          </a:bodyPr>
          <a:lstStyle/>
          <a:p>
            <a:r>
              <a:rPr lang="en-AU" sz="1900" dirty="0">
                <a:solidFill>
                  <a:srgbClr val="800000"/>
                </a:solidFill>
                <a:cs typeface="Arial" panose="020B0604020202020204" pitchFamily="34" charset="0"/>
              </a:rPr>
              <a:t>generate synthetic </a:t>
            </a:r>
            <a:r>
              <a:rPr lang="en-AU" sz="1900" dirty="0" smtClean="0">
                <a:solidFill>
                  <a:srgbClr val="800000"/>
                </a:solidFill>
                <a:cs typeface="Arial" panose="020B0604020202020204" pitchFamily="34" charset="0"/>
              </a:rPr>
              <a:t>pulsars</a:t>
            </a:r>
          </a:p>
          <a:p>
            <a:r>
              <a:rPr lang="en-AU" sz="1900" dirty="0" smtClean="0">
                <a:solidFill>
                  <a:srgbClr val="800000"/>
                </a:solidFill>
                <a:cs typeface="Arial" panose="020B0604020202020204" pitchFamily="34" charset="0"/>
              </a:rPr>
              <a:t>(selected P-</a:t>
            </a:r>
            <a:r>
              <a:rPr lang="en-AU" sz="1900" dirty="0" err="1" smtClean="0">
                <a:solidFill>
                  <a:srgbClr val="800000"/>
                </a:solidFill>
                <a:cs typeface="Arial" panose="020B0604020202020204" pitchFamily="34" charset="0"/>
              </a:rPr>
              <a:t>dist</a:t>
            </a:r>
            <a:r>
              <a:rPr lang="en-AU" sz="1900" dirty="0" smtClean="0">
                <a:solidFill>
                  <a:srgbClr val="800000"/>
                </a:solidFill>
                <a:cs typeface="Arial" panose="020B0604020202020204" pitchFamily="34" charset="0"/>
              </a:rPr>
              <a:t>, L-</a:t>
            </a:r>
            <a:r>
              <a:rPr lang="en-AU" sz="1900" dirty="0" err="1" smtClean="0">
                <a:solidFill>
                  <a:srgbClr val="800000"/>
                </a:solidFill>
                <a:cs typeface="Arial" panose="020B0604020202020204" pitchFamily="34" charset="0"/>
              </a:rPr>
              <a:t>dist</a:t>
            </a:r>
            <a:r>
              <a:rPr lang="en-AU" sz="1900" dirty="0" smtClean="0">
                <a:solidFill>
                  <a:srgbClr val="800000"/>
                </a:solidFill>
                <a:cs typeface="Arial" panose="020B0604020202020204" pitchFamily="34" charset="0"/>
              </a:rPr>
              <a:t>, spatial </a:t>
            </a:r>
            <a:r>
              <a:rPr lang="en-AU" sz="1900" dirty="0" err="1" smtClean="0">
                <a:solidFill>
                  <a:srgbClr val="800000"/>
                </a:solidFill>
                <a:cs typeface="Arial" panose="020B0604020202020204" pitchFamily="34" charset="0"/>
              </a:rPr>
              <a:t>dist</a:t>
            </a:r>
            <a:r>
              <a:rPr lang="en-AU" sz="1900" dirty="0" smtClean="0">
                <a:solidFill>
                  <a:srgbClr val="800000"/>
                </a:solidFill>
                <a:cs typeface="Arial" panose="020B0604020202020204" pitchFamily="34" charset="0"/>
              </a:rPr>
              <a:t>)</a:t>
            </a:r>
            <a:endParaRPr lang="en-AU" sz="1900" dirty="0">
              <a:solidFill>
                <a:srgbClr val="800000"/>
              </a:solidFill>
              <a:cs typeface="Arial" panose="020B0604020202020204" pitchFamily="34" charset="0"/>
            </a:endParaRPr>
          </a:p>
        </p:txBody>
      </p:sp>
    </p:spTree>
    <p:extLst>
      <p:ext uri="{BB962C8B-B14F-4D97-AF65-F5344CB8AC3E}">
        <p14:creationId xmlns:p14="http://schemas.microsoft.com/office/powerpoint/2010/main" val="2726025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6064</TotalTime>
  <Words>1398</Words>
  <Application>Microsoft Office PowerPoint</Application>
  <PresentationFormat>全屏显示(4:3)</PresentationFormat>
  <Paragraphs>181</Paragraphs>
  <Slides>16</Slides>
  <Notes>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Arial Unicode MS</vt:lpstr>
      <vt:lpstr>等线</vt:lpstr>
      <vt:lpstr>等线 Light</vt:lpstr>
      <vt:lpstr>微软雅黑</vt:lpstr>
      <vt:lpstr>Arial</vt:lpstr>
      <vt:lpstr>Calibri</vt:lpstr>
      <vt:lpstr>Calibri Light</vt:lpstr>
      <vt:lpstr>Cambria Math</vt:lpstr>
      <vt:lpstr>Consolas</vt:lpstr>
      <vt:lpstr>Segoe UI Historic</vt:lpstr>
      <vt:lpstr>Times New Roman</vt:lpstr>
      <vt:lpstr>Office 主题​​</vt:lpstr>
      <vt:lpstr>Pulsar discovery prospect of the FAST Array (FASTA)</vt:lpstr>
      <vt:lpstr>Pulsar surveys &amp; Advanced radio instruments</vt:lpstr>
      <vt:lpstr>KARST -&gt; FAST -&gt; FASTA?</vt:lpstr>
      <vt:lpstr>Estimate the pulsar discovery prospect of the FAST Array</vt:lpstr>
      <vt:lpstr>Gain of FAST</vt:lpstr>
      <vt:lpstr>FASTA phase-I &amp; phase-II</vt:lpstr>
      <vt:lpstr>Galactic pulsar population synthesis</vt:lpstr>
      <vt:lpstr>Galactic pulsar population synthesis</vt:lpstr>
      <vt:lpstr>Galactic pulsar population synthesis</vt:lpstr>
      <vt:lpstr>Galactic canonical pulsar detection prospect</vt:lpstr>
      <vt:lpstr>Galactic MSP detection prospect</vt:lpstr>
      <vt:lpstr>PowerPoint 演示文稿</vt:lpstr>
      <vt:lpstr>Survey time estimation</vt:lpstr>
      <vt:lpstr>M31</vt:lpstr>
      <vt:lpstr>Single pulse search</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xuemy</dc:creator>
  <cp:lastModifiedBy>Microsoft 帐户</cp:lastModifiedBy>
  <cp:revision>154</cp:revision>
  <dcterms:created xsi:type="dcterms:W3CDTF">2023-06-26T12:29:00Z</dcterms:created>
  <dcterms:modified xsi:type="dcterms:W3CDTF">2023-07-05T03:59:57Z</dcterms:modified>
</cp:coreProperties>
</file>