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1.svg" ContentType="image/svg+xml"/>
  <Override PartName="/ppt/media/image23.svg" ContentType="image/svg+xml"/>
  <Override PartName="/ppt/media/image28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95.svg" ContentType="image/svg+xml"/>
  <Override PartName="/ppt/media/image9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sldIdLst>
    <p:sldId id="256" r:id="rId3"/>
    <p:sldId id="274" r:id="rId4"/>
    <p:sldId id="277" r:id="rId6"/>
    <p:sldId id="323" r:id="rId7"/>
    <p:sldId id="343" r:id="rId8"/>
    <p:sldId id="340" r:id="rId9"/>
    <p:sldId id="341" r:id="rId10"/>
    <p:sldId id="342" r:id="rId11"/>
    <p:sldId id="344" r:id="rId12"/>
    <p:sldId id="301" r:id="rId13"/>
    <p:sldId id="286" r:id="rId14"/>
    <p:sldId id="264" r:id="rId15"/>
    <p:sldId id="265" r:id="rId16"/>
    <p:sldId id="267" r:id="rId17"/>
    <p:sldId id="320" r:id="rId18"/>
    <p:sldId id="345" r:id="rId19"/>
    <p:sldId id="346" r:id="rId20"/>
    <p:sldId id="351" r:id="rId21"/>
    <p:sldId id="316" r:id="rId22"/>
    <p:sldId id="317" r:id="rId23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28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 华" initials="陈" lastIdx="4" clrIdx="0"/>
  <p:cmAuthor id="2" name="dell" initials="d" lastIdx="1" clrIdx="1"/>
  <p:cmAuthor id="3" name="cheng" initials="c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1" autoAdjust="0"/>
    <p:restoredTop sz="94660"/>
  </p:normalViewPr>
  <p:slideViewPr>
    <p:cSldViewPr snapToGrid="0" showGuides="1">
      <p:cViewPr varScale="1">
        <p:scale>
          <a:sx n="125" d="100"/>
          <a:sy n="125" d="100"/>
        </p:scale>
        <p:origin x="1315" y="86"/>
      </p:cViewPr>
      <p:guideLst>
        <p:guide orient="horz" pos="2128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2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526B2-AE54-4F4C-A3A3-DC481465A6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C2982-DE2F-466A-BC73-292B6B6120E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C2982-DE2F-466A-BC73-292B6B6120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127" y="1127852"/>
            <a:ext cx="8637744" cy="85400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6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28" y="4148159"/>
            <a:ext cx="8637743" cy="549425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1800" cap="none" spc="150" baseline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242339" y="6459785"/>
            <a:ext cx="1170326" cy="365125"/>
          </a:xfrm>
        </p:spPr>
        <p:txBody>
          <a:bodyPr/>
          <a:lstStyle>
            <a:lvl1pPr>
              <a:defRPr sz="1600"/>
            </a:lvl1pPr>
          </a:lstStyle>
          <a:p>
            <a:fld id="{E49BAA8B-1313-4789-9E9D-BDAF93F5963C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Palatino Linotype (正文)"/>
              </a:defRPr>
            </a:lvl1pPr>
          </a:lstStyle>
          <a:p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251166" y="879079"/>
            <a:ext cx="8648534" cy="5427533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  <a:lvl2pPr>
              <a:lnSpc>
                <a:spcPct val="150000"/>
              </a:lnSpc>
              <a:defRPr>
                <a:latin typeface="思源宋体 CN" panose="02020400000000000000" pitchFamily="18" charset="-122"/>
                <a:ea typeface="思源宋体 CN" panose="02020400000000000000" pitchFamily="18" charset="-122"/>
              </a:defRPr>
            </a:lvl2pPr>
            <a:lvl3pPr>
              <a:lnSpc>
                <a:spcPct val="150000"/>
              </a:lnSpc>
              <a:defRPr>
                <a:latin typeface="思源宋体 CN" panose="02020400000000000000" pitchFamily="18" charset="-122"/>
                <a:ea typeface="思源宋体 CN" panose="02020400000000000000" pitchFamily="18" charset="-122"/>
              </a:defRPr>
            </a:lvl3pPr>
            <a:lvl4pPr>
              <a:lnSpc>
                <a:spcPct val="150000"/>
              </a:lnSpc>
              <a:defRPr>
                <a:latin typeface="思源宋体 CN" panose="02020400000000000000" pitchFamily="18" charset="-122"/>
                <a:ea typeface="思源宋体 CN" panose="02020400000000000000" pitchFamily="18" charset="-122"/>
              </a:defRPr>
            </a:lvl4pPr>
            <a:lvl5pPr>
              <a:lnSpc>
                <a:spcPct val="150000"/>
              </a:lnSpc>
              <a:defRPr>
                <a:latin typeface="思源宋体 CN" panose="02020400000000000000" pitchFamily="18" charset="-122"/>
                <a:ea typeface="思源宋体 CN" panose="02020400000000000000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3C5E-9F41-4FD4-8F9B-F62E68DD68D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4E2F-C209-491E-9023-BD091611FE0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rgbClr val="0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6338008"/>
            <a:ext cx="9144001" cy="62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166" y="33089"/>
            <a:ext cx="8648534" cy="6881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091" y="780226"/>
            <a:ext cx="8645592" cy="54871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2338" y="6459785"/>
            <a:ext cx="11703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fld id="{94A33C5E-9F41-4FD4-8F9B-F62E68DD68D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2665" y="6459786"/>
            <a:ext cx="6316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29375" y="6459785"/>
            <a:ext cx="1170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fld id="{C8794E2F-C209-491E-9023-BD091611FE0C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1958" y="721242"/>
            <a:ext cx="86416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41" y="22134"/>
            <a:ext cx="721737" cy="7100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29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42545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562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69977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82486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72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22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8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svg"/><Relationship Id="rId8" Type="http://schemas.openxmlformats.org/officeDocument/2006/relationships/image" Target="../media/image72.png"/><Relationship Id="rId7" Type="http://schemas.openxmlformats.org/officeDocument/2006/relationships/image" Target="../media/image71.svg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7.svg"/><Relationship Id="rId12" Type="http://schemas.openxmlformats.org/officeDocument/2006/relationships/image" Target="../media/image76.png"/><Relationship Id="rId11" Type="http://schemas.openxmlformats.org/officeDocument/2006/relationships/image" Target="../media/image75.svg"/><Relationship Id="rId10" Type="http://schemas.openxmlformats.org/officeDocument/2006/relationships/image" Target="../media/image74.png"/><Relationship Id="rId1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tags" Target="../tags/tag11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tags" Target="../tags/tag16.xml"/><Relationship Id="rId7" Type="http://schemas.openxmlformats.org/officeDocument/2006/relationships/image" Target="../media/image101.png"/><Relationship Id="rId6" Type="http://schemas.openxmlformats.org/officeDocument/2006/relationships/tags" Target="../tags/tag15.xml"/><Relationship Id="rId5" Type="http://schemas.openxmlformats.org/officeDocument/2006/relationships/image" Target="../media/image100.png"/><Relationship Id="rId4" Type="http://schemas.openxmlformats.org/officeDocument/2006/relationships/tags" Target="../tags/tag14.xml"/><Relationship Id="rId3" Type="http://schemas.openxmlformats.org/officeDocument/2006/relationships/image" Target="../media/image99.png"/><Relationship Id="rId2" Type="http://schemas.openxmlformats.org/officeDocument/2006/relationships/tags" Target="../tags/tag1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9.xml"/><Relationship Id="rId13" Type="http://schemas.openxmlformats.org/officeDocument/2006/relationships/image" Target="../media/image104.png"/><Relationship Id="rId12" Type="http://schemas.openxmlformats.org/officeDocument/2006/relationships/tags" Target="../tags/tag18.xml"/><Relationship Id="rId11" Type="http://schemas.openxmlformats.org/officeDocument/2006/relationships/image" Target="../media/image103.png"/><Relationship Id="rId10" Type="http://schemas.openxmlformats.org/officeDocument/2006/relationships/tags" Target="../tags/tag17.xml"/><Relationship Id="rId1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png"/><Relationship Id="rId7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image" Target="../media/image28.svg"/><Relationship Id="rId6" Type="http://schemas.openxmlformats.org/officeDocument/2006/relationships/image" Target="../media/image27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0.svg"/><Relationship Id="rId10" Type="http://schemas.openxmlformats.org/officeDocument/2006/relationships/image" Target="../media/image29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38.png"/><Relationship Id="rId7" Type="http://schemas.openxmlformats.org/officeDocument/2006/relationships/image" Target="../media/image37.svg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svg"/><Relationship Id="rId7" Type="http://schemas.openxmlformats.org/officeDocument/2006/relationships/image" Target="../media/image46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svg"/><Relationship Id="rId7" Type="http://schemas.openxmlformats.org/officeDocument/2006/relationships/image" Target="../media/image54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61.svg"/><Relationship Id="rId13" Type="http://schemas.openxmlformats.org/officeDocument/2006/relationships/image" Target="../media/image60.png"/><Relationship Id="rId12" Type="http://schemas.openxmlformats.org/officeDocument/2006/relationships/image" Target="../media/image59.svg"/><Relationship Id="rId11" Type="http://schemas.openxmlformats.org/officeDocument/2006/relationships/image" Target="../media/image58.png"/><Relationship Id="rId10" Type="http://schemas.openxmlformats.org/officeDocument/2006/relationships/image" Target="../media/image57.svg"/><Relationship Id="rId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9886" y="679196"/>
            <a:ext cx="7682802" cy="211899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the timing data of young pulsars tell us about the physics of neutron stars?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7971" y="3429000"/>
            <a:ext cx="8568055" cy="246443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报告人：颜宇龙 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合作者：程泉，郑小平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/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华中师范大学天体物理研究所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2023.7 @FPS12, Nanyang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0"/>
            <a:ext cx="1298448" cy="1217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框 10"/>
          <p:cNvSpPr txBox="1">
            <a:spLocks noGrp="1"/>
          </p:cNvSpPr>
          <p:nvPr>
            <p:ph idx="1"/>
          </p:nvPr>
        </p:nvSpPr>
        <p:spPr>
          <a:xfrm>
            <a:off x="204713" y="861769"/>
            <a:ext cx="8735265" cy="471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5" y="769818"/>
            <a:ext cx="3916553" cy="330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37795" y="53975"/>
            <a:ext cx="76549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-38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Can the power-law form be applied to ordinary pulsars?</a:t>
            </a:r>
            <a:endParaRPr lang="zh-CN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2788324" y="5986459"/>
            <a:ext cx="2997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Colpi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2000</a:t>
            </a:r>
            <a:r>
              <a:rPr lang="zh-CN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Popov &amp;Prokhorov 2001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773997" y="4167176"/>
                <a:ext cx="3512911" cy="172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field evolution in avenues A (ambipolar diffusion in the irrotational mode: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01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), B (ambipolar diffusion in the solenoidal mode: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), and C (crustal Hall cascade: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for various initial field strengths following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𝐵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𝑡</m:t>
                    </m:r>
                    <m: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altLang="zh-CN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𝛼</m:t>
                            </m:r>
                            <m:sSubSup>
                              <m:sSubSupPr>
                                <m:ctrlPr>
                                  <a:rPr lang="en-US" altLang="zh-CN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CN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bSup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              </a:t>
                </a:r>
                <a:endParaRPr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97" y="4167176"/>
                <a:ext cx="3512911" cy="1727332"/>
              </a:xfrm>
              <a:prstGeom prst="rect">
                <a:avLst/>
              </a:prstGeom>
              <a:blipFill rotWithShape="1">
                <a:blip r:embed="rId2"/>
                <a:stretch>
                  <a:fillRect l="-16" t="-18" r="1" b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55" y="2524349"/>
            <a:ext cx="3871154" cy="3147137"/>
          </a:xfrm>
          <a:prstGeom prst="rect">
            <a:avLst/>
          </a:prstGeom>
        </p:spPr>
      </p:pic>
      <p:cxnSp>
        <p:nvCxnSpPr>
          <p:cNvPr id="10" name="连接符: 曲线 9"/>
          <p:cNvCxnSpPr/>
          <p:nvPr/>
        </p:nvCxnSpPr>
        <p:spPr>
          <a:xfrm>
            <a:off x="4175760" y="1429988"/>
            <a:ext cx="2664000" cy="1188000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1592422">
            <a:off x="5445760" y="1264285"/>
            <a:ext cx="2961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to ordinary pulsars?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rot="1822668">
            <a:off x="5700112" y="1513999"/>
            <a:ext cx="182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❌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16860" y="993775"/>
            <a:ext cx="3048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magnetars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26405" y="3594100"/>
            <a:ext cx="3048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ordinary pulsars</a:t>
            </a:r>
            <a:endParaRPr lang="en-US" altLang="zh-C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7223" y="235032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6"/>
              <p:cNvSpPr txBox="1"/>
              <p:nvPr/>
            </p:nvSpPr>
            <p:spPr>
              <a:xfrm>
                <a:off x="140461" y="5516104"/>
                <a:ext cx="8863075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Braking index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possibly associated with the interior physics of NSs, e.g.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internal magnetic fields, superfluid mutual friction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1400" dirty="0"/>
                  <a:t> 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Meanwhile, we also aim to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verify whether the power-law decay form can be applied to ordinary pulsars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61" y="5516104"/>
                <a:ext cx="8863075" cy="829945"/>
              </a:xfrm>
              <a:prstGeom prst="rect">
                <a:avLst/>
              </a:prstGeom>
              <a:blipFill rotWithShape="1">
                <a:blip r:embed="rId1"/>
                <a:stretch>
                  <a:fillRect l="-1" t="-60" r="6" b="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形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343" y="959140"/>
            <a:ext cx="5581313" cy="483208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664" y="1620732"/>
            <a:ext cx="5948032" cy="590483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8115" y="2406377"/>
            <a:ext cx="5827768" cy="288000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58115" y="2975866"/>
            <a:ext cx="4923656" cy="1440684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08664" y="4685339"/>
            <a:ext cx="5898827" cy="624940"/>
          </a:xfrm>
          <a:prstGeom prst="rect">
            <a:avLst/>
          </a:prstGeom>
        </p:spPr>
      </p:pic>
      <p:cxnSp>
        <p:nvCxnSpPr>
          <p:cNvPr id="8" name="连接符: 曲线 7"/>
          <p:cNvCxnSpPr/>
          <p:nvPr/>
        </p:nvCxnSpPr>
        <p:spPr>
          <a:xfrm rot="10800000" flipV="1">
            <a:off x="1412665" y="1915974"/>
            <a:ext cx="12700" cy="3081835"/>
          </a:xfrm>
          <a:prstGeom prst="curvedConnector3">
            <a:avLst>
              <a:gd name="adj1" fmla="val 10968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图形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-47912" y="3224824"/>
            <a:ext cx="1160336" cy="464134"/>
          </a:xfrm>
          <a:prstGeom prst="rect">
            <a:avLst/>
          </a:prstGeom>
        </p:spPr>
      </p:pic>
      <p:cxnSp>
        <p:nvCxnSpPr>
          <p:cNvPr id="23" name="连接符: 曲线 22"/>
          <p:cNvCxnSpPr/>
          <p:nvPr/>
        </p:nvCxnSpPr>
        <p:spPr>
          <a:xfrm rot="10800000" flipV="1">
            <a:off x="7485883" y="1888082"/>
            <a:ext cx="12700" cy="3081835"/>
          </a:xfrm>
          <a:prstGeom prst="curvedConnector3">
            <a:avLst>
              <a:gd name="adj1" fmla="val -924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 rot="5400000">
            <a:off x="7745439" y="31981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for the power-law form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z="1400" dirty="0"/>
              <a:t>2023-7</a:t>
            </a:r>
            <a:endParaRPr lang="en-US" altLang="zh-CN" sz="1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251523" y="5193087"/>
            <a:ext cx="2769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poloidal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-dominated</a:t>
            </a:r>
            <a:endParaRPr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725000" y="5156256"/>
            <a:ext cx="265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toroidal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-dominated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166" y="1400322"/>
            <a:ext cx="4114780" cy="34817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00322"/>
            <a:ext cx="4118401" cy="34848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537585" y="5918769"/>
            <a:ext cx="2068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2023a,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for the power-law form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z="1400" dirty="0"/>
              <a:t>2023-7</a:t>
            </a:r>
            <a:endParaRPr lang="en-US" altLang="zh-CN" sz="1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8580" y="876374"/>
            <a:ext cx="2910668" cy="2472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57" y="838521"/>
            <a:ext cx="2911162" cy="247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80" y="3429000"/>
            <a:ext cx="2911163" cy="2473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257" y="3349154"/>
            <a:ext cx="2911163" cy="2473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45481" y="5870314"/>
            <a:ext cx="265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toroidal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-dominated</a:t>
            </a:r>
            <a:endParaRPr lang="zh-CN" altLang="en-US" sz="2400" dirty="0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7016102" y="6037964"/>
            <a:ext cx="1978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2023a,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Inadequacy of power-law model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C8B-B14F-4D97-AF65-F5344CB8AC3E}" type="datetime1">
              <a:rPr lang="zh-CN" altLang="zh-CN" sz="1400" dirty="0"/>
            </a:fld>
            <a:endParaRPr lang="en-US" altLang="zh-CN" sz="1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740" y="757555"/>
            <a:ext cx="3609975" cy="25736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051300" y="1112520"/>
                <a:ext cx="4847590" cy="10147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Crab pulsar,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predicted tilt angle 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rate is larger than the observed value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62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°± 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03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/100 yrs.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00" y="1112520"/>
                <a:ext cx="4847590" cy="101473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Crab(kesai-chi)修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460" y="3337560"/>
            <a:ext cx="3506470" cy="29476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4114165" y="3496310"/>
                <a:ext cx="3836035" cy="7067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satisfy all Crab observations, a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n unreasonable large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is required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165" y="3496310"/>
                <a:ext cx="3836035" cy="70675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7551181" y="1825129"/>
            <a:ext cx="1290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Lyne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al. 2013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15765" y="4472940"/>
            <a:ext cx="4572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power-law model may be disfavored by Crab observations!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64778" y="5857748"/>
            <a:ext cx="2020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2023a,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of the dipole field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15" y="1265938"/>
            <a:ext cx="4285183" cy="35842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09283" y="766484"/>
                <a:ext cx="6800215" cy="422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For the Crab, its dipole field may increase with time, e.g.,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𝐵</m:t>
                        </m:r>
                      </m:e>
                    </m:acc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&gt;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.</a:t>
                </a:r>
                <a:endParaRPr lang="en-US" altLang="zh-CN" sz="2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3" y="766484"/>
                <a:ext cx="6800215" cy="422910"/>
              </a:xfrm>
              <a:prstGeom prst="rect">
                <a:avLst/>
              </a:prstGeom>
              <a:blipFill rotWithShape="1">
                <a:blip r:embed="rId2"/>
                <a:stretch>
                  <a:fillRect l="-1" t="-9" r="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D:\QQ\553773153\Image\C2C\[HV8%}HSQ`PAOESLJBR78H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" y="1277620"/>
            <a:ext cx="4275455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09282" y="5124554"/>
                <a:ext cx="8585315" cy="70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To satisfy all observations of Crab, we can obtain the range of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chemeClr val="tx1"/>
                        </a:solidFill>
                        <a:latin typeface="Cambria Math" panose="02040503050406030204"/>
                        <a:cs typeface="Calibri" panose="020F0502020204030204" pitchFamily="34" charset="0"/>
                      </a:rPr>
                      <m:t>𝜉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. Moreover,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its dipole field is required to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increase at a rate of 12−14 G/s.</a:t>
                </a:r>
                <a:endParaRPr lang="en-US" altLang="zh-CN" sz="20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2" y="5124554"/>
                <a:ext cx="8585315" cy="706755"/>
              </a:xfrm>
              <a:prstGeom prst="rect">
                <a:avLst/>
              </a:prstGeom>
              <a:blipFill rotWithShape="1">
                <a:blip r:embed="rId4"/>
                <a:stretch>
                  <a:fillRect t="-15" r="2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501657" y="5967221"/>
            <a:ext cx="221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2023a,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Burial and re-emergence of dipole field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9" y="889048"/>
            <a:ext cx="3861380" cy="25092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9" y="3444105"/>
            <a:ext cx="3727093" cy="250846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468880" y="6076753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M.Romanova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Stanley P. 2016; </a:t>
            </a:r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Shibazaki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1989; Fu &amp; Li 2013 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004" y="3281551"/>
            <a:ext cx="3081698" cy="711161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2749" y="4982650"/>
            <a:ext cx="4791456" cy="722849"/>
          </a:xfrm>
          <a:prstGeom prst="rect">
            <a:avLst/>
          </a:prstGeom>
        </p:spPr>
      </p:pic>
      <p:sp>
        <p:nvSpPr>
          <p:cNvPr id="4" name="流程图: 接点 3"/>
          <p:cNvSpPr/>
          <p:nvPr/>
        </p:nvSpPr>
        <p:spPr>
          <a:xfrm>
            <a:off x="6266688" y="1306739"/>
            <a:ext cx="1170432" cy="116038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连接符: 曲线 9"/>
          <p:cNvCxnSpPr>
            <a:stCxn id="4" idx="0"/>
            <a:endCxn id="4" idx="4"/>
          </p:cNvCxnSpPr>
          <p:nvPr/>
        </p:nvCxnSpPr>
        <p:spPr>
          <a:xfrm rot="16200000" flipH="1">
            <a:off x="6271711" y="1886931"/>
            <a:ext cx="1160385" cy="12700"/>
          </a:xfrm>
          <a:prstGeom prst="curvedConnector5">
            <a:avLst>
              <a:gd name="adj1" fmla="val -48070"/>
              <a:gd name="adj2" fmla="val 11832000"/>
              <a:gd name="adj3" fmla="val 14491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连接符: 曲线 21"/>
          <p:cNvCxnSpPr>
            <a:stCxn id="4" idx="0"/>
            <a:endCxn id="4" idx="4"/>
          </p:cNvCxnSpPr>
          <p:nvPr/>
        </p:nvCxnSpPr>
        <p:spPr>
          <a:xfrm rot="16200000" flipH="1">
            <a:off x="6271711" y="1886931"/>
            <a:ext cx="1160385" cy="12700"/>
          </a:xfrm>
          <a:prstGeom prst="curvedConnector5">
            <a:avLst>
              <a:gd name="adj1" fmla="val -49645"/>
              <a:gd name="adj2" fmla="val -11496000"/>
              <a:gd name="adj3" fmla="val 14281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连接符: 曲线 30"/>
          <p:cNvCxnSpPr/>
          <p:nvPr/>
        </p:nvCxnSpPr>
        <p:spPr>
          <a:xfrm rot="16200000" flipH="1">
            <a:off x="6259011" y="1874232"/>
            <a:ext cx="1160385" cy="12700"/>
          </a:xfrm>
          <a:prstGeom prst="curvedConnector5">
            <a:avLst>
              <a:gd name="adj1" fmla="val -30733"/>
              <a:gd name="adj2" fmla="val -10296000"/>
              <a:gd name="adj3" fmla="val 13178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曲线 33"/>
          <p:cNvCxnSpPr>
            <a:stCxn id="4" idx="0"/>
            <a:endCxn id="4" idx="4"/>
          </p:cNvCxnSpPr>
          <p:nvPr/>
        </p:nvCxnSpPr>
        <p:spPr>
          <a:xfrm rot="16200000" flipH="1">
            <a:off x="6271711" y="1886931"/>
            <a:ext cx="1160385" cy="12700"/>
          </a:xfrm>
          <a:prstGeom prst="curvedConnector5">
            <a:avLst>
              <a:gd name="adj1" fmla="val -32309"/>
              <a:gd name="adj2" fmla="val 10296000"/>
              <a:gd name="adj3" fmla="val 13230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弧形 51"/>
          <p:cNvSpPr/>
          <p:nvPr/>
        </p:nvSpPr>
        <p:spPr>
          <a:xfrm>
            <a:off x="5452118" y="1436812"/>
            <a:ext cx="2786869" cy="722849"/>
          </a:xfrm>
          <a:prstGeom prst="arc">
            <a:avLst>
              <a:gd name="adj1" fmla="val 19236000"/>
              <a:gd name="adj2" fmla="val 1327760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连接符: 曲线 55"/>
          <p:cNvCxnSpPr>
            <a:stCxn id="4" idx="0"/>
            <a:endCxn id="4" idx="4"/>
          </p:cNvCxnSpPr>
          <p:nvPr/>
        </p:nvCxnSpPr>
        <p:spPr>
          <a:xfrm rot="16200000" flipH="1">
            <a:off x="6271711" y="1886931"/>
            <a:ext cx="1160385" cy="12700"/>
          </a:xfrm>
          <a:prstGeom prst="curvedConnector5">
            <a:avLst>
              <a:gd name="adj1" fmla="val -19700"/>
              <a:gd name="adj2" fmla="val -8424000"/>
              <a:gd name="adj3" fmla="val 1197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连接符: 曲线 63"/>
          <p:cNvCxnSpPr/>
          <p:nvPr/>
        </p:nvCxnSpPr>
        <p:spPr>
          <a:xfrm rot="16200000" flipH="1">
            <a:off x="6284412" y="1886932"/>
            <a:ext cx="1160385" cy="12700"/>
          </a:xfrm>
          <a:prstGeom prst="curvedConnector5">
            <a:avLst>
              <a:gd name="adj1" fmla="val -19700"/>
              <a:gd name="adj2" fmla="val 8952000"/>
              <a:gd name="adj3" fmla="val 1197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连接符: 曲线 67"/>
          <p:cNvCxnSpPr>
            <a:stCxn id="4" idx="0"/>
            <a:endCxn id="4" idx="4"/>
          </p:cNvCxnSpPr>
          <p:nvPr/>
        </p:nvCxnSpPr>
        <p:spPr>
          <a:xfrm rot="16200000" flipH="1">
            <a:off x="6271711" y="1886931"/>
            <a:ext cx="1160385" cy="12700"/>
          </a:xfrm>
          <a:prstGeom prst="curvedConnector5">
            <a:avLst>
              <a:gd name="adj1" fmla="val -14447"/>
              <a:gd name="adj2" fmla="val 6408000"/>
              <a:gd name="adj3" fmla="val 11234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连接符: 曲线 72"/>
          <p:cNvCxnSpPr>
            <a:stCxn id="4" idx="0"/>
            <a:endCxn id="4" idx="4"/>
          </p:cNvCxnSpPr>
          <p:nvPr/>
        </p:nvCxnSpPr>
        <p:spPr>
          <a:xfrm rot="16200000" flipH="1">
            <a:off x="6271711" y="1886931"/>
            <a:ext cx="1160385" cy="12700"/>
          </a:xfrm>
          <a:prstGeom prst="curvedConnector5">
            <a:avLst>
              <a:gd name="adj1" fmla="val -12871"/>
              <a:gd name="adj2" fmla="val -6552000"/>
              <a:gd name="adj3" fmla="val 11339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椭圆 81"/>
          <p:cNvSpPr/>
          <p:nvPr/>
        </p:nvSpPr>
        <p:spPr>
          <a:xfrm>
            <a:off x="6224779" y="1259297"/>
            <a:ext cx="1266950" cy="126796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3" name="文本框 82"/>
          <p:cNvSpPr txBox="1"/>
          <p:nvPr/>
        </p:nvSpPr>
        <p:spPr>
          <a:xfrm>
            <a:off x="4292749" y="4350638"/>
            <a:ext cx="372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growth rate of magnetic field: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连接符: 曲线 22"/>
          <p:cNvCxnSpPr/>
          <p:nvPr/>
        </p:nvCxnSpPr>
        <p:spPr>
          <a:xfrm rot="16200000" flipH="1">
            <a:off x="6265361" y="1899633"/>
            <a:ext cx="1160385" cy="12700"/>
          </a:xfrm>
          <a:prstGeom prst="curvedConnector5">
            <a:avLst>
              <a:gd name="adj1" fmla="val -49645"/>
              <a:gd name="adj2" fmla="val -11496000"/>
              <a:gd name="adj3" fmla="val 14281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连接符: 曲线 23"/>
          <p:cNvCxnSpPr/>
          <p:nvPr/>
        </p:nvCxnSpPr>
        <p:spPr>
          <a:xfrm rot="16200000" flipH="1">
            <a:off x="6273490" y="1866479"/>
            <a:ext cx="1160385" cy="12700"/>
          </a:xfrm>
          <a:prstGeom prst="curvedConnector5">
            <a:avLst>
              <a:gd name="adj1" fmla="val -30733"/>
              <a:gd name="adj2" fmla="val -10296000"/>
              <a:gd name="adj3" fmla="val 13178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曲线 24"/>
          <p:cNvCxnSpPr/>
          <p:nvPr/>
        </p:nvCxnSpPr>
        <p:spPr>
          <a:xfrm rot="16200000" flipH="1">
            <a:off x="6269932" y="1886398"/>
            <a:ext cx="1160385" cy="12700"/>
          </a:xfrm>
          <a:prstGeom prst="curvedConnector5">
            <a:avLst>
              <a:gd name="adj1" fmla="val -32309"/>
              <a:gd name="adj2" fmla="val 10296000"/>
              <a:gd name="adj3" fmla="val 13230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曲线 25"/>
          <p:cNvCxnSpPr/>
          <p:nvPr/>
        </p:nvCxnSpPr>
        <p:spPr>
          <a:xfrm rot="16200000" flipH="1">
            <a:off x="6265361" y="1880581"/>
            <a:ext cx="1160385" cy="12700"/>
          </a:xfrm>
          <a:prstGeom prst="curvedConnector5">
            <a:avLst>
              <a:gd name="adj1" fmla="val -48070"/>
              <a:gd name="adj2" fmla="val 11832000"/>
              <a:gd name="adj3" fmla="val 14491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Results for re-emergence model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1115060"/>
            <a:ext cx="2112645" cy="17894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33930" y="993775"/>
            <a:ext cx="2407285" cy="2012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r="1266"/>
          <a:stretch>
            <a:fillRect/>
          </a:stretch>
        </p:blipFill>
        <p:spPr>
          <a:xfrm>
            <a:off x="4547235" y="993140"/>
            <a:ext cx="2383790" cy="2016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70370" y="1005840"/>
            <a:ext cx="2391410" cy="2000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b="1282"/>
          <a:stretch>
            <a:fillRect/>
          </a:stretch>
        </p:blipFill>
        <p:spPr>
          <a:xfrm>
            <a:off x="1203325" y="3500120"/>
            <a:ext cx="2362200" cy="1957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89680" y="3491230"/>
            <a:ext cx="2351405" cy="19646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68720" y="3497580"/>
            <a:ext cx="2349500" cy="194564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4"/>
            </p:custDataLst>
          </p:nvPr>
        </p:nvSpPr>
        <p:spPr>
          <a:xfrm>
            <a:off x="3789680" y="5798750"/>
            <a:ext cx="222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2023b, to be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4263"/>
          <a:stretch>
            <a:fillRect/>
          </a:stretch>
        </p:blipFill>
        <p:spPr>
          <a:xfrm>
            <a:off x="885134" y="771398"/>
            <a:ext cx="3381360" cy="269505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396"/>
          <a:stretch>
            <a:fillRect/>
          </a:stretch>
        </p:blipFill>
        <p:spPr>
          <a:xfrm>
            <a:off x="586105" y="3538220"/>
            <a:ext cx="3432810" cy="2635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25" y="791210"/>
            <a:ext cx="3288665" cy="2641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Results for re-emergence model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4494530" y="4223385"/>
                <a:ext cx="4014470" cy="1106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Crab was observed, we can detemine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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,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ini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different </a:t>
                </a:r>
                <a14:m>
                  <m:oMath xmlns:m="http://schemas.openxmlformats.org/officeDocument/2006/math">
                    <m:r>
                      <a:rPr lang="en-US" altLang="zh-CN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measured.</a:t>
                </a:r>
                <a:endParaRPr lang="en-US" altLang="zh-CN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30" y="4223385"/>
                <a:ext cx="4014470" cy="11068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69433" y="5756488"/>
            <a:ext cx="226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2023b, to be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Concluding remarks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54014" y="791653"/>
                <a:ext cx="8875058" cy="4539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1. The power-law decay model is inconsistent with observations of the Crab and thus may not be applied to ordinary pulsars. However, a definite conclusion may be drawn if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zh-CN" sz="22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a:rPr lang="en-US" altLang="zh-CN" sz="22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of other pulsars can be measured.</a:t>
                </a:r>
                <a:endPara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algn="just"/>
                <a:endPara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endPara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altLang="zh-CN" sz="2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satisfy the Crab's obsevrations, its dipole field should increase at a rate </a:t>
                </a:r>
                <a:r>
                  <a:rPr lang="en-US" altLang="zh-CN" sz="2200" dirty="0"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12−14 G/s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suggesting a dipole field reemergence model.</a:t>
                </a:r>
                <a:endPara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algn="just"/>
                <a:endParaRPr lang="en-US" altLang="zh-CN" sz="22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algn="just"/>
                <a:endParaRPr lang="en-US" altLang="zh-CN" sz="22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algn="just"/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3. In the reemergence scenario, we obtained the number of precession cycles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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the initial magnetic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at different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Furthermore, from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the Crab’s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observations we have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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≈</m:t>
                    </m:r>
                    <m:sSup>
                      <m:sSupPr>
                        <m:ctrlPr>
                          <a:rPr lang="en-US" altLang="zh-CN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dirty="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ΔM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ini</m:t>
                        </m:r>
                      </m:sub>
                    </m:sSub>
                    <m:r>
                      <a:rPr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7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G.</a:t>
                </a:r>
                <a:endParaRPr lang="zh-CN" alt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14" y="791653"/>
                <a:ext cx="8875058" cy="4539615"/>
              </a:xfrm>
              <a:prstGeom prst="rect">
                <a:avLst/>
              </a:prstGeom>
              <a:blipFill rotWithShape="1">
                <a:blip r:embed="rId1"/>
                <a:stretch>
                  <a:fillRect l="-4" t="-10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167" y="33090"/>
            <a:ext cx="8648534" cy="688153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main issues about neutron stars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AutoShape 6" descr="\begin{align*}&#10;  \Omega_{K 0} = 0.0007\pm 0.0037&#10;\end{align*}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65805" y="1238250"/>
            <a:ext cx="3153410" cy="187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776605"/>
            <a:ext cx="2517140" cy="183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5" y="763905"/>
            <a:ext cx="2096135" cy="16376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60" y="3111500"/>
            <a:ext cx="2222500" cy="2522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930" y="3935730"/>
            <a:ext cx="2443480" cy="231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88170" y="4035281"/>
            <a:ext cx="2376264" cy="220807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34085" y="2860040"/>
            <a:ext cx="18059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Lattimer &amp; Prakash 2016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Pizzochero 2016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Olausen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&amp; </a:t>
            </a:r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Kaspi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2014</a:t>
            </a:r>
            <a:endParaRPr lang="en-US" altLang="zh-CN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12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Braithwaite &amp; Spruit 2004</a:t>
            </a:r>
            <a:endParaRPr lang="en-US" altLang="zh-CN" sz="120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左箭头 20"/>
          <p:cNvSpPr/>
          <p:nvPr/>
        </p:nvSpPr>
        <p:spPr>
          <a:xfrm rot="900000">
            <a:off x="3021330" y="2155190"/>
            <a:ext cx="1707515" cy="9779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4260215" y="2064385"/>
            <a:ext cx="2275840" cy="7683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箭头 22"/>
          <p:cNvSpPr/>
          <p:nvPr/>
        </p:nvSpPr>
        <p:spPr>
          <a:xfrm rot="20760000">
            <a:off x="3012440" y="4327525"/>
            <a:ext cx="1663700" cy="8953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 rot="1200000">
            <a:off x="4839335" y="4711065"/>
            <a:ext cx="1867535" cy="9080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536690" y="2804160"/>
            <a:ext cx="24765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We mainly focus on:</a:t>
            </a:r>
            <a:endParaRPr lang="en-US" altLang="zh-CN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1) internal interaction</a:t>
            </a:r>
            <a:endParaRPr lang="en-US" altLang="zh-CN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magnetic field</a:t>
            </a:r>
            <a:endParaRPr lang="en-US" altLang="zh-CN" sz="20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9"/>
          <a:stretch>
            <a:fillRect/>
          </a:stretch>
        </p:blipFill>
        <p:spPr>
          <a:xfrm>
            <a:off x="8660130" y="1409065"/>
            <a:ext cx="461010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/>
          <p:nvPr/>
        </p:nvPicPr>
        <p:blipFill>
          <a:blip r:embed="rId9"/>
          <a:stretch>
            <a:fillRect/>
          </a:stretch>
        </p:blipFill>
        <p:spPr>
          <a:xfrm>
            <a:off x="8714740" y="5633085"/>
            <a:ext cx="429260" cy="50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82925" y="5614670"/>
            <a:ext cx="461010" cy="527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157573" y="1925348"/>
            <a:ext cx="6828853" cy="3330330"/>
          </a:xfrm>
        </p:spPr>
        <p:txBody>
          <a:bodyPr>
            <a:normAutofit/>
          </a:bodyPr>
          <a:lstStyle/>
          <a:p>
            <a:pPr marL="562610" lvl="4" indent="0" algn="ctr">
              <a:buNone/>
            </a:pPr>
            <a:r>
              <a:rPr lang="en-US" altLang="zh-CN" sz="8000" dirty="0">
                <a:solidFill>
                  <a:srgbClr val="0070C0"/>
                </a:solidFill>
                <a:latin typeface="Calibri" panose="020F0502020204030204" pitchFamily="34" charset="0"/>
                <a:ea typeface="楷体" panose="02010609060101010101" charset="-122"/>
                <a:cs typeface="Calibri" panose="020F0502020204030204" pitchFamily="34" charset="0"/>
              </a:rPr>
              <a:t>Thanks</a:t>
            </a:r>
            <a:r>
              <a:rPr lang="zh-CN" altLang="en-US" sz="8000" dirty="0">
                <a:solidFill>
                  <a:srgbClr val="0070C0"/>
                </a:solidFill>
                <a:latin typeface="Calibri" panose="020F0502020204030204" pitchFamily="34" charset="0"/>
                <a:ea typeface="楷体" panose="02010609060101010101" charset="-122"/>
                <a:cs typeface="Calibri" panose="020F0502020204030204" pitchFamily="34" charset="0"/>
              </a:rPr>
              <a:t>！</a:t>
            </a:r>
            <a:endParaRPr lang="en-US" altLang="zh-CN" sz="8000" dirty="0">
              <a:solidFill>
                <a:srgbClr val="0070C0"/>
              </a:solidFill>
              <a:latin typeface="Calibri" panose="020F0502020204030204" pitchFamily="34" charset="0"/>
              <a:ea typeface="楷体" panose="02010609060101010101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Pulsar Timing as a probe of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physics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37" y="790852"/>
            <a:ext cx="1557675" cy="146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68" y="758679"/>
            <a:ext cx="1834163" cy="134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14" y="858087"/>
            <a:ext cx="3859302" cy="13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01" y="2317766"/>
            <a:ext cx="2372776" cy="138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23" y="2627115"/>
            <a:ext cx="2998694" cy="38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99089" y="2271047"/>
            <a:ext cx="3391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superfluid mutual friction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coeffificient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039035" y="1317812"/>
            <a:ext cx="376516" cy="33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4022852" y="2611592"/>
            <a:ext cx="376237" cy="333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78" y="4052186"/>
            <a:ext cx="2321859" cy="226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788" y="858087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Pulsar glitch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1507" y="3659942"/>
            <a:ext cx="255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Model oscillation: r-mode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77" y="3689117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Long period radio pulsar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56" y="4065634"/>
            <a:ext cx="2243771" cy="220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06702" y="4887323"/>
            <a:ext cx="153924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Manchester 2018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Pizzochero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2017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2012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Ashton et al. 2019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 et al. 2017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Haskell 2015 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 et al. 2023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data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650" y="1559560"/>
            <a:ext cx="8778875" cy="41560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44697" y="5715635"/>
            <a:ext cx="233794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 2023b, to be submitted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dipole radiation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97" y="885554"/>
            <a:ext cx="3726337" cy="20953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6" y="839017"/>
            <a:ext cx="4737098" cy="517996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166496" y="3236570"/>
            <a:ext cx="372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braking by magnetic dipole radiation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6496" y="4200082"/>
            <a:ext cx="3312741" cy="538110"/>
          </a:xfrm>
          <a:prstGeom prst="rect">
            <a:avLst/>
          </a:prstGeom>
        </p:spPr>
      </p:pic>
      <p:sp>
        <p:nvSpPr>
          <p:cNvPr id="18" name="箭头: 右 17"/>
          <p:cNvSpPr/>
          <p:nvPr/>
        </p:nvSpPr>
        <p:spPr>
          <a:xfrm>
            <a:off x="5166496" y="5192988"/>
            <a:ext cx="889292" cy="51896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787683" y="5905277"/>
            <a:ext cx="1508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Araujo et al. 2016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4020" y="4927759"/>
            <a:ext cx="1445150" cy="10446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spc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Poloidal</a:t>
            </a:r>
            <a:r>
              <a:rPr lang="en-US" altLang="zh-CN" sz="3200" spc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-dominated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or </a:t>
            </a:r>
            <a:r>
              <a:rPr lang="en-US" altLang="zh-CN" sz="3200" spc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toroidal</a:t>
            </a:r>
            <a:r>
              <a:rPr lang="en-US" altLang="zh-CN" sz="3200" spc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-dominated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oblate"/>
          <p:cNvPicPr>
            <a:picLocks noChangeAspect="1"/>
          </p:cNvPicPr>
          <p:nvPr/>
        </p:nvPicPr>
        <p:blipFill>
          <a:blip r:embed="rId1"/>
          <a:srcRect l="18986" t="14573" r="13513" b="21811"/>
          <a:stretch>
            <a:fillRect/>
          </a:stretch>
        </p:blipFill>
        <p:spPr>
          <a:xfrm>
            <a:off x="299085" y="832485"/>
            <a:ext cx="2269490" cy="2037715"/>
          </a:xfrm>
          <a:prstGeom prst="rect">
            <a:avLst/>
          </a:prstGeom>
        </p:spPr>
      </p:pic>
      <p:pic>
        <p:nvPicPr>
          <p:cNvPr id="9" name="图片 8" descr="prolate"/>
          <p:cNvPicPr>
            <a:picLocks noChangeAspect="1"/>
          </p:cNvPicPr>
          <p:nvPr/>
        </p:nvPicPr>
        <p:blipFill>
          <a:blip r:embed="rId2"/>
          <a:srcRect l="20425" t="15194" r="14459" b="18828"/>
          <a:stretch>
            <a:fillRect/>
          </a:stretch>
        </p:blipFill>
        <p:spPr>
          <a:xfrm>
            <a:off x="176530" y="3429000"/>
            <a:ext cx="2200910" cy="25361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19045" y="6042660"/>
            <a:ext cx="59988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Weber et al. 2015; </a:t>
            </a:r>
            <a:r>
              <a:rPr lang="zh-CN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Marlene Herbrik</a:t>
            </a:r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al.2015; </a:t>
            </a:r>
            <a:r>
              <a:rPr lang="en-US" altLang="zh-CN" sz="12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Lander 2013;  </a:t>
            </a:r>
            <a:r>
              <a:rPr lang="en-US" altLang="zh-CN" sz="12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Akgun</a:t>
            </a:r>
            <a:r>
              <a:rPr lang="en-US" altLang="zh-CN" sz="12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&amp; Wasserman 2008</a:t>
            </a:r>
            <a:endParaRPr lang="en-US" altLang="zh-CN" sz="1200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8525" y="3051175"/>
            <a:ext cx="8305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oblate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3595" y="6005830"/>
            <a:ext cx="9061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prolate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图片 12" descr="Field-lines-and-symmetry-axes-of-toroidal-left-and-poloidal-right-magnetic-fie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961390"/>
            <a:ext cx="5801995" cy="281241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882900" y="3848100"/>
            <a:ext cx="375221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Poloidal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-dominated internal field: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形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7892" y="4331715"/>
            <a:ext cx="3537312" cy="558523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2882812" y="4926660"/>
            <a:ext cx="3698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Toroidal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-dominated internal field: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形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8004" y="5326724"/>
            <a:ext cx="2986942" cy="5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 radiation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50" y="3415665"/>
            <a:ext cx="4584065" cy="24257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0685" y="1313045"/>
            <a:ext cx="2196375" cy="482537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0527" y="1993237"/>
            <a:ext cx="3415463" cy="55522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51395" y="842964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relativity framework: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45578" y="2704231"/>
            <a:ext cx="4168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deformation-induced GWE: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形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7692" y="4346538"/>
            <a:ext cx="2147185" cy="563196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147221" y="5453496"/>
            <a:ext cx="3098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Magdalena etal.2019; De Araujo et al. 2016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7520" y="3536012"/>
            <a:ext cx="2254250" cy="6076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7" y="760194"/>
            <a:ext cx="2773670" cy="26003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precession of  neutron star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4748" y="6094543"/>
            <a:ext cx="607830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Makishima et al.2018; </a:t>
            </a:r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Dall’Osso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al.2009; Jones &amp;Andersson 2001; Lander &amp;Jones 2018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" y="3721867"/>
            <a:ext cx="3812776" cy="233266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3010535"/>
            <a:ext cx="381127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evidence for free precession of a strongly magnetized neutron star in the magnetar 4U 0142+61.</a:t>
            </a:r>
            <a:endParaRPr lang="en-US" altLang="zh-CN" sz="1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72344" y="945000"/>
            <a:ext cx="295384" cy="261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660664" y="823727"/>
            <a:ext cx="295384" cy="261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9819" y="1592255"/>
            <a:ext cx="2202617" cy="44348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246085" y="1635548"/>
            <a:ext cx="1906905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Kinetic energy: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90485" y="2489442"/>
            <a:ext cx="2279650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Precession energy: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形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9984" y="2489334"/>
            <a:ext cx="2151787" cy="61479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811132" y="3785441"/>
            <a:ext cx="2516505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Damping time-scale: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形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03553" y="3601982"/>
            <a:ext cx="2565874" cy="8604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052820" y="1366520"/>
            <a:ext cx="2352040" cy="901700"/>
          </a:xfrm>
          <a:prstGeom prst="ellips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of dipole magnetic field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2023-7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F899-0BEB-4EE5-8B7D-04DA175CD8B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51166" y="897150"/>
            <a:ext cx="284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xponential form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2001" y="6072249"/>
            <a:ext cx="7779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Dall’Osso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et al. 2012; W.C.G et al. 2012</a:t>
            </a:r>
            <a:r>
              <a:rPr lang="en-US" altLang="zh-CN" sz="120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1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Goldreich</a:t>
            </a:r>
            <a:r>
              <a:rPr lang="en-US" altLang="zh-CN" sz="120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&amp; </a:t>
            </a:r>
            <a:r>
              <a:rPr lang="en-US" altLang="zh-CN" sz="1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Reisenegger</a:t>
            </a:r>
            <a:r>
              <a:rPr lang="en-US" altLang="zh-CN" sz="120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(1992); </a:t>
            </a:r>
            <a:r>
              <a:rPr lang="en-US" altLang="zh-CN" sz="1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Bransgrove</a:t>
            </a:r>
            <a:r>
              <a:rPr lang="en-US" altLang="zh-CN" sz="120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et al. 2018; </a:t>
            </a:r>
            <a:r>
              <a:rPr lang="en-US" altLang="zh-CN" sz="1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Glampedakis</a:t>
            </a:r>
            <a:r>
              <a:rPr lang="en-US" altLang="zh-CN" sz="120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et al.2018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99581" y="897150"/>
            <a:ext cx="2615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Nonlinear form: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21368" y="894332"/>
            <a:ext cx="2615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Power-law form: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7156" y="1539886"/>
            <a:ext cx="1427096" cy="535161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7872" y="1541657"/>
            <a:ext cx="1772057" cy="53161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34" y="1567190"/>
            <a:ext cx="1680498" cy="5005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166" y="2482257"/>
            <a:ext cx="5319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governing equation for the magnetic field: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216415" y="2880681"/>
            <a:ext cx="1255776" cy="96829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1950720" y="3862342"/>
            <a:ext cx="880959" cy="78104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289304" y="4656746"/>
            <a:ext cx="1322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Ohmic decay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610361" y="2898444"/>
            <a:ext cx="2204250" cy="101803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4712486" y="3926571"/>
            <a:ext cx="1" cy="46749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146676" y="4574869"/>
            <a:ext cx="1131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drift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26017" y="2980600"/>
            <a:ext cx="1603135" cy="79666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形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9693" y="3042150"/>
            <a:ext cx="6354805" cy="639607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>
            <a:off x="6927584" y="3799545"/>
            <a:ext cx="966736" cy="77532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920515" y="4620960"/>
            <a:ext cx="1940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Ambipolar diffusion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形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756" y="5335215"/>
            <a:ext cx="2121927" cy="260893"/>
          </a:xfrm>
          <a:prstGeom prst="rect">
            <a:avLst/>
          </a:prstGeom>
        </p:spPr>
      </p:pic>
      <p:pic>
        <p:nvPicPr>
          <p:cNvPr id="35" name="图形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9558" y="5217724"/>
            <a:ext cx="2525853" cy="495873"/>
          </a:xfrm>
          <a:prstGeom prst="rect">
            <a:avLst/>
          </a:prstGeom>
        </p:spPr>
      </p:pic>
      <p:pic>
        <p:nvPicPr>
          <p:cNvPr id="41" name="图形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32907" y="5067646"/>
            <a:ext cx="1792489" cy="79666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63970" y="2336800"/>
            <a:ext cx="2098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focus on!</a:t>
            </a:r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4770,&quot;width&quot;:8003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6725,&quot;width&quot;:8002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3477.27874015748,&quot;width&quot;:3742.14803149606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COMMONDATA" val="eyJoZGlkIjoiMjkwNmM4ZmEwYWUzNjVmZDdlMDg0NzlhMjhhN2M1NjgifQ=="/>
  <p:tag name="KSO_WPP_MARK_KEY" val="4dfc747e-2e4b-4d21-ac17-1a9e329bea87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博客">
      <a:majorFont>
        <a:latin typeface="Palatino Linotype"/>
        <a:ea typeface="黑体"/>
        <a:cs typeface=""/>
      </a:majorFont>
      <a:minorFont>
        <a:latin typeface="Palatino Linotype"/>
        <a:ea typeface="思源宋体 CN"/>
        <a:cs typeface="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>
            <a:solidFill>
              <a:schemeClr val="bg1">
                <a:lumMod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4271</Words>
  <Application>WPS 演示</Application>
  <PresentationFormat>全屏显示(4:3)</PresentationFormat>
  <Paragraphs>270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Palatino Linotype (正文)</vt:lpstr>
      <vt:lpstr>Palatino Linotype</vt:lpstr>
      <vt:lpstr>思源宋体 CN</vt:lpstr>
      <vt:lpstr>Times New Roman</vt:lpstr>
      <vt:lpstr>黑体</vt:lpstr>
      <vt:lpstr>Cambria Math</vt:lpstr>
      <vt:lpstr>微软雅黑</vt:lpstr>
      <vt:lpstr>Arial Unicode MS</vt:lpstr>
      <vt:lpstr>等线</vt:lpstr>
      <vt:lpstr>Cambria Math</vt:lpstr>
      <vt:lpstr>MS Mincho</vt:lpstr>
      <vt:lpstr>Segoe Print</vt:lpstr>
      <vt:lpstr>Symbol</vt:lpstr>
      <vt:lpstr>楷体</vt:lpstr>
      <vt:lpstr>回顾</vt:lpstr>
      <vt:lpstr>What can the timing data of young pulsars tell us about the physics of neutron stars?</vt:lpstr>
      <vt:lpstr>Some main issues about neutron stars</vt:lpstr>
      <vt:lpstr>Pulsar Timing as a probe of NS physics</vt:lpstr>
      <vt:lpstr>Timing data </vt:lpstr>
      <vt:lpstr>Magnetic dipole radiation</vt:lpstr>
      <vt:lpstr>Poloidal-dominated or toroidal-dominated?</vt:lpstr>
      <vt:lpstr>Gravitational wave radiation</vt:lpstr>
      <vt:lpstr>Free precession of  neutron star</vt:lpstr>
      <vt:lpstr>Decay of dipole magnetic field</vt:lpstr>
      <vt:lpstr>PowerPoint 演示文稿</vt:lpstr>
      <vt:lpstr>Model</vt:lpstr>
      <vt:lpstr>Results for the power-law form</vt:lpstr>
      <vt:lpstr>Results for the power-law form</vt:lpstr>
      <vt:lpstr>Inadequacy of power-law model</vt:lpstr>
      <vt:lpstr>Increase of the dipole field</vt:lpstr>
      <vt:lpstr>Burial and re-emergence of dipole field</vt:lpstr>
      <vt:lpstr>Results for re-emergence model</vt:lpstr>
      <vt:lpstr>Results for re-emergence model</vt:lpstr>
      <vt:lpstr>Concluding remarks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Scalaron in QCD kick</dc:title>
  <dc:creator>颜宇龙</dc:creator>
  <cp:lastModifiedBy>yyl</cp:lastModifiedBy>
  <cp:revision>190</cp:revision>
  <dcterms:created xsi:type="dcterms:W3CDTF">2020-12-25T15:24:00Z</dcterms:created>
  <dcterms:modified xsi:type="dcterms:W3CDTF">2023-07-05T04:46:10Z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160DAF92DA3141378D63CE84D34A07AB</vt:lpwstr>
  </property>
  <property fmtid="{D5CDD505-2E9C-101B-9397-08002B2CF9AE}" pid="3" name="KSOProductBuildVer">
    <vt:lpwstr>2052-11.1.0.14309</vt:lpwstr>
  </property>
</Properties>
</file>