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4" r:id="rId4"/>
    <p:sldId id="272" r:id="rId5"/>
    <p:sldId id="273" r:id="rId6"/>
    <p:sldId id="261" r:id="rId7"/>
    <p:sldId id="258" r:id="rId8"/>
    <p:sldId id="266" r:id="rId9"/>
    <p:sldId id="263" r:id="rId10"/>
    <p:sldId id="264" r:id="rId11"/>
    <p:sldId id="296" r:id="rId12"/>
    <p:sldId id="268" r:id="rId13"/>
    <p:sldId id="271" r:id="rId14"/>
    <p:sldId id="26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26" autoAdjust="0"/>
  </p:normalViewPr>
  <p:slideViewPr>
    <p:cSldViewPr snapToGrid="0">
      <p:cViewPr varScale="1">
        <p:scale>
          <a:sx n="56" d="100"/>
          <a:sy n="56" d="100"/>
        </p:scale>
        <p:origin x="4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转动对中子星结构的影响及意义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2C10D-9F49-4D97-BAE4-5C70D4772D2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59B8C-79DC-4B67-873F-2E5AB963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转动对中子星结构的影响及意义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EE81B-CD96-458C-8D65-3FAA31A0E8CF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1D98-6620-45CC-9BF6-F2EF3467D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01D98-6620-45CC-9BF6-F2EF3467DB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01D98-6620-45CC-9BF6-F2EF3467DB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F24-1004-4AC7-B770-98A595A931D8}" type="datetime1">
              <a:rPr lang="zh-CN" altLang="en-US" smtClean="0"/>
              <a:t>2023/7/5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26D1-8264-4C66-9D85-B15EC2B9A8AA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E0B-C2F2-44E7-AA50-45FBA27F62BD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</p:spPr>
        <p:txBody>
          <a:bodyPr/>
          <a:lstStyle/>
          <a:p>
            <a:fld id="{BCEE2B10-6D11-4E25-B377-B01005124AEF}" type="datetime1">
              <a:rPr lang="zh-CN" altLang="en-US" smtClean="0"/>
              <a:t>2023/7/5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2337"/>
            <a:ext cx="2743200" cy="365125"/>
          </a:xfrm>
        </p:spPr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1CD-E8B3-42EB-93C2-36D9F203D78B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262" y="1253331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042" y="125015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A7A3-DC1A-4B10-9878-46720325D46A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4374-8DBD-4849-A110-EE42E550EA78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76D8-65F2-48FE-9F3D-E7A071A64460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5285-DC95-44C3-B0A5-4093CC5DE1AB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5C66-2B4F-4C53-BD98-17193C0C1AA4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F551-20F6-4E37-8981-CAD1F351B397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9" y="29184"/>
            <a:ext cx="9911499" cy="768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901" y="996088"/>
            <a:ext cx="10825899" cy="518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46C-423F-49F5-9D86-0850915B12C7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8" y="64636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FPS12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0E90-05A2-42D5-B29F-ABD586B18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 rot="10800000">
            <a:off x="0" y="6380092"/>
            <a:ext cx="12192000" cy="55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zh-CN" altLang="en-US" sz="1350"/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825500"/>
            <a:ext cx="1219200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zh-CN" altLang="en-US" sz="1350"/>
          </a:p>
        </p:txBody>
      </p:sp>
      <p:sp>
        <p:nvSpPr>
          <p:cNvPr id="9" name="Rectangle 13"/>
          <p:cNvSpPr txBox="1">
            <a:spLocks noChangeArrowheads="1"/>
          </p:cNvSpPr>
          <p:nvPr userDrawn="1"/>
        </p:nvSpPr>
        <p:spPr bwMode="auto">
          <a:xfrm>
            <a:off x="11566689" y="6422348"/>
            <a:ext cx="472910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BEE89A-52F0-4A55-AC6B-BB20D52E23A5}" type="slidenum">
              <a:rPr lang="zh-CN" altLang="en-US" sz="1800" smtClean="0"/>
              <a:t>‹#›</a:t>
            </a:fld>
            <a:endParaRPr lang="en-US" altLang="zh-CN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 rot="10800000">
            <a:off x="1" y="6475810"/>
            <a:ext cx="12191999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0" Type="http://schemas.openxmlformats.org/officeDocument/2006/relationships/image" Target="../media/image5.png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360" y="1457959"/>
            <a:ext cx="11196320" cy="19710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Spinning-down strangeon stars and the implication on GRB X-ray afterglow</a:t>
            </a:r>
            <a:endParaRPr lang="en-US" sz="4800" b="1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5499" y="29184"/>
            <a:ext cx="9911499" cy="7685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/>
              <a:t>Fast/Future Pulsar Symposium 12</a:t>
            </a:r>
            <a:endParaRPr 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24000" y="4104196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j-lt"/>
                <a:cs typeface="+mj-lt"/>
              </a:rPr>
              <a:t>报告人：杨细艳</a:t>
            </a:r>
            <a:endParaRPr lang="en-US" altLang="zh-CN" dirty="0"/>
          </a:p>
          <a:p>
            <a:r>
              <a:rPr lang="en-US" dirty="0"/>
              <a:t>Y</a:t>
            </a:r>
            <a:r>
              <a:rPr lang="en-US" altLang="zh-CN" dirty="0"/>
              <a:t>angtze University</a:t>
            </a:r>
            <a:r>
              <a:rPr lang="zh-CN" altLang="en-US" dirty="0"/>
              <a:t> 长江大学</a:t>
            </a:r>
            <a:endParaRPr lang="en-US" altLang="zh-CN" dirty="0"/>
          </a:p>
          <a:p>
            <a:r>
              <a:rPr lang="zh-CN" altLang="en-US" dirty="0"/>
              <a:t>指导老师</a:t>
            </a:r>
            <a:r>
              <a:rPr lang="en-US" altLang="zh-CN" dirty="0"/>
              <a:t>: </a:t>
            </a:r>
            <a:r>
              <a:rPr lang="zh-CN" altLang="en-US" dirty="0"/>
              <a:t>来小禹 </a:t>
            </a:r>
            <a:r>
              <a:rPr lang="en-US" altLang="zh-CN" dirty="0"/>
              <a:t>(</a:t>
            </a:r>
            <a:r>
              <a:rPr lang="zh-CN" altLang="en-US" dirty="0"/>
              <a:t>湖北第二师范学院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9"/>
    </mc:Choice>
    <mc:Fallback>
      <p:transition spd="slow" advTm="148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Luminosity of gravitational 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3261" y="935128"/>
                <a:ext cx="10825899" cy="5180875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dirty="0"/>
                  <a:t>Spin-down law (magnetic dipole radiation and GW radiation)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Ω</m:t>
                      </m:r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dirty="0"/>
              </a:p>
              <a:p>
                <a:r>
                  <a:rPr lang="en-US" altLang="zh-CN" sz="2800" dirty="0"/>
                  <a:t>Gravitational </a:t>
                </a:r>
                <a:r>
                  <a:rPr lang="en-US" altLang="zh-CN" dirty="0"/>
                  <a:t>energy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→  </a:t>
                </a:r>
                <a:r>
                  <a:rPr lang="en-US" altLang="zh-CN" sz="2800" dirty="0"/>
                  <a:t>luminosity</a:t>
                </a:r>
              </a:p>
              <a:p>
                <a:pPr marL="0" indent="0">
                  <a:buNone/>
                </a:pPr>
                <a:r>
                  <a:rPr lang="en-US" altLang="zh-CN" sz="28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grav</m:t>
                        </m:r>
                      </m:sub>
                    </m:sSub>
                  </m:oMath>
                </a14:m>
                <a:r>
                  <a:rPr lang="en-US" altLang="zh-CN" sz="28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2800" b="0" dirty="0"/>
                  <a:t>   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261" y="935128"/>
                <a:ext cx="10825899" cy="5180875"/>
              </a:xfr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9ECA-5A6D-43B1-9FF9-5AC7E4B5DC90}" type="datetime1">
              <a:rPr lang="zh-CN" altLang="en-US" smtClean="0"/>
              <a:t>2023/7/5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387896" y="954386"/>
            <a:ext cx="3342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Shapiro &amp; Teukolsky, 1983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E8266A-1EB5-F95F-FB8B-D4103C9F3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8" y="1758914"/>
            <a:ext cx="5809452" cy="4357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4A613C-FC84-B8C8-8454-454F2E056F6E}"/>
                  </a:ext>
                </a:extLst>
              </p:cNvPr>
              <p:cNvSpPr txBox="1"/>
              <p:nvPr/>
            </p:nvSpPr>
            <p:spPr>
              <a:xfrm>
                <a:off x="8541165" y="4176405"/>
                <a:ext cx="2751666" cy="38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4A613C-FC84-B8C8-8454-454F2E05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165" y="4176405"/>
                <a:ext cx="2751666" cy="381451"/>
              </a:xfrm>
              <a:prstGeom prst="rect">
                <a:avLst/>
              </a:prstGeom>
              <a:blipFill>
                <a:blip r:embed="rId4"/>
                <a:stretch>
                  <a:fillRect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32"/>
    </mc:Choice>
    <mc:Fallback>
      <p:transition spd="slow" advTm="673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/>
                  <a:t>What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</m:oMath>
                </a14:m>
                <a:r>
                  <a:rPr lang="en-US" altLang="zh-CN"/>
                  <a:t> do?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" t="-2062" r="2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27901" y="996088"/>
                <a:ext cx="11460135" cy="51808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altLang="zh-CN" dirty="0"/>
                  <a:t> 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+mn-ea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+mn-ea"/>
                  </a:rPr>
                  <a:t>→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+mn-ea"/>
                      </a:rPr>
                      <m:t>𝑘𝑇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≈6.04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𝑀𝑒𝑣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S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dirty="0">
                    <a:sym typeface="+mn-ea"/>
                  </a:rPr>
                  <a:t> </a:t>
                </a:r>
                <a:r>
                  <a:rPr lang="zh-CN" altLang="en-US" dirty="0">
                    <a:sym typeface="+mn-ea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+mn-ea"/>
                      </a:rPr>
                      <m:t>8.6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+mn-ea"/>
                      </a:rPr>
                      <m:t>𝑀𝑒𝑣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sym typeface="+mn-ea"/>
                      </a:rPr>
                      <m:t>N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r>
                  <a:rPr lang="en-US" kern="100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Can the gravitational energy surve as the energy injection of the </a:t>
                </a:r>
                <a:r>
                  <a:rPr lang="en-US" b="1" kern="100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plateau</a:t>
                </a:r>
                <a:r>
                  <a:rPr lang="en-US" kern="100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of GRB afterglow ?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901" y="996088"/>
                <a:ext cx="11460135" cy="5180875"/>
              </a:xfr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B10-6D11-4E25-B377-B01005124AEF}" type="datetime1">
              <a:rPr lang="zh-CN" altLang="en-US" smtClean="0"/>
              <a:t>2023/7/5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660132-7E9C-9BD1-F4B7-A93243529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065" y="413482"/>
            <a:ext cx="4957851" cy="3719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42"/>
    </mc:Choice>
    <mc:Fallback>
      <p:transition spd="slow" advTm="565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Short gamma-ray bursts </a:t>
            </a:r>
            <a:endParaRPr lang="en-US" sz="4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241F-9B94-4603-93C7-251C0143D191}" type="datetime1">
              <a:rPr lang="zh-CN" altLang="en-US" smtClean="0"/>
              <a:t>2023/7/5</a:t>
            </a:fld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807028" y="3885808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SGRB090426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284480" y="947940"/>
                <a:ext cx="3296920" cy="383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=2.2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" y="947940"/>
                <a:ext cx="3296920" cy="383020"/>
              </a:xfrm>
              <a:prstGeom prst="rect">
                <a:avLst/>
              </a:prstGeom>
              <a:blipFill rotWithShape="1">
                <a:blip r:embed="rId2"/>
                <a:stretch>
                  <a:fillRect t="-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内容占位符 3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2" y="1247826"/>
            <a:ext cx="5342172" cy="4006629"/>
          </a:xfrm>
        </p:spPr>
      </p:pic>
      <p:sp>
        <p:nvSpPr>
          <p:cNvPr id="20" name="文本框 19"/>
          <p:cNvSpPr txBox="1"/>
          <p:nvPr/>
        </p:nvSpPr>
        <p:spPr>
          <a:xfrm>
            <a:off x="7499531" y="3630997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SGRB130603B</a:t>
            </a:r>
          </a:p>
        </p:txBody>
      </p:sp>
      <p:pic>
        <p:nvPicPr>
          <p:cNvPr id="44" name="内容占位符 4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1305403"/>
            <a:ext cx="5181600" cy="3886200"/>
          </a:xfrm>
        </p:spPr>
      </p:pic>
      <p:sp>
        <p:nvSpPr>
          <p:cNvPr id="30" name="文本框 29"/>
          <p:cNvSpPr txBox="1"/>
          <p:nvPr/>
        </p:nvSpPr>
        <p:spPr>
          <a:xfrm>
            <a:off x="1849119" y="3895639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SGRB051221A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68400" y="5414645"/>
            <a:ext cx="95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plateau of short GRB </a:t>
            </a:r>
            <a:r>
              <a:rPr lang="en-US" sz="2400" dirty="0">
                <a:sym typeface="+mn-ea"/>
              </a:rPr>
              <a:t>X-ray </a:t>
            </a:r>
            <a:r>
              <a:rPr 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afterglow</a:t>
            </a:r>
            <a:r>
              <a:rPr lang="en-US" sz="2400" dirty="0"/>
              <a:t> can be fitted</a:t>
            </a:r>
            <a:endParaRPr lang="en-US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15"/>
    </mc:Choice>
    <mc:Fallback>
      <p:transition spd="slow" advTm="812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Short gamma-ray bursts </a:t>
            </a:r>
            <a:endParaRPr lang="en-US" sz="4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8482" y="1331436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same burst, lager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8482" y="1331436"/>
                <a:ext cx="5181600" cy="4351338"/>
              </a:xfrm>
              <a:blipFill rotWithShape="1">
                <a:blip r:embed="rId2"/>
                <a:stretch>
                  <a:fillRect l="-7" t="-11" r="7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3023-9756-4523-86F9-DB37510E3A97}" type="datetime1">
              <a:rPr lang="zh-CN" altLang="en-US" smtClean="0"/>
              <a:t>2023/7/5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84480" y="1039537"/>
                <a:ext cx="3296920" cy="383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=2.4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" y="1039537"/>
                <a:ext cx="3296920" cy="383020"/>
              </a:xfrm>
              <a:prstGeom prst="rect">
                <a:avLst/>
              </a:prstGeom>
              <a:blipFill rotWithShape="1">
                <a:blip r:embed="rId3"/>
                <a:stretch>
                  <a:fillRect t="-11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508000" y="1485900"/>
            <a:ext cx="5181600" cy="3886200"/>
            <a:chOff x="508000" y="1485900"/>
            <a:chExt cx="5181600" cy="3886200"/>
          </a:xfrm>
        </p:grpSpPr>
        <p:pic>
          <p:nvPicPr>
            <p:cNvPr id="3" name="内容占位符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1485900"/>
              <a:ext cx="5181600" cy="38862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201850" y="2425726"/>
              <a:ext cx="1959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SGRB090426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07A8A04-FF73-AD29-CB23-EAAA2F8EA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4041"/>
            <a:ext cx="5181600" cy="3886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C92EBB-F8A8-D903-031A-10FC912E782F}"/>
                  </a:ext>
                </a:extLst>
              </p:cNvPr>
              <p:cNvSpPr txBox="1"/>
              <p:nvPr/>
            </p:nvSpPr>
            <p:spPr>
              <a:xfrm>
                <a:off x="9130097" y="3691139"/>
                <a:ext cx="2901482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=2.2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C92EBB-F8A8-D903-031A-10FC912E7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097" y="3691139"/>
                <a:ext cx="2901482" cy="381451"/>
              </a:xfrm>
              <a:prstGeom prst="rect">
                <a:avLst/>
              </a:prstGeom>
              <a:blipFill>
                <a:blip r:embed="rId6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"/>
    </mc:Choice>
    <mc:Fallback>
      <p:transition spd="slow" advTm="3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200" y="1214324"/>
            <a:ext cx="11473599" cy="4429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study the spinning-down neutron/strangeon stars in slow-rotation approximation.</a:t>
            </a:r>
          </a:p>
          <a:p>
            <a:pPr>
              <a:lnSpc>
                <a:spcPct val="150000"/>
              </a:lnSpc>
            </a:pPr>
            <a:r>
              <a:rPr lang="en-US" sz="2400" kern="100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During the spinning down, 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he contraction of NS is more significant than that of SS.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Gravitational energy can surve as the energy injection of the plateau of 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GRB afterglow.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The energies of thermal photons are different between NS and SS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0554-23BD-46F3-8CA0-79AAA1B1D4CB}" type="datetime1">
              <a:rPr lang="zh-CN" altLang="en-US" smtClean="0"/>
              <a:t>2023/7/5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609840" y="5477211"/>
            <a:ext cx="320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prstClr val="black"/>
                </a:solidFill>
                <a:latin typeface="Segoe Print" panose="02000600000000000000" charset="0"/>
                <a:ea typeface="微软雅黑" panose="020B0503020204020204" pitchFamily="34" charset="-122"/>
                <a:cs typeface="MV Boli" panose="02000500030200090000" pitchFamily="2" charset="0"/>
              </a:rPr>
              <a:t>Thanks!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54"/>
    </mc:Choice>
    <mc:Fallback>
      <p:transition spd="slow" advTm="427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0881" y="1311999"/>
            <a:ext cx="11049000" cy="4326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Pulsars: neutron stars or strangeon stars?</a:t>
            </a:r>
          </a:p>
          <a:p>
            <a:pPr>
              <a:lnSpc>
                <a:spcPct val="150000"/>
              </a:lnSpc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Spinning-down of neutron/strangeon stars</a:t>
            </a:r>
          </a:p>
          <a:p>
            <a:pPr>
              <a:lnSpc>
                <a:spcPct val="150000"/>
              </a:lnSpc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energy injection to GRB afterglow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dirty="0"/>
              <a:t>Summary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53720" y="6492875"/>
            <a:ext cx="2743200" cy="365125"/>
          </a:xfrm>
        </p:spPr>
        <p:txBody>
          <a:bodyPr/>
          <a:lstStyle/>
          <a:p>
            <a:fld id="{5B88A5E3-B89D-4AF6-8961-A425F88DAB6C}" type="datetime1">
              <a:rPr lang="zh-CN" altLang="en-US" sz="1400" smtClean="0"/>
              <a:t>2023/7/5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5"/>
    </mc:Choice>
    <mc:Fallback>
      <p:transition spd="slow" advTm="56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6300" y="78740"/>
            <a:ext cx="100056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>
                <a:latin typeface="+mj-lt"/>
                <a:ea typeface="+mj-ea"/>
                <a:cs typeface="+mj-cs"/>
              </a:rPr>
              <a:t>The nature of pulsar-like compact stars ?</a:t>
            </a:r>
            <a:endParaRPr lang="zh-CN" altLang="en-US" sz="44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zh-CN" alt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978619" y="5130517"/>
          <a:ext cx="3035659" cy="90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699200" imgH="9448800" progId="Equation.DSMT4">
                  <p:embed/>
                </p:oleObj>
              </mc:Choice>
              <mc:Fallback>
                <p:oleObj name="Equation" r:id="rId6" imgW="31699200" imgH="9448800" progId="Equation.DSMT4">
                  <p:embed/>
                  <p:pic>
                    <p:nvPicPr>
                      <p:cNvPr id="0" name="图片 1024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8619" y="5130517"/>
                        <a:ext cx="3035659" cy="904860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5260948" y="5321659"/>
            <a:ext cx="66922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</a:t>
            </a:r>
            <a:r>
              <a:rPr kumimoji="1" lang="el-GR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kumimoji="1"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kumimoji="1"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2.8×10</a:t>
            </a:r>
            <a:r>
              <a:rPr kumimoji="1" lang="en-US" altLang="zh-CN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1"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g/cm</a:t>
            </a:r>
            <a:r>
              <a:rPr kumimoji="1" lang="en-US" altLang="zh-CN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matter density</a:t>
            </a:r>
            <a:r>
              <a:rPr kumimoji="1"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8" descr="pulsargraphic-Bill-Saxton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1" y="1630102"/>
            <a:ext cx="2049042" cy="26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2055" y="4422613"/>
            <a:ext cx="252028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1.4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/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 km</a:t>
            </a:r>
          </a:p>
        </p:txBody>
      </p:sp>
      <p:pic>
        <p:nvPicPr>
          <p:cNvPr id="18" name="Picture 10" descr="NS-QS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5280" y="1760220"/>
            <a:ext cx="3447415" cy="266255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30" y="1834515"/>
            <a:ext cx="2600325" cy="25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68"/>
    </mc:Choice>
    <mc:Fallback>
      <p:transition spd="slow" advTm="368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Strangeon stars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2810429"/>
                <a:ext cx="6738257" cy="2853192"/>
              </a:xfrm>
            </p:spPr>
            <p:txBody>
              <a:bodyPr/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Lennard-Jones model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zh-CN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2810429"/>
                <a:ext cx="6738257" cy="2853192"/>
              </a:xfrm>
              <a:blipFill rotWithShape="1">
                <a:blip r:embed="rId10"/>
                <a:stretch>
                  <a:fillRect t="-19" r="4" b="-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97A2-FC31-409C-AFDE-BCF1F5349415}" type="datetime1">
              <a:rPr lang="zh-CN" altLang="en-US" smtClean="0"/>
              <a:t>2023/7/5</a:t>
            </a:fld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44841" y="1291838"/>
            <a:ext cx="828675" cy="742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89083" y="1291838"/>
            <a:ext cx="828675" cy="742950"/>
          </a:xfrm>
          <a:prstGeom prst="rect">
            <a:avLst/>
          </a:prstGeom>
        </p:spPr>
      </p:pic>
      <p:cxnSp>
        <p:nvCxnSpPr>
          <p:cNvPr id="14" name="直接箭头连接符 13"/>
          <p:cNvCxnSpPr>
            <a:stCxn id="11" idx="3"/>
            <a:endCxn id="12" idx="1"/>
          </p:cNvCxnSpPr>
          <p:nvPr>
            <p:custDataLst>
              <p:tags r:id="rId3"/>
            </p:custDataLst>
          </p:nvPr>
        </p:nvCxnSpPr>
        <p:spPr>
          <a:xfrm>
            <a:off x="1873516" y="1591558"/>
            <a:ext cx="101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0"/>
          <p:cNvSpPr txBox="1"/>
          <p:nvPr>
            <p:custDataLst>
              <p:tags r:id="rId4"/>
            </p:custDataLst>
          </p:nvPr>
        </p:nvSpPr>
        <p:spPr>
          <a:xfrm>
            <a:off x="2292757" y="1852603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r</a:t>
            </a:r>
            <a:endParaRPr lang="zh-CN" altLang="en-US" i="1" dirty="0"/>
          </a:p>
        </p:txBody>
      </p:sp>
      <p:sp>
        <p:nvSpPr>
          <p:cNvPr id="17" name="文本框 11"/>
          <p:cNvSpPr txBox="1"/>
          <p:nvPr>
            <p:custDataLst>
              <p:tags r:id="rId5"/>
            </p:custDataLst>
          </p:nvPr>
        </p:nvSpPr>
        <p:spPr>
          <a:xfrm>
            <a:off x="2115845" y="122651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V</a:t>
            </a:r>
            <a:r>
              <a:rPr lang="en-US" altLang="zh-CN" dirty="0"/>
              <a:t> (</a:t>
            </a:r>
            <a:r>
              <a:rPr lang="en-US" altLang="zh-CN" i="1" dirty="0"/>
              <a:t>r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8" name="文本框 12"/>
          <p:cNvSpPr txBox="1"/>
          <p:nvPr>
            <p:custDataLst>
              <p:tags r:id="rId6"/>
            </p:custDataLst>
          </p:nvPr>
        </p:nvSpPr>
        <p:spPr>
          <a:xfrm>
            <a:off x="994705" y="2220532"/>
            <a:ext cx="313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0070C0"/>
                </a:solidFill>
              </a:rPr>
              <a:t>V</a:t>
            </a:r>
            <a:r>
              <a:rPr lang="en-US" altLang="zh-CN" b="1" dirty="0">
                <a:solidFill>
                  <a:srgbClr val="0070C0"/>
                </a:solidFill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</a:rPr>
              <a:t>r</a:t>
            </a:r>
            <a:r>
              <a:rPr lang="en-US" altLang="zh-CN" b="1" dirty="0">
                <a:solidFill>
                  <a:srgbClr val="0070C0"/>
                </a:solidFill>
              </a:rPr>
              <a:t>) has a strong repulsive core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29890" y="5551170"/>
            <a:ext cx="1811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(Lai &amp; Xu, 2009)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6715DC-6EDE-BB01-AFF0-DAFA86B0B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5341" y="1055338"/>
            <a:ext cx="4635135" cy="2956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02"/>
    </mc:Choice>
    <mc:Fallback>
      <p:transition spd="slow" advTm="229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 of neutron stars and strangeon stars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8000" y="1253490"/>
                <a:ext cx="10962640" cy="4351655"/>
              </a:xfrm>
            </p:spPr>
            <p:txBody>
              <a:bodyPr/>
              <a:lstStyle/>
              <a:p>
                <a:r>
                  <a:rPr lang="en-US" altLang="zh-CN" dirty="0"/>
                  <a:t>Neutron stars: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AP4</a:t>
                </a:r>
                <a:endParaRPr lang="en-US" altLang="zh-CN" dirty="0"/>
              </a:p>
              <a:p>
                <a:r>
                  <a:rPr lang="en-US" altLang="zh-CN" dirty="0"/>
                  <a:t>Strangeon stars: </a:t>
                </a:r>
                <a:r>
                  <a:rPr lang="en-US" altLang="zh-CN" dirty="0">
                    <a:solidFill>
                      <a:srgbClr val="FF0000"/>
                    </a:solidFill>
                    <a:sym typeface="+mn-ea"/>
                  </a:rPr>
                  <a:t>LX3630(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sym typeface="+mn-ea"/>
                  </a:rPr>
                  <a:t>):</a:t>
                </a:r>
                <a:r>
                  <a:rPr lang="zh-CN" altLang="en-US" dirty="0">
                    <a:solidFill>
                      <a:srgbClr val="FF000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=0.36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8000" y="1253490"/>
                <a:ext cx="10962640" cy="4351655"/>
              </a:xfrm>
              <a:blipFill>
                <a:blip r:embed="rId6"/>
                <a:stretch>
                  <a:fillRect l="-1001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BC26-E7CB-4D7B-A324-E9E6BCAA93D2}" type="datetime1">
              <a:rPr lang="zh-CN" altLang="en-US" smtClean="0"/>
              <a:t>2023/7/5</a:t>
            </a:fld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91540" y="2590800"/>
            <a:ext cx="3952240" cy="309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/>
          <p:cNvSpPr txBox="1"/>
          <p:nvPr>
            <p:custDataLst>
              <p:tags r:id="rId2"/>
            </p:custDataLst>
          </p:nvPr>
        </p:nvSpPr>
        <p:spPr>
          <a:xfrm>
            <a:off x="1568112" y="5744544"/>
            <a:ext cx="208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Demorest et al. 2010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60770" y="2378710"/>
            <a:ext cx="4236085" cy="3536950"/>
          </a:xfrm>
          <a:prstGeom prst="rect">
            <a:avLst/>
          </a:prstGeom>
        </p:spPr>
      </p:pic>
      <p:sp>
        <p:nvSpPr>
          <p:cNvPr id="15" name="TextBox 4"/>
          <p:cNvSpPr txBox="1"/>
          <p:nvPr>
            <p:custDataLst>
              <p:tags r:id="rId4"/>
            </p:custDataLst>
          </p:nvPr>
        </p:nvSpPr>
        <p:spPr>
          <a:xfrm>
            <a:off x="8993802" y="5744544"/>
            <a:ext cx="157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Gao et al. 2022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72"/>
    </mc:Choice>
    <mc:Fallback>
      <p:transition spd="slow" advTm="433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rotating compact stars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H</a:t>
                </a:r>
                <a:r>
                  <a:rPr lang="en-US" altLang="zh-CN" sz="2400" dirty="0"/>
                  <a:t>artle-Thorne formalism </a:t>
                </a:r>
                <a:r>
                  <a:rPr lang="zh-CN" altLang="en-US" sz="2400" dirty="0"/>
                  <a:t>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）</m:t>
                    </m:r>
                  </m:oMath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" t="-8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1D5B-CEB3-4958-9F30-4183305BF944}" type="datetime1">
              <a:rPr lang="zh-CN" altLang="en-US" smtClean="0"/>
              <a:t>2023/7/5</a:t>
            </a:fld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311390" y="1321379"/>
            <a:ext cx="448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Hartle J. B., ApJ, 1967;</a:t>
            </a:r>
            <a:r>
              <a:rPr lang="zh-CN" altLang="en-US" sz="1400" dirty="0"/>
              <a:t> </a:t>
            </a:r>
            <a:r>
              <a:rPr lang="en-US" altLang="zh-CN" sz="1400" dirty="0"/>
              <a:t>Hartle and Thorne, ApJ, 1968</a:t>
            </a:r>
            <a:endParaRPr lang="en-US" sz="14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73754" y="3837406"/>
            <a:ext cx="8876036" cy="1615828"/>
            <a:chOff x="873754" y="3837406"/>
            <a:chExt cx="8876036" cy="1615828"/>
          </a:xfrm>
        </p:grpSpPr>
        <p:grpSp>
          <p:nvGrpSpPr>
            <p:cNvPr id="17" name="组合 16"/>
            <p:cNvGrpSpPr/>
            <p:nvPr/>
          </p:nvGrpSpPr>
          <p:grpSpPr>
            <a:xfrm>
              <a:off x="904690" y="3837406"/>
              <a:ext cx="6220476" cy="492894"/>
              <a:chOff x="904690" y="3837406"/>
              <a:chExt cx="6220476" cy="492894"/>
            </a:xfrm>
          </p:grpSpPr>
          <p:cxnSp>
            <p:nvCxnSpPr>
              <p:cNvPr id="6" name="直接箭头连接符 5"/>
              <p:cNvCxnSpPr/>
              <p:nvPr/>
            </p:nvCxnSpPr>
            <p:spPr>
              <a:xfrm>
                <a:off x="2689860" y="4112154"/>
                <a:ext cx="10858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/>
            </p:nvSpPr>
            <p:spPr>
              <a:xfrm>
                <a:off x="4039336" y="3837406"/>
                <a:ext cx="3085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moment of inertia</a:t>
                </a:r>
                <a:endParaRPr 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904690" y="3855185"/>
                <a:ext cx="1521544" cy="47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First order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73754" y="4355449"/>
              <a:ext cx="8876036" cy="551041"/>
              <a:chOff x="873754" y="4355449"/>
              <a:chExt cx="8876036" cy="551041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2718767" y="4635006"/>
                <a:ext cx="10858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3877357" y="4444825"/>
                <a:ext cx="5872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Gravitational mass, baryonic mass</a:t>
                </a:r>
                <a:endParaRPr lang="en-US" sz="2400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73754" y="4355449"/>
                <a:ext cx="21012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70C0"/>
                    </a:solidFill>
                  </a:rPr>
                  <a:t>Second order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73754" y="4916167"/>
              <a:ext cx="8628386" cy="537067"/>
              <a:chOff x="873754" y="4916167"/>
              <a:chExt cx="8628386" cy="537067"/>
            </a:xfrm>
          </p:grpSpPr>
          <p:cxnSp>
            <p:nvCxnSpPr>
              <p:cNvPr id="11" name="直接箭头连接符 10"/>
              <p:cNvCxnSpPr/>
              <p:nvPr/>
            </p:nvCxnSpPr>
            <p:spPr>
              <a:xfrm>
                <a:off x="2718767" y="5227642"/>
                <a:ext cx="10858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3931176" y="4991569"/>
                <a:ext cx="5570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Corrections to the moment of inertia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73754" y="4916167"/>
                <a:ext cx="18140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2"/>
                    </a:solidFill>
                  </a:rPr>
                  <a:t>Third order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11"/>
    </mc:Choice>
    <mc:Fallback>
      <p:transition spd="slow" advTm="647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 the constant baryonic mass sequence</a:t>
            </a:r>
            <a:endParaRPr lang="en-US" dirty="0"/>
          </a:p>
        </p:txBody>
      </p:sp>
      <p:pic>
        <p:nvPicPr>
          <p:cNvPr id="26" name="内容占位符 2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7" y="998108"/>
            <a:ext cx="5181600" cy="3886200"/>
          </a:xfrm>
        </p:spPr>
      </p:pic>
      <p:pic>
        <p:nvPicPr>
          <p:cNvPr id="28" name="内容占位符 2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95" y="1130778"/>
            <a:ext cx="5181600" cy="3614510"/>
          </a:xfrm>
        </p:spPr>
      </p:pic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00E4-E554-4ACB-BEC0-2DAF32BE2EA7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289877" y="5683564"/>
            <a:ext cx="1066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Gravitational mass decreases &amp; radius decreases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685800" y="4934591"/>
                <a:ext cx="661924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——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LX3630(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):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=0.36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𝑀𝑒𝑣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——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AP4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34591"/>
                <a:ext cx="6619240" cy="667747"/>
              </a:xfrm>
              <a:prstGeom prst="rect">
                <a:avLst/>
              </a:prstGeom>
              <a:blipFill rotWithShape="1">
                <a:blip r:embed="rId4"/>
                <a:stretch>
                  <a:fillRect t="-1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20"/>
    </mc:Choice>
    <mc:Fallback>
      <p:transition spd="slow" advTm="710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density distribution inside the star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A5DE-8AAA-4B1D-B901-A2F602AFEFA3}" type="datetime1">
              <a:rPr lang="zh-CN" altLang="en-US" smtClean="0"/>
              <a:t>2023/7/5</a:t>
            </a:fld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375921" y="5070230"/>
            <a:ext cx="1074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sz="2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During the spinning down: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radius decreases and the central density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contraction of the core of NS is more significant than that of SS</a:t>
            </a:r>
            <a:endParaRPr lang="en-US" sz="2400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1072033"/>
            <a:ext cx="5181600" cy="3886200"/>
          </a:xfrm>
        </p:spPr>
      </p:pic>
      <p:sp>
        <p:nvSpPr>
          <p:cNvPr id="16" name="文本框 15"/>
          <p:cNvSpPr txBox="1"/>
          <p:nvPr/>
        </p:nvSpPr>
        <p:spPr>
          <a:xfrm>
            <a:off x="9032240" y="203998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59761" y="1972854"/>
            <a:ext cx="180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LX3630(Nq=18)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441439" y="1184030"/>
            <a:ext cx="5181600" cy="3886200"/>
            <a:chOff x="6308522" y="929793"/>
            <a:chExt cx="5181600" cy="3886200"/>
          </a:xfrm>
        </p:grpSpPr>
        <p:pic>
          <p:nvPicPr>
            <p:cNvPr id="6" name="内容占位符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522" y="929793"/>
              <a:ext cx="5181600" cy="38862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032240" y="1897740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2608EE6-2825-1B1D-C18B-9B4A40BCA63D}"/>
                  </a:ext>
                </a:extLst>
              </p:cNvPr>
              <p:cNvSpPr txBox="1"/>
              <p:nvPr/>
            </p:nvSpPr>
            <p:spPr>
              <a:xfrm>
                <a:off x="9122609" y="2865041"/>
                <a:ext cx="1158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~97.67%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2608EE6-2825-1B1D-C18B-9B4A40BCA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609" y="2865041"/>
                <a:ext cx="1158009" cy="369332"/>
              </a:xfrm>
              <a:prstGeom prst="rect">
                <a:avLst/>
              </a:prstGeom>
              <a:blipFill>
                <a:blip r:embed="rId4"/>
                <a:stretch>
                  <a:fillRect r="-1789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E053E67-5468-9102-65A2-44DA5EE15A1E}"/>
                  </a:ext>
                </a:extLst>
              </p:cNvPr>
              <p:cNvSpPr txBox="1"/>
              <p:nvPr/>
            </p:nvSpPr>
            <p:spPr>
              <a:xfrm>
                <a:off x="2423391" y="3346702"/>
                <a:ext cx="1158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~11.72%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E053E67-5468-9102-65A2-44DA5EE1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91" y="3346702"/>
                <a:ext cx="1158009" cy="369332"/>
              </a:xfrm>
              <a:prstGeom prst="rect">
                <a:avLst/>
              </a:prstGeom>
              <a:blipFill>
                <a:blip r:embed="rId5"/>
                <a:stretch>
                  <a:fillRect r="-1736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75"/>
    </mc:Choice>
    <mc:Fallback>
      <p:transition spd="slow" advTm="661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8" y="1126153"/>
            <a:ext cx="5373570" cy="34084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Gravitational energy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96840" y="1126154"/>
            <a:ext cx="4886698" cy="601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7819-D9F1-4F17-B5FA-B2B4A285E9FE}" type="datetime1">
              <a:rPr lang="zh-CN" altLang="en-US" smtClean="0"/>
              <a:t>2023/7/5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55338" y="4534619"/>
                <a:ext cx="7161370" cy="258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+mj-ea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+mj-ea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Ω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+mj-ea"/>
                  </a:rPr>
                  <a:t>decrease,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decrease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>
                  <a:ea typeface="+mj-ea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𝑔𝑟𝑎𝑣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+mj-ea"/>
                  </a:rPr>
                  <a:t> of </a:t>
                </a:r>
                <a:r>
                  <a:rPr lang="en-US" sz="2000" dirty="0"/>
                  <a:t>neutron stars is bigger than strangeon stars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ea typeface="+mj-ea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8" y="4534619"/>
                <a:ext cx="7161370" cy="2580706"/>
              </a:xfrm>
              <a:prstGeom prst="rect">
                <a:avLst/>
              </a:prstGeom>
              <a:blipFill>
                <a:blip r:embed="rId4"/>
                <a:stretch>
                  <a:fillRect l="-766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559276" y="935427"/>
                <a:ext cx="3598332" cy="38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76" y="935427"/>
                <a:ext cx="3598332" cy="381451"/>
              </a:xfrm>
              <a:prstGeom prst="rect">
                <a:avLst/>
              </a:prstGeom>
              <a:blipFill>
                <a:blip r:embed="rId5"/>
                <a:stretch>
                  <a:fillRect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61" y="999455"/>
            <a:ext cx="5120055" cy="367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516708" y="872079"/>
                <a:ext cx="3598332" cy="38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708" y="872079"/>
                <a:ext cx="3598332" cy="381451"/>
              </a:xfrm>
              <a:prstGeom prst="rect">
                <a:avLst/>
              </a:prstGeom>
              <a:blipFill rotWithShape="1">
                <a:blip r:embed="rId7"/>
                <a:stretch>
                  <a:fillRect l="-6" t="-59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41"/>
    </mc:Choice>
    <mc:Fallback>
      <p:transition spd="slow" advTm="6074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3a28ae7-6229-4208-9218-03e3201bb1c4"/>
  <p:tag name="COMMONDATA" val="eyJoZGlkIjoiNzEwMjdjY2Q4MTQwMTYyMWNkNTM3ZDZkZDc1YmZhO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2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688</TotalTime>
  <Words>598</Words>
  <Application>Microsoft Office PowerPoint</Application>
  <PresentationFormat>宽屏</PresentationFormat>
  <Paragraphs>110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Segoe Print</vt:lpstr>
      <vt:lpstr>Times New Roman</vt:lpstr>
      <vt:lpstr>Office 主题​​</vt:lpstr>
      <vt:lpstr>Equation</vt:lpstr>
      <vt:lpstr>Spinning-down strangeon stars and the implication on GRB X-ray afterglow</vt:lpstr>
      <vt:lpstr>Outline </vt:lpstr>
      <vt:lpstr>PowerPoint 演示文稿</vt:lpstr>
      <vt:lpstr>Strangeon stars</vt:lpstr>
      <vt:lpstr>EOS of neutron stars and strangeon stars</vt:lpstr>
      <vt:lpstr>Slowly rotating compact stars </vt:lpstr>
      <vt:lpstr>In the constant baryonic mass sequence</vt:lpstr>
      <vt:lpstr>Energy density distribution inside the star</vt:lpstr>
      <vt:lpstr>Gravitational energy</vt:lpstr>
      <vt:lpstr>Luminosity of gravitational energy</vt:lpstr>
      <vt:lpstr>What can L_grav do?</vt:lpstr>
      <vt:lpstr>Short gamma-ray bursts </vt:lpstr>
      <vt:lpstr>Short gamma-ray bursts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 晓</dc:creator>
  <cp:lastModifiedBy>小 晓</cp:lastModifiedBy>
  <cp:revision>127</cp:revision>
  <dcterms:created xsi:type="dcterms:W3CDTF">2023-06-19T11:27:00Z</dcterms:created>
  <dcterms:modified xsi:type="dcterms:W3CDTF">2023-07-05T05:49:26Z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9ED328EEE2FA48DE8CFFEBBC240438CC_12</vt:lpwstr>
  </property>
  <property fmtid="{D5CDD505-2E9C-101B-9397-08002B2CF9AE}" pid="3" name="KSOProductBuildVer">
    <vt:lpwstr>2052-11.1.0.14309</vt:lpwstr>
  </property>
</Properties>
</file>