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wmf" ContentType="image/x-w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66" r:id="rId4"/>
    <p:sldId id="256" r:id="rId5"/>
    <p:sldId id="258" r:id="rId6"/>
    <p:sldId id="259" r:id="rId7"/>
    <p:sldId id="260" r:id="rId8"/>
    <p:sldId id="262" r:id="rId9"/>
    <p:sldId id="263" r:id="rId10"/>
    <p:sldId id="282" r:id="rId11"/>
    <p:sldId id="276" r:id="rId12"/>
    <p:sldId id="281" r:id="rId13"/>
    <p:sldId id="265" r:id="rId14"/>
    <p:sldId id="280" r:id="rId15"/>
    <p:sldId id="261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6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GION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112" y="144"/>
      </p:cViewPr>
      <p:guideLst>
        <p:guide orient="horz" pos="2096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126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09.xml"/><Relationship Id="rId8" Type="http://schemas.openxmlformats.org/officeDocument/2006/relationships/tags" Target="../tags/tag108.xml"/><Relationship Id="rId7" Type="http://schemas.openxmlformats.org/officeDocument/2006/relationships/tags" Target="../tags/tag107.xml"/><Relationship Id="rId6" Type="http://schemas.openxmlformats.org/officeDocument/2006/relationships/tags" Target="../tags/tag106.xml"/><Relationship Id="rId5" Type="http://schemas.openxmlformats.org/officeDocument/2006/relationships/image" Target="../media/image22.png"/><Relationship Id="rId4" Type="http://schemas.openxmlformats.org/officeDocument/2006/relationships/tags" Target="../tags/tag105.xml"/><Relationship Id="rId3" Type="http://schemas.openxmlformats.org/officeDocument/2006/relationships/image" Target="../media/image21.png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19.xml"/><Relationship Id="rId24" Type="http://schemas.openxmlformats.org/officeDocument/2006/relationships/image" Target="../media/image28.png"/><Relationship Id="rId23" Type="http://schemas.openxmlformats.org/officeDocument/2006/relationships/tags" Target="../tags/tag118.xml"/><Relationship Id="rId22" Type="http://schemas.openxmlformats.org/officeDocument/2006/relationships/image" Target="../media/image27.png"/><Relationship Id="rId21" Type="http://schemas.openxmlformats.org/officeDocument/2006/relationships/tags" Target="../tags/tag117.xml"/><Relationship Id="rId20" Type="http://schemas.openxmlformats.org/officeDocument/2006/relationships/image" Target="../media/image26.png"/><Relationship Id="rId2" Type="http://schemas.openxmlformats.org/officeDocument/2006/relationships/tags" Target="../tags/tag104.xml"/><Relationship Id="rId19" Type="http://schemas.openxmlformats.org/officeDocument/2006/relationships/tags" Target="../tags/tag116.xml"/><Relationship Id="rId18" Type="http://schemas.openxmlformats.org/officeDocument/2006/relationships/image" Target="../media/image25.png"/><Relationship Id="rId17" Type="http://schemas.openxmlformats.org/officeDocument/2006/relationships/tags" Target="../tags/tag115.xml"/><Relationship Id="rId16" Type="http://schemas.openxmlformats.org/officeDocument/2006/relationships/image" Target="../media/image24.png"/><Relationship Id="rId15" Type="http://schemas.openxmlformats.org/officeDocument/2006/relationships/tags" Target="../tags/tag114.xml"/><Relationship Id="rId14" Type="http://schemas.openxmlformats.org/officeDocument/2006/relationships/image" Target="../media/image23.png"/><Relationship Id="rId13" Type="http://schemas.openxmlformats.org/officeDocument/2006/relationships/tags" Target="../tags/tag113.xml"/><Relationship Id="rId12" Type="http://schemas.openxmlformats.org/officeDocument/2006/relationships/tags" Target="../tags/tag112.xml"/><Relationship Id="rId11" Type="http://schemas.openxmlformats.org/officeDocument/2006/relationships/tags" Target="../tags/tag111.xml"/><Relationship Id="rId10" Type="http://schemas.openxmlformats.org/officeDocument/2006/relationships/tags" Target="../tags/tag110.xml"/><Relationship Id="rId1" Type="http://schemas.openxmlformats.org/officeDocument/2006/relationships/tags" Target="../tags/tag10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31.wmf"/><Relationship Id="rId3" Type="http://schemas.openxmlformats.org/officeDocument/2006/relationships/oleObject" Target="../embeddings/oleObject3.bin"/><Relationship Id="rId2" Type="http://schemas.openxmlformats.org/officeDocument/2006/relationships/image" Target="../media/image30.png"/><Relationship Id="rId1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6.xml"/><Relationship Id="rId3" Type="http://schemas.openxmlformats.org/officeDocument/2006/relationships/image" Target="../media/image2.jpeg"/><Relationship Id="rId2" Type="http://schemas.openxmlformats.org/officeDocument/2006/relationships/tags" Target="../tags/tag65.xml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8.xml"/><Relationship Id="rId2" Type="http://schemas.openxmlformats.org/officeDocument/2006/relationships/image" Target="../media/image3.png"/><Relationship Id="rId1" Type="http://schemas.openxmlformats.org/officeDocument/2006/relationships/tags" Target="../tags/tag67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Relationship Id="rId3" Type="http://schemas.openxmlformats.org/officeDocument/2006/relationships/image" Target="../media/image4.png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image" Target="../media/image5.pn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tags" Target="../tags/tag80.xml"/><Relationship Id="rId7" Type="http://schemas.openxmlformats.org/officeDocument/2006/relationships/image" Target="../media/image7.wmf"/><Relationship Id="rId6" Type="http://schemas.openxmlformats.org/officeDocument/2006/relationships/oleObject" Target="../embeddings/oleObject1.bin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6.png"/><Relationship Id="rId2" Type="http://schemas.openxmlformats.org/officeDocument/2006/relationships/tags" Target="../tags/tag77.xml"/><Relationship Id="rId16" Type="http://schemas.openxmlformats.org/officeDocument/2006/relationships/vmlDrawing" Target="../drawings/vmlDrawing1.v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82.xml"/><Relationship Id="rId13" Type="http://schemas.openxmlformats.org/officeDocument/2006/relationships/image" Target="../media/image10.wmf"/><Relationship Id="rId12" Type="http://schemas.openxmlformats.org/officeDocument/2006/relationships/oleObject" Target="../embeddings/oleObject2.bin"/><Relationship Id="rId11" Type="http://schemas.openxmlformats.org/officeDocument/2006/relationships/image" Target="../media/image9.png"/><Relationship Id="rId10" Type="http://schemas.openxmlformats.org/officeDocument/2006/relationships/tags" Target="../tags/tag81.xml"/><Relationship Id="rId1" Type="http://schemas.openxmlformats.org/officeDocument/2006/relationships/tags" Target="../tags/tag7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image" Target="../media/image13.png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image" Target="../media/image12.png"/><Relationship Id="rId4" Type="http://schemas.openxmlformats.org/officeDocument/2006/relationships/tags" Target="../tags/tag85.xml"/><Relationship Id="rId3" Type="http://schemas.openxmlformats.org/officeDocument/2006/relationships/image" Target="../media/image11.png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9" Type="http://schemas.openxmlformats.org/officeDocument/2006/relationships/tags" Target="../tags/tag95.xml"/><Relationship Id="rId18" Type="http://schemas.openxmlformats.org/officeDocument/2006/relationships/tags" Target="../tags/tag94.xml"/><Relationship Id="rId17" Type="http://schemas.openxmlformats.org/officeDocument/2006/relationships/tags" Target="../tags/tag93.xml"/><Relationship Id="rId16" Type="http://schemas.openxmlformats.org/officeDocument/2006/relationships/image" Target="../media/image16.png"/><Relationship Id="rId15" Type="http://schemas.openxmlformats.org/officeDocument/2006/relationships/tags" Target="../tags/tag92.xml"/><Relationship Id="rId14" Type="http://schemas.openxmlformats.org/officeDocument/2006/relationships/image" Target="../media/image15.png"/><Relationship Id="rId13" Type="http://schemas.openxmlformats.org/officeDocument/2006/relationships/tags" Target="../tags/tag91.xml"/><Relationship Id="rId12" Type="http://schemas.openxmlformats.org/officeDocument/2006/relationships/tags" Target="../tags/tag90.xml"/><Relationship Id="rId11" Type="http://schemas.openxmlformats.org/officeDocument/2006/relationships/image" Target="../media/image14.png"/><Relationship Id="rId10" Type="http://schemas.openxmlformats.org/officeDocument/2006/relationships/tags" Target="../tags/tag89.xml"/><Relationship Id="rId1" Type="http://schemas.openxmlformats.org/officeDocument/2006/relationships/tags" Target="../tags/tag8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tags" Target="../tags/tag100.xml"/><Relationship Id="rId7" Type="http://schemas.openxmlformats.org/officeDocument/2006/relationships/image" Target="../media/image19.png"/><Relationship Id="rId6" Type="http://schemas.openxmlformats.org/officeDocument/2006/relationships/tags" Target="../tags/tag99.xml"/><Relationship Id="rId5" Type="http://schemas.openxmlformats.org/officeDocument/2006/relationships/image" Target="../media/image18.png"/><Relationship Id="rId4" Type="http://schemas.openxmlformats.org/officeDocument/2006/relationships/tags" Target="../tags/tag98.xml"/><Relationship Id="rId3" Type="http://schemas.openxmlformats.org/officeDocument/2006/relationships/image" Target="../media/image17.png"/><Relationship Id="rId2" Type="http://schemas.openxmlformats.org/officeDocument/2006/relationships/tags" Target="../tags/tag97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02.xml"/><Relationship Id="rId10" Type="http://schemas.openxmlformats.org/officeDocument/2006/relationships/tags" Target="../tags/tag101.xml"/><Relationship Id="rId1" Type="http://schemas.openxmlformats.org/officeDocument/2006/relationships/tags" Target="../tags/tag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4470" y="1623060"/>
            <a:ext cx="11783060" cy="705485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/>
              <a:t>FAST Discovery of New Pulsars in Globular Cluster NGC 6517</a:t>
            </a:r>
            <a:endParaRPr lang="zh-CN" altLang="en-US" sz="400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3416300" y="5899150"/>
            <a:ext cx="5360035" cy="7969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CN" altLang="en-US" sz="1200">
                <a:sym typeface="+mn-ea"/>
              </a:rPr>
              <a:t>FAST/Future Pulsar Symposium 12</a:t>
            </a:r>
            <a:br>
              <a:rPr lang="zh-CN" altLang="en-US" sz="1200">
                <a:sym typeface="+mn-ea"/>
              </a:rPr>
            </a:br>
            <a:r>
              <a:rPr lang="zh-CN" altLang="en-US" sz="1200">
                <a:sym typeface="+mn-ea"/>
              </a:rPr>
              <a:t>Nanyang Normal University, Nanyang, Henan, China</a:t>
            </a:r>
            <a:endParaRPr lang="zh-CN" altLang="en-US" sz="1200">
              <a:sym typeface="+mn-ea"/>
            </a:endParaRPr>
          </a:p>
          <a:p>
            <a:pPr marL="0" indent="0" algn="ctr">
              <a:buNone/>
            </a:pPr>
            <a:r>
              <a:rPr lang="en-US" altLang="zh-CN" sz="1200"/>
              <a:t>2023/07/05</a:t>
            </a:r>
            <a:endParaRPr lang="en-US" altLang="zh-CN" sz="1200"/>
          </a:p>
        </p:txBody>
      </p:sp>
      <p:sp>
        <p:nvSpPr>
          <p:cNvPr id="6" name="文本框 5"/>
          <p:cNvSpPr txBox="1"/>
          <p:nvPr/>
        </p:nvSpPr>
        <p:spPr>
          <a:xfrm>
            <a:off x="4852670" y="3116580"/>
            <a:ext cx="69792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lang="zh-CN" altLang="en-US"/>
              <a:t>尹德江</a:t>
            </a:r>
            <a:endParaRPr lang="zh-CN" altLang="en-US"/>
          </a:p>
          <a:p>
            <a:pPr indent="0" fontAlgn="auto">
              <a:lnSpc>
                <a:spcPct val="200000"/>
              </a:lnSpc>
            </a:pPr>
            <a:r>
              <a:rPr lang="zh-CN" altLang="en-US"/>
              <a:t>张立云</a:t>
            </a:r>
            <a:r>
              <a:rPr lang="en-US" altLang="zh-CN"/>
              <a:t> (</a:t>
            </a:r>
            <a:r>
              <a:rPr lang="zh-CN" altLang="en-US"/>
              <a:t>贵州大学</a:t>
            </a:r>
            <a:r>
              <a:rPr lang="en-US" altLang="zh-CN"/>
              <a:t>)</a:t>
            </a:r>
            <a:r>
              <a:rPr lang="zh-CN" altLang="en-US"/>
              <a:t>、潘之辰、钱磊</a:t>
            </a:r>
            <a:r>
              <a:rPr lang="en-US" altLang="zh-CN"/>
              <a:t> (NAOC)</a:t>
            </a:r>
            <a:endParaRPr lang="en-US" altLang="zh-CN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400" y="7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/>
              <a:t>Timing solutios of  new pulsars</a:t>
            </a:r>
            <a:endParaRPr lang="en-US" altLang="zh-CN" sz="200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49885" y="668020"/>
            <a:ext cx="2520000" cy="193661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7235" y="434340"/>
            <a:ext cx="13671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olidFill>
                  <a:srgbClr val="FF0000"/>
                </a:solidFill>
              </a:rPr>
              <a:t>NGC 6517I</a:t>
            </a:r>
            <a:endParaRPr lang="en-US" altLang="zh-CN" sz="1400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949575" y="705485"/>
            <a:ext cx="2520000" cy="1885468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316605" y="467995"/>
            <a:ext cx="16630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400">
                <a:solidFill>
                  <a:srgbClr val="FF0000"/>
                </a:solidFill>
              </a:rPr>
              <a:t>NGC 6517K</a:t>
            </a:r>
            <a:endParaRPr lang="en-US" altLang="zh-CN" sz="140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3380740" y="4629150"/>
            <a:ext cx="19716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400">
                <a:solidFill>
                  <a:srgbClr val="FF0000"/>
                </a:solidFill>
              </a:rPr>
              <a:t>NGC 6517R</a:t>
            </a:r>
            <a:endParaRPr lang="en-US" altLang="zh-CN" sz="14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608330" y="4629150"/>
            <a:ext cx="17792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400">
                <a:solidFill>
                  <a:srgbClr val="FF0000"/>
                </a:solidFill>
              </a:rPr>
              <a:t>NGC 6517P</a:t>
            </a:r>
            <a:endParaRPr lang="en-US" altLang="zh-CN" sz="14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6010910" y="2536825"/>
            <a:ext cx="15970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olidFill>
                  <a:srgbClr val="FF0000"/>
                </a:solidFill>
              </a:rPr>
              <a:t>NGC 6517O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3316605" y="2513965"/>
            <a:ext cx="16522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solidFill>
                  <a:srgbClr val="FF0000"/>
                </a:solidFill>
              </a:rPr>
              <a:t>NGC 6517N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631825" y="2513965"/>
            <a:ext cx="17767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400">
                <a:solidFill>
                  <a:srgbClr val="FF0000"/>
                </a:solidFill>
              </a:rPr>
              <a:t>NGC 6517M</a:t>
            </a:r>
            <a:endParaRPr lang="en-US" altLang="zh-CN" sz="140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5887085" y="467995"/>
            <a:ext cx="18446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400">
                <a:solidFill>
                  <a:srgbClr val="FF0000"/>
                </a:solidFill>
              </a:rPr>
              <a:t>NGC 6517L</a:t>
            </a:r>
            <a:endParaRPr lang="en-US" altLang="zh-CN" sz="1400">
              <a:solidFill>
                <a:srgbClr val="FF0000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469890" y="705485"/>
            <a:ext cx="2520000" cy="189909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95275" y="2792095"/>
            <a:ext cx="2520000" cy="192100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012440" y="2754630"/>
            <a:ext cx="2520000" cy="19250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5532755" y="2764155"/>
            <a:ext cx="2520000" cy="192012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295275" y="4855845"/>
            <a:ext cx="2520000" cy="192970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tretch>
            <a:fillRect/>
          </a:stretch>
        </p:blipFill>
        <p:spPr>
          <a:xfrm>
            <a:off x="3012440" y="4843780"/>
            <a:ext cx="2520000" cy="1927523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8053070" y="705485"/>
            <a:ext cx="392747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ym typeface="+mn-ea"/>
              </a:rPr>
              <a:t>1. Up to now, a total of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18</a:t>
            </a:r>
            <a:r>
              <a:rPr lang="en-US" altLang="zh-CN">
                <a:sym typeface="+mn-ea"/>
              </a:rPr>
              <a:t> pulsars in NGC 6517, Only NGC 6517B is in binary system, NGC 6517J is possible a binary.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2. Their are almost isolated, consistent with the expectation of core-collapse clusters (Verbunt &amp; Freire 2014). 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3. 1st Spin Period derivative, Pdot (s s</a:t>
            </a:r>
            <a:r>
              <a:rPr lang="en-US" altLang="zh-CN" baseline="30000"/>
              <a:t>−1</a:t>
            </a:r>
            <a:r>
              <a:rPr lang="en-US" altLang="zh-CN"/>
              <a:t>) :</a:t>
            </a:r>
            <a:endParaRPr lang="en-US" altLang="zh-CN"/>
          </a:p>
          <a:p>
            <a:r>
              <a:rPr lang="en-US" altLang="zh-CN"/>
              <a:t>positive: NGC 6517B, D, G, H, K, M , O and R.</a:t>
            </a:r>
            <a:endParaRPr lang="en-US" altLang="zh-CN"/>
          </a:p>
          <a:p>
            <a:r>
              <a:rPr lang="en-US" altLang="zh-CN"/>
              <a:t>negative: NGC 6517A, C, E, F, I, L, N and P.</a:t>
            </a:r>
            <a:endParaRPr lang="en-US" altLang="zh-CN"/>
          </a:p>
          <a:p>
            <a:endParaRPr lang="en-US" altLang="zh-CN"/>
          </a:p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729605" y="5313680"/>
            <a:ext cx="2060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DM: 182.5 - 183.6 </a:t>
            </a:r>
            <a:r>
              <a:rPr lang="zh-CN" altLang="en-US">
                <a:sym typeface="+mn-ea"/>
              </a:rPr>
              <a:t>cm</a:t>
            </a:r>
            <a:r>
              <a:rPr lang="zh-CN" altLang="en-US" baseline="30000">
                <a:sym typeface="+mn-ea"/>
              </a:rPr>
              <a:t>−3</a:t>
            </a:r>
            <a:r>
              <a:rPr lang="en-US" altLang="zh-CN" baseline="30000">
                <a:sym typeface="+mn-ea"/>
              </a:rPr>
              <a:t> </a:t>
            </a:r>
            <a:r>
              <a:rPr lang="zh-CN" altLang="en-US">
                <a:sym typeface="+mn-ea"/>
              </a:rPr>
              <a:t>pc</a:t>
            </a:r>
            <a:r>
              <a:rPr lang="en-US" altLang="zh-CN"/>
              <a:t>   </a:t>
            </a:r>
            <a:endParaRPr lang="en-US" altLang="zh-CN"/>
          </a:p>
        </p:txBody>
      </p:sp>
    </p:spTree>
    <p:custDataLst>
      <p:tags r:id="rId2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10970" y="873760"/>
            <a:ext cx="6331585" cy="4411345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400" y="25089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/>
              <a:t>Their positions</a:t>
            </a:r>
            <a:endParaRPr lang="en-US" altLang="zh-CN" sz="2400"/>
          </a:p>
        </p:txBody>
      </p:sp>
      <p:sp>
        <p:nvSpPr>
          <p:cNvPr id="9" name="文本框 8"/>
          <p:cNvSpPr txBox="1"/>
          <p:nvPr/>
        </p:nvSpPr>
        <p:spPr>
          <a:xfrm>
            <a:off x="1410970" y="52851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 sz="1200"/>
              <a:t>Positions of pulsars in NGC 6517, plotted offset from the NGC 6517 optical center (α</a:t>
            </a:r>
            <a:r>
              <a:rPr lang="zh-CN" altLang="en-US" sz="1200" baseline="-25000"/>
              <a:t>J2000</a:t>
            </a:r>
            <a:r>
              <a:rPr lang="zh-CN" altLang="en-US" sz="1200"/>
              <a:t> =</a:t>
            </a:r>
            <a:r>
              <a:rPr lang="en-US" altLang="zh-CN" sz="1200"/>
              <a:t> </a:t>
            </a:r>
            <a:r>
              <a:rPr lang="zh-CN" altLang="en-US" sz="1200"/>
              <a:t>18h01m50.52s and δ</a:t>
            </a:r>
            <a:r>
              <a:rPr lang="zh-CN" altLang="en-US" sz="1200" baseline="-25000"/>
              <a:t>J2000</a:t>
            </a:r>
            <a:r>
              <a:rPr lang="zh-CN" altLang="en-US" sz="1200"/>
              <a:t> = −08°57′31.6′′, Harris 1996, 2010 edition). The color bar on the right is the range</a:t>
            </a:r>
            <a:r>
              <a:rPr lang="en-US" altLang="zh-CN" sz="1200"/>
              <a:t> </a:t>
            </a:r>
            <a:r>
              <a:rPr lang="zh-CN" altLang="en-US" sz="1200"/>
              <a:t>of pulsar DM</a:t>
            </a:r>
            <a:r>
              <a:rPr lang="en-US" altLang="zh-CN" sz="1200"/>
              <a:t> (Yin et al. in prep)</a:t>
            </a:r>
            <a:r>
              <a:rPr lang="zh-CN" altLang="en-US" sz="1200"/>
              <a:t>.</a:t>
            </a:r>
            <a:r>
              <a:rPr lang="en-US" altLang="zh-CN" sz="1200"/>
              <a:t> </a:t>
            </a:r>
            <a:endParaRPr lang="en-US" altLang="zh-CN" sz="1200"/>
          </a:p>
        </p:txBody>
      </p:sp>
      <p:sp>
        <p:nvSpPr>
          <p:cNvPr id="10" name="文本框 9"/>
          <p:cNvSpPr txBox="1"/>
          <p:nvPr/>
        </p:nvSpPr>
        <p:spPr>
          <a:xfrm>
            <a:off x="7895590" y="1546860"/>
            <a:ext cx="41249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/>
              <a:t>1. Optical center?</a:t>
            </a:r>
            <a:endParaRPr lang="en-US" altLang="zh-CN" sz="2000"/>
          </a:p>
          <a:p>
            <a:r>
              <a:rPr lang="en-US" altLang="zh-CN" sz="2000"/>
              <a:t>(Terzan 5 (48), 47 Tuc (29))</a:t>
            </a:r>
            <a:endParaRPr lang="en-US" altLang="zh-CN" sz="2000"/>
          </a:p>
          <a:p>
            <a:endParaRPr lang="en-US" altLang="zh-CN" sz="2000"/>
          </a:p>
          <a:p>
            <a:r>
              <a:rPr lang="en-US" altLang="zh-CN" sz="2000"/>
              <a:t>2. Clock, polarization correction...</a:t>
            </a:r>
            <a:endParaRPr lang="en-US" altLang="zh-CN" sz="2000"/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400" y="16136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000"/>
              <a:t>Galactic Globular Cluster pulsar population simulation </a:t>
            </a:r>
            <a:endParaRPr lang="en-US" altLang="zh-CN" sz="200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715" y="956310"/>
            <a:ext cx="6430645" cy="38976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6759575" y="956310"/>
            <a:ext cx="522795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600" b="1">
                <a:sym typeface="+mn-ea"/>
              </a:rPr>
              <a:t>Method</a:t>
            </a:r>
            <a:r>
              <a:rPr lang="en-US" altLang="zh-CN" sz="1600">
                <a:sym typeface="+mn-ea"/>
              </a:rPr>
              <a:t>: An empirical Bayesian model described in Turk &amp; Lorimer. (2013). In this model, the number of underlying detectable pulsars in a GC is scaled by its stellar encounter rate, Γ. </a:t>
            </a:r>
            <a:endParaRPr lang="en-US" altLang="zh-CN" sz="1600"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160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>
                <a:sym typeface="+mn-ea"/>
              </a:rPr>
              <a:t>1. The predicted numbers of pulsars in the FAST sky more than outlined in Turk &amp; Lorimer. (2013) due to a larger detection rate of GC pulsars in the northern hemisphere.</a:t>
            </a:r>
            <a:endParaRPr lang="en-US" altLang="zh-CN" sz="1600"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160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>
                <a:sym typeface="+mn-ea"/>
              </a:rPr>
              <a:t>2. Further pulsar discoveries in this cluster ?(30).</a:t>
            </a:r>
            <a:endParaRPr lang="en-US" altLang="zh-CN" sz="160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47260" y="4853940"/>
            <a:ext cx="1943100" cy="348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(Yin et al. in prep)</a:t>
            </a:r>
            <a:endParaRPr lang="en-US" altLang="zh-CN" sz="1400"/>
          </a:p>
        </p:txBody>
      </p:sp>
      <p:graphicFrame>
        <p:nvGraphicFramePr>
          <p:cNvPr id="9" name="对象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50900" y="5202555"/>
          <a:ext cx="792480" cy="36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3" imgW="711200" imgH="330200" progId="Equation.KSEE3">
                  <p:embed/>
                </p:oleObj>
              </mc:Choice>
              <mc:Fallback>
                <p:oleObj name="" r:id="rId3" imgW="711200" imgH="3302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0900" y="5202555"/>
                        <a:ext cx="792480" cy="367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718185" y="511048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600">
                <a:sym typeface="+mn-ea"/>
              </a:rPr>
              <a:t>(               ,where ρ</a:t>
            </a:r>
            <a:r>
              <a:rPr lang="en-US" altLang="zh-CN" sz="1600" baseline="-25000">
                <a:sym typeface="+mn-ea"/>
              </a:rPr>
              <a:t>0</a:t>
            </a:r>
            <a:r>
              <a:rPr lang="en-US" altLang="zh-CN" sz="1600">
                <a:sym typeface="+mn-ea"/>
              </a:rPr>
              <a:t> is the central mass density and r</a:t>
            </a:r>
            <a:r>
              <a:rPr lang="en-US" altLang="zh-CN" sz="1600" baseline="-25000">
                <a:sym typeface="+mn-ea"/>
              </a:rPr>
              <a:t>c</a:t>
            </a:r>
            <a:r>
              <a:rPr lang="en-US" altLang="zh-CN" sz="1600">
                <a:sym typeface="+mn-ea"/>
              </a:rPr>
              <a:t> is the core radius, Pooley et al. 2003).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Conclusion 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20000"/>
          </a:bodyPr>
          <a:lstStyle/>
          <a:p>
            <a:pPr>
              <a:buFont typeface="Wingdings" panose="05000000000000000000" charset="0"/>
              <a:buChar char="ü"/>
            </a:pPr>
            <a:r>
              <a:rPr lang="en-US" altLang="zh-CN"/>
              <a:t>1. Six new pulsars were discovered, a total of 18 pulsars in NGC 6517 now (14 from FAST!); the number of pulsars ranks 4</a:t>
            </a:r>
            <a:r>
              <a:rPr lang="en-US" altLang="zh-CN" baseline="30000"/>
              <a:t>th</a:t>
            </a:r>
            <a:r>
              <a:rPr lang="en-US" altLang="zh-CN"/>
              <a:t> in all GCs with known pulsars.</a:t>
            </a:r>
            <a:endParaRPr lang="en-US" altLang="zh-CN"/>
          </a:p>
          <a:p>
            <a:pPr>
              <a:buFont typeface="Wingdings" panose="05000000000000000000" charset="0"/>
              <a:buChar char="ü"/>
            </a:pPr>
            <a:endParaRPr lang="en-US" altLang="zh-CN"/>
          </a:p>
          <a:p>
            <a:pPr>
              <a:buFont typeface="Wingdings" panose="05000000000000000000" charset="0"/>
              <a:buChar char="ü"/>
            </a:pPr>
            <a:r>
              <a:rPr lang="en-US" altLang="zh-CN"/>
              <a:t>2. The phase-connected timing solutions of all pulsars except NGC 6517J and Q are obtained. The isolated pulsars dominate the pulsar population  in NGC 6517.</a:t>
            </a:r>
            <a:endParaRPr lang="en-US" altLang="zh-CN"/>
          </a:p>
          <a:p>
            <a:pPr>
              <a:buFont typeface="Wingdings" panose="05000000000000000000" charset="0"/>
              <a:buChar char="ü"/>
            </a:pPr>
            <a:endParaRPr lang="en-US" altLang="zh-CN"/>
          </a:p>
          <a:p>
            <a:pPr>
              <a:buFont typeface="Wingdings" panose="05000000000000000000" charset="0"/>
              <a:buChar char="ü"/>
            </a:pPr>
            <a:r>
              <a:rPr lang="en-US" altLang="zh-CN">
                <a:sym typeface="+mn-ea"/>
              </a:rPr>
              <a:t>3. The predicted numbers of pulsars in the FAST sky more than outlined in Turk&amp;Lorimer.(2013) due to a larger detection rate of GC pulsars in the northern hemisphere</a:t>
            </a:r>
            <a:r>
              <a:rPr lang="en-US" altLang="zh-CN"/>
              <a:t>. Many extremely faint pusars are underlying detectable ? </a:t>
            </a:r>
            <a:endParaRPr lang="en-US" altLang="zh-CN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15118" y="1971040"/>
            <a:ext cx="3961765" cy="947420"/>
          </a:xfrm>
        </p:spPr>
        <p:txBody>
          <a:bodyPr>
            <a:normAutofit/>
          </a:bodyPr>
          <a:lstStyle/>
          <a:p>
            <a:pPr algn="ctr"/>
            <a:r>
              <a:rPr lang="en-US" altLang="zh-CN"/>
              <a:t>THANKS!</a:t>
            </a:r>
            <a:br>
              <a:rPr lang="en-US" altLang="zh-CN"/>
            </a:br>
            <a:endParaRPr lang="en-US" altLang="zh-CN" sz="2000"/>
          </a:p>
        </p:txBody>
      </p:sp>
      <p:sp>
        <p:nvSpPr>
          <p:cNvPr id="4" name="文本框 3"/>
          <p:cNvSpPr txBox="1"/>
          <p:nvPr/>
        </p:nvSpPr>
        <p:spPr>
          <a:xfrm>
            <a:off x="8763635" y="5744210"/>
            <a:ext cx="2941955" cy="3892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>
                <a:sym typeface="+mn-ea"/>
              </a:rPr>
              <a:t>Email: dj.yin@foxmail.com</a:t>
            </a:r>
            <a:endParaRPr lang="en-US" altLang="zh-CN"/>
          </a:p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/>
              <a:t>OUTLINE</a:t>
            </a:r>
            <a:br>
              <a:rPr lang="en-US" altLang="zh-CN"/>
            </a:b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charset="0"/>
              <a:buChar char="ü"/>
            </a:pPr>
            <a:r>
              <a:rPr lang="en-US" altLang="zh-CN" sz="2800"/>
              <a:t>1. New Pulsars in NGC 6517 discovered  with FAST</a:t>
            </a:r>
            <a:endParaRPr lang="en-US" altLang="zh-CN" sz="2800"/>
          </a:p>
          <a:p>
            <a:pPr>
              <a:buFont typeface="Wingdings" panose="05000000000000000000" charset="0"/>
              <a:buChar char="ü"/>
            </a:pPr>
            <a:endParaRPr lang="en-US" altLang="zh-CN" sz="2800"/>
          </a:p>
          <a:p>
            <a:pPr>
              <a:buFont typeface="Wingdings" panose="05000000000000000000" charset="0"/>
              <a:buChar char="ü"/>
            </a:pPr>
            <a:r>
              <a:rPr lang="en-US" altLang="zh-CN" sz="2800"/>
              <a:t>2. Galactic Globular Cluster pulsar population simulation </a:t>
            </a:r>
            <a:endParaRPr lang="en-US" altLang="zh-CN" sz="2800"/>
          </a:p>
          <a:p>
            <a:pPr>
              <a:buFont typeface="Wingdings" panose="05000000000000000000" charset="0"/>
              <a:buChar char="ü"/>
            </a:pPr>
            <a:endParaRPr lang="en-US" altLang="zh-CN" sz="2400"/>
          </a:p>
          <a:p>
            <a:pPr>
              <a:buFont typeface="Arial" panose="020B0604020202020204" pitchFamily="34" charset="0"/>
              <a:buChar char="•"/>
            </a:pPr>
            <a:endParaRPr lang="en-US" altLang="zh-CN" sz="240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RA_DEC_FAS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98880" y="936625"/>
            <a:ext cx="5208270" cy="282448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flipV="1">
            <a:off x="1229360" y="2527300"/>
            <a:ext cx="1334770" cy="83502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14045" y="3326765"/>
            <a:ext cx="1284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NGC 6517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9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8400" y="24581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/>
              <a:t>NGC 6517</a:t>
            </a:r>
            <a:endParaRPr lang="en-US" altLang="zh-CN" sz="2800"/>
          </a:p>
        </p:txBody>
      </p:sp>
      <p:sp>
        <p:nvSpPr>
          <p:cNvPr id="10" name="文本框 9"/>
          <p:cNvSpPr txBox="1"/>
          <p:nvPr/>
        </p:nvSpPr>
        <p:spPr>
          <a:xfrm>
            <a:off x="608330" y="3926205"/>
            <a:ext cx="647446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/>
              <a:t>RA: 18:01:50.52; DEC: -08</a:t>
            </a:r>
            <a:r>
              <a:rPr lang="en-US" altLang="zh-CN" baseline="30000"/>
              <a:t>:</a:t>
            </a:r>
            <a:r>
              <a:rPr lang="en-US" altLang="zh-CN"/>
              <a:t>57:31.6; R_sun: 10.6 kpc (Harris. 2010);  </a:t>
            </a:r>
            <a:r>
              <a:rPr lang="en-US" altLang="zh-CN">
                <a:sym typeface="+mn-ea"/>
              </a:rPr>
              <a:t>Mass: 2.16 ± 0.24 x 10</a:t>
            </a:r>
            <a:r>
              <a:rPr lang="en-US" altLang="zh-CN" baseline="30000">
                <a:sym typeface="+mn-ea"/>
              </a:rPr>
              <a:t>5</a:t>
            </a:r>
            <a:r>
              <a:rPr lang="en-US" altLang="zh-CN">
                <a:sym typeface="+mn-ea"/>
              </a:rPr>
              <a:t> M</a:t>
            </a:r>
            <a:r>
              <a:rPr lang="en-US" altLang="zh-CN" baseline="-25000">
                <a:sym typeface="+mn-ea"/>
              </a:rPr>
              <a:t>☉</a:t>
            </a:r>
            <a:r>
              <a:rPr lang="en-US" altLang="zh-CN">
                <a:sym typeface="+mn-ea"/>
              </a:rPr>
              <a:t> ; </a:t>
            </a:r>
            <a:r>
              <a:rPr lang="en-US" altLang="zh-CN"/>
              <a:t>T = 12 Gyr (Baumgardt et al. 2023) </a:t>
            </a: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The densest cluster in FAST sky, ρ</a:t>
            </a:r>
            <a:r>
              <a:rPr lang="en-US" altLang="zh-CN" baseline="-25000"/>
              <a:t>0</a:t>
            </a:r>
            <a:r>
              <a:rPr lang="en-US" altLang="zh-CN"/>
              <a:t> = 10</a:t>
            </a:r>
            <a:r>
              <a:rPr lang="en-US" altLang="zh-CN" baseline="30000"/>
              <a:t>5.29 </a:t>
            </a:r>
            <a:r>
              <a:rPr lang="en-US" altLang="zh-CN"/>
              <a:t>L</a:t>
            </a:r>
            <a:r>
              <a:rPr lang="en-US" altLang="zh-CN" baseline="-25000"/>
              <a:t>⊙</a:t>
            </a:r>
            <a:r>
              <a:rPr lang="en-US" altLang="zh-CN"/>
              <a:t>pc</a:t>
            </a:r>
            <a:r>
              <a:rPr lang="en-US" altLang="zh-CN" baseline="30000"/>
              <a:t>−3</a:t>
            </a:r>
            <a:r>
              <a:rPr lang="en-US" altLang="zh-CN"/>
              <a:t> (13 in all GCs, </a:t>
            </a:r>
            <a:r>
              <a:rPr lang="en-US" altLang="zh-CN">
                <a:sym typeface="+mn-ea"/>
              </a:rPr>
              <a:t>Harris. 2010).</a:t>
            </a:r>
            <a:endParaRPr lang="en-US" altLang="zh-CN">
              <a:sym typeface="+mn-ea"/>
            </a:endParaRPr>
          </a:p>
        </p:txBody>
      </p:sp>
      <p:pic>
        <p:nvPicPr>
          <p:cNvPr id="11" name="图片 10" descr="ngc65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770" y="951230"/>
            <a:ext cx="3632835" cy="36398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786370" y="4632960"/>
            <a:ext cx="3429635" cy="2298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900"/>
              <a:t>Image Credit: PanSTARRS DR1, PS1 Science Consortium</a:t>
            </a:r>
            <a:endParaRPr lang="zh-CN" altLang="en-US" sz="900"/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250895"/>
            <a:ext cx="10969200" cy="705600"/>
          </a:xfrm>
        </p:spPr>
        <p:txBody>
          <a:bodyPr>
            <a:noAutofit/>
          </a:bodyPr>
          <a:lstStyle/>
          <a:p>
            <a:r>
              <a:rPr lang="en-US" altLang="zh-CN" sz="2400"/>
              <a:t>The first pulsars in NGC 6517</a:t>
            </a:r>
            <a:br>
              <a:rPr lang="en-US" altLang="zh-CN" sz="2400"/>
            </a:br>
            <a:endParaRPr lang="en-US" altLang="zh-CN" sz="24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91515" y="1144905"/>
            <a:ext cx="5264785" cy="293433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3545" y="4307205"/>
            <a:ext cx="609600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200"/>
              <a:t>Average pulse profiles </a:t>
            </a:r>
            <a:r>
              <a:rPr lang="en-US" altLang="zh-CN" sz="1200"/>
              <a:t>of</a:t>
            </a:r>
            <a:r>
              <a:rPr lang="zh-CN" altLang="en-US" sz="1200"/>
              <a:t> the newly discovered pulsars</a:t>
            </a:r>
            <a:r>
              <a:rPr lang="en-US" altLang="zh-CN" sz="1200"/>
              <a:t> in NGC 6517 with Green Bank Telescope (Lynch et al. 2011)</a:t>
            </a:r>
            <a:r>
              <a:rPr lang="zh-CN" altLang="en-US" sz="1200"/>
              <a:t>.</a:t>
            </a:r>
            <a:endParaRPr lang="zh-CN" altLang="en-US" sz="1200"/>
          </a:p>
        </p:txBody>
      </p:sp>
      <p:sp>
        <p:nvSpPr>
          <p:cNvPr id="7" name="文本框 6"/>
          <p:cNvSpPr txBox="1"/>
          <p:nvPr/>
        </p:nvSpPr>
        <p:spPr>
          <a:xfrm>
            <a:off x="6369050" y="1047115"/>
            <a:ext cx="571563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600"/>
              <a:t>1. Dispersion Measures (DM) range:</a:t>
            </a:r>
            <a:endParaRPr lang="en-US" altLang="zh-CN" sz="1600"/>
          </a:p>
          <a:p>
            <a:pPr indent="0" fontAlgn="auto">
              <a:lnSpc>
                <a:spcPct val="150000"/>
              </a:lnSpc>
            </a:pPr>
            <a:r>
              <a:rPr lang="zh-CN" altLang="en-US" sz="1600"/>
              <a:t>J1801−0857A</a:t>
            </a:r>
            <a:r>
              <a:rPr lang="en-US" altLang="zh-CN" sz="1600"/>
              <a:t> to C</a:t>
            </a:r>
            <a:r>
              <a:rPr lang="en-US" altLang="zh-CN" sz="1600">
                <a:sym typeface="+mn-ea"/>
              </a:rPr>
              <a:t> (NGC 6517A to C): ~182.4 cm</a:t>
            </a:r>
            <a:r>
              <a:rPr lang="en-US" altLang="zh-CN" sz="1600" baseline="30000">
                <a:sym typeface="+mn-ea"/>
              </a:rPr>
              <a:t>-3</a:t>
            </a:r>
            <a:r>
              <a:rPr lang="en-US" altLang="zh-CN" sz="1600">
                <a:sym typeface="+mn-ea"/>
              </a:rPr>
              <a:t> pc</a:t>
            </a:r>
            <a:endParaRPr lang="en-US" altLang="zh-CN" sz="160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>
                <a:sym typeface="+mn-ea"/>
              </a:rPr>
              <a:t>NGC 6517D: ~174.7 cm</a:t>
            </a:r>
            <a:r>
              <a:rPr lang="en-US" altLang="zh-CN" sz="1600" baseline="30000">
                <a:sym typeface="+mn-ea"/>
              </a:rPr>
              <a:t>-3</a:t>
            </a:r>
            <a:r>
              <a:rPr lang="en-US" altLang="zh-CN" sz="1600">
                <a:sym typeface="+mn-ea"/>
              </a:rPr>
              <a:t> pc.</a:t>
            </a:r>
            <a:endParaRPr lang="en-US" altLang="zh-CN" sz="1600"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160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>
                <a:sym typeface="+mn-ea"/>
              </a:rPr>
              <a:t>2. Only NGC 6517B is in binary system (~59.9 days PB)</a:t>
            </a:r>
            <a:endParaRPr lang="en-US" altLang="zh-CN" sz="1600">
              <a:sym typeface="+mn-ea"/>
            </a:endParaRPr>
          </a:p>
          <a:p>
            <a:pPr indent="0" fontAlgn="auto">
              <a:lnSpc>
                <a:spcPct val="150000"/>
              </a:lnSpc>
            </a:pPr>
            <a:endParaRPr lang="en-US" altLang="zh-CN" sz="1600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1600">
                <a:sym typeface="+mn-ea"/>
              </a:rPr>
              <a:t>3. By analyzing the luminosity function of the pulsars in NGC 6517, NGC 6517 was predicted to harbor roughly 12 pulsars  (Lynch et al. 2011).</a:t>
            </a:r>
            <a:endParaRPr lang="zh-CN" altLang="en-US" sz="16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400" y="25089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/>
              <a:t>More pulsars in NGC 6517 with FAST</a:t>
            </a:r>
            <a:endParaRPr lang="en-US" altLang="zh-CN" sz="240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08330" y="1082675"/>
            <a:ext cx="5799455" cy="26968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08330" y="3813175"/>
            <a:ext cx="609600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/>
              <a:t>The discovery plot of NGC6517 E. Left panel </a:t>
            </a:r>
            <a:r>
              <a:rPr lang="en-US" altLang="zh-CN" sz="1400"/>
              <a:t>is</a:t>
            </a:r>
            <a:r>
              <a:rPr lang="zh-CN" altLang="en-US" sz="1400"/>
              <a:t> the PRESTO folding result</a:t>
            </a:r>
            <a:r>
              <a:rPr lang="en-US" altLang="zh-CN" sz="1400"/>
              <a:t> </a:t>
            </a:r>
            <a:r>
              <a:rPr lang="zh-CN" altLang="en-US" sz="1400"/>
              <a:t>and right panel </a:t>
            </a:r>
            <a:r>
              <a:rPr lang="en-US" altLang="zh-CN" sz="1400"/>
              <a:t>is</a:t>
            </a:r>
            <a:r>
              <a:rPr lang="zh-CN" altLang="en-US" sz="1400"/>
              <a:t> the DM to SNR plot from </a:t>
            </a:r>
            <a:r>
              <a:rPr lang="en-US" altLang="zh-CN" sz="1400" b="1"/>
              <a:t>J</a:t>
            </a:r>
            <a:r>
              <a:rPr lang="zh-CN" altLang="en-US" sz="1400" b="1"/>
              <a:t>ingle</a:t>
            </a:r>
            <a:r>
              <a:rPr lang="en-US" altLang="zh-CN" sz="1400" b="1"/>
              <a:t>P</a:t>
            </a:r>
            <a:r>
              <a:rPr lang="zh-CN" altLang="en-US" sz="1400" b="1"/>
              <a:t>ulsar</a:t>
            </a:r>
            <a:r>
              <a:rPr lang="en-US" altLang="zh-CN" sz="1400" b="1"/>
              <a:t> code </a:t>
            </a:r>
            <a:r>
              <a:rPr lang="en-US" altLang="zh-CN" sz="1400"/>
              <a:t>(Pan et al. 2021)</a:t>
            </a:r>
            <a:r>
              <a:rPr lang="zh-CN" altLang="en-US" sz="1400"/>
              <a:t>.</a:t>
            </a:r>
            <a:endParaRPr lang="zh-CN" altLang="en-US" sz="1400"/>
          </a:p>
        </p:txBody>
      </p:sp>
      <p:sp>
        <p:nvSpPr>
          <p:cNvPr id="7" name="文本框 6"/>
          <p:cNvSpPr txBox="1"/>
          <p:nvPr/>
        </p:nvSpPr>
        <p:spPr>
          <a:xfrm>
            <a:off x="6701155" y="1082675"/>
            <a:ext cx="549084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/>
              <a:t>New Pulsars:</a:t>
            </a: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1. NGC 6517E to I, K and L are isolated and NGC 6517J is possible in a binary system.</a:t>
            </a: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2. These new pulsars are faint with DM range of 177.8 to 185.6 </a:t>
            </a:r>
            <a:r>
              <a:rPr lang="en-US" altLang="zh-CN">
                <a:sym typeface="+mn-ea"/>
              </a:rPr>
              <a:t> cm</a:t>
            </a:r>
            <a:r>
              <a:rPr lang="en-US" altLang="zh-CN" baseline="30000">
                <a:sym typeface="+mn-ea"/>
              </a:rPr>
              <a:t>-3</a:t>
            </a:r>
            <a:r>
              <a:rPr lang="en-US" altLang="zh-CN">
                <a:sym typeface="+mn-ea"/>
              </a:rPr>
              <a:t> pc.</a:t>
            </a:r>
            <a:endParaRPr lang="en-US" altLang="zh-CN"/>
          </a:p>
          <a:p>
            <a:pPr indent="0" fontAlgn="auto">
              <a:lnSpc>
                <a:spcPct val="150000"/>
              </a:lnSpc>
            </a:pP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Why?</a:t>
            </a: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1. The high sensitivity of FAST</a:t>
            </a: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2. New algorithm used to check and sifting possible candidates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608330" y="5104765"/>
            <a:ext cx="58381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8 new pusars NGC 6517</a:t>
            </a:r>
            <a:r>
              <a:rPr lang="en-US" altLang="zh-CN">
                <a:solidFill>
                  <a:schemeClr val="accent1"/>
                </a:solidFill>
              </a:rPr>
              <a:t>E, F, G</a:t>
            </a:r>
            <a:r>
              <a:rPr lang="en-US" altLang="zh-CN"/>
              <a:t>, H, I, </a:t>
            </a:r>
            <a:r>
              <a:rPr lang="en-US" altLang="zh-CN">
                <a:solidFill>
                  <a:srgbClr val="FF0000"/>
                </a:solidFill>
              </a:rPr>
              <a:t>J, K, L</a:t>
            </a:r>
            <a:r>
              <a:rPr lang="en-US" altLang="zh-CN"/>
              <a:t> with FAST</a:t>
            </a:r>
            <a:endParaRPr lang="en-US" altLang="zh-CN"/>
          </a:p>
          <a:p>
            <a:pPr algn="ctr"/>
            <a:r>
              <a:rPr lang="en-US" altLang="zh-CN"/>
              <a:t>(Pan et al. 2021a,b)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400" y="25089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/>
              <a:t>FAST observation data of NGC 6517</a:t>
            </a:r>
            <a:endParaRPr lang="en-US" altLang="zh-CN" sz="240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41618" y="894080"/>
            <a:ext cx="7240905" cy="475932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086985" y="5597525"/>
            <a:ext cx="1943100" cy="348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/>
              <a:t>(Yin et al. in prep)</a:t>
            </a:r>
            <a:endParaRPr lang="en-US" altLang="zh-CN" sz="1400"/>
          </a:p>
        </p:txBody>
      </p:sp>
      <p:sp>
        <p:nvSpPr>
          <p:cNvPr id="6" name="矩形 5"/>
          <p:cNvSpPr/>
          <p:nvPr/>
        </p:nvSpPr>
        <p:spPr>
          <a:xfrm>
            <a:off x="565785" y="5142230"/>
            <a:ext cx="6287135" cy="36004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397115" y="1310005"/>
            <a:ext cx="418020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1. Observation span: </a:t>
            </a:r>
            <a:endParaRPr lang="en-US" altLang="zh-CN" sz="2400"/>
          </a:p>
          <a:p>
            <a:r>
              <a:rPr lang="en-US" altLang="zh-CN" sz="2400"/>
              <a:t>    2019/06/25 - 2022/12/31</a:t>
            </a:r>
            <a:endParaRPr lang="en-US" altLang="zh-CN" sz="2400"/>
          </a:p>
          <a:p>
            <a:endParaRPr lang="en-US" altLang="zh-CN" sz="2400"/>
          </a:p>
          <a:p>
            <a:endParaRPr lang="en-US" altLang="zh-CN" sz="2400"/>
          </a:p>
          <a:p>
            <a:r>
              <a:rPr lang="en-US" altLang="zh-CN" sz="2400"/>
              <a:t>2. The longest observation :</a:t>
            </a:r>
            <a:endParaRPr lang="en-US" altLang="zh-CN" sz="2400"/>
          </a:p>
          <a:p>
            <a:r>
              <a:rPr lang="en-US" altLang="zh-CN" sz="2400"/>
              <a:t>     9000 s (2.5 h, J,K,L)</a:t>
            </a:r>
            <a:endParaRPr lang="en-US" altLang="zh-CN" sz="2400"/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400" y="25089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/>
              <a:t>Reproducing FAST data of NGC 6517</a:t>
            </a:r>
            <a:endParaRPr lang="en-US" altLang="zh-CN" sz="240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0245" y="1223010"/>
            <a:ext cx="5346700" cy="3746500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575310" y="5048885"/>
            <a:ext cx="578421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/>
              <a:t>∆DM ≡ DM</a:t>
            </a:r>
            <a:r>
              <a:rPr lang="zh-CN" altLang="en-US" baseline="-25000"/>
              <a:t>max</a:t>
            </a:r>
            <a:r>
              <a:rPr lang="zh-CN" altLang="en-US"/>
              <a:t>−DM</a:t>
            </a:r>
            <a:r>
              <a:rPr lang="zh-CN" altLang="en-US" baseline="-25000"/>
              <a:t>min</a:t>
            </a:r>
            <a:r>
              <a:rPr lang="en-US" altLang="zh-CN" baseline="-25000"/>
              <a:t>  </a:t>
            </a:r>
            <a:r>
              <a:rPr lang="zh-CN" altLang="en-US"/>
              <a:t>in each GC</a:t>
            </a:r>
            <a:r>
              <a:rPr lang="en-US" altLang="zh-CN"/>
              <a:t> (Yin et al. 2023).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75310" y="5356860"/>
            <a:ext cx="51301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/>
              <a:t>M 53 (5 psr, Lian et al. 2023); NGC 6624 (12 psr, Abbate et al. 2022). T</a:t>
            </a:r>
            <a:r>
              <a:rPr lang="zh-CN" altLang="en-US"/>
              <a:t>he upper bound</a:t>
            </a:r>
            <a:r>
              <a:rPr lang="en-US" altLang="zh-CN"/>
              <a:t>:</a:t>
            </a:r>
            <a:endParaRPr lang="en-US" altLang="zh-CN"/>
          </a:p>
        </p:txBody>
      </p:sp>
      <p:graphicFrame>
        <p:nvGraphicFramePr>
          <p:cNvPr id="20" name="对象 19">
            <a:hlinkClick r:id="" action="ppaction://ole?verb=0"/>
          </p:cNvPr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650875" y="6002020"/>
          <a:ext cx="3975735" cy="478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" r:id="rId6" imgW="2005965" imgH="241300" progId="Equation.KSEE3">
                  <p:embed/>
                </p:oleObj>
              </mc:Choice>
              <mc:Fallback>
                <p:oleObj name="" r:id="rId6" imgW="2005965" imgH="2413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0875" y="6002020"/>
                        <a:ext cx="3975735" cy="478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r="3793" b="2506"/>
          <a:stretch>
            <a:fillRect/>
          </a:stretch>
        </p:blipFill>
        <p:spPr>
          <a:xfrm>
            <a:off x="6704330" y="1411605"/>
            <a:ext cx="4026535" cy="5187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780530" y="1859915"/>
            <a:ext cx="1113155" cy="55689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548755" y="1083945"/>
            <a:ext cx="51828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1. The time delay between two frequencies :</a:t>
            </a:r>
            <a:endParaRPr lang="en-US" altLang="zh-CN"/>
          </a:p>
        </p:txBody>
      </p:sp>
      <p:graphicFrame>
        <p:nvGraphicFramePr>
          <p:cNvPr id="12" name="对象 1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704330" y="2922270"/>
          <a:ext cx="56896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12" imgW="316865" imgH="203200" progId="Equation.KSEE3">
                  <p:embed/>
                </p:oleObj>
              </mc:Choice>
              <mc:Fallback>
                <p:oleObj name="" r:id="rId12" imgW="316865" imgH="203200" progId="Equation.KSEE3">
                  <p:embed/>
                  <p:pic>
                    <p:nvPicPr>
                      <p:cNvPr id="0" name="图片 102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704330" y="2922270"/>
                        <a:ext cx="56896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6626225" y="2485390"/>
            <a:ext cx="2580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2. For NGC 6517: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7140575" y="2922270"/>
            <a:ext cx="43021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>
                <a:sym typeface="+mn-ea"/>
              </a:rPr>
              <a:t>(181.3) </a:t>
            </a:r>
            <a:r>
              <a:rPr lang="zh-CN" altLang="en-US">
                <a:sym typeface="+mn-ea"/>
              </a:rPr>
              <a:t>±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16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cm</a:t>
            </a:r>
            <a:r>
              <a:rPr lang="zh-CN" altLang="en-US" baseline="30000">
                <a:sym typeface="+mn-ea"/>
              </a:rPr>
              <a:t>−3</a:t>
            </a:r>
            <a:r>
              <a:rPr lang="en-US" altLang="zh-CN" baseline="30000">
                <a:sym typeface="+mn-ea"/>
              </a:rPr>
              <a:t> </a:t>
            </a:r>
            <a:r>
              <a:rPr lang="zh-CN" altLang="en-US">
                <a:sym typeface="+mn-ea"/>
              </a:rPr>
              <a:t>pc</a:t>
            </a:r>
            <a:r>
              <a:rPr lang="en-US" altLang="zh-CN">
                <a:sym typeface="+mn-ea"/>
              </a:rPr>
              <a:t> (165 -198 </a:t>
            </a:r>
            <a:r>
              <a:rPr lang="zh-CN" altLang="en-US">
                <a:sym typeface="+mn-ea"/>
              </a:rPr>
              <a:t>cm</a:t>
            </a:r>
            <a:r>
              <a:rPr lang="zh-CN" altLang="en-US" baseline="30000">
                <a:sym typeface="+mn-ea"/>
              </a:rPr>
              <a:t>−3</a:t>
            </a:r>
            <a:r>
              <a:rPr lang="en-US" altLang="zh-CN" baseline="30000">
                <a:sym typeface="+mn-ea"/>
              </a:rPr>
              <a:t> </a:t>
            </a:r>
            <a:r>
              <a:rPr lang="zh-CN" altLang="en-US">
                <a:sym typeface="+mn-ea"/>
              </a:rPr>
              <a:t>pc</a:t>
            </a:r>
            <a:r>
              <a:rPr lang="en-US" altLang="zh-CN">
                <a:sym typeface="+mn-ea"/>
              </a:rPr>
              <a:t>)</a:t>
            </a:r>
            <a:endParaRPr lang="en-US" altLang="zh-CN"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704330" y="3408680"/>
            <a:ext cx="54463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DM step: DDplan.py routine of PRESTO (0.05 </a:t>
            </a:r>
            <a:r>
              <a:rPr lang="zh-CN" altLang="en-US">
                <a:sym typeface="+mn-ea"/>
              </a:rPr>
              <a:t>cm</a:t>
            </a:r>
            <a:r>
              <a:rPr lang="zh-CN" altLang="en-US" baseline="30000">
                <a:sym typeface="+mn-ea"/>
              </a:rPr>
              <a:t>−3</a:t>
            </a:r>
            <a:r>
              <a:rPr lang="en-US" altLang="zh-CN" baseline="30000">
                <a:sym typeface="+mn-ea"/>
              </a:rPr>
              <a:t> </a:t>
            </a:r>
            <a:r>
              <a:rPr lang="zh-CN" altLang="en-US">
                <a:sym typeface="+mn-ea"/>
              </a:rPr>
              <a:t>pc</a:t>
            </a:r>
            <a:r>
              <a:rPr lang="en-US" altLang="zh-CN"/>
              <a:t>)</a:t>
            </a:r>
            <a:endParaRPr lang="en-US" altLang="zh-CN"/>
          </a:p>
        </p:txBody>
      </p:sp>
      <p:sp>
        <p:nvSpPr>
          <p:cNvPr id="19" name="文本框 18"/>
          <p:cNvSpPr txBox="1"/>
          <p:nvPr/>
        </p:nvSpPr>
        <p:spPr>
          <a:xfrm>
            <a:off x="6704330" y="4239895"/>
            <a:ext cx="4971415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/>
              <a:t>3. Candidates sifting and diagnose</a:t>
            </a: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3.1. </a:t>
            </a:r>
            <a:r>
              <a:rPr lang="en-US" altLang="zh-CN" b="1"/>
              <a:t>ACCEL_sift.py</a:t>
            </a:r>
            <a:r>
              <a:rPr lang="en-US" altLang="zh-CN"/>
              <a:t> routine in PRESTO</a:t>
            </a:r>
            <a:endParaRPr lang="en-US" altLang="zh-CN"/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3.2. </a:t>
            </a:r>
            <a:r>
              <a:rPr lang="en-US" altLang="zh-CN" b="1">
                <a:sym typeface="+mn-ea"/>
              </a:rPr>
              <a:t>J</a:t>
            </a:r>
            <a:r>
              <a:rPr lang="zh-CN" altLang="en-US" b="1">
                <a:sym typeface="+mn-ea"/>
              </a:rPr>
              <a:t>ingle</a:t>
            </a:r>
            <a:r>
              <a:rPr lang="en-US" altLang="zh-CN" b="1">
                <a:sym typeface="+mn-ea"/>
              </a:rPr>
              <a:t>P</a:t>
            </a:r>
            <a:r>
              <a:rPr lang="zh-CN" altLang="en-US" b="1">
                <a:sym typeface="+mn-ea"/>
              </a:rPr>
              <a:t>ulsar</a:t>
            </a:r>
            <a:r>
              <a:rPr lang="en-US" altLang="zh-CN" b="1">
                <a:sym typeface="+mn-ea"/>
              </a:rPr>
              <a:t> code </a:t>
            </a:r>
            <a:endParaRPr lang="en-US" altLang="zh-CN" b="1"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3.3. </a:t>
            </a:r>
            <a:r>
              <a:rPr lang="en-US" altLang="zh-CN" b="1">
                <a:solidFill>
                  <a:srgbClr val="00B0F0"/>
                </a:solidFill>
              </a:rPr>
              <a:t>New pipeline</a:t>
            </a:r>
            <a:endParaRPr lang="en-US" altLang="zh-CN" b="1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/>
              <a:t> </a:t>
            </a:r>
            <a:endParaRPr lang="en-US" altLang="zh-CN"/>
          </a:p>
        </p:txBody>
      </p:sp>
    </p:spTree>
    <p:custDataLst>
      <p:tags r:id="rId1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8400" y="7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/>
              <a:t>More new pulsars</a:t>
            </a:r>
            <a:endParaRPr lang="en-US" altLang="zh-CN" sz="2400"/>
          </a:p>
        </p:txBody>
      </p:sp>
      <p:pic>
        <p:nvPicPr>
          <p:cNvPr id="5" name="图片 4" descr="NGC6517-20220430-DM183.1_ACCEL_Cand_135.pfd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5910" y="857885"/>
            <a:ext cx="4051300" cy="28657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6855" y="804545"/>
            <a:ext cx="3084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</a:rPr>
              <a:t>NGC 6517M (p~5.36 ms)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7" name="图片 6" descr="NGC6517-20200913-DM182.60_ACCEL_Cand_261.pfd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070985" y="861695"/>
            <a:ext cx="4050000" cy="2862196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3995420" y="804545"/>
            <a:ext cx="31305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</a:rPr>
              <a:t>NGC 6517N (p~4.99 ms)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9" name="图片 8" descr="NGC6517_fitsFold_candO_20200123_DM182.6_ACCEL_Cand_348.pfd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886700" y="861695"/>
            <a:ext cx="4050000" cy="2862699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7955280" y="804545"/>
            <a:ext cx="2886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</a:rPr>
              <a:t>NGC 6517O (p~4.29 ms)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11" name="图片 10" descr="NGC6517_fitsFold_20200120_DM183.20_ACCEL_Cand_293.pfd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36855" y="3707130"/>
            <a:ext cx="4050000" cy="286231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295910" y="3660775"/>
            <a:ext cx="28460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</a:rPr>
              <a:t>NGC 6517P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(p~5.53 ms)</a:t>
            </a:r>
            <a:endParaRPr lang="en-US" altLang="zh-CN">
              <a:solidFill>
                <a:srgbClr val="FF0000"/>
              </a:solidFill>
            </a:endParaRPr>
          </a:p>
          <a:p>
            <a:pPr algn="ctr"/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13" name="图片 12" descr="NGC6517_cand1_fitsFold_20200123_DM182.49_ACCEL_Cand_369.pfd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070985" y="3724275"/>
            <a:ext cx="4050000" cy="2862191"/>
          </a:xfrm>
          <a:prstGeom prst="rect">
            <a:avLst/>
          </a:prstGeom>
        </p:spPr>
      </p:pic>
      <p:pic>
        <p:nvPicPr>
          <p:cNvPr id="14" name="内容占位符 13" descr="NGC6517_20221231_DM182.50_fits_ACCEL_Cand_232.pfd"/>
          <p:cNvPicPr>
            <a:picLocks noGrp="1" noChangeAspect="1"/>
          </p:cNvPicPr>
          <p:nvPr>
            <p:ph idx="1"/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886700" y="3698240"/>
            <a:ext cx="4050000" cy="2862306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17"/>
            </p:custDataLst>
          </p:nvPr>
        </p:nvSpPr>
        <p:spPr>
          <a:xfrm>
            <a:off x="3802380" y="3698240"/>
            <a:ext cx="3628390" cy="4711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</a:rPr>
              <a:t>NGC 6517Q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(p~7.26 ms)</a:t>
            </a:r>
            <a:endParaRPr lang="en-US" altLang="zh-CN">
              <a:solidFill>
                <a:srgbClr val="FF0000"/>
              </a:solidFill>
            </a:endParaRPr>
          </a:p>
          <a:p>
            <a:pPr algn="ctr"/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18"/>
            </p:custDataLst>
          </p:nvPr>
        </p:nvSpPr>
        <p:spPr>
          <a:xfrm>
            <a:off x="7816850" y="3660775"/>
            <a:ext cx="3162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rgbClr val="FF0000"/>
                </a:solidFill>
              </a:rPr>
              <a:t>NGC 6517R 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(p~6.58 ms)</a:t>
            </a:r>
            <a:endParaRPr lang="en-US" altLang="zh-CN">
              <a:solidFill>
                <a:srgbClr val="FF0000"/>
              </a:solidFill>
            </a:endParaRPr>
          </a:p>
          <a:p>
            <a:pPr algn="ctr"/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486025" y="530225"/>
            <a:ext cx="72199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sym typeface="+mn-ea"/>
              </a:rPr>
              <a:t>The discovery plots of NGC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6517</a:t>
            </a:r>
            <a:r>
              <a:rPr lang="en-US" altLang="zh-CN">
                <a:sym typeface="+mn-ea"/>
              </a:rPr>
              <a:t>M to R from</a:t>
            </a:r>
            <a:r>
              <a:rPr lang="zh-CN" altLang="en-US">
                <a:sym typeface="+mn-ea"/>
              </a:rPr>
              <a:t> PRESTO</a:t>
            </a:r>
            <a:endParaRPr lang="en-US" altLang="zh-CN"/>
          </a:p>
        </p:txBody>
      </p:sp>
    </p:spTree>
    <p:custDataLst>
      <p:tags r:id="rId19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7010" y="69215"/>
            <a:ext cx="3562985" cy="368300"/>
          </a:xfrm>
        </p:spPr>
        <p:txBody>
          <a:bodyPr>
            <a:noAutofit/>
          </a:bodyPr>
          <a:lstStyle/>
          <a:p>
            <a:r>
              <a:rPr lang="en-US" altLang="zh-CN" sz="2400">
                <a:solidFill>
                  <a:srgbClr val="00B0F0"/>
                </a:solidFill>
              </a:rPr>
              <a:t>New Pipeline</a:t>
            </a:r>
            <a:endParaRPr lang="en-US" altLang="zh-CN" sz="2400">
              <a:solidFill>
                <a:srgbClr val="00B0F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96000" y="437515"/>
            <a:ext cx="1504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accent1"/>
                </a:solidFill>
              </a:rPr>
              <a:t>NGC 6517N</a:t>
            </a:r>
            <a:endParaRPr lang="en-US" altLang="zh-CN">
              <a:solidFill>
                <a:schemeClr val="accent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096000" y="3371215"/>
            <a:ext cx="1731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accent1"/>
                </a:solidFill>
              </a:rPr>
              <a:t>NGC 6517B</a:t>
            </a:r>
            <a:endParaRPr lang="en-US" altLang="zh-CN">
              <a:solidFill>
                <a:schemeClr val="accent1"/>
              </a:solidFill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850265" y="382905"/>
            <a:ext cx="1570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accent1"/>
                </a:solidFill>
              </a:rPr>
              <a:t>NGC 6517M</a:t>
            </a:r>
            <a:endParaRPr lang="en-US" altLang="zh-CN">
              <a:solidFill>
                <a:schemeClr val="accent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61685" y="6400165"/>
            <a:ext cx="5311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(Pulsar candidate diagnose plots, Yin et al. in prep)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784860" y="3371215"/>
            <a:ext cx="163576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>
                <a:solidFill>
                  <a:schemeClr val="accent1"/>
                </a:solidFill>
                <a:sym typeface="+mn-ea"/>
              </a:rPr>
              <a:t>NGC 6517M</a:t>
            </a:r>
            <a:endParaRPr lang="en-US" altLang="zh-CN">
              <a:solidFill>
                <a:schemeClr val="accent1"/>
              </a:solidFill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897245" y="710565"/>
            <a:ext cx="4878705" cy="2730500"/>
            <a:chOff x="9287" y="1119"/>
            <a:chExt cx="7683" cy="4300"/>
          </a:xfrm>
        </p:grpSpPr>
        <p:pic>
          <p:nvPicPr>
            <p:cNvPr id="4" name="图片 3" descr="NGC6517_20200120_DM182.70_ACCEL_Cand_115.pfd.png"/>
            <p:cNvPicPr>
              <a:picLocks noChangeAspect="1"/>
            </p:cNvPicPr>
            <p:nvPr/>
          </p:nvPicPr>
          <p:blipFill>
            <a:blip r:embed="rId3"/>
            <a:srcRect r="41192"/>
            <a:stretch>
              <a:fillRect/>
            </a:stretch>
          </p:blipFill>
          <p:spPr>
            <a:xfrm>
              <a:off x="9287" y="1119"/>
              <a:ext cx="5001" cy="4301"/>
            </a:xfrm>
            <a:prstGeom prst="rect">
              <a:avLst/>
            </a:prstGeom>
          </p:spPr>
        </p:pic>
        <p:pic>
          <p:nvPicPr>
            <p:cNvPr id="15" name="图片 14" descr="NGC6517_20200120_DM182.70_ACCEL_Cand_115.pfd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/>
            <a:srcRect l="66616"/>
            <a:stretch>
              <a:fillRect/>
            </a:stretch>
          </p:blipFill>
          <p:spPr>
            <a:xfrm>
              <a:off x="14288" y="1355"/>
              <a:ext cx="2683" cy="4065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612775" y="3647440"/>
            <a:ext cx="4861560" cy="2701290"/>
            <a:chOff x="299" y="5400"/>
            <a:chExt cx="7656" cy="4254"/>
          </a:xfrm>
        </p:grpSpPr>
        <p:pic>
          <p:nvPicPr>
            <p:cNvPr id="8" name="图片 7" descr="NGC6517_20200123_DM183.35_ACCEL_Cand_136.pfd.png"/>
            <p:cNvPicPr>
              <a:picLocks noChangeAspect="1"/>
            </p:cNvPicPr>
            <p:nvPr/>
          </p:nvPicPr>
          <p:blipFill>
            <a:blip r:embed="rId5"/>
            <a:srcRect r="41663"/>
            <a:stretch>
              <a:fillRect/>
            </a:stretch>
          </p:blipFill>
          <p:spPr>
            <a:xfrm>
              <a:off x="299" y="5400"/>
              <a:ext cx="4961" cy="4254"/>
            </a:xfrm>
            <a:prstGeom prst="rect">
              <a:avLst/>
            </a:prstGeom>
          </p:spPr>
        </p:pic>
        <p:pic>
          <p:nvPicPr>
            <p:cNvPr id="16" name="图片 15" descr="NGC6517_20200123_DM183.35_ACCEL_Cand_136.pfd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rcRect l="66580"/>
            <a:stretch>
              <a:fillRect/>
            </a:stretch>
          </p:blipFill>
          <p:spPr>
            <a:xfrm>
              <a:off x="5337" y="5734"/>
              <a:ext cx="2619" cy="3920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5899150" y="3693795"/>
            <a:ext cx="4876165" cy="2714625"/>
            <a:chOff x="9290" y="5602"/>
            <a:chExt cx="7679" cy="4275"/>
          </a:xfrm>
        </p:grpSpPr>
        <p:pic>
          <p:nvPicPr>
            <p:cNvPr id="11" name="图片 10" descr="NGC6517B_20200119_DM182.50_ACCEL_Cand_1.pfd.png"/>
            <p:cNvPicPr>
              <a:picLocks noChangeAspect="1"/>
            </p:cNvPicPr>
            <p:nvPr/>
          </p:nvPicPr>
          <p:blipFill>
            <a:blip r:embed="rId7"/>
            <a:srcRect r="41192"/>
            <a:stretch>
              <a:fillRect/>
            </a:stretch>
          </p:blipFill>
          <p:spPr>
            <a:xfrm>
              <a:off x="9290" y="5602"/>
              <a:ext cx="5001" cy="4275"/>
            </a:xfrm>
            <a:prstGeom prst="rect">
              <a:avLst/>
            </a:prstGeom>
          </p:spPr>
        </p:pic>
        <p:pic>
          <p:nvPicPr>
            <p:cNvPr id="17" name="图片 16" descr="NGC6517B_20200119_DM182.50_ACCEL_Cand_1.pfd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7"/>
            <a:srcRect l="66651"/>
            <a:stretch>
              <a:fillRect/>
            </a:stretch>
          </p:blipFill>
          <p:spPr>
            <a:xfrm>
              <a:off x="14291" y="5839"/>
              <a:ext cx="2679" cy="4038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612775" y="677545"/>
            <a:ext cx="4779645" cy="2700020"/>
            <a:chOff x="965" y="1067"/>
            <a:chExt cx="7527" cy="4252"/>
          </a:xfrm>
        </p:grpSpPr>
        <p:pic>
          <p:nvPicPr>
            <p:cNvPr id="3" name="图片 2" descr="NGC6517_20200121_DM183.15_ACCEL_Cand_90.pfd.png"/>
            <p:cNvPicPr>
              <a:picLocks noChangeAspect="1"/>
            </p:cNvPicPr>
            <p:nvPr/>
          </p:nvPicPr>
          <p:blipFill>
            <a:blip r:embed="rId9"/>
            <a:srcRect r="40980"/>
            <a:stretch>
              <a:fillRect/>
            </a:stretch>
          </p:blipFill>
          <p:spPr>
            <a:xfrm>
              <a:off x="965" y="1067"/>
              <a:ext cx="4986" cy="4252"/>
            </a:xfrm>
            <a:prstGeom prst="rect">
              <a:avLst/>
            </a:prstGeom>
          </p:spPr>
        </p:pic>
        <p:pic>
          <p:nvPicPr>
            <p:cNvPr id="5" name="图片 4" descr="NGC6517_20200121_DM183.15_ACCEL_Cand_90.pfd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/>
            <a:srcRect l="67022"/>
            <a:stretch>
              <a:fillRect/>
            </a:stretch>
          </p:blipFill>
          <p:spPr>
            <a:xfrm>
              <a:off x="5926" y="1392"/>
              <a:ext cx="2566" cy="3917"/>
            </a:xfrm>
            <a:prstGeom prst="rect">
              <a:avLst/>
            </a:prstGeom>
          </p:spPr>
        </p:pic>
      </p:grpSp>
    </p:spTree>
    <p:custDataLst>
      <p:tags r:id="rId1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COMMONDATA" val="eyJoZGlkIjoiMWJjMDM2MTdmODM4Mjk5Mjk3MDYwOTY3ZjQxMTZiYmMifQ=="/>
  <p:tag name="KSO_WPP_MARK_KEY" val="c8653fa1-f4ef-4325-8f44-b5ba89a6d42a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UNIT_PLACING_PICTURE_USER_VIEWPORT" val="{&quot;height&quot;:10800,&quot;width&quot;:15282}"/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UNIT_PLACING_PICTURE_USER_VIEWPORT" val="{&quot;height&quot;:10800,&quot;width&quot;:15282}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4401</Words>
  <Application>WPS 演示</Application>
  <PresentationFormat>宽屏</PresentationFormat>
  <Paragraphs>178</Paragraphs>
  <Slides>14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25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Equation.KSEE3</vt:lpstr>
      <vt:lpstr>Equation.KSEE3</vt:lpstr>
      <vt:lpstr>Equation.KSEE3</vt:lpstr>
      <vt:lpstr>FAST Discovery of New Pulsars in Globular Cluster NGC 6517</vt:lpstr>
      <vt:lpstr>OUTLINE </vt:lpstr>
      <vt:lpstr>PowerPoint 演示文稿</vt:lpstr>
      <vt:lpstr>The first pulsars in NGC 6517 </vt:lpstr>
      <vt:lpstr>PowerPoint 演示文稿</vt:lpstr>
      <vt:lpstr>PowerPoint 演示文稿</vt:lpstr>
      <vt:lpstr>PowerPoint 演示文稿</vt:lpstr>
      <vt:lpstr>PowerPoint 演示文稿</vt:lpstr>
      <vt:lpstr>New Pipeline</vt:lpstr>
      <vt:lpstr>PowerPoint 演示文稿</vt:lpstr>
      <vt:lpstr>PowerPoint 演示文稿</vt:lpstr>
      <vt:lpstr>PowerPoint 演示文稿</vt:lpstr>
      <vt:lpstr>Conclusion </vt:lpstr>
      <vt:lpstr>THANKS!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rambo</cp:lastModifiedBy>
  <cp:revision>276</cp:revision>
  <dcterms:created xsi:type="dcterms:W3CDTF">2019-06-19T02:08:00Z</dcterms:created>
  <dcterms:modified xsi:type="dcterms:W3CDTF">2023-07-04T15:12:49Z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184A553C8FA643A3AF4B86240735BDFE_13</vt:lpwstr>
  </property>
</Properties>
</file>