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319" r:id="rId2"/>
    <p:sldId id="332" r:id="rId3"/>
    <p:sldId id="344" r:id="rId4"/>
    <p:sldId id="348" r:id="rId5"/>
    <p:sldId id="378" r:id="rId6"/>
    <p:sldId id="345" r:id="rId7"/>
    <p:sldId id="346" r:id="rId8"/>
    <p:sldId id="427" r:id="rId9"/>
    <p:sldId id="412" r:id="rId10"/>
    <p:sldId id="352" r:id="rId11"/>
    <p:sldId id="373" r:id="rId12"/>
    <p:sldId id="374" r:id="rId13"/>
    <p:sldId id="342" r:id="rId14"/>
    <p:sldId id="343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331" r:id="rId25"/>
    <p:sldId id="425" r:id="rId26"/>
    <p:sldId id="386" r:id="rId27"/>
    <p:sldId id="422" r:id="rId28"/>
    <p:sldId id="428" r:id="rId29"/>
    <p:sldId id="429" r:id="rId30"/>
    <p:sldId id="430" r:id="rId31"/>
    <p:sldId id="420" r:id="rId32"/>
    <p:sldId id="416" r:id="rId33"/>
    <p:sldId id="443" r:id="rId34"/>
    <p:sldId id="439" r:id="rId35"/>
    <p:sldId id="318" r:id="rId36"/>
    <p:sldId id="447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33"/>
    <p:restoredTop sz="89314"/>
  </p:normalViewPr>
  <p:slideViewPr>
    <p:cSldViewPr>
      <p:cViewPr varScale="1">
        <p:scale>
          <a:sx n="98" d="100"/>
          <a:sy n="98" d="100"/>
        </p:scale>
        <p:origin x="64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276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D0780-C9DC-465F-8A1B-799D61BDFFA6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FC14D-D2AA-4083-9F5A-7FA399F9A2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519CE-CC76-47B7-B3EB-3853486A7358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7BD3B-B2D1-422B-8B8A-871650B79CB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dirty="0"/>
                  <a:t>产生的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sup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𝑁𝑖</m:t>
                        </m:r>
                      </m:e>
                    </m:sPre>
                  </m:oMath>
                </a14:m>
                <a:r>
                  <a:rPr lang="zh-CN" altLang="en-US" dirty="0"/>
                  <a:t>的量可能被低估了！</a:t>
                </a:r>
                <a:r>
                  <a:rPr lang="en-US" altLang="zh-CN" dirty="0"/>
                  <a:t>(</a:t>
                </a:r>
                <a:r>
                  <a:rPr lang="en-US" altLang="zh-CN" dirty="0" err="1"/>
                  <a:t>Raskin</a:t>
                </a:r>
                <a:r>
                  <a:rPr lang="en-US" altLang="zh-CN" dirty="0"/>
                  <a:t> et al. 2009)</a:t>
                </a:r>
                <a:endParaRPr lang="it-IT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The shocks more quickly propagate through the shallow density gradient that is perpendicular to the direction of </a:t>
                </a:r>
                <a:r>
                  <a:rPr lang="en-US" altLang="zh-CN" dirty="0" err="1"/>
                  <a:t>infall</a:t>
                </a:r>
                <a:r>
                  <a:rPr lang="en-US" altLang="zh-CN" dirty="0"/>
                  <a:t>. As a result, the hot processed material first breaks out through a ring which lies in a plane that is parallel to the collisional plane. It is only when the rear of the stars have passed through the shock fronts that a significant overall expansion can set in.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dirty="0"/>
                  <a:t>产生的</a:t>
                </a:r>
                <a:r>
                  <a:rPr lang="en-US" altLang="zh-CN" i="0">
                    <a:latin typeface="Cambria Math" panose="02040503050406030204" pitchFamily="18" charset="0"/>
                  </a:rPr>
                  <a:t>(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_ ^56)𝑁𝑖</a:t>
                </a:r>
                <a:r>
                  <a:rPr lang="zh-CN" altLang="en-US" dirty="0"/>
                  <a:t>的量可能被低估了！</a:t>
                </a:r>
                <a:r>
                  <a:rPr lang="en-US" altLang="zh-CN" dirty="0"/>
                  <a:t>(</a:t>
                </a:r>
                <a:r>
                  <a:rPr lang="en-US" altLang="zh-CN" dirty="0" err="1"/>
                  <a:t>Raskin</a:t>
                </a:r>
                <a:r>
                  <a:rPr lang="en-US" altLang="zh-CN" dirty="0"/>
                  <a:t> et al. 2009)</a:t>
                </a:r>
                <a:endParaRPr lang="it-IT" altLang="zh-CN" dirty="0"/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71B9C-0471-4282-B121-501CA172641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3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计算方法：以计算光变曲线</a:t>
                </a:r>
                <a:r>
                  <a:rPr lang="en-US" altLang="zh-CN" dirty="0"/>
                  <a:t>peak</a:t>
                </a:r>
                <a:r>
                  <a:rPr lang="zh-CN" altLang="en-US" dirty="0"/>
                  <a:t>处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秒的谱为例，设每份回落物动能全部转化为热能，就能计算出其温度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𝑟𝑒𝑙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𝑆𝑀𝐵𝐻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dirty="0"/>
                  <a:t>)</a:t>
                </a:r>
                <a:r>
                  <a:rPr lang="zh-CN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≃</m:t>
                    </m:r>
                    <m:f>
                      <m:f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𝑟𝑒𝑙</m:t>
                                </m:r>
                              </m:sub>
                            </m:sSub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/>
                  <a:t>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𝑆𝑀𝐵𝐻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dirty="0"/>
                  <a:t>)</a:t>
                </a:r>
                <a:r>
                  <a:rPr lang="zh-CN" altLang="en-US" dirty="0"/>
                  <a:t>；每份等效面积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zh-CN" altLang="en-US" dirty="0"/>
                  <a:t>，则可得到一份物质在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秒内平均的</a:t>
                </a:r>
                <a:r>
                  <a:rPr lang="en-US" altLang="zh-CN" dirty="0" err="1"/>
                  <a:t>vLv</a:t>
                </a:r>
                <a:r>
                  <a:rPr lang="zh-CN" altLang="en-US" dirty="0"/>
                  <a:t>。再对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秒内所有回落物的</a:t>
                </a:r>
                <a:r>
                  <a:rPr lang="en-US" altLang="zh-CN" dirty="0" err="1"/>
                  <a:t>SEDi</a:t>
                </a:r>
                <a:r>
                  <a:rPr lang="zh-CN" altLang="en-US" dirty="0"/>
                  <a:t>叠加，即得到</a:t>
                </a:r>
                <a:r>
                  <a:rPr lang="en-US" altLang="zh-CN" dirty="0" err="1"/>
                  <a:t>vLv</a:t>
                </a:r>
                <a:r>
                  <a:rPr lang="en-US" altLang="zh-CN" dirty="0"/>
                  <a:t>. </a:t>
                </a:r>
                <a:r>
                  <a:rPr lang="zh-CN" altLang="en-US" dirty="0"/>
                  <a:t>同理可计算出其它时间处的</a:t>
                </a:r>
                <a:r>
                  <a:rPr lang="en-US" altLang="zh-CN" dirty="0"/>
                  <a:t>SED</a:t>
                </a:r>
                <a:r>
                  <a:rPr lang="zh-CN" altLang="en-US" dirty="0"/>
                  <a:t>，但实际计算时考虑不同的时间间隔，如对于靠光变曲线尾端处的谱，由于单位时间内回落物质少，因此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秒不足以反应该处的</a:t>
                </a:r>
                <a:r>
                  <a:rPr lang="en-US" altLang="zh-CN" dirty="0"/>
                  <a:t>SED</a:t>
                </a:r>
                <a:r>
                  <a:rPr lang="zh-CN" altLang="en-US" dirty="0"/>
                  <a:t>，就应把时间间隔拉长。</a:t>
                </a:r>
                <a:endParaRPr lang="en-US" altLang="zh-CN" dirty="0"/>
              </a:p>
              <a:p>
                <a:r>
                  <a:rPr lang="zh-CN" altLang="en-US" dirty="0"/>
                  <a:t>为了计算方便和可靠，计算不同时间以及不同中心</a:t>
                </a:r>
                <a:r>
                  <a:rPr lang="en-US" altLang="zh-CN" dirty="0"/>
                  <a:t>SMBH</a:t>
                </a:r>
                <a:r>
                  <a:rPr lang="zh-CN" altLang="en-US" dirty="0"/>
                  <a:t>对应的谱时，取的时间间隔不一样。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𝑆𝑀𝐵𝐻</m:t>
                            </m:r>
                          </m:sub>
                        </m:s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、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、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的峰值处，取的时间间隔分别是</a:t>
                </a:r>
                <a:r>
                  <a:rPr lang="en-US" altLang="zh-CN" dirty="0"/>
                  <a:t>100s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1000s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10000s</a:t>
                </a:r>
                <a:r>
                  <a:rPr lang="zh-CN" altLang="en-US" dirty="0"/>
                  <a:t>；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altLang="zh-CN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𝑆𝑀𝐵𝐻</m:t>
                                </m:r>
                              </m:sub>
                            </m:sSub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zh-CN" altLang="en-US" dirty="0"/>
                  <a:t>的</a:t>
                </a:r>
                <a:r>
                  <a:rPr lang="en-US" altLang="zh-CN" dirty="0"/>
                  <a:t>5day</a:t>
                </a:r>
                <a:r>
                  <a:rPr lang="zh-CN" altLang="en-US" dirty="0"/>
                  <a:t>处取的时间间隔是</a:t>
                </a:r>
                <a:r>
                  <a:rPr lang="en-US" altLang="zh-CN" dirty="0"/>
                  <a:t>8640s</a:t>
                </a:r>
              </a:p>
              <a:p>
                <a:r>
                  <a:rPr lang="zh-CN" altLang="en-US" dirty="0"/>
                  <a:t>同样的处理谱的过程也适用于考虑不同其它参数时，如不同初始爆炸速度，喷出物的量，爆炸位置。。。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CN" altLang="en-US" dirty="0"/>
                  <a:t>计算方法：以计算光变曲线</a:t>
                </a:r>
                <a:r>
                  <a:rPr lang="en-US" altLang="zh-CN" dirty="0"/>
                  <a:t>peak</a:t>
                </a:r>
                <a:r>
                  <a:rPr lang="zh-CN" altLang="en-US" dirty="0"/>
                  <a:t>处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秒的谱为例，设每份回落物动能全部转化为热能，就能计算出其温度</a:t>
                </a:r>
                <a:r>
                  <a:rPr lang="en-US" altLang="zh-CN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𝑇_𝑖</a:t>
                </a:r>
                <a:r>
                  <a:rPr lang="en-US" altLang="zh-CN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≃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(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𝑚_𝐻 〖𝑣_𝑟𝑒𝑙〗^2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)/(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5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𝑘_𝐵 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)</a:t>
                </a:r>
                <a:r>
                  <a:rPr lang="en-US" altLang="zh-CN" dirty="0"/>
                  <a:t>  (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𝑀_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𝑆𝑀𝐵𝐻</a:t>
                </a:r>
                <a:r>
                  <a:rPr lang="en-US" altLang="zh-CN" i="0">
                    <a:latin typeface="Cambria Math" panose="02040503050406030204" pitchFamily="18" charset="0"/>
                  </a:rPr>
                  <a:t>=〖10^7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 𝑀〗_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zh-CN" altLang="en-US" dirty="0"/>
                  <a:t>、</a:t>
                </a:r>
                <a:r>
                  <a:rPr lang="en-US" altLang="zh-CN" i="0">
                    <a:latin typeface="Cambria Math" panose="02040503050406030204" pitchFamily="18" charset="0"/>
                  </a:rPr>
                  <a:t>10^8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𝑀_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、</a:t>
                </a:r>
                <a:r>
                  <a:rPr lang="en-US" altLang="zh-CN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𝑇_𝑖</a:t>
                </a:r>
                <a:r>
                  <a:rPr lang="en-US" altLang="zh-CN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≃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(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𝑚_𝐻 〖𝑣_𝑟𝑒𝑙〗^2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)/(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2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𝑘_𝐵 </a:t>
                </a:r>
                <a:r>
                  <a:rPr lang="en-US" altLang="zh-CN" i="0" dirty="0">
                    <a:latin typeface="Cambria Math" panose="02040503050406030204" pitchFamily="18" charset="0"/>
                  </a:rPr>
                  <a:t>)</a:t>
                </a:r>
                <a:r>
                  <a:rPr lang="en-US" altLang="zh-CN" dirty="0"/>
                  <a:t>  (</a:t>
                </a:r>
                <a:r>
                  <a:rPr lang="en-US" altLang="zh-CN" i="0">
                    <a:latin typeface="Cambria Math" panose="02040503050406030204" pitchFamily="18" charset="0"/>
                  </a:rPr>
                  <a:t>𝑀_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𝑆𝑀𝐵𝐻</a:t>
                </a:r>
                <a:r>
                  <a:rPr lang="en-US" altLang="zh-CN" i="0">
                    <a:latin typeface="Cambria Math" panose="02040503050406030204" pitchFamily="18" charset="0"/>
                  </a:rPr>
                  <a:t>=〖10^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6 𝑀〗_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en-US" altLang="zh-CN" dirty="0"/>
                  <a:t>)</a:t>
                </a:r>
                <a:r>
                  <a:rPr lang="zh-CN" altLang="en-US" dirty="0"/>
                  <a:t>；每份等效面积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𝑆_𝑖</a:t>
                </a:r>
                <a:r>
                  <a:rPr lang="en-US" altLang="zh-CN" i="0">
                    <a:latin typeface="Cambria Math" panose="02040503050406030204" pitchFamily="18" charset="0"/>
                  </a:rPr>
                  <a:t>=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𝐿_𝑖/(</a:t>
                </a:r>
                <a:r>
                  <a:rPr lang="zh-CN" altLang="en-US" i="0">
                    <a:latin typeface="Cambria Math" panose="02040503050406030204" pitchFamily="18" charset="0"/>
                  </a:rPr>
                  <a:t>𝜎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𝑇^</a:t>
                </a:r>
                <a:r>
                  <a:rPr lang="en-US" altLang="zh-CN" i="0">
                    <a:latin typeface="Cambria Math" panose="02040503050406030204" pitchFamily="18" charset="0"/>
                  </a:rPr>
                  <a:t>4 )</a:t>
                </a:r>
                <a:r>
                  <a:rPr lang="zh-CN" altLang="en-US" dirty="0"/>
                  <a:t>，则可得到一份物质在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秒内平均的</a:t>
                </a:r>
                <a:r>
                  <a:rPr lang="en-US" altLang="zh-CN" dirty="0" err="1"/>
                  <a:t>vLv</a:t>
                </a:r>
                <a:r>
                  <a:rPr lang="zh-CN" altLang="en-US" dirty="0"/>
                  <a:t>。再对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秒内所有回落物的</a:t>
                </a:r>
                <a:r>
                  <a:rPr lang="en-US" altLang="zh-CN" dirty="0" err="1"/>
                  <a:t>SEDi</a:t>
                </a:r>
                <a:r>
                  <a:rPr lang="zh-CN" altLang="en-US" dirty="0"/>
                  <a:t>叠加，即得到</a:t>
                </a:r>
                <a:r>
                  <a:rPr lang="en-US" altLang="zh-CN" dirty="0" err="1"/>
                  <a:t>vLv</a:t>
                </a:r>
                <a:r>
                  <a:rPr lang="en-US" altLang="zh-CN" dirty="0"/>
                  <a:t>. </a:t>
                </a:r>
                <a:r>
                  <a:rPr lang="zh-CN" altLang="en-US" dirty="0"/>
                  <a:t>同理可计算出其它时间处的</a:t>
                </a:r>
                <a:r>
                  <a:rPr lang="en-US" altLang="zh-CN" dirty="0"/>
                  <a:t>SED</a:t>
                </a:r>
                <a:r>
                  <a:rPr lang="zh-CN" altLang="en-US" dirty="0"/>
                  <a:t>，但实际计算时考虑不同的时间间隔，如对于靠光变曲线尾端处的谱，由于单位时间内回落物质少，因此</a:t>
                </a:r>
                <a:r>
                  <a:rPr lang="en-US" altLang="zh-CN" dirty="0"/>
                  <a:t>100</a:t>
                </a:r>
                <a:r>
                  <a:rPr lang="zh-CN" altLang="en-US" dirty="0"/>
                  <a:t>秒不足以反应该处的</a:t>
                </a:r>
                <a:r>
                  <a:rPr lang="en-US" altLang="zh-CN" dirty="0"/>
                  <a:t>SED</a:t>
                </a:r>
                <a:r>
                  <a:rPr lang="zh-CN" altLang="en-US" dirty="0"/>
                  <a:t>，就应把时间间隔拉长。</a:t>
                </a:r>
                <a:endParaRPr lang="en-US" altLang="zh-CN" dirty="0"/>
              </a:p>
              <a:p>
                <a:r>
                  <a:rPr lang="zh-CN" altLang="en-US" dirty="0"/>
                  <a:t>为了计算方便和可靠，计算不同时间以及不同中心</a:t>
                </a:r>
                <a:r>
                  <a:rPr lang="en-US" altLang="zh-CN" dirty="0"/>
                  <a:t>SMBH</a:t>
                </a:r>
                <a:r>
                  <a:rPr lang="zh-CN" altLang="en-US" dirty="0"/>
                  <a:t>对应的谱时，取的时间间隔不一样。</a:t>
                </a:r>
                <a:r>
                  <a:rPr lang="en-US" altLang="zh-CN" i="0">
                    <a:latin typeface="Cambria Math" panose="02040503050406030204" pitchFamily="18" charset="0"/>
                  </a:rPr>
                  <a:t>〖𝑀_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𝑆𝑀𝐵𝐻</a:t>
                </a:r>
                <a:r>
                  <a:rPr lang="en-US" altLang="zh-CN" i="0">
                    <a:latin typeface="Cambria Math" panose="02040503050406030204" pitchFamily="18" charset="0"/>
                  </a:rPr>
                  <a:t>=10〗^6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𝑀_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zh-CN" altLang="en-US" dirty="0"/>
                  <a:t>、</a:t>
                </a:r>
                <a:r>
                  <a:rPr lang="en-US" altLang="zh-CN" i="0">
                    <a:latin typeface="Cambria Math" panose="02040503050406030204" pitchFamily="18" charset="0"/>
                  </a:rPr>
                  <a:t>〖10^7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 𝑀〗_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zh-CN" altLang="en-US" dirty="0"/>
                  <a:t>、</a:t>
                </a:r>
                <a:r>
                  <a:rPr lang="en-US" altLang="zh-CN" i="0">
                    <a:latin typeface="Cambria Math" panose="02040503050406030204" pitchFamily="18" charset="0"/>
                  </a:rPr>
                  <a:t>10^8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𝑀_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zh-CN" altLang="en-US" dirty="0"/>
                  <a:t>的峰值处，取的时间间隔分别是</a:t>
                </a:r>
                <a:r>
                  <a:rPr lang="en-US" altLang="zh-CN" dirty="0"/>
                  <a:t>100s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1000s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10000s</a:t>
                </a:r>
                <a:r>
                  <a:rPr lang="zh-CN" altLang="en-US" dirty="0"/>
                  <a:t>；</a:t>
                </a:r>
                <a:r>
                  <a:rPr lang="en-US" altLang="zh-CN" i="0">
                    <a:latin typeface="Cambria Math" panose="02040503050406030204" pitchFamily="18" charset="0"/>
                  </a:rPr>
                  <a:t>〖〖𝑀_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𝑆𝑀𝐵𝐻</a:t>
                </a:r>
                <a:r>
                  <a:rPr lang="en-US" altLang="zh-CN" i="0">
                    <a:latin typeface="Cambria Math" panose="02040503050406030204" pitchFamily="18" charset="0"/>
                  </a:rPr>
                  <a:t>=10〗^7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 𝑀〗_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zh-CN" altLang="en-US" dirty="0"/>
                  <a:t>的</a:t>
                </a:r>
                <a:r>
                  <a:rPr lang="en-US" altLang="zh-CN" dirty="0"/>
                  <a:t>5day</a:t>
                </a:r>
                <a:r>
                  <a:rPr lang="zh-CN" altLang="en-US" dirty="0"/>
                  <a:t>处取的时间间隔是</a:t>
                </a:r>
                <a:r>
                  <a:rPr lang="en-US" altLang="zh-CN" dirty="0"/>
                  <a:t>8640s</a:t>
                </a:r>
              </a:p>
              <a:p>
                <a:r>
                  <a:rPr lang="zh-CN" altLang="en-US" dirty="0"/>
                  <a:t>同样的处理谱的过程也适用于考虑不同其它参数时，如不同初始爆炸速度，喷出物的量，爆炸位置。。。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FCE2-09A7-4727-A3B1-2646ADED01F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894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higher the energy, the faster the curve varies.</a:t>
                </a:r>
              </a:p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These trends are the same for different SMBH, but the time scales vary with the SMBH correspondingly.</a:t>
                </a:r>
              </a:p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luminosity of 0.1MeV band is increase (rather than decrease) after the peak of total luminosity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1200">
                                <a:latin typeface="Cambria Math" panose="02040503050406030204" pitchFamily="18" charset="0"/>
                              </a:rPr>
                              <m:t>𝑆𝑀𝐵𝐻</m:t>
                            </m:r>
                          </m:sub>
                        </m:sSub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=10</m:t>
                        </m:r>
                      </m:e>
                      <m:sup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altLang="zh-CN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120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contrast, the initial explosion and radioactive decay of the 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not affected by the SMBH mass, because the half-life of the radioactive elements are constants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higher the energy, the faster the curve varies.</a:t>
                </a:r>
              </a:p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These trends are the same for different SMBH, but the time scales vary with the SMBH correspondingly.</a:t>
                </a:r>
              </a:p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luminosity of 0.1MeV band is increase (rather than decrease) after the peak of total luminosity for </a:t>
                </a:r>
                <a:r>
                  <a:rPr lang="en-US" altLang="zh-CN" sz="1200" i="0">
                    <a:latin typeface="Cambria Math" panose="02040503050406030204" pitchFamily="18" charset="0"/>
                  </a:rPr>
                  <a:t>〖𝑀_𝑆𝑀𝐵𝐻=10〗^6 𝑀_⊙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/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contrast, the initial explosion and radioactive decay of the 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not affected by the SMBH mass, because the half-life of the radioactive elements are constants</a:t>
                </a:r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7BD3B-B2D1-422B-8B8A-871650B79CB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283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3803-7B8A-4F0E-8BA9-A57C7C0E390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27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7D880-1C64-4031-8517-3B913656416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614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ffectLst/>
              </a:rPr>
              <a:t>（</a:t>
            </a:r>
            <a:r>
              <a:rPr lang="en-US" altLang="zh-CN" dirty="0" err="1">
                <a:effectLst/>
              </a:rPr>
              <a:t>Moranchel-Basurto</a:t>
            </a:r>
            <a:r>
              <a:rPr lang="en-US" altLang="zh-CN" dirty="0">
                <a:effectLst/>
              </a:rPr>
              <a:t>, A., Sánchez-Salcedo, F. J., </a:t>
            </a:r>
            <a:r>
              <a:rPr lang="en-US" altLang="zh-CN" dirty="0" err="1">
                <a:effectLst/>
              </a:rPr>
              <a:t>Chametla</a:t>
            </a:r>
            <a:r>
              <a:rPr lang="en-US" altLang="zh-CN" dirty="0">
                <a:effectLst/>
              </a:rPr>
              <a:t>, R. O., &amp; Velázquez, P. F. 2021, The Astrophysical Journal, 906, 15</a:t>
            </a:r>
            <a:r>
              <a:rPr lang="zh-CN" altLang="en-US" dirty="0">
                <a:effectLst/>
              </a:rPr>
              <a:t>）给出了三维模拟</a:t>
            </a:r>
            <a:endParaRPr lang="en-US" altLang="zh-CN" dirty="0">
              <a:effectLst/>
            </a:endParaRPr>
          </a:p>
          <a:p>
            <a:r>
              <a:rPr lang="zh-CN" altLang="en-US" dirty="0"/>
              <a:t>所面临的问题：</a:t>
            </a:r>
            <a:r>
              <a:rPr lang="en-US" altLang="zh-CN" dirty="0"/>
              <a:t>1</a:t>
            </a:r>
            <a:r>
              <a:rPr lang="zh-CN" altLang="en-US" dirty="0"/>
              <a:t>、起因不明确；</a:t>
            </a:r>
            <a:r>
              <a:rPr lang="en-US" altLang="zh-CN" dirty="0"/>
              <a:t>2</a:t>
            </a:r>
            <a:r>
              <a:rPr lang="zh-CN" altLang="en-US" dirty="0"/>
              <a:t>、限制太强，没考虑后续效应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FCE2-09A7-4727-A3B1-2646ADED01F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09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dirty="0"/>
                  <a:t>Disk forces do not necessarily lead to an enhanced binary capture rate.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zh-CN" altLang="en-US" dirty="0"/>
                  <a:t>用这里的基准参数可得：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𝑅_𝐻=2.774</a:t>
                </a:r>
                <a:r>
                  <a:rPr lang="en-US" altLang="zh-CN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10^6</a:t>
                </a:r>
                <a:r>
                  <a:rPr lang="en-US" altLang="zh-CN" dirty="0"/>
                  <a:t>Km ,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𝑅_𝐻12</a:t>
                </a:r>
                <a:r>
                  <a:rPr lang="zh-CN" altLang="en-US" b="0" i="0">
                    <a:latin typeface="Cambria Math" panose="02040503050406030204" pitchFamily="18" charset="0"/>
                  </a:rPr>
                  <a:t> 同</a:t>
                </a:r>
                <a:r>
                  <a:rPr lang="zh-CN" altLang="en-US" dirty="0"/>
                  <a:t>量级 ，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𝑎_1=1.474</a:t>
                </a:r>
                <a:r>
                  <a:rPr lang="en-US" altLang="zh-CN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altLang="zh-CN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10^8</a:t>
                </a:r>
                <a:r>
                  <a:rPr lang="en-US" altLang="zh-CN" dirty="0"/>
                  <a:t>Km </a:t>
                </a:r>
                <a:endParaRPr lang="zh-CN" altLang="en-US" dirty="0"/>
              </a:p>
              <a:p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71B9C-0471-4282-B121-501CA172641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8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altLang="zh-CN" b="1" i="0" smtClean="0">
                            <a:effectLst/>
                            <a:latin typeface="Cambria Math" panose="02040503050406030204" pitchFamily="18" charset="0"/>
                          </a:rPr>
                          <m:t>𝐆𝐌</m:t>
                        </m:r>
                        <m: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dirty="0"/>
                  <a:t>是根据</a:t>
                </a:r>
                <a:r>
                  <a:rPr lang="en-US" altLang="zh-CN" sz="12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Migration traps</a:t>
                </a:r>
                <a:r>
                  <a:rPr lang="zh-CN" altLang="en-US" sz="1200" b="0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来取</a:t>
                </a:r>
                <a:r>
                  <a:rPr lang="zh-CN" altLang="en-US" sz="1200" b="0" dirty="0">
                    <a:latin typeface="Times New Roman" panose="02020603050405020304" pitchFamily="18" charset="0"/>
                    <a:ea typeface="+mn-ea"/>
                  </a:rPr>
                  <a:t>的（即使有的</a:t>
                </a:r>
                <a:r>
                  <a:rPr lang="en-US" altLang="zh-CN" sz="1200" b="0" dirty="0">
                    <a:latin typeface="Times New Roman" panose="02020603050405020304" pitchFamily="18" charset="0"/>
                    <a:ea typeface="+mn-ea"/>
                  </a:rPr>
                  <a:t>AGN</a:t>
                </a:r>
                <a:r>
                  <a:rPr lang="zh-CN" altLang="en-US" sz="1200" b="0" dirty="0">
                    <a:latin typeface="Times New Roman" panose="02020603050405020304" pitchFamily="18" charset="0"/>
                    <a:ea typeface="+mn-ea"/>
                  </a:rPr>
                  <a:t>没</a:t>
                </a:r>
                <a:r>
                  <a:rPr lang="en-US" altLang="zh-CN" sz="1200" b="1" dirty="0">
                    <a:latin typeface="Times New Roman" panose="02020603050405020304" pitchFamily="18" charset="0"/>
                    <a:ea typeface="+mn-ea"/>
                  </a:rPr>
                  <a:t>Migration traps </a:t>
                </a:r>
                <a:r>
                  <a:rPr lang="zh-CN" altLang="en-US" sz="1200" b="0" dirty="0">
                    <a:latin typeface="Times New Roman" panose="02020603050405020304" pitchFamily="18" charset="0"/>
                    <a:ea typeface="+mn-ea"/>
                  </a:rPr>
                  <a:t>，</a:t>
                </a:r>
                <a:r>
                  <a:rPr lang="en-US" altLang="zh-CN" sz="1200" b="0" dirty="0">
                    <a:latin typeface="Times New Roman" panose="02020603050405020304" pitchFamily="18" charset="0"/>
                    <a:ea typeface="+mn-ea"/>
                  </a:rPr>
                  <a:t>100rg-1000rg</a:t>
                </a:r>
                <a:r>
                  <a:rPr lang="zh-CN" altLang="en-US" sz="1200" b="0" dirty="0">
                    <a:latin typeface="Times New Roman" panose="02020603050405020304" pitchFamily="18" charset="0"/>
                    <a:ea typeface="+mn-ea"/>
                  </a:rPr>
                  <a:t>也是最容易有观测效应的区域）</a:t>
                </a:r>
                <a:endParaRPr lang="zh-CN" altLang="en-US" b="0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b="1" i="0">
                    <a:latin typeface="Cambria Math" panose="02040503050406030204" pitchFamily="18" charset="0"/>
                  </a:rPr>
                  <a:t>𝒂_𝟏</a:t>
                </a:r>
                <a:r>
                  <a:rPr lang="en-US" altLang="zh-CN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b="1" i="0">
                    <a:effectLst/>
                    <a:latin typeface="Cambria Math" panose="02040503050406030204" pitchFamily="18" charset="0"/>
                  </a:rPr>
                  <a:t>〖𝟏𝟎𝟎𝐆𝐌/</a:t>
                </a:r>
                <a:r>
                  <a:rPr lang="en-US" altLang="zh-CN" b="1" i="0">
                    <a:latin typeface="Cambria Math" panose="02040503050406030204" pitchFamily="18" charset="0"/>
                  </a:rPr>
                  <a:t>𝒄</a:t>
                </a:r>
                <a:r>
                  <a:rPr lang="en-US" altLang="zh-CN" b="1" i="0">
                    <a:effectLst/>
                    <a:latin typeface="Cambria Math" panose="02040503050406030204" pitchFamily="18" charset="0"/>
                  </a:rPr>
                  <a:t>〗^</a:t>
                </a:r>
                <a:r>
                  <a:rPr lang="en-US" altLang="zh-CN" b="1" i="0">
                    <a:latin typeface="Cambria Math" panose="02040503050406030204" pitchFamily="18" charset="0"/>
                  </a:rPr>
                  <a:t>𝟐</a:t>
                </a:r>
                <a:r>
                  <a:rPr lang="zh-CN" altLang="en-US" dirty="0"/>
                  <a:t>是根据</a:t>
                </a:r>
                <a:r>
                  <a:rPr lang="en-US" altLang="zh-CN" sz="1200" b="1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Migration traps</a:t>
                </a:r>
                <a:r>
                  <a:rPr lang="zh-CN" altLang="en-US" sz="1200" b="0" dirty="0">
                    <a:latin typeface="Times New Roman" panose="02020603050405020304" pitchFamily="18" charset="0"/>
                    <a:ea typeface="等线" panose="02010600030101010101" pitchFamily="2" charset="-122"/>
                  </a:rPr>
                  <a:t>来取的</a:t>
                </a:r>
                <a:endParaRPr lang="zh-CN" altLang="en-US" b="0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3803-7B8A-4F0E-8BA9-A57C7C0E390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403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3803-7B8A-4F0E-8BA9-A57C7C0E390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30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事件发生的位置是根据</a:t>
            </a:r>
            <a:r>
              <a:rPr lang="en-US" altLang="zh-CN" sz="1200" b="1" dirty="0">
                <a:latin typeface="Times New Roman" panose="02020603050405020304" pitchFamily="18" charset="0"/>
                <a:ea typeface="等线" panose="02010600030101010101" pitchFamily="2" charset="-122"/>
              </a:rPr>
              <a:t>Migration traps </a:t>
            </a:r>
            <a:r>
              <a:rPr lang="zh-CN" altLang="en-US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选的（即使有的</a:t>
            </a:r>
            <a:r>
              <a:rPr lang="en-US" altLang="zh-CN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AGN</a:t>
            </a:r>
            <a:r>
              <a:rPr lang="zh-CN" altLang="en-US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没</a:t>
            </a:r>
            <a:r>
              <a:rPr lang="en-US" altLang="zh-CN" sz="1200" b="1" dirty="0">
                <a:latin typeface="Times New Roman" panose="02020603050405020304" pitchFamily="18" charset="0"/>
                <a:ea typeface="等线" panose="02010600030101010101" pitchFamily="2" charset="-122"/>
              </a:rPr>
              <a:t>Migration traps </a:t>
            </a:r>
            <a:r>
              <a:rPr lang="zh-CN" altLang="en-US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，</a:t>
            </a:r>
            <a:r>
              <a:rPr lang="en-US" altLang="zh-CN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100rg-1000rg</a:t>
            </a:r>
            <a:r>
              <a:rPr lang="zh-CN" altLang="en-US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也是最容易有观测效应的区域）</a:t>
            </a:r>
            <a:r>
              <a:rPr lang="zh-CN" altLang="en-US" sz="1200" b="1" dirty="0">
                <a:latin typeface="Times New Roman" panose="02020603050405020304" pitchFamily="18" charset="0"/>
                <a:ea typeface="等线" panose="02010600030101010101" pitchFamily="2" charset="-122"/>
              </a:rPr>
              <a:t>，</a:t>
            </a:r>
            <a:r>
              <a:rPr lang="zh-CN" altLang="en-US" sz="1200" b="0" dirty="0">
                <a:latin typeface="Times New Roman" panose="02020603050405020304" pitchFamily="18" charset="0"/>
                <a:ea typeface="等线" panose="02010600030101010101" pitchFamily="2" charset="-122"/>
              </a:rPr>
              <a:t>也是</a:t>
            </a:r>
            <a:r>
              <a:rPr lang="en-US" altLang="zh-CN" sz="1200" b="1" kern="100" dirty="0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Jacobi capture </a:t>
            </a:r>
            <a:r>
              <a:rPr lang="zh-CN" altLang="en-US" sz="1200" b="0" kern="100" dirty="0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能发生的位置。</a:t>
            </a:r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63803-7B8A-4F0E-8BA9-A57C7C0E390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277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对称的！！</a:t>
            </a:r>
            <a:endParaRPr lang="en-US" altLang="zh-CN" dirty="0"/>
          </a:p>
          <a:p>
            <a:r>
              <a:rPr lang="zh-CN" altLang="en-US" dirty="0"/>
              <a:t>两个重要成分：</a:t>
            </a:r>
            <a:r>
              <a:rPr lang="en-US" altLang="zh-CN" b="1" dirty="0"/>
              <a:t>SMBH</a:t>
            </a:r>
            <a:r>
              <a:rPr lang="zh-CN" altLang="en-US" b="1" dirty="0"/>
              <a:t>引力</a:t>
            </a:r>
            <a:r>
              <a:rPr lang="zh-CN" altLang="en-US" dirty="0"/>
              <a:t>和</a:t>
            </a:r>
            <a:r>
              <a:rPr lang="en-US" altLang="zh-CN" b="1" dirty="0"/>
              <a:t>gas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FCE2-09A7-4727-A3B1-2646ADED01F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84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00000"/>
                  </a:lnSpc>
                </a:pPr>
                <a:r>
                  <a:rPr lang="zh-CN" altLang="en-US" dirty="0"/>
                  <a:t>回落的的一部分物质离</a:t>
                </a:r>
                <a:endParaRPr lang="en-US" altLang="zh-CN" dirty="0"/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Suppose that the ejecta falling to the AGN disk and the kinetic energy is converted into internal energy. 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𝑆𝑀𝐵𝐻</m:t>
                            </m:r>
                          </m:sub>
                        </m:s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this assumption does not hold in the inner AGN disk, since the falling ejecta stream is heavy than disk steam.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/>
                  <a:t>SMBH</a:t>
                </a:r>
                <a:r>
                  <a:rPr lang="zh-CN" altLang="en-US" dirty="0"/>
                  <a:t>较近，相对论效应明显？</a:t>
                </a:r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>
                  <a:lnSpc>
                    <a:spcPct val="100000"/>
                  </a:lnSpc>
                </a:pPr>
                <a:r>
                  <a:rPr lang="zh-CN" altLang="en-US" dirty="0"/>
                  <a:t>回落的的一部分物质离</a:t>
                </a:r>
                <a:endParaRPr lang="en-US" altLang="zh-CN" dirty="0"/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Suppose that the ejecta falling to the AGN disk and the kinetic energy is converted into internal energy. 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for </a:t>
                </a:r>
                <a:r>
                  <a:rPr lang="en-US" altLang="zh-CN" i="0">
                    <a:latin typeface="Cambria Math" panose="02040503050406030204" pitchFamily="18" charset="0"/>
                  </a:rPr>
                  <a:t>〖𝑀_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𝑆𝑀𝐵𝐻</a:t>
                </a:r>
                <a:r>
                  <a:rPr lang="en-US" altLang="zh-CN" i="0">
                    <a:latin typeface="Cambria Math" panose="02040503050406030204" pitchFamily="18" charset="0"/>
                  </a:rPr>
                  <a:t>=10〗^6 </a:t>
                </a:r>
                <a:r>
                  <a:rPr lang="en-US" altLang="zh-CN" b="0" i="0">
                    <a:latin typeface="Cambria Math" panose="02040503050406030204" pitchFamily="18" charset="0"/>
                  </a:rPr>
                  <a:t>𝑀_</a:t>
                </a:r>
                <a:r>
                  <a:rPr lang="en-US" altLang="zh-CN" i="0">
                    <a:latin typeface="Cambria Math" panose="02040503050406030204" pitchFamily="18" charset="0"/>
                  </a:rPr>
                  <a:t>⊙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this assumption does not hold in the inner AGN disk, since the falling ejecta stream is heavy than disk steam.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CN" dirty="0"/>
                  <a:t>SMBH</a:t>
                </a:r>
                <a:r>
                  <a:rPr lang="zh-CN" altLang="en-US" dirty="0"/>
                  <a:t>较近，相对论效应明显？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2FCE2-09A7-4727-A3B1-2646ADED01F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38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1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67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9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21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55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51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35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819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685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36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2023/7/6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58FE7D5-ECA0-2C42-B9B3-793CD29072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65"/>
            <a:ext cx="12192000" cy="67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yfyuan@ustc.edu.c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731.png"/><Relationship Id="rId9" Type="http://schemas.openxmlformats.org/officeDocument/2006/relationships/image" Target="../media/image690.png"/><Relationship Id="rId14" Type="http://schemas.openxmlformats.org/officeDocument/2006/relationships/image" Target="../media/image4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31504" y="1268760"/>
            <a:ext cx="8352928" cy="2304256"/>
          </a:xfrm>
        </p:spPr>
        <p:txBody>
          <a:bodyPr>
            <a:normAutofit/>
          </a:bodyPr>
          <a:lstStyle/>
          <a:p>
            <a:r>
              <a:rPr lang="en" altLang="zh-CN" b="1" dirty="0">
                <a:solidFill>
                  <a:srgbClr val="FF0000"/>
                </a:solidFill>
                <a:latin typeface="+mj-ea"/>
              </a:rPr>
              <a:t>Col</a:t>
            </a:r>
            <a:r>
              <a:rPr lang="en-US" altLang="zh-CN" b="1" dirty="0" err="1">
                <a:solidFill>
                  <a:srgbClr val="FF0000"/>
                </a:solidFill>
                <a:latin typeface="+mj-ea"/>
              </a:rPr>
              <a:t>lision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of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White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Dwarf- White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Dwarf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in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AGN</a:t>
            </a:r>
            <a:r>
              <a:rPr lang="zh-CN" altLang="en-US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j-ea"/>
              </a:rPr>
              <a:t>Disk</a:t>
            </a:r>
            <a:endParaRPr lang="en" altLang="zh-CN" b="1" dirty="0">
              <a:solidFill>
                <a:srgbClr val="FF0000"/>
              </a:solidFill>
              <a:latin typeface="+mj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35560" y="4293518"/>
            <a:ext cx="7245424" cy="1655762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ea typeface="华文行楷" pitchFamily="2" charset="-122"/>
              </a:rPr>
              <a:t>Ye-Fei</a:t>
            </a:r>
            <a:r>
              <a:rPr lang="zh-CN" altLang="en-US" sz="2800" dirty="0">
                <a:ea typeface="华文行楷" pitchFamily="2" charset="-122"/>
              </a:rPr>
              <a:t> </a:t>
            </a:r>
            <a:r>
              <a:rPr lang="en-US" altLang="zh-CN" sz="2800" dirty="0">
                <a:ea typeface="华文行楷" pitchFamily="2" charset="-122"/>
              </a:rPr>
              <a:t>Yuan</a:t>
            </a:r>
            <a:r>
              <a:rPr lang="zh-CN" altLang="en-US" sz="2800" dirty="0">
                <a:ea typeface="华文行楷" pitchFamily="2" charset="-122"/>
              </a:rPr>
              <a:t> </a:t>
            </a:r>
            <a:r>
              <a:rPr lang="en-US" altLang="zh-CN" sz="2800" dirty="0">
                <a:ea typeface="华文行楷" pitchFamily="2" charset="-122"/>
              </a:rPr>
              <a:t>(</a:t>
            </a:r>
            <a:r>
              <a:rPr lang="zh-CN" altLang="en-US" sz="2800" dirty="0">
                <a:ea typeface="华文行楷" pitchFamily="2" charset="-122"/>
              </a:rPr>
              <a:t>袁业飞</a:t>
            </a:r>
            <a:r>
              <a:rPr lang="en-US" altLang="zh-CN" sz="2800" dirty="0">
                <a:ea typeface="华文行楷" pitchFamily="2" charset="-122"/>
              </a:rPr>
              <a:t>)</a:t>
            </a:r>
            <a:endParaRPr lang="zh-CN" altLang="en-US" sz="2800" dirty="0">
              <a:ea typeface="华文行楷" pitchFamily="2" charset="-122"/>
            </a:endParaRPr>
          </a:p>
          <a:p>
            <a:r>
              <a:rPr lang="en-US" altLang="zh-CN" sz="2800" dirty="0">
                <a:ea typeface="华文行楷" pitchFamily="2" charset="-122"/>
              </a:rPr>
              <a:t>Department</a:t>
            </a:r>
            <a:r>
              <a:rPr lang="zh-CN" altLang="en-US" sz="2800" dirty="0">
                <a:ea typeface="华文行楷" pitchFamily="2" charset="-122"/>
              </a:rPr>
              <a:t> </a:t>
            </a:r>
            <a:r>
              <a:rPr lang="en-US" altLang="zh-CN" sz="2800" dirty="0">
                <a:ea typeface="华文行楷" pitchFamily="2" charset="-122"/>
              </a:rPr>
              <a:t>of</a:t>
            </a:r>
            <a:r>
              <a:rPr lang="zh-CN" altLang="en-US" sz="2800" dirty="0">
                <a:ea typeface="华文行楷" pitchFamily="2" charset="-122"/>
              </a:rPr>
              <a:t> </a:t>
            </a:r>
            <a:r>
              <a:rPr lang="en-US" altLang="zh-CN" sz="2800" dirty="0">
                <a:ea typeface="华文行楷" pitchFamily="2" charset="-122"/>
              </a:rPr>
              <a:t>Astronomy,</a:t>
            </a:r>
            <a:r>
              <a:rPr lang="zh-CN" altLang="en-US" sz="2800" dirty="0">
                <a:ea typeface="华文行楷" pitchFamily="2" charset="-122"/>
              </a:rPr>
              <a:t> </a:t>
            </a:r>
            <a:r>
              <a:rPr lang="en-US" altLang="zh-CN" sz="2800" dirty="0">
                <a:ea typeface="华文行楷" pitchFamily="2" charset="-122"/>
              </a:rPr>
              <a:t>USTC</a:t>
            </a:r>
          </a:p>
          <a:p>
            <a:r>
              <a:rPr lang="en-US" altLang="zh-CN" sz="2800" dirty="0">
                <a:ea typeface="华文行楷" pitchFamily="2" charset="-122"/>
                <a:hlinkClick r:id="rId2"/>
              </a:rPr>
              <a:t>yfyuan@ustc.edu.cn</a:t>
            </a:r>
            <a:r>
              <a:rPr lang="zh-CN" altLang="en-US" sz="2800" dirty="0">
                <a:ea typeface="华文行楷" pitchFamily="2" charset="-122"/>
              </a:rPr>
              <a:t> </a:t>
            </a:r>
            <a:r>
              <a:rPr lang="en-US" altLang="zh-CN" sz="2800" dirty="0">
                <a:ea typeface="华文行楷" pitchFamily="2" charset="-122"/>
              </a:rPr>
              <a:t>2023-07-06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8CDE6C6-5D7D-D540-983D-436E2BDA8615}"/>
              </a:ext>
            </a:extLst>
          </p:cNvPr>
          <p:cNvSpPr txBox="1"/>
          <p:nvPr/>
        </p:nvSpPr>
        <p:spPr>
          <a:xfrm>
            <a:off x="1847529" y="6021289"/>
            <a:ext cx="7960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/>
              <a:t>Collaborators</a:t>
            </a:r>
            <a:r>
              <a:rPr kumimoji="1" lang="zh-CN" altLang="en-US" sz="2400" dirty="0"/>
              <a:t>： 张书瑞、罗沿、吴小骏、王建民、</a:t>
            </a:r>
            <a:r>
              <a:rPr kumimoji="1" lang="en-US" altLang="zh-CN" sz="2400" dirty="0"/>
              <a:t> Luis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Ho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9A0B41A-AECA-AA45-B253-86FF652C4036}"/>
              </a:ext>
            </a:extLst>
          </p:cNvPr>
          <p:cNvSpPr txBox="1"/>
          <p:nvPr/>
        </p:nvSpPr>
        <p:spPr>
          <a:xfrm>
            <a:off x="1775520" y="332657"/>
            <a:ext cx="813690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SKA</a:t>
            </a:r>
            <a:r>
              <a:rPr lang="zh-CN" altLang="en-US" sz="2400" b="1" dirty="0"/>
              <a:t>脉冲星科学专题研讨会暨第十二届全国脉冲星年会</a:t>
            </a:r>
            <a:endParaRPr lang="en" altLang="zh-CN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DB35BB-1E5A-4C8D-B95B-818D2DD54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kern="100" dirty="0"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On the Jacobi capture origin of binaries</a:t>
            </a:r>
            <a:endParaRPr lang="zh-CN" altLang="en-US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44755E-AB74-497C-BAE8-133897973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88" y="1634020"/>
            <a:ext cx="5049748" cy="4473806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3-body simulations: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AE1D8184-672D-4AD6-AFEB-254CDEB2099E}"/>
              </a:ext>
            </a:extLst>
          </p:cNvPr>
          <p:cNvSpPr txBox="1">
            <a:spLocks/>
          </p:cNvSpPr>
          <p:nvPr/>
        </p:nvSpPr>
        <p:spPr>
          <a:xfrm>
            <a:off x="4799856" y="2347892"/>
            <a:ext cx="6375635" cy="3097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two BHs are captured, these BH binaries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in a few binary orbits. </a:t>
            </a:r>
          </a:p>
          <a:p>
            <a:pPr algn="just">
              <a:lnSpc>
                <a:spcPct val="110000"/>
              </a:lnSpc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Their mergers will exhibit high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eccentricities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a board distribution of orbital inclinations relative to the original AGN disk;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E8979D1-C845-4F9C-9B95-75ED31BEDB16}"/>
              </a:ext>
            </a:extLst>
          </p:cNvPr>
          <p:cNvSpPr txBox="1"/>
          <p:nvPr/>
        </p:nvSpPr>
        <p:spPr>
          <a:xfrm>
            <a:off x="2921713" y="6429749"/>
            <a:ext cx="6757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dirty="0">
                <a:solidFill>
                  <a:srgbClr val="222222"/>
                </a:solidFill>
                <a:latin typeface="-apple-system"/>
              </a:rPr>
              <a:t>Li, J., Lai, D., &amp; Rodet, L. 2022, </a:t>
            </a:r>
            <a:r>
              <a:rPr lang="en-US" altLang="zh-CN" dirty="0" err="1">
                <a:solidFill>
                  <a:srgbClr val="222222"/>
                </a:solidFill>
                <a:latin typeface="-apple-system"/>
              </a:rPr>
              <a:t>ApJ</a:t>
            </a:r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,</a:t>
            </a:r>
            <a:r>
              <a:rPr lang="zh-CN" altLang="en-US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it-IT" altLang="zh-CN" dirty="0">
                <a:solidFill>
                  <a:srgbClr val="222222"/>
                </a:solidFill>
                <a:latin typeface="-apple-system"/>
              </a:rPr>
              <a:t>arXiv:220305584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E2343B5-D454-79F3-1045-C8493FE4B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2446958"/>
            <a:ext cx="3867351" cy="29612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A6F5C93-7E1E-B659-5A65-ECC1DF7FA512}"/>
              </a:ext>
            </a:extLst>
          </p:cNvPr>
          <p:cNvSpPr txBox="1"/>
          <p:nvPr/>
        </p:nvSpPr>
        <p:spPr>
          <a:xfrm>
            <a:off x="2921713" y="6051158"/>
            <a:ext cx="64667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rgbClr val="222222"/>
                </a:solidFill>
                <a:latin typeface="-apple-system"/>
              </a:rPr>
              <a:t>Boekholt</a:t>
            </a:r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, T. C. N., Rowan, C., &amp; Kocsis, B. 2023, MNRAS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186B37BE-AA46-FE1C-77D0-D67DC285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71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C38CB8-0CCC-41AC-84D3-A863A404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865459"/>
          </a:xfrm>
        </p:spPr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WDs Close Encounters in an AGN disk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DB3A37-F1ED-4249-943D-D867BC3978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9376" y="1052736"/>
                <a:ext cx="10659010" cy="5521569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𝑆𝑀𝐵𝐻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CN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two WDs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=1.4</m:t>
                    </m:r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zh-CN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zh-CN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𝑊𝐷</m:t>
                        </m:r>
                      </m:sub>
                    </m:sSub>
                  </m:oMath>
                </a14:m>
                <a:r>
                  <a:rPr lang="en-US" altLang="zh-CN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altLang="zh-CN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0" indent="0" algn="just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altLang="zh-CN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R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lang="it-IT" altLang="zh-CN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it-IT" altLang="zh-CN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it-IT" altLang="zh-CN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altLang="zh-CN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altLang="zh-CN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it-IT" altLang="zh-CN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altLang="zh-CN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None/>
                </a:pPr>
                <a:r>
                  <a:rPr lang="it-IT" altLang="zh-CN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altLang="zh-CN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altLang="zh-CN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𝐆𝐌</m:t>
                        </m:r>
                        <m:r>
                          <a:rPr lang="en-US" altLang="zh-CN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  <m:sup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it-IT" altLang="zh-CN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1.5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it-IT" altLang="zh-CN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zh-CN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it-IT" altLang="zh-CN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altLang="zh-CN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1.5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endParaRPr lang="it-IT" altLang="zh-CN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two WDs orbital separation is less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altLang="zh-CN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</a:rPr>
                          <m:t>𝑯</m:t>
                        </m:r>
                        <m:r>
                          <a:rPr lang="en-US" altLang="zh-CN" b="1" i="1" smtClean="0">
                            <a:effectLst/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</m:sSub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the orbits are dynamically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unstable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For the two unstable WDs to be captured into a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bound binary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requires lose energy enough due to GW emission</a:t>
                </a:r>
              </a:p>
              <a:p>
                <a:pPr marL="0" indent="0" algn="ctr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𝐺𝑊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zh-CN" alt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f>
                      <m:f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zh-CN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a:rPr lang="en-US" altLang="zh-CN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  <m:f>
                      <m:f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altLang="zh-CN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𝑐𝑎𝑝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den>
                    </m:f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  <m:r>
                      <a:rPr lang="en-US" altLang="zh-C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≈150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</m:t>
                    </m:r>
                    <m:r>
                      <m:rPr>
                        <m:sty m:val="p"/>
                      </m:rPr>
                      <a:rPr lang="en-US" altLang="zh-CN" i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endPara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𝑐𝑎𝑝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≈150</m:t>
                    </m:r>
                    <m:r>
                      <m:rPr>
                        <m:sty m:val="p"/>
                      </m:rP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km</m:t>
                    </m:r>
                    <m:r>
                      <a:rPr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much less than WD radius</a:t>
                </a:r>
                <a:r>
                  <a:rPr lang="en-US" altLang="zh-CN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r>
                  <a:rPr lang="it-IT" altLang="zh-CN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indicates that the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occurred before the formation of bound binary WD !!</a:t>
                </a:r>
              </a:p>
              <a:p>
                <a:pPr algn="just"/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3DB3A37-F1ED-4249-943D-D867BC3978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9376" y="1052736"/>
                <a:ext cx="10659010" cy="5521569"/>
              </a:xfrm>
              <a:blipFill>
                <a:blip r:embed="rId3"/>
                <a:stretch>
                  <a:fillRect l="-952" t="-1147" r="-2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B619AAC3-1F51-BCBB-1AFA-C973AFCE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8342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8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6E31B4-4197-4931-A58E-9CE573AD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0B7113C-645B-4E5D-978A-2200A9931E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33769"/>
                <a:ext cx="10515600" cy="485395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collision of two WD might produce type </a:t>
                </a:r>
                <a:r>
                  <a:rPr lang="en-US" altLang="zh-CN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supernovae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WDs in AGN disk is hard to grow to the Chandrasekar limit</a:t>
                </a:r>
                <a:r>
                  <a:rPr lang="zh-CN" alt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（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Pan, Z., &amp; Yang, H. 2021).</a:t>
                </a:r>
                <a:r>
                  <a:rPr lang="zh-CN" alt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indicates that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Ia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AGN disk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may be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dominated by collisions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two WDs rather than single-degenerate or usual binary merger.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Collision rate: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Gpc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−3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yr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i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about 1% of the 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observed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Ia. </a:t>
                </a:r>
                <a:r>
                  <a:rPr lang="en-US" altLang="zh-CN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(Luo et. al. 2023) 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0B7113C-645B-4E5D-978A-2200A9931E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33769"/>
                <a:ext cx="10515600" cy="4853953"/>
              </a:xfrm>
              <a:blipFill>
                <a:blip r:embed="rId3"/>
                <a:stretch>
                  <a:fillRect l="-965" t="-1305" r="-10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标题 1">
            <a:extLst>
              <a:ext uri="{FF2B5EF4-FFF2-40B4-BE49-F238E27FC236}">
                <a16:creationId xmlns:a16="http://schemas.microsoft.com/office/drawing/2014/main" id="{BD4F10EB-00EE-8C98-C259-848B77BF6956}"/>
              </a:ext>
            </a:extLst>
          </p:cNvPr>
          <p:cNvSpPr txBox="1">
            <a:spLocks/>
          </p:cNvSpPr>
          <p:nvPr/>
        </p:nvSpPr>
        <p:spPr>
          <a:xfrm>
            <a:off x="838200" y="18256"/>
            <a:ext cx="10515600" cy="1082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WDs Close Encounters in an AGN disk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841EBB1-D33D-1EB7-C6E2-1F84B9C8B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925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3E65B34-D581-C94E-A6E6-8467C03F21D1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4473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Numerical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simulations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B76F00-9E07-A229-83B2-77F852421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925892"/>
            <a:ext cx="5472608" cy="516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2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7342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0070C0"/>
                </a:solidFill>
              </a:rPr>
              <a:t>Evol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closest separation 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BWD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1AD8924-F916-E225-67DF-859B387CB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58" y="1144096"/>
            <a:ext cx="10513168" cy="48066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52421EA-2D5E-9249-86D6-96B57D04F7E7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3506821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6273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 fraction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BWD vs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a_1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108CC6D-EB8B-95B5-C986-A5F3CFB65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31" y="918986"/>
            <a:ext cx="6687759" cy="515735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41F630E-9D1E-6D4F-A3FE-EC8AC145A0F5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292087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711624" y="232126"/>
            <a:ext cx="5831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 fraction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BWD vs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p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DB7782-F0FF-9F9E-D635-ADEF7388F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935112"/>
            <a:ext cx="6696744" cy="515877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118724C-DA3D-D24A-A88D-DE9A1DE55DE4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536767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6875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Orbits evolution of BWD at p = R_H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9944523-7DDB-8B83-6A13-86DB7FECB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017420"/>
            <a:ext cx="7200800" cy="505748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95C0E6C-2B1E-0B44-BAB3-19F332413E34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271262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1946895" y="264791"/>
            <a:ext cx="7985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Cumulative collision fraction distribution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9787EC-ACFC-9555-A103-024B925A8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47" y="1050409"/>
            <a:ext cx="7056784" cy="505243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7D34DAA-8745-7540-959F-D659BEC2F56C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24256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45189" y="175286"/>
            <a:ext cx="720979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Probability density function 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</a:rPr>
              <a:t>r_p</a:t>
            </a:r>
            <a:r>
              <a:rPr lang="zh-CN" altLang="en-US" sz="3600" b="1" dirty="0">
                <a:solidFill>
                  <a:srgbClr val="0070C0"/>
                </a:solidFill>
              </a:rPr>
              <a:t>：</a:t>
            </a:r>
            <a:endParaRPr lang="en-US" altLang="zh-CN" sz="3600" b="1" dirty="0">
              <a:solidFill>
                <a:srgbClr val="0070C0"/>
              </a:solidFill>
            </a:endParaRPr>
          </a:p>
          <a:p>
            <a:r>
              <a:rPr lang="en-US" altLang="zh-CN" sz="3200" b="1" dirty="0">
                <a:solidFill>
                  <a:srgbClr val="0070C0"/>
                </a:solidFill>
              </a:rPr>
              <a:t>Effects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of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orbital</a:t>
            </a:r>
            <a:r>
              <a:rPr lang="zh-CN" altLang="en-US" sz="3200" b="1" dirty="0">
                <a:solidFill>
                  <a:srgbClr val="0070C0"/>
                </a:solidFill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</a:rPr>
              <a:t>inclination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D1E251A-3F77-95F0-EBCC-4DFFCE00E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279506"/>
            <a:ext cx="6903399" cy="495780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F7FB007-B90D-864D-B7E8-9D552C79B66A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280680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D43938-F375-D34C-AB41-8C863B47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000" b="1" dirty="0">
                <a:solidFill>
                  <a:srgbClr val="0070C0"/>
                </a:solidFill>
              </a:rPr>
              <a:t>Outline</a:t>
            </a:r>
            <a:endParaRPr kumimoji="1" lang="zh-CN" altLang="en-US" sz="4000" b="1" dirty="0">
              <a:solidFill>
                <a:srgbClr val="0070C0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76E653-4A5E-DC4C-BF63-525F51359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528" y="1825626"/>
            <a:ext cx="8191822" cy="4339679"/>
          </a:xfrm>
        </p:spPr>
        <p:txBody>
          <a:bodyPr>
            <a:normAutofit/>
          </a:bodyPr>
          <a:lstStyle/>
          <a:p>
            <a:r>
              <a:rPr kumimoji="1" lang="en-US" altLang="zh-CN" sz="3200" dirty="0"/>
              <a:t>Collisions of binary COs in AGN disks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Collisions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of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BWDs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in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AGN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disks</a:t>
            </a:r>
          </a:p>
          <a:p>
            <a:pPr marL="0" indent="0">
              <a:buNone/>
            </a:pPr>
            <a:endParaRPr kumimoji="1" lang="en-US" altLang="zh-CN" sz="3200" dirty="0"/>
          </a:p>
          <a:p>
            <a:r>
              <a:rPr kumimoji="1" lang="en-US" altLang="zh-CN" sz="3200" dirty="0"/>
              <a:t>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Transients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after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the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Collisions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of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BWDs</a:t>
            </a:r>
          </a:p>
          <a:p>
            <a:endParaRPr kumimoji="1" lang="en-US" altLang="zh-CN" sz="3200" dirty="0"/>
          </a:p>
          <a:p>
            <a:r>
              <a:rPr kumimoji="1" lang="en-US" altLang="zh-CN" sz="3200" dirty="0"/>
              <a:t>Conclusions and discussions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09902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7985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Cumulative collision fraction distribution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B5C2F4-E00A-9130-DDA8-943B678885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81" y="845916"/>
            <a:ext cx="5390920" cy="537321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BB97A9-B3F3-AE4F-B2DB-B63DCDE26C34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64955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2" y="264791"/>
            <a:ext cx="5729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Effects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the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mass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SMBHs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5307CA-E1B5-4BC6-4D1A-961FD6B4C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911121"/>
            <a:ext cx="6798270" cy="52226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FC00E3E-8C98-1F4C-B757-5FE5A0E81251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586466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787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>
                <a:solidFill>
                  <a:srgbClr val="0070C0"/>
                </a:solidFill>
              </a:rPr>
              <a:t>fraction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BWD:</a:t>
            </a:r>
            <a:r>
              <a:rPr lang="zh-CN" altLang="en-US" sz="3600" b="1" dirty="0">
                <a:solidFill>
                  <a:srgbClr val="0070C0"/>
                </a:solidFill>
              </a:rPr>
              <a:t>  </a:t>
            </a:r>
            <a:r>
              <a:rPr lang="en-US" altLang="zh-CN" sz="3600" b="1" dirty="0">
                <a:solidFill>
                  <a:srgbClr val="0070C0"/>
                </a:solidFill>
              </a:rPr>
              <a:t>M_BH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&amp;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a_1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04AE03-C435-0F49-A0B2-7ADE68DA2FAF}"/>
              </a:ext>
            </a:extLst>
          </p:cNvPr>
          <p:cNvSpPr/>
          <p:nvPr/>
        </p:nvSpPr>
        <p:spPr>
          <a:xfrm>
            <a:off x="6456040" y="6223878"/>
            <a:ext cx="3067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Luo,</a:t>
            </a:r>
            <a:r>
              <a:rPr lang="zh-CN" altLang="en-US" dirty="0"/>
              <a:t> </a:t>
            </a:r>
            <a:r>
              <a:rPr lang="en-US" altLang="zh-CN" dirty="0"/>
              <a:t>Yan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submitted</a:t>
            </a:r>
            <a:endParaRPr lang="en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BAF2176-2023-FE42-8D53-4C2075007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903287"/>
            <a:ext cx="6552728" cy="532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4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576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Cosmic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collision rate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BWD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5D69F57-D24D-A1EB-CE28-638F50145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95" y="1555051"/>
            <a:ext cx="7545410" cy="12961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979F8-B284-8446-A96E-D3395CC91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43" y="3676333"/>
            <a:ext cx="7958405" cy="22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22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16B3C1-3DDA-9949-A5C7-6D8F1A82E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116633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Main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results</a:t>
            </a:r>
            <a:endParaRPr kumimoji="1" lang="zh-CN" alt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D748795-5E00-3749-982F-4F21F3DB5BD8}"/>
              </a:ext>
            </a:extLst>
          </p:cNvPr>
          <p:cNvSpPr txBox="1"/>
          <p:nvPr/>
        </p:nvSpPr>
        <p:spPr>
          <a:xfrm>
            <a:off x="623392" y="1568981"/>
            <a:ext cx="101531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3200" dirty="0"/>
              <a:t>Close encounters of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BWD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only occur at p&lt;2√3R_H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3200" dirty="0"/>
              <a:t>As p&lt;1.1R_H, the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close encounters become rare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" altLang="zh-CN" sz="3200" dirty="0"/>
              <a:t>collision</a:t>
            </a:r>
            <a:r>
              <a:rPr lang="zh-CN" altLang="en-US" sz="3200" dirty="0"/>
              <a:t> </a:t>
            </a:r>
            <a:r>
              <a:rPr lang="en" altLang="zh-CN" sz="3200" dirty="0"/>
              <a:t>fraction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BWDs</a:t>
            </a:r>
            <a:r>
              <a:rPr lang="en" altLang="zh-CN" sz="3200" dirty="0"/>
              <a:t> decrease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" altLang="zh-CN" sz="3200" dirty="0"/>
              <a:t>increase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" altLang="zh-CN" sz="3200" dirty="0"/>
              <a:t>a1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" altLang="zh-CN" sz="3200" dirty="0"/>
              <a:t>collision</a:t>
            </a:r>
            <a:r>
              <a:rPr lang="zh-CN" altLang="en-US" sz="3200" dirty="0"/>
              <a:t> </a:t>
            </a:r>
            <a:r>
              <a:rPr lang="en" altLang="zh-CN" sz="3200" dirty="0"/>
              <a:t>fraction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BWDs</a:t>
            </a:r>
            <a:r>
              <a:rPr lang="en" altLang="zh-CN" sz="3200" dirty="0"/>
              <a:t> decrease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" altLang="zh-CN" sz="3200" dirty="0"/>
              <a:t>increase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orbital</a:t>
            </a:r>
            <a:r>
              <a:rPr lang="zh-CN" altLang="en-US" sz="3200" dirty="0"/>
              <a:t> </a:t>
            </a:r>
            <a:r>
              <a:rPr lang="en-US" altLang="zh-CN" sz="3200" dirty="0"/>
              <a:t>inclination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" altLang="zh-CN" sz="3200" dirty="0"/>
              <a:t>collision</a:t>
            </a:r>
            <a:r>
              <a:rPr lang="zh-CN" altLang="en-US" sz="3200" dirty="0"/>
              <a:t> </a:t>
            </a:r>
            <a:r>
              <a:rPr lang="en" altLang="zh-CN" sz="3200" dirty="0"/>
              <a:t>fraction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BWDs</a:t>
            </a:r>
            <a:r>
              <a:rPr lang="en" altLang="zh-CN" sz="3200" dirty="0"/>
              <a:t> decrease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mass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central</a:t>
            </a:r>
            <a:r>
              <a:rPr lang="zh-CN" altLang="en-US" sz="3200" dirty="0"/>
              <a:t> </a:t>
            </a:r>
            <a:r>
              <a:rPr lang="en-US" altLang="zh-CN" sz="3200" dirty="0"/>
              <a:t>BH</a:t>
            </a:r>
            <a:endParaRPr lang="en" altLang="zh-CN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3200" dirty="0"/>
              <a:t>Collision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BWDs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AGNs</a:t>
            </a:r>
            <a:r>
              <a:rPr lang="zh-CN" altLang="en-US" sz="3200" dirty="0"/>
              <a:t> </a:t>
            </a:r>
            <a:r>
              <a:rPr lang="en" altLang="zh-CN" sz="3200" dirty="0"/>
              <a:t>∼ 300</a:t>
            </a:r>
            <a:r>
              <a:rPr lang="en-US" altLang="zh-CN" sz="3200" dirty="0"/>
              <a:t>/</a:t>
            </a:r>
            <a:r>
              <a:rPr lang="en" altLang="zh-CN" sz="3200" dirty="0" err="1"/>
              <a:t>Gpc</a:t>
            </a:r>
            <a:r>
              <a:rPr lang="en-US" altLang="zh-CN" sz="3200" dirty="0"/>
              <a:t>^</a:t>
            </a:r>
            <a:r>
              <a:rPr lang="en" altLang="zh-CN" sz="3200" dirty="0"/>
              <a:t>3</a:t>
            </a:r>
            <a:r>
              <a:rPr lang="en-US" altLang="zh-CN" sz="3200" dirty="0"/>
              <a:t>/</a:t>
            </a:r>
            <a:r>
              <a:rPr lang="en" altLang="zh-CN" sz="3200" dirty="0" err="1"/>
              <a:t>yr</a:t>
            </a:r>
            <a:endParaRPr lang="en" altLang="zh-CN" sz="3200" dirty="0"/>
          </a:p>
        </p:txBody>
      </p:sp>
    </p:spTree>
    <p:extLst>
      <p:ext uri="{BB962C8B-B14F-4D97-AF65-F5344CB8AC3E}">
        <p14:creationId xmlns:p14="http://schemas.microsoft.com/office/powerpoint/2010/main" val="17183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2618D8-CC1E-B196-5A88-0971ABAD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3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Swept disk mass when explosion  </a:t>
            </a:r>
            <a:endParaRPr lang="zh-CN" altLang="en-US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C34BFA7A-DA87-59DF-B9EE-7B967525C4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7233596"/>
                  </p:ext>
                </p:extLst>
              </p:nvPr>
            </p:nvGraphicFramePr>
            <p:xfrm>
              <a:off x="560170" y="1844825"/>
              <a:ext cx="10144339" cy="18187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34967">
                      <a:extLst>
                        <a:ext uri="{9D8B030D-6E8A-4147-A177-3AD203B41FA5}">
                          <a16:colId xmlns:a16="http://schemas.microsoft.com/office/drawing/2014/main" val="4019165171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1216694056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1187585446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2155268824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3293563582"/>
                        </a:ext>
                      </a:extLst>
                    </a:gridCol>
                  </a:tblGrid>
                  <a:tr h="608336">
                    <a:tc gridSpan="5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800" b="1" i="1" kern="120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𝑆𝑀𝐵𝐻</m:t>
                                  </m:r>
                                </m:sub>
                              </m:sSub>
                              <m:r>
                                <a:rPr lang="en-US" altLang="zh-CN" sz="1800" b="1" i="1" kern="120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6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⊙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zh-CN" altLang="en-US" sz="1800" b="1" i="1" kern="1200" dirty="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1" i="1" kern="1200" dirty="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m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= 0.1</a:t>
                          </a:r>
                          <a:r>
                            <a:rPr lang="zh-C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b="1" i="1" kern="1200" smtClean="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0.1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2520334"/>
                      </a:ext>
                    </a:extLst>
                  </a:tr>
                  <a:tr h="6217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CN" sz="1800" i="0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Explosion</m:t>
                                </m:r>
                                <m:r>
                                  <a:rPr lang="en-US" altLang="zh-CN" sz="1800" i="0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1800" i="0" kern="1200" dirty="0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radius</m:t>
                                </m:r>
                              </m:oMath>
                            </m:oMathPara>
                          </a14:m>
                          <a:endParaRPr lang="zh-CN" altLang="en-US" sz="1800" i="0" kern="120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1671638"/>
                      </a:ext>
                    </a:extLst>
                  </a:tr>
                  <a:tr h="5886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Swept disk mass (</a:t>
                          </a:r>
                          <a:r>
                            <a:rPr lang="en-US" altLang="zh-CN" sz="1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altLang="zh-CN" sz="18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7.78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altLang="zh-CN" sz="18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3.31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28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9.0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29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623446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6">
                <a:extLst>
                  <a:ext uri="{FF2B5EF4-FFF2-40B4-BE49-F238E27FC236}">
                    <a16:creationId xmlns:a16="http://schemas.microsoft.com/office/drawing/2014/main" id="{C34BFA7A-DA87-59DF-B9EE-7B967525C4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7233596"/>
                  </p:ext>
                </p:extLst>
              </p:nvPr>
            </p:nvGraphicFramePr>
            <p:xfrm>
              <a:off x="560170" y="1844825"/>
              <a:ext cx="10144339" cy="181875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34967">
                      <a:extLst>
                        <a:ext uri="{9D8B030D-6E8A-4147-A177-3AD203B41FA5}">
                          <a16:colId xmlns:a16="http://schemas.microsoft.com/office/drawing/2014/main" val="4019165171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1216694056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1187585446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2155268824"/>
                        </a:ext>
                      </a:extLst>
                    </a:gridCol>
                    <a:gridCol w="1952343">
                      <a:extLst>
                        <a:ext uri="{9D8B030D-6E8A-4147-A177-3AD203B41FA5}">
                          <a16:colId xmlns:a16="http://schemas.microsoft.com/office/drawing/2014/main" val="3293563582"/>
                        </a:ext>
                      </a:extLst>
                    </a:gridCol>
                  </a:tblGrid>
                  <a:tr h="608336">
                    <a:tc gridSpan="5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25" t="-2083" r="-250" b="-20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2520334"/>
                      </a:ext>
                    </a:extLst>
                  </a:tr>
                  <a:tr h="621742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543" t="-100000" r="-335326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20130" t="-100000" r="-300649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21569" t="-100000" r="-202614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19481" t="-100000" r="-101299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19481" t="-100000" r="-1299" b="-95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1671638"/>
                      </a:ext>
                    </a:extLst>
                  </a:tr>
                  <a:tr h="5886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Swept disk mass (</a:t>
                          </a:r>
                          <a:r>
                            <a:rPr lang="en-US" altLang="zh-CN" sz="1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sz="1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20130" t="-208511" r="-300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221569" t="-208511" r="-202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19481" t="-208511" r="-1012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19481" t="-208511" r="-12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623446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542B39E2-55B3-6E16-985E-66792C7D6E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661110"/>
                  </p:ext>
                </p:extLst>
              </p:nvPr>
            </p:nvGraphicFramePr>
            <p:xfrm>
              <a:off x="560170" y="2987198"/>
              <a:ext cx="10126557" cy="18278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15475">
                      <a:extLst>
                        <a:ext uri="{9D8B030D-6E8A-4147-A177-3AD203B41FA5}">
                          <a16:colId xmlns:a16="http://schemas.microsoft.com/office/drawing/2014/main" val="3479100702"/>
                        </a:ext>
                      </a:extLst>
                    </a:gridCol>
                    <a:gridCol w="1943176">
                      <a:extLst>
                        <a:ext uri="{9D8B030D-6E8A-4147-A177-3AD203B41FA5}">
                          <a16:colId xmlns:a16="http://schemas.microsoft.com/office/drawing/2014/main" val="1445424347"/>
                        </a:ext>
                      </a:extLst>
                    </a:gridCol>
                    <a:gridCol w="1943176">
                      <a:extLst>
                        <a:ext uri="{9D8B030D-6E8A-4147-A177-3AD203B41FA5}">
                          <a16:colId xmlns:a16="http://schemas.microsoft.com/office/drawing/2014/main" val="1473748446"/>
                        </a:ext>
                      </a:extLst>
                    </a:gridCol>
                    <a:gridCol w="1943176">
                      <a:extLst>
                        <a:ext uri="{9D8B030D-6E8A-4147-A177-3AD203B41FA5}">
                          <a16:colId xmlns:a16="http://schemas.microsoft.com/office/drawing/2014/main" val="4114996140"/>
                        </a:ext>
                      </a:extLst>
                    </a:gridCol>
                    <a:gridCol w="1981554">
                      <a:extLst>
                        <a:ext uri="{9D8B030D-6E8A-4147-A177-3AD203B41FA5}">
                          <a16:colId xmlns:a16="http://schemas.microsoft.com/office/drawing/2014/main" val="3018729463"/>
                        </a:ext>
                      </a:extLst>
                    </a:gridCol>
                  </a:tblGrid>
                  <a:tr h="617408">
                    <a:tc gridSpan="5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800" b="1" i="1" kern="120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𝑆𝑀𝐵𝐻</m:t>
                                  </m:r>
                                </m:sub>
                              </m:sSub>
                              <m:r>
                                <a:rPr lang="en-US" altLang="zh-CN" sz="1800" b="1" i="1" kern="120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b="1" i="1" kern="120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𝟕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⊙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zh-CN" altLang="en-US" sz="1800" b="1" i="1" kern="1200" dirty="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1" i="1" kern="1200" dirty="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𝒎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= 0.1</a:t>
                          </a:r>
                          <a:r>
                            <a:rPr lang="zh-C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b="1" i="1" kern="1200" smtClean="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0.1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578152"/>
                      </a:ext>
                    </a:extLst>
                  </a:tr>
                  <a:tr h="62174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Explosion radius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1377529"/>
                      </a:ext>
                    </a:extLst>
                  </a:tr>
                  <a:tr h="5886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Swept disk mass (</a:t>
                          </a:r>
                          <a:r>
                            <a:rPr lang="en-US" altLang="zh-CN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altLang="zh-CN" sz="1800" b="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9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0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78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29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0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31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30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0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70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30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19599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表格 10">
                <a:extLst>
                  <a:ext uri="{FF2B5EF4-FFF2-40B4-BE49-F238E27FC236}">
                    <a16:creationId xmlns:a16="http://schemas.microsoft.com/office/drawing/2014/main" id="{542B39E2-55B3-6E16-985E-66792C7D6E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86661110"/>
                  </p:ext>
                </p:extLst>
              </p:nvPr>
            </p:nvGraphicFramePr>
            <p:xfrm>
              <a:off x="560170" y="2987198"/>
              <a:ext cx="10126557" cy="18278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15475">
                      <a:extLst>
                        <a:ext uri="{9D8B030D-6E8A-4147-A177-3AD203B41FA5}">
                          <a16:colId xmlns:a16="http://schemas.microsoft.com/office/drawing/2014/main" val="3479100702"/>
                        </a:ext>
                      </a:extLst>
                    </a:gridCol>
                    <a:gridCol w="1943176">
                      <a:extLst>
                        <a:ext uri="{9D8B030D-6E8A-4147-A177-3AD203B41FA5}">
                          <a16:colId xmlns:a16="http://schemas.microsoft.com/office/drawing/2014/main" val="1445424347"/>
                        </a:ext>
                      </a:extLst>
                    </a:gridCol>
                    <a:gridCol w="1943176">
                      <a:extLst>
                        <a:ext uri="{9D8B030D-6E8A-4147-A177-3AD203B41FA5}">
                          <a16:colId xmlns:a16="http://schemas.microsoft.com/office/drawing/2014/main" val="1473748446"/>
                        </a:ext>
                      </a:extLst>
                    </a:gridCol>
                    <a:gridCol w="1943176">
                      <a:extLst>
                        <a:ext uri="{9D8B030D-6E8A-4147-A177-3AD203B41FA5}">
                          <a16:colId xmlns:a16="http://schemas.microsoft.com/office/drawing/2014/main" val="4114996140"/>
                        </a:ext>
                      </a:extLst>
                    </a:gridCol>
                    <a:gridCol w="1981554">
                      <a:extLst>
                        <a:ext uri="{9D8B030D-6E8A-4147-A177-3AD203B41FA5}">
                          <a16:colId xmlns:a16="http://schemas.microsoft.com/office/drawing/2014/main" val="3018729463"/>
                        </a:ext>
                      </a:extLst>
                    </a:gridCol>
                  </a:tblGrid>
                  <a:tr h="617408">
                    <a:tc gridSpan="5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25" t="-2041" r="-125" b="-1959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578152"/>
                      </a:ext>
                    </a:extLst>
                  </a:tr>
                  <a:tr h="62174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Explosion radius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18831" t="-102041" r="-300649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20261" t="-102041" r="-202614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20261" t="-102041" r="-102614" b="-95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12179" t="-102041" r="-641" b="-95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1377529"/>
                      </a:ext>
                    </a:extLst>
                  </a:tr>
                  <a:tr h="5886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Swept disk mass (</a:t>
                          </a:r>
                          <a:r>
                            <a:rPr lang="en-US" altLang="zh-CN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118831" t="-210638" r="-3006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220261" t="-210638" r="-202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320261" t="-210638" r="-1026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12179" t="-210638" r="-6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195996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8E1C49F1-B307-BEA3-3A8E-150AC82E55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8189527"/>
                  </p:ext>
                </p:extLst>
              </p:nvPr>
            </p:nvGraphicFramePr>
            <p:xfrm>
              <a:off x="545098" y="4135167"/>
              <a:ext cx="10108768" cy="18217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2581">
                      <a:extLst>
                        <a:ext uri="{9D8B030D-6E8A-4147-A177-3AD203B41FA5}">
                          <a16:colId xmlns:a16="http://schemas.microsoft.com/office/drawing/2014/main" val="3479100702"/>
                        </a:ext>
                      </a:extLst>
                    </a:gridCol>
                    <a:gridCol w="1923390">
                      <a:extLst>
                        <a:ext uri="{9D8B030D-6E8A-4147-A177-3AD203B41FA5}">
                          <a16:colId xmlns:a16="http://schemas.microsoft.com/office/drawing/2014/main" val="1445424347"/>
                        </a:ext>
                      </a:extLst>
                    </a:gridCol>
                    <a:gridCol w="1923390">
                      <a:extLst>
                        <a:ext uri="{9D8B030D-6E8A-4147-A177-3AD203B41FA5}">
                          <a16:colId xmlns:a16="http://schemas.microsoft.com/office/drawing/2014/main" val="1473748446"/>
                        </a:ext>
                      </a:extLst>
                    </a:gridCol>
                    <a:gridCol w="1923390">
                      <a:extLst>
                        <a:ext uri="{9D8B030D-6E8A-4147-A177-3AD203B41FA5}">
                          <a16:colId xmlns:a16="http://schemas.microsoft.com/office/drawing/2014/main" val="4114996140"/>
                        </a:ext>
                      </a:extLst>
                    </a:gridCol>
                    <a:gridCol w="2016017">
                      <a:extLst>
                        <a:ext uri="{9D8B030D-6E8A-4147-A177-3AD203B41FA5}">
                          <a16:colId xmlns:a16="http://schemas.microsoft.com/office/drawing/2014/main" val="3018729463"/>
                        </a:ext>
                      </a:extLst>
                    </a:gridCol>
                  </a:tblGrid>
                  <a:tr h="619424">
                    <a:tc gridSpan="5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zh-CN" altLang="zh-CN" sz="1800" b="1" i="1" kern="120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𝑆𝑀𝐵𝐻</m:t>
                                  </m:r>
                                </m:sub>
                              </m:sSub>
                              <m:r>
                                <a:rPr lang="en-US" altLang="zh-CN" sz="1800" b="1" i="1" kern="120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b="1" i="1" kern="120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𝟖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zh-CN" altLang="zh-CN" sz="1800" b="1" i="1" kern="120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⊙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zh-CN" altLang="en-US" sz="1800" b="1" i="1" kern="1200" dirty="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b="1" i="1" kern="1200" dirty="0" smtClean="0">
                                      <a:solidFill>
                                        <a:schemeClr val="lt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𝒎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= 0.1</a:t>
                          </a:r>
                          <a:r>
                            <a:rPr lang="zh-CN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，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800" b="1" i="1" kern="1200" smtClean="0">
                                  <a:solidFill>
                                    <a:schemeClr val="lt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𝜶</m:t>
                              </m:r>
                            </m:oMath>
                          </a14:m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= 0.1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578152"/>
                      </a:ext>
                    </a:extLst>
                  </a:tr>
                  <a:tr h="6217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Explosion radius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1000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CN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g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1377529"/>
                      </a:ext>
                    </a:extLst>
                  </a:tr>
                  <a:tr h="5806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Swept disk mass (</a:t>
                          </a:r>
                          <a:r>
                            <a:rPr lang="en-US" altLang="zh-CN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2.51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31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7.7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8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31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0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31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32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i="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i="0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.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70</m:t>
                              </m:r>
                              <m:r>
                                <a:rPr lang="en-US" altLang="zh-CN" sz="1800" i="1" kern="1200" dirty="0" smtClean="0">
                                  <a:solidFill>
                                    <a:schemeClr val="dk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800" i="1" kern="1200" dirty="0" smtClean="0">
                                      <a:solidFill>
                                        <a:schemeClr val="dk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32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195996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8E1C49F1-B307-BEA3-3A8E-150AC82E550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8189527"/>
                  </p:ext>
                </p:extLst>
              </p:nvPr>
            </p:nvGraphicFramePr>
            <p:xfrm>
              <a:off x="545098" y="4135167"/>
              <a:ext cx="10108768" cy="18217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22581">
                      <a:extLst>
                        <a:ext uri="{9D8B030D-6E8A-4147-A177-3AD203B41FA5}">
                          <a16:colId xmlns:a16="http://schemas.microsoft.com/office/drawing/2014/main" val="3479100702"/>
                        </a:ext>
                      </a:extLst>
                    </a:gridCol>
                    <a:gridCol w="1923390">
                      <a:extLst>
                        <a:ext uri="{9D8B030D-6E8A-4147-A177-3AD203B41FA5}">
                          <a16:colId xmlns:a16="http://schemas.microsoft.com/office/drawing/2014/main" val="1445424347"/>
                        </a:ext>
                      </a:extLst>
                    </a:gridCol>
                    <a:gridCol w="1923390">
                      <a:extLst>
                        <a:ext uri="{9D8B030D-6E8A-4147-A177-3AD203B41FA5}">
                          <a16:colId xmlns:a16="http://schemas.microsoft.com/office/drawing/2014/main" val="1473748446"/>
                        </a:ext>
                      </a:extLst>
                    </a:gridCol>
                    <a:gridCol w="1923390">
                      <a:extLst>
                        <a:ext uri="{9D8B030D-6E8A-4147-A177-3AD203B41FA5}">
                          <a16:colId xmlns:a16="http://schemas.microsoft.com/office/drawing/2014/main" val="4114996140"/>
                        </a:ext>
                      </a:extLst>
                    </a:gridCol>
                    <a:gridCol w="2016017">
                      <a:extLst>
                        <a:ext uri="{9D8B030D-6E8A-4147-A177-3AD203B41FA5}">
                          <a16:colId xmlns:a16="http://schemas.microsoft.com/office/drawing/2014/main" val="3018729463"/>
                        </a:ext>
                      </a:extLst>
                    </a:gridCol>
                  </a:tblGrid>
                  <a:tr h="619424">
                    <a:tc gridSpan="5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t="-2041" r="-125" b="-19591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28578152"/>
                      </a:ext>
                    </a:extLst>
                  </a:tr>
                  <a:tr h="62174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Explosion radius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20395" t="-100000" r="-304605" b="-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21854" t="-100000" r="-206623" b="-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9737" t="-100000" r="-105263" b="-9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01258" t="-100000" r="-629" b="-9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1377529"/>
                      </a:ext>
                    </a:extLst>
                  </a:tr>
                  <a:tr h="5806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Swept disk mass (</a:t>
                          </a:r>
                          <a:r>
                            <a:rPr lang="en-US" altLang="zh-CN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r>
                            <a:rPr lang="en-US" altLang="zh-CN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CN" altLang="en-US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120395" t="-217391" r="-3046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221854" t="-217391" r="-206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319737" t="-217391" r="-10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5"/>
                          <a:stretch>
                            <a:fillRect l="-401258" t="-217391" r="-6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0195996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E8E5284C-745C-6F34-85BE-6720BF84FBEE}"/>
              </a:ext>
            </a:extLst>
          </p:cNvPr>
          <p:cNvSpPr txBox="1"/>
          <p:nvPr/>
        </p:nvSpPr>
        <p:spPr>
          <a:xfrm>
            <a:off x="3048415" y="6211669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AGN disk is based on disk model of </a:t>
            </a:r>
            <a:r>
              <a:rPr lang="en-US" altLang="zh-CN" dirty="0"/>
              <a:t>Kato et al. (2008). </a:t>
            </a:r>
            <a:endParaRPr lang="zh-CN" altLang="en-US" dirty="0"/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D2826A0C-D720-CD82-2B72-22AFC488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408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443254-59B9-2D8C-EC07-05806116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328" y="24848"/>
            <a:ext cx="5301343" cy="1103243"/>
          </a:xfrm>
        </p:spPr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B98253-5376-09CD-BB4E-EC3A79513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8" y="5623350"/>
            <a:ext cx="10143720" cy="1209801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fallback debris collide with AGN disk on X-axis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ejecta in hyperbolic orbit can also fall back to the AGN disk.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7AB7C62-DDA7-2296-5F3E-37D8A85AE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5" y="1268760"/>
            <a:ext cx="10700966" cy="4354590"/>
          </a:xfrm>
          <a:prstGeom prst="rect">
            <a:avLst/>
          </a:prstGeom>
        </p:spPr>
      </p:pic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AF372B0B-09CB-1907-F21D-3F4A3AAD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27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E8820C-7155-6951-4D1C-F29F1EE6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kern="15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</a:t>
            </a:r>
            <a:r>
              <a:rPr lang="en-US" altLang="zh-CN" b="1" kern="15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atio of </a:t>
            </a:r>
            <a:r>
              <a:rPr lang="en-US" altLang="zh-CN" b="1" kern="15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en-US" altLang="zh-CN" b="1" kern="15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allback ejecta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A36B25B-F7DE-AE79-BDE2-1DFBF22115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72987" y="1308790"/>
                <a:ext cx="10515600" cy="4351338"/>
              </a:xfrm>
            </p:spPr>
            <p:txBody>
              <a:bodyPr/>
              <a:lstStyle/>
              <a:p>
                <a:pPr algn="ctr"/>
                <a:r>
                  <a:rPr lang="en-US" altLang="zh-CN" sz="2000" kern="15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Fiducial setting: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b="1" i="1">
                            <a:latin typeface="Cambria Math" panose="02040503050406030204" pitchFamily="18" charset="0"/>
                          </a:rPr>
                          <m:t>𝑺𝑴𝑩𝑯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kern="15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=10</a:t>
                </a:r>
                <a:r>
                  <a:rPr lang="en-US" altLang="zh-CN" sz="2000" kern="150" baseline="3000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7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en-US" altLang="zh-CN" sz="2000" kern="15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Explosion radius</a:t>
                </a:r>
                <a:r>
                  <a:rPr lang="en-US" altLang="zh-CN" sz="2000" kern="15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000" kern="15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100Rg,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Explosion Velocity</a:t>
                </a:r>
                <a:r>
                  <a:rPr lang="en-US" altLang="zh-CN" sz="2000" kern="150" dirty="0"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000" kern="150" dirty="0">
                    <a:effectLst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15000km/s:    Fallback to AGN disk debris ratio = 0.8873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A36B25B-F7DE-AE79-BDE2-1DFBF22115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987" y="1308790"/>
                <a:ext cx="10515600" cy="4351338"/>
              </a:xfrm>
              <a:blipFill>
                <a:blip r:embed="rId2"/>
                <a:stretch>
                  <a:fillRect t="-15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A0E1AE6F-86AD-2999-9BD4-D4DA6B478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020" y="2337156"/>
            <a:ext cx="4375850" cy="3884740"/>
          </a:xfrm>
          <a:prstGeom prst="rect">
            <a:avLst/>
          </a:prstGeom>
        </p:spPr>
      </p:pic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51F6646D-C5A4-4F5E-1BCC-7E073F3CB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D97772E-ADA2-F24C-97E8-65684B0C6817}"/>
              </a:ext>
            </a:extLst>
          </p:cNvPr>
          <p:cNvSpPr/>
          <p:nvPr/>
        </p:nvSpPr>
        <p:spPr>
          <a:xfrm>
            <a:off x="6456040" y="6223878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42234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3023C-45A7-E86D-2469-A2EF1BC06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12"/>
            <a:ext cx="10515600" cy="1697245"/>
          </a:xfrm>
        </p:spPr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falling information of each part of ejecta for fiducial model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5930ED9-52CD-1487-63C0-185DC219D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8" y="2348880"/>
            <a:ext cx="11308268" cy="3272541"/>
          </a:xfr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30B2C885-BB7A-FEBD-CDFC-E12C2E6A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1A2C58-F85E-0C4E-B902-01D744E655F2}"/>
              </a:ext>
            </a:extLst>
          </p:cNvPr>
          <p:cNvSpPr/>
          <p:nvPr/>
        </p:nvSpPr>
        <p:spPr>
          <a:xfrm>
            <a:off x="6456040" y="6223878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722087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9A63D3-C3F8-4829-F776-75A26F50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fallback rate and Light curves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457F238-8CED-2B49-1245-7901C8557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2" y="2156309"/>
            <a:ext cx="5298044" cy="3948387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139C93-FE91-666A-60AF-8DEDDA019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54" y="2156309"/>
            <a:ext cx="5261468" cy="394838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9DE66F1-1D99-9CD8-C8D1-FB8B9F32F22A}"/>
              </a:ext>
            </a:extLst>
          </p:cNvPr>
          <p:cNvSpPr txBox="1"/>
          <p:nvPr/>
        </p:nvSpPr>
        <p:spPr>
          <a:xfrm>
            <a:off x="7579829" y="1649104"/>
            <a:ext cx="29254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Radiation efficiency ∼5%</a:t>
            </a:r>
          </a:p>
        </p:txBody>
      </p:sp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23AF4B0E-FDEC-E8EF-B020-5E33EC8D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268C399-814C-2248-8770-2BF25E5F9A62}"/>
              </a:ext>
            </a:extLst>
          </p:cNvPr>
          <p:cNvSpPr/>
          <p:nvPr/>
        </p:nvSpPr>
        <p:spPr>
          <a:xfrm>
            <a:off x="6456040" y="6223878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423925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716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binary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COs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in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AGN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disks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B4C31C-8436-FD83-F875-27991259A8DF}"/>
              </a:ext>
            </a:extLst>
          </p:cNvPr>
          <p:cNvSpPr/>
          <p:nvPr/>
        </p:nvSpPr>
        <p:spPr>
          <a:xfrm>
            <a:off x="2063553" y="6223878"/>
            <a:ext cx="7442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Cheng</a:t>
            </a:r>
            <a:r>
              <a:rPr lang="zh-CN" altLang="en-US" dirty="0">
                <a:solidFill>
                  <a:srgbClr val="0000FF"/>
                </a:solidFill>
                <a:latin typeface="TeXGyreTermes-Regular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&amp;</a:t>
            </a:r>
            <a:r>
              <a:rPr lang="zh-CN" altLang="en-US" dirty="0">
                <a:solidFill>
                  <a:srgbClr val="0000FF"/>
                </a:solidFill>
                <a:latin typeface="TeXGyreTermes-Regular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Wang</a:t>
            </a:r>
            <a:r>
              <a:rPr lang="zh-CN" altLang="en-US" dirty="0">
                <a:solidFill>
                  <a:srgbClr val="0000FF"/>
                </a:solidFill>
                <a:latin typeface="TeXGyreTermes-Regular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1999</a:t>
            </a:r>
            <a:endParaRPr lang="en" altLang="zh-CN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963681F-93FC-FBA1-B0F8-04DB5DE1F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172" y="1502479"/>
            <a:ext cx="7586221" cy="47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44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8A54B9-FB8F-2919-4854-26398088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curve with other parameters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B8C5D1F-BFDE-6437-83F5-D04AC9E9E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00" y="2780928"/>
            <a:ext cx="3284884" cy="2465090"/>
          </a:xfr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F3B70A-D1B0-89BC-EF87-6DA6085FE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302" y="2780648"/>
            <a:ext cx="3284884" cy="24639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19A173-7450-2686-21E2-C3681C4E6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2" y="2788950"/>
            <a:ext cx="3330134" cy="2497890"/>
          </a:xfrm>
          <a:prstGeom prst="rect">
            <a:avLst/>
          </a:prstGeo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7AD3D6B4-7EA9-8E8D-7F0D-1406B7854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E268DE5-DD6B-5748-B290-8C2CBCFB99C1}"/>
              </a:ext>
            </a:extLst>
          </p:cNvPr>
          <p:cNvSpPr/>
          <p:nvPr/>
        </p:nvSpPr>
        <p:spPr>
          <a:xfrm>
            <a:off x="6456040" y="6223878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624263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C716F5-AA38-77F5-A820-88C667C6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of falling ejecta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4FCFE4-FF11-D261-8177-3E75563FB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40" y="1156377"/>
            <a:ext cx="7056784" cy="5203270"/>
          </a:xfrm>
          <a:prstGeom prst="rect">
            <a:avLst/>
          </a:prstGeom>
        </p:spPr>
      </p:pic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017E6261-C33E-0F3A-0A8B-38B0BD182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194E0A7-E1AE-344B-A2CC-792143A82BE9}"/>
              </a:ext>
            </a:extLst>
          </p:cNvPr>
          <p:cNvSpPr/>
          <p:nvPr/>
        </p:nvSpPr>
        <p:spPr>
          <a:xfrm>
            <a:off x="6940989" y="6304248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17948300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B209B1-5864-5D4B-415D-01090E303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301" y="44624"/>
            <a:ext cx="3674165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b="1" spc="-5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endParaRPr lang="zh-CN" altLang="en-US" b="1" spc="-5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6A24015-3396-31EE-544C-941C7E1B7838}"/>
                  </a:ext>
                </a:extLst>
              </p:cNvPr>
              <p:cNvSpPr txBox="1"/>
              <p:nvPr/>
            </p:nvSpPr>
            <p:spPr>
              <a:xfrm>
                <a:off x="9255790" y="3466681"/>
                <a:ext cx="2043582" cy="3202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𝑆𝑀𝐵𝐻</m:t>
                              </m:r>
                            </m:sub>
                          </m:sSub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6A24015-3396-31EE-544C-941C7E1B7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790" y="3466681"/>
                <a:ext cx="2043582" cy="320280"/>
              </a:xfrm>
              <a:prstGeom prst="rect">
                <a:avLst/>
              </a:prstGeom>
              <a:blipFill>
                <a:blip r:embed="rId9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C66580F-15A4-D942-D7D1-0430F5C57023}"/>
                  </a:ext>
                </a:extLst>
              </p:cNvPr>
              <p:cNvSpPr txBox="1"/>
              <p:nvPr/>
            </p:nvSpPr>
            <p:spPr>
              <a:xfrm>
                <a:off x="9316081" y="19518"/>
                <a:ext cx="2043582" cy="321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𝑆𝑀𝐵𝐻</m:t>
                              </m:r>
                            </m:sub>
                          </m:sSub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1400" i="1" smtClean="0">
                              <a:latin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C66580F-15A4-D942-D7D1-0430F5C570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081" y="19518"/>
                <a:ext cx="2043582" cy="321435"/>
              </a:xfrm>
              <a:prstGeom prst="rect">
                <a:avLst/>
              </a:prstGeom>
              <a:blipFill>
                <a:blip r:embed="rId10"/>
                <a:stretch>
                  <a:fillRect b="-18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形 4">
            <a:extLst>
              <a:ext uri="{FF2B5EF4-FFF2-40B4-BE49-F238E27FC236}">
                <a16:creationId xmlns:a16="http://schemas.microsoft.com/office/drawing/2014/main" id="{13A63521-9A8E-2E2F-017C-9A6C31A2EB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4266" y="1772816"/>
            <a:ext cx="4572000" cy="3952875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8999385-C18E-92B6-E57F-25FEE35A4F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69935" y="-30779"/>
            <a:ext cx="4394752" cy="3515802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4FE223C8-42B9-E2CD-C975-8B058B176D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45806" y="3429000"/>
            <a:ext cx="4318881" cy="3455105"/>
          </a:xfrm>
          <a:prstGeom prst="rect">
            <a:avLst/>
          </a:prstGeom>
        </p:spPr>
      </p:pic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36356CC7-7CB5-1ECD-6C99-97EE0AF74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F0A617-E872-A648-88D3-1D4AF7CB2439}"/>
              </a:ext>
            </a:extLst>
          </p:cNvPr>
          <p:cNvSpPr/>
          <p:nvPr/>
        </p:nvSpPr>
        <p:spPr>
          <a:xfrm>
            <a:off x="1055440" y="6250924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4027269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CCFAB0-495A-C935-39AB-3F84C3904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curves in different bands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AD39541-E3A5-EB4D-8543-A1F0BDDCA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007364"/>
            <a:ext cx="8475960" cy="546836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2BCC58B-9E0F-734F-83F8-2C31E64EA2CA}"/>
              </a:ext>
            </a:extLst>
          </p:cNvPr>
          <p:cNvSpPr/>
          <p:nvPr/>
        </p:nvSpPr>
        <p:spPr>
          <a:xfrm>
            <a:off x="6816080" y="6325463"/>
            <a:ext cx="441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Zhang,</a:t>
            </a:r>
            <a:r>
              <a:rPr lang="zh-CN" altLang="en-US" dirty="0"/>
              <a:t> </a:t>
            </a:r>
            <a:r>
              <a:rPr lang="en-US" altLang="zh-CN" dirty="0"/>
              <a:t>Shu-Rui</a:t>
            </a:r>
            <a:r>
              <a:rPr lang="zh-CN" altLang="en-US" dirty="0"/>
              <a:t> </a:t>
            </a:r>
            <a:r>
              <a:rPr lang="en-US" altLang="zh-CN" dirty="0"/>
              <a:t>et</a:t>
            </a:r>
            <a:r>
              <a:rPr lang="zh-CN" altLang="en-US" dirty="0"/>
              <a:t> </a:t>
            </a:r>
            <a:r>
              <a:rPr lang="en-US" altLang="zh-CN" dirty="0"/>
              <a:t>al.</a:t>
            </a:r>
            <a:r>
              <a:rPr lang="zh-CN" altLang="en-US" dirty="0"/>
              <a:t> </a:t>
            </a:r>
            <a:r>
              <a:rPr lang="en-US" altLang="zh-CN" dirty="0"/>
              <a:t>2023,</a:t>
            </a:r>
            <a:r>
              <a:rPr lang="zh-CN" altLang="en-US" dirty="0"/>
              <a:t> </a:t>
            </a:r>
            <a:r>
              <a:rPr lang="en-US" altLang="zh-CN" dirty="0"/>
              <a:t>MNRAS,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endParaRPr lang="en" altLang="zh-CN" dirty="0"/>
          </a:p>
        </p:txBody>
      </p:sp>
    </p:spTree>
    <p:extLst>
      <p:ext uri="{BB962C8B-B14F-4D97-AF65-F5344CB8AC3E}">
        <p14:creationId xmlns:p14="http://schemas.microsoft.com/office/powerpoint/2010/main" val="2145350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E1B5B-436D-08D8-C30E-EEF91079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81" y="162628"/>
            <a:ext cx="9418320" cy="1010992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83540626-E0E4-62A4-C460-42DF638F435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86153" y="1374539"/>
                <a:ext cx="10806391" cy="2702533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curves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rising rapidly, and decaying with 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𝐿</a:t>
                </a:r>
                <a14:m>
                  <m:oMath xmlns:m="http://schemas.openxmlformats.org/officeDocument/2006/math">
                    <m:r>
                      <a:rPr lang="en-US" altLang="zh-C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−2.8</m:t>
                        </m:r>
                      </m:sup>
                    </m:sSup>
                  </m:oMath>
                </a14:m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The variation time scale ranging from hours to weeks depends on the mass of the SMBH.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hitting between the ejecta and AGN disk can generate high-energy radiation from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hard X-ray to soft-</a:t>
                </a:r>
                <a:r>
                  <a:rPr lang="zh-CN" alt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𝛾 </a:t>
                </a:r>
                <a:r>
                  <a:rPr lang="en-US" altLang="zh-CN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range.</a:t>
                </a:r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83540626-E0E4-62A4-C460-42DF638F43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6153" y="1374539"/>
                <a:ext cx="10806391" cy="2702533"/>
              </a:xfrm>
              <a:blipFill>
                <a:blip r:embed="rId3"/>
                <a:stretch>
                  <a:fillRect l="-939" t="-4695" r="-10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6C816D3F-0CD9-6579-6C4F-010AFAF9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316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k you">
            <a:extLst>
              <a:ext uri="{FF2B5EF4-FFF2-40B4-BE49-F238E27FC236}">
                <a16:creationId xmlns:a16="http://schemas.microsoft.com/office/drawing/2014/main" id="{AAD77F23-282C-9149-873C-54A9A61D69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3752" y="2708920"/>
            <a:ext cx="4608512" cy="21602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8000" dirty="0"/>
              <a:t>Thank you</a:t>
            </a:r>
            <a:r>
              <a:rPr lang="en-US" altLang="zh-CN" sz="8000" dirty="0"/>
              <a:t>!</a:t>
            </a:r>
            <a:endParaRPr sz="8000" dirty="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C7A77F5E-6BAB-6B42-0FF2-DA485DB73F2C}"/>
              </a:ext>
            </a:extLst>
          </p:cNvPr>
          <p:cNvSpPr txBox="1">
            <a:spLocks/>
          </p:cNvSpPr>
          <p:nvPr/>
        </p:nvSpPr>
        <p:spPr>
          <a:xfrm>
            <a:off x="1919536" y="116632"/>
            <a:ext cx="8136904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600" b="1" dirty="0">
                <a:solidFill>
                  <a:srgbClr val="0070C0"/>
                </a:solidFill>
              </a:rPr>
              <a:t>Suggestions</a:t>
            </a:r>
            <a:r>
              <a:rPr kumimoji="1" lang="zh-CN" altLang="en-US" sz="36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and</a:t>
            </a:r>
            <a:r>
              <a:rPr kumimoji="1" lang="zh-CN" altLang="en-US" sz="36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comments</a:t>
            </a:r>
            <a:r>
              <a:rPr kumimoji="1" lang="zh-CN" altLang="en-US" sz="36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are</a:t>
            </a:r>
            <a:r>
              <a:rPr kumimoji="1" lang="zh-CN" altLang="en-US" sz="3600" b="1" dirty="0">
                <a:solidFill>
                  <a:srgbClr val="0070C0"/>
                </a:solidFill>
              </a:rPr>
              <a:t> </a:t>
            </a:r>
            <a:r>
              <a:rPr kumimoji="1" lang="en-US" altLang="zh-CN" sz="3600" b="1" dirty="0">
                <a:solidFill>
                  <a:srgbClr val="0070C0"/>
                </a:solidFill>
              </a:rPr>
              <a:t>welcomed!</a:t>
            </a:r>
            <a:endParaRPr kumimoji="1" lang="zh-CN" altLang="en-US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31B191-2EC1-5250-8429-A2993D26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Energetics of supernovae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E402F8C-4A21-542B-933C-CD1D6B8A5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3" b="-1"/>
          <a:stretch/>
        </p:blipFill>
        <p:spPr>
          <a:xfrm>
            <a:off x="838200" y="2306012"/>
            <a:ext cx="10515600" cy="2058719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364F146-767A-3E09-EC21-699F28E849E0}"/>
              </a:ext>
            </a:extLst>
          </p:cNvPr>
          <p:cNvSpPr txBox="1"/>
          <p:nvPr/>
        </p:nvSpPr>
        <p:spPr>
          <a:xfrm>
            <a:off x="3048415" y="5187434"/>
            <a:ext cx="6095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Wikipedia term: </a:t>
            </a:r>
            <a:r>
              <a:rPr lang="en-US" altLang="zh-C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Supernova</a:t>
            </a:r>
          </a:p>
        </p:txBody>
      </p:sp>
    </p:spTree>
    <p:extLst>
      <p:ext uri="{BB962C8B-B14F-4D97-AF65-F5344CB8AC3E}">
        <p14:creationId xmlns:p14="http://schemas.microsoft.com/office/powerpoint/2010/main" val="226263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3" y="264791"/>
            <a:ext cx="7161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binary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COs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in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AGN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disks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B4C31C-8436-FD83-F875-27991259A8DF}"/>
              </a:ext>
            </a:extLst>
          </p:cNvPr>
          <p:cNvSpPr/>
          <p:nvPr/>
        </p:nvSpPr>
        <p:spPr>
          <a:xfrm>
            <a:off x="5644212" y="5445224"/>
            <a:ext cx="2711095" cy="369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e.g.</a:t>
            </a:r>
            <a:r>
              <a:rPr lang="zh-CN" altLang="en-US" dirty="0">
                <a:solidFill>
                  <a:srgbClr val="0000FF"/>
                </a:solidFill>
                <a:latin typeface="TeXGyreTermes-Regular"/>
              </a:rPr>
              <a:t> </a:t>
            </a:r>
            <a:r>
              <a:rPr lang="en" altLang="zh-CN" dirty="0">
                <a:solidFill>
                  <a:srgbClr val="0000FF"/>
                </a:solidFill>
                <a:latin typeface="TeXGyreTermes-Regular"/>
              </a:rPr>
              <a:t>Tagawa et al. </a:t>
            </a:r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2020</a:t>
            </a:r>
            <a:endParaRPr lang="en" altLang="zh-CN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4AFA142-E9A1-89E5-AEAD-5BF260E863F2}"/>
              </a:ext>
            </a:extLst>
          </p:cNvPr>
          <p:cNvSpPr txBox="1"/>
          <p:nvPr/>
        </p:nvSpPr>
        <p:spPr>
          <a:xfrm>
            <a:off x="2207568" y="1052737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00B050"/>
                </a:solidFill>
              </a:rPr>
              <a:t>BH+BH</a:t>
            </a:r>
            <a:endParaRPr kumimoji="1" lang="zh-CN" altLang="en-US" sz="2400" dirty="0">
              <a:solidFill>
                <a:srgbClr val="00B05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70E533E-4977-56BD-A9B7-3BBD1AB00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755576"/>
            <a:ext cx="4377187" cy="34976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1B855E0-B8F7-D2DF-2C56-991163A78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77" y="1591099"/>
            <a:ext cx="5685951" cy="366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4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21FDB3-5106-4D38-B608-377812835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90" y="222431"/>
            <a:ext cx="8004080" cy="874841"/>
          </a:xfrm>
        </p:spPr>
        <p:txBody>
          <a:bodyPr>
            <a:noAutofit/>
          </a:bodyPr>
          <a:lstStyle/>
          <a:p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Simulation of BWD Collisions</a:t>
            </a:r>
            <a:endParaRPr lang="zh-CN" altLang="en-US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96853AE-220B-4758-9906-C83F44E102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6506" y="1677228"/>
                <a:ext cx="6061262" cy="2441520"/>
              </a:xfrm>
            </p:spPr>
            <p:txBody>
              <a:bodyPr>
                <a:normAutofit fontScale="92500" lnSpcReduction="20000"/>
              </a:bodyPr>
              <a:lstStyle/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outcome depends on several factors: their masses and nuclear compositions; their relative speed; and the distance of closest approach.</a:t>
                </a:r>
                <a:endParaRPr lang="it-IT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velocity of the supernova photosphere is 13,000-16,000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slightly higher than that observed in average </a:t>
                </a:r>
                <a:r>
                  <a:rPr lang="en-US" altLang="zh-CN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SNe</a:t>
                </a: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Ia.</a:t>
                </a:r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996853AE-220B-4758-9906-C83F44E102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6506" y="1677228"/>
                <a:ext cx="6061262" cy="2441520"/>
              </a:xfrm>
              <a:blipFill>
                <a:blip r:embed="rId3"/>
                <a:stretch>
                  <a:fillRect l="-1464" t="-5729" r="-1674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474B3ED8-D62B-C292-A268-25D040D9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5441" y="5553488"/>
            <a:ext cx="702200" cy="395078"/>
          </a:xfrm>
        </p:spPr>
        <p:txBody>
          <a:bodyPr/>
          <a:lstStyle/>
          <a:p>
            <a:pPr algn="ctr" defTabSz="342900">
              <a:defRPr/>
            </a:pPr>
            <a:fld id="{4FAB73BC-B049-4115-A692-8D63A059BFB8}" type="slidenum">
              <a:rPr lang="en-US" sz="2100">
                <a:solidFill>
                  <a:srgbClr val="44546A">
                    <a:lumMod val="60000"/>
                    <a:lumOff val="40000"/>
                  </a:srgbClr>
                </a:solidFill>
                <a:latin typeface="微软雅黑"/>
                <a:ea typeface="微软雅黑"/>
              </a:rPr>
              <a:pPr algn="ctr" defTabSz="342900">
                <a:defRPr/>
              </a:pPr>
              <a:t>5</a:t>
            </a:fld>
            <a:endParaRPr lang="en-US" sz="2100" dirty="0">
              <a:solidFill>
                <a:srgbClr val="44546A">
                  <a:lumMod val="60000"/>
                  <a:lumOff val="40000"/>
                </a:srgbClr>
              </a:solidFill>
              <a:latin typeface="微软雅黑"/>
              <a:ea typeface="微软雅黑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7A638EE-9A82-4194-B18B-092569F60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206832"/>
            <a:ext cx="3222198" cy="49025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0D4F83F-2A22-4FB7-87C8-C3C341386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4345733"/>
            <a:ext cx="6497867" cy="181927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8BDFD47-EF5B-49DB-8BAE-C1A2A1CAFCE5}"/>
              </a:ext>
            </a:extLst>
          </p:cNvPr>
          <p:cNvSpPr txBox="1"/>
          <p:nvPr/>
        </p:nvSpPr>
        <p:spPr>
          <a:xfrm>
            <a:off x="836544" y="6225262"/>
            <a:ext cx="592754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 err="1">
                <a:solidFill>
                  <a:srgbClr val="222222"/>
                </a:solidFill>
                <a:latin typeface="-apple-system"/>
              </a:rPr>
              <a:t>Rosswog</a:t>
            </a:r>
            <a:r>
              <a:rPr lang="en-US" altLang="zh-CN" sz="1350" dirty="0">
                <a:solidFill>
                  <a:srgbClr val="222222"/>
                </a:solidFill>
                <a:latin typeface="-apple-system"/>
              </a:rPr>
              <a:t>, S., Kasen, D., </a:t>
            </a:r>
            <a:r>
              <a:rPr lang="en-US" altLang="zh-CN" sz="1350" dirty="0" err="1">
                <a:solidFill>
                  <a:srgbClr val="222222"/>
                </a:solidFill>
                <a:latin typeface="-apple-system"/>
              </a:rPr>
              <a:t>Guillochon</a:t>
            </a:r>
            <a:r>
              <a:rPr lang="en-US" altLang="zh-CN" sz="1350" dirty="0">
                <a:solidFill>
                  <a:srgbClr val="222222"/>
                </a:solidFill>
                <a:latin typeface="-apple-system"/>
              </a:rPr>
              <a:t>, J., &amp; Ramirez-Ruiz, E. 2009, </a:t>
            </a:r>
            <a:r>
              <a:rPr lang="en-US" altLang="zh-CN" sz="1350" dirty="0" err="1">
                <a:solidFill>
                  <a:srgbClr val="222222"/>
                </a:solidFill>
                <a:latin typeface="-apple-system"/>
              </a:rPr>
              <a:t>ApJ</a:t>
            </a:r>
            <a:r>
              <a:rPr lang="en-US" altLang="zh-CN" sz="1350" dirty="0">
                <a:solidFill>
                  <a:srgbClr val="222222"/>
                </a:solidFill>
                <a:latin typeface="-apple-system"/>
              </a:rPr>
              <a:t>, 705, L128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7E04D0B-0B87-46E7-86FA-4ADF572F9E6F}"/>
              </a:ext>
            </a:extLst>
          </p:cNvPr>
          <p:cNvSpPr txBox="1"/>
          <p:nvPr/>
        </p:nvSpPr>
        <p:spPr>
          <a:xfrm>
            <a:off x="8412876" y="6225262"/>
            <a:ext cx="189012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350" dirty="0">
                <a:solidFill>
                  <a:srgbClr val="222222"/>
                </a:solidFill>
                <a:latin typeface="-apple-system"/>
              </a:rPr>
              <a:t>(</a:t>
            </a:r>
            <a:r>
              <a:rPr lang="en-US" altLang="zh-CN" sz="1350" dirty="0" err="1">
                <a:solidFill>
                  <a:srgbClr val="222222"/>
                </a:solidFill>
                <a:latin typeface="-apple-system"/>
              </a:rPr>
              <a:t>Raskin</a:t>
            </a:r>
            <a:r>
              <a:rPr lang="en-US" altLang="zh-CN" sz="1350" dirty="0">
                <a:solidFill>
                  <a:srgbClr val="222222"/>
                </a:solidFill>
                <a:latin typeface="-apple-system"/>
              </a:rPr>
              <a:t> et al. 2009)</a:t>
            </a:r>
          </a:p>
        </p:txBody>
      </p:sp>
    </p:spTree>
    <p:extLst>
      <p:ext uri="{BB962C8B-B14F-4D97-AF65-F5344CB8AC3E}">
        <p14:creationId xmlns:p14="http://schemas.microsoft.com/office/powerpoint/2010/main" val="148329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2" y="264791"/>
            <a:ext cx="6621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binary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WDs</a:t>
            </a:r>
            <a:r>
              <a:rPr lang="zh-CN" altLang="en-US" sz="3600" b="1" dirty="0">
                <a:solidFill>
                  <a:srgbClr val="0070C0"/>
                </a:solidFill>
              </a:rPr>
              <a:t>：</a:t>
            </a:r>
            <a:r>
              <a:rPr lang="en-US" altLang="zh-CN" sz="3600" b="1" dirty="0" err="1">
                <a:solidFill>
                  <a:srgbClr val="0070C0"/>
                </a:solidFill>
              </a:rPr>
              <a:t>SNIa</a:t>
            </a:r>
            <a:r>
              <a:rPr lang="zh-CN" altLang="en-US" sz="3600" b="1" dirty="0">
                <a:solidFill>
                  <a:srgbClr val="0070C0"/>
                </a:solidFill>
              </a:rPr>
              <a:t>？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B4C31C-8436-FD83-F875-27991259A8DF}"/>
              </a:ext>
            </a:extLst>
          </p:cNvPr>
          <p:cNvSpPr/>
          <p:nvPr/>
        </p:nvSpPr>
        <p:spPr>
          <a:xfrm>
            <a:off x="1775520" y="5951021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" altLang="zh-CN" dirty="0">
                <a:solidFill>
                  <a:srgbClr val="0000FF"/>
                </a:solidFill>
                <a:latin typeface="TeXGyreTermes-Regular"/>
              </a:rPr>
              <a:t>Kashyap et al. 2018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6D43FE-DB72-5CB9-915E-8EE0DC45C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7" y="949383"/>
            <a:ext cx="5968959" cy="47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4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VITY Collaboration et al (2018)">
            <a:extLst>
              <a:ext uri="{FF2B5EF4-FFF2-40B4-BE49-F238E27FC236}">
                <a16:creationId xmlns:a16="http://schemas.microsoft.com/office/drawing/2014/main" id="{EF5C92F6-F562-2243-8216-7E015B8E82BF}"/>
              </a:ext>
            </a:extLst>
          </p:cNvPr>
          <p:cNvSpPr txBox="1"/>
          <p:nvPr/>
        </p:nvSpPr>
        <p:spPr>
          <a:xfrm>
            <a:off x="5018436" y="8018329"/>
            <a:ext cx="466873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dirty="0"/>
              <a:t>GRAVITY Collaboration et al (2018)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BFAE32A-0534-5D4F-8267-C7CA8B283D8B}"/>
              </a:ext>
            </a:extLst>
          </p:cNvPr>
          <p:cNvSpPr txBox="1"/>
          <p:nvPr/>
        </p:nvSpPr>
        <p:spPr>
          <a:xfrm>
            <a:off x="2063552" y="264791"/>
            <a:ext cx="4821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</a:rPr>
              <a:t>Collisions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of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binary</a:t>
            </a:r>
            <a:r>
              <a:rPr lang="zh-CN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zh-CN" sz="3600" b="1" dirty="0">
                <a:solidFill>
                  <a:srgbClr val="0070C0"/>
                </a:solidFill>
              </a:rPr>
              <a:t>WDs</a:t>
            </a:r>
            <a:endParaRPr lang="en" altLang="zh-CN" sz="3600" dirty="0">
              <a:solidFill>
                <a:srgbClr val="0070C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FB4C31C-8436-FD83-F875-27991259A8DF}"/>
              </a:ext>
            </a:extLst>
          </p:cNvPr>
          <p:cNvSpPr/>
          <p:nvPr/>
        </p:nvSpPr>
        <p:spPr>
          <a:xfrm>
            <a:off x="1775520" y="5951021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Ji</a:t>
            </a:r>
            <a:r>
              <a:rPr lang="zh-CN" altLang="en-US" dirty="0">
                <a:solidFill>
                  <a:srgbClr val="0000FF"/>
                </a:solidFill>
                <a:latin typeface="TeXGyreTermes-Regular"/>
              </a:rPr>
              <a:t> </a:t>
            </a:r>
            <a:r>
              <a:rPr lang="en" altLang="zh-CN" dirty="0">
                <a:solidFill>
                  <a:srgbClr val="0000FF"/>
                </a:solidFill>
                <a:latin typeface="TeXGyreTermes-Regular"/>
              </a:rPr>
              <a:t>et al. 201</a:t>
            </a:r>
            <a:r>
              <a:rPr lang="en-US" altLang="zh-CN" dirty="0">
                <a:solidFill>
                  <a:srgbClr val="0000FF"/>
                </a:solidFill>
                <a:latin typeface="TeXGyreTermes-Regular"/>
              </a:rPr>
              <a:t>3</a:t>
            </a:r>
            <a:endParaRPr lang="en" altLang="zh-CN" dirty="0">
              <a:solidFill>
                <a:srgbClr val="0000FF"/>
              </a:solidFill>
              <a:latin typeface="TeXGyreTermes-Regular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57B2ED9-A7A0-BACD-B88B-856E7CD54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136513"/>
            <a:ext cx="6016160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7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A0786-ED3C-40D4-A5ED-89106917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0"/>
            <a:ext cx="11234463" cy="79110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Accretion-modified Stars</a:t>
            </a:r>
            <a:r>
              <a:rPr lang="zh-CN" altLang="en-US" b="1" dirty="0">
                <a:latin typeface="Times New Roman" panose="02020603050405020304" pitchFamily="18" charset="0"/>
                <a:ea typeface="等线" panose="02010600030101010101" pitchFamily="2" charset="-122"/>
              </a:rPr>
              <a:t>（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AMS</a:t>
            </a:r>
            <a:r>
              <a:rPr lang="zh-CN" altLang="en-US" b="1" dirty="0">
                <a:latin typeface="Times New Roman" panose="02020603050405020304" pitchFamily="18" charset="0"/>
                <a:ea typeface="等线" panose="02010600030101010101" pitchFamily="2" charset="-122"/>
              </a:rPr>
              <a:t>）</a:t>
            </a:r>
            <a:r>
              <a:rPr lang="en-US" altLang="zh-CN" b="1" dirty="0">
                <a:latin typeface="Times New Roman" panose="02020603050405020304" pitchFamily="18" charset="0"/>
                <a:ea typeface="等线" panose="02010600030101010101" pitchFamily="2" charset="-122"/>
              </a:rPr>
              <a:t> in AGN Disks</a:t>
            </a:r>
            <a:endParaRPr lang="zh-CN" altLang="en-US" b="1" dirty="0"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18ED20EA-E2B1-411D-B74D-0C47948C4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t="1" b="7041"/>
          <a:stretch/>
        </p:blipFill>
        <p:spPr>
          <a:xfrm>
            <a:off x="500210" y="1284270"/>
            <a:ext cx="6217997" cy="1894378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E74CE58-6313-414D-B943-63AB74B7E6E5}"/>
              </a:ext>
            </a:extLst>
          </p:cNvPr>
          <p:cNvSpPr txBox="1"/>
          <p:nvPr/>
        </p:nvSpPr>
        <p:spPr>
          <a:xfrm>
            <a:off x="1375278" y="6355252"/>
            <a:ext cx="94414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Wang, Jian-Min, et al. </a:t>
            </a:r>
            <a:r>
              <a:rPr lang="en-US" altLang="zh-CN" dirty="0" err="1">
                <a:solidFill>
                  <a:srgbClr val="222222"/>
                </a:solidFill>
                <a:latin typeface="-apple-system"/>
              </a:rPr>
              <a:t>ApJL</a:t>
            </a:r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 911 (2021): L14.</a:t>
            </a:r>
            <a:endParaRPr lang="zh-CN" altLang="en-US" dirty="0">
              <a:solidFill>
                <a:srgbClr val="222222"/>
              </a:solidFill>
              <a:latin typeface="-apple-system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A41A38D-0375-4684-B16C-C98307FBC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08" y="791110"/>
            <a:ext cx="3836421" cy="28882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FC9AFAD-1028-4532-8F7A-7EB29D8807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630" y="4367791"/>
            <a:ext cx="3477871" cy="1149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A41279EA-8DD9-48CB-9BCC-B01D10D5952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3679353"/>
                <a:ext cx="7528708" cy="26362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Compact objects inevitably form AMSs in the extremely dense environment of SMBH-disks;</a:t>
                </a:r>
              </a:p>
              <a:p>
                <a:pPr algn="just">
                  <a:lnSpc>
                    <a:spcPct val="10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AMS black holes are episodically accreting with hyper-Eddington rates (∼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𝐸𝑑𝑑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duty cycles of 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内容占位符 2">
                <a:extLst>
                  <a:ext uri="{FF2B5EF4-FFF2-40B4-BE49-F238E27FC236}">
                    <a16:creationId xmlns:a16="http://schemas.microsoft.com/office/drawing/2014/main" id="{A41279EA-8DD9-48CB-9BCC-B01D10D59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79353"/>
                <a:ext cx="7528708" cy="2636225"/>
              </a:xfrm>
              <a:prstGeom prst="rect">
                <a:avLst/>
              </a:prstGeom>
              <a:blipFill>
                <a:blip r:embed="rId6"/>
                <a:stretch>
                  <a:fillRect l="-1457" t="-2546" r="-16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4">
            <a:extLst>
              <a:ext uri="{FF2B5EF4-FFF2-40B4-BE49-F238E27FC236}">
                <a16:creationId xmlns:a16="http://schemas.microsoft.com/office/drawing/2014/main" id="{C890AFCC-34C5-CC2C-DF36-A382F939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276533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23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4CD600-372C-6DE3-128B-A59672B5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98" y="65594"/>
            <a:ext cx="12012803" cy="1109361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Supernova explosions in AGN disks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8B79D39-C0C4-F185-94E2-3C9B9C4F7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99" y="2636912"/>
            <a:ext cx="6152505" cy="1989899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BF8EA32-33F6-7DC3-A7A1-628A7456C941}"/>
              </a:ext>
            </a:extLst>
          </p:cNvPr>
          <p:cNvSpPr txBox="1"/>
          <p:nvPr/>
        </p:nvSpPr>
        <p:spPr>
          <a:xfrm>
            <a:off x="5635296" y="5856673"/>
            <a:ext cx="5666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Grishin, E., Bobrick, A., Hirai, R., Mandel, I., &amp; </a:t>
            </a:r>
            <a:r>
              <a:rPr lang="en-US" altLang="zh-CN" dirty="0" err="1">
                <a:solidFill>
                  <a:srgbClr val="222222"/>
                </a:solidFill>
                <a:latin typeface="-apple-system"/>
              </a:rPr>
              <a:t>Perets</a:t>
            </a:r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, H. B. 2021, MNRAS, 507, 156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C493F0-15C5-A48F-5738-F19C1383F9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"/>
          <a:stretch/>
        </p:blipFill>
        <p:spPr>
          <a:xfrm>
            <a:off x="0" y="1214815"/>
            <a:ext cx="5182758" cy="451913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5F1C3A-D6C6-F958-9F6A-068F1E1E91E7}"/>
              </a:ext>
            </a:extLst>
          </p:cNvPr>
          <p:cNvSpPr txBox="1"/>
          <p:nvPr/>
        </p:nvSpPr>
        <p:spPr>
          <a:xfrm>
            <a:off x="0" y="6133672"/>
            <a:ext cx="60039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Zhu, J.-P., Yang, Y.-P., Zhang, B., et al. 2021, </a:t>
            </a:r>
            <a:r>
              <a:rPr lang="en-US" altLang="zh-CN" dirty="0" err="1">
                <a:solidFill>
                  <a:srgbClr val="222222"/>
                </a:solidFill>
                <a:latin typeface="-apple-system"/>
              </a:rPr>
              <a:t>ApJL</a:t>
            </a:r>
            <a:r>
              <a:rPr lang="en-US" altLang="zh-CN" dirty="0">
                <a:solidFill>
                  <a:srgbClr val="222222"/>
                </a:solidFill>
                <a:latin typeface="-apple-system"/>
              </a:rPr>
              <a:t>, 914, L19</a:t>
            </a:r>
          </a:p>
        </p:txBody>
      </p:sp>
      <p:sp>
        <p:nvSpPr>
          <p:cNvPr id="6" name="灯片编号占位符 4">
            <a:extLst>
              <a:ext uri="{FF2B5EF4-FFF2-40B4-BE49-F238E27FC236}">
                <a16:creationId xmlns:a16="http://schemas.microsoft.com/office/drawing/2014/main" id="{2F78B453-B285-A054-9304-0E4D4BF7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0974" y="6172205"/>
            <a:ext cx="936266" cy="52677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86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2653</TotalTime>
  <Words>1929</Words>
  <Application>Microsoft Macintosh PowerPoint</Application>
  <PresentationFormat>宽屏</PresentationFormat>
  <Paragraphs>205</Paragraphs>
  <Slides>36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-apple-system</vt:lpstr>
      <vt:lpstr>等线</vt:lpstr>
      <vt:lpstr>等线 Light</vt:lpstr>
      <vt:lpstr>华文行楷</vt:lpstr>
      <vt:lpstr>宋体</vt:lpstr>
      <vt:lpstr>微软雅黑</vt:lpstr>
      <vt:lpstr>SimSun-ExtB</vt:lpstr>
      <vt:lpstr>TeXGyreTermes-Regular</vt:lpstr>
      <vt:lpstr>Arial</vt:lpstr>
      <vt:lpstr>Calibri</vt:lpstr>
      <vt:lpstr>Calibri Light</vt:lpstr>
      <vt:lpstr>Cambria Math</vt:lpstr>
      <vt:lpstr>Times New Roman</vt:lpstr>
      <vt:lpstr>Times Roman</vt:lpstr>
      <vt:lpstr>Office 主题</vt:lpstr>
      <vt:lpstr>Collision of White Dwarf- White Dwarf in AGN Disk</vt:lpstr>
      <vt:lpstr>Outline</vt:lpstr>
      <vt:lpstr>PowerPoint 演示文稿</vt:lpstr>
      <vt:lpstr>PowerPoint 演示文稿</vt:lpstr>
      <vt:lpstr>Simulation of BWD Collisions</vt:lpstr>
      <vt:lpstr>PowerPoint 演示文稿</vt:lpstr>
      <vt:lpstr>PowerPoint 演示文稿</vt:lpstr>
      <vt:lpstr>Accretion-modified Stars（AMS） in AGN Disks</vt:lpstr>
      <vt:lpstr>Supernova explosions in AGN disks</vt:lpstr>
      <vt:lpstr>On the Jacobi capture origin of binaries</vt:lpstr>
      <vt:lpstr>WDs Close Encounters in an AGN disk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Main results</vt:lpstr>
      <vt:lpstr>Swept disk mass when explosion  </vt:lpstr>
      <vt:lpstr>Model</vt:lpstr>
      <vt:lpstr>Ratio of fallback ejecta</vt:lpstr>
      <vt:lpstr>The falling information of each part of ejecta for fiducial model</vt:lpstr>
      <vt:lpstr>Mass fallback rate and Light curves</vt:lpstr>
      <vt:lpstr>Light curve with other parameters</vt:lpstr>
      <vt:lpstr>Distribution of falling ejecta</vt:lpstr>
      <vt:lpstr>SED</vt:lpstr>
      <vt:lpstr>Light curves in different bands</vt:lpstr>
      <vt:lpstr>Main Conclusions</vt:lpstr>
      <vt:lpstr>Thank you!</vt:lpstr>
      <vt:lpstr>Energetics of supernovae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Microsoft Office User</cp:lastModifiedBy>
  <cp:revision>394</cp:revision>
  <dcterms:created xsi:type="dcterms:W3CDTF">2020-09-08T00:33:25Z</dcterms:created>
  <dcterms:modified xsi:type="dcterms:W3CDTF">2023-07-06T00:33:40Z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2052-2.6.1.4274</vt:lpwstr>
  </property>
</Properties>
</file>