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4" r:id="rId3"/>
    <p:sldId id="295" r:id="rId4"/>
    <p:sldId id="264" r:id="rId5"/>
    <p:sldId id="257" r:id="rId6"/>
    <p:sldId id="268" r:id="rId7"/>
    <p:sldId id="300" r:id="rId8"/>
    <p:sldId id="263" r:id="rId9"/>
    <p:sldId id="279" r:id="rId10"/>
    <p:sldId id="293" r:id="rId11"/>
    <p:sldId id="292" r:id="rId12"/>
    <p:sldId id="296" r:id="rId13"/>
    <p:sldId id="298" r:id="rId14"/>
    <p:sldId id="305" r:id="rId15"/>
    <p:sldId id="306" r:id="rId16"/>
    <p:sldId id="303" r:id="rId17"/>
    <p:sldId id="310" r:id="rId18"/>
    <p:sldId id="302" r:id="rId19"/>
    <p:sldId id="301" r:id="rId20"/>
    <p:sldId id="307" r:id="rId21"/>
    <p:sldId id="284" r:id="rId22"/>
    <p:sldId id="285" r:id="rId23"/>
    <p:sldId id="286" r:id="rId24"/>
    <p:sldId id="287" r:id="rId25"/>
    <p:sldId id="288" r:id="rId26"/>
    <p:sldId id="290" r:id="rId27"/>
    <p:sldId id="311" r:id="rId28"/>
    <p:sldId id="289" r:id="rId29"/>
    <p:sldId id="291" r:id="rId30"/>
    <p:sldId id="308" r:id="rId31"/>
    <p:sldId id="309" r:id="rId32"/>
    <p:sldId id="265" r:id="rId33"/>
    <p:sldId id="271" r:id="rId34"/>
    <p:sldId id="278" r:id="rId35"/>
    <p:sldId id="269" r:id="rId36"/>
    <p:sldId id="273" r:id="rId37"/>
    <p:sldId id="274" r:id="rId38"/>
    <p:sldId id="275" r:id="rId39"/>
    <p:sldId id="276" r:id="rId4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22" y="-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0B18A-A988-416F-AB1E-286D37406DAA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D58B6-5F8C-4DF6-9C3D-75AA57E3A46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63013-38A3-4A7E-AA4C-A9BC89C6830B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921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7388" y="4341813"/>
            <a:ext cx="5486400" cy="4114800"/>
          </a:xfrm>
          <a:noFill/>
          <a:ln/>
        </p:spPr>
        <p:txBody>
          <a:bodyPr wrap="none" anchor="ctr"/>
          <a:lstStyle/>
          <a:p>
            <a:r>
              <a:rPr lang="en-US" altLang="zh-CN"/>
              <a:t>&lt; 30 pp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脉冲星与我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My road to pulsar research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/>
              <a:t>Youling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Yue</a:t>
            </a:r>
            <a:r>
              <a:rPr lang="en-US" altLang="zh-CN" dirty="0" smtClean="0"/>
              <a:t> </a:t>
            </a:r>
            <a:r>
              <a:rPr lang="zh-CN" altLang="en-US" dirty="0" smtClean="0"/>
              <a:t>岳友岭</a:t>
            </a:r>
            <a:endParaRPr lang="en-US" altLang="zh-CN" dirty="0" smtClean="0"/>
          </a:p>
          <a:p>
            <a:r>
              <a:rPr lang="en-US" altLang="zh-CN" dirty="0" smtClean="0"/>
              <a:t>With thanks to many people</a:t>
            </a:r>
          </a:p>
          <a:p>
            <a:r>
              <a:rPr lang="en-US" altLang="zh-CN" dirty="0" smtClean="0"/>
              <a:t>2023.7 FPS12 </a:t>
            </a:r>
            <a:r>
              <a:rPr lang="en-US" altLang="zh-CN" dirty="0" err="1" smtClean="0"/>
              <a:t>Nanyang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556A80F-417C-49F0-8A16-DD193C873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2" y="244978"/>
            <a:ext cx="5385662" cy="877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彭老师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9240"/>
            <a:ext cx="9187729" cy="507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我的工作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~</a:t>
            </a:r>
            <a:r>
              <a:rPr lang="en-US" altLang="zh-CN" dirty="0" smtClean="0"/>
              <a:t>2004-2009</a:t>
            </a:r>
          </a:p>
          <a:p>
            <a:pPr lvl="1"/>
            <a:r>
              <a:rPr lang="en-US" altLang="zh-CN" dirty="0" smtClean="0"/>
              <a:t>PSR </a:t>
            </a:r>
            <a:r>
              <a:rPr lang="en-US" altLang="zh-CN" dirty="0" smtClean="0"/>
              <a:t>B0943+10 </a:t>
            </a:r>
            <a:r>
              <a:rPr lang="zh-CN" altLang="en-US" dirty="0" smtClean="0"/>
              <a:t>的小质量夸克星模型</a:t>
            </a:r>
          </a:p>
          <a:p>
            <a:pPr lvl="1"/>
            <a:r>
              <a:rPr lang="en-US" altLang="zh-CN" dirty="0" smtClean="0"/>
              <a:t>PSR B1257+12 </a:t>
            </a:r>
            <a:r>
              <a:rPr lang="zh-CN" altLang="en-US" dirty="0" smtClean="0"/>
              <a:t>的小质量夸克星模型</a:t>
            </a:r>
          </a:p>
          <a:p>
            <a:pPr lvl="1"/>
            <a:r>
              <a:rPr lang="zh-CN" altLang="en-US" dirty="0" smtClean="0"/>
              <a:t>脉冲星的制动指数的双成分模型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-76200" y="1743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766888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9448800" y="16002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9829800" y="1219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/>
              <a:t>earth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 flipV="1">
            <a:off x="4876800" y="3367088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791200" y="39004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dirty="0">
                <a:solidFill>
                  <a:srgbClr val="CC0066"/>
                </a:solidFill>
                <a:ea typeface="微软雅黑" pitchFamily="34" charset="-122"/>
              </a:rPr>
              <a:t>热斑</a:t>
            </a: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4648200" y="3138488"/>
            <a:ext cx="228600" cy="228600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pic>
        <p:nvPicPr>
          <p:cNvPr id="27662" name="Picture 14" descr="800px-Pulsar_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05200" y="2514600"/>
            <a:ext cx="3352800" cy="2514600"/>
          </a:xfrm>
          <a:prstGeom prst="rect">
            <a:avLst/>
          </a:prstGeom>
          <a:noFill/>
        </p:spPr>
      </p:pic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-2419350" y="60198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/>
              <a:t>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print"/>
          <a:srcRect b="32222"/>
          <a:stretch>
            <a:fillRect/>
          </a:stretch>
        </p:blipFill>
        <p:spPr bwMode="auto">
          <a:xfrm>
            <a:off x="838200" y="838200"/>
            <a:ext cx="73152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结论</a:t>
            </a:r>
            <a:endParaRPr lang="en-US" altLang="zh-CN" dirty="0" smtClean="0"/>
          </a:p>
          <a:p>
            <a:r>
              <a:rPr lang="zh-CN" altLang="en-US" dirty="0" smtClean="0"/>
              <a:t>一些离散的信息</a:t>
            </a:r>
            <a:endParaRPr lang="en-US" altLang="zh-CN" dirty="0" smtClean="0"/>
          </a:p>
          <a:p>
            <a:r>
              <a:rPr lang="zh-CN" altLang="en-US" dirty="0" smtClean="0"/>
              <a:t>相关工作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学生时期</a:t>
            </a:r>
            <a:r>
              <a:rPr lang="en-US" altLang="zh-CN" dirty="0" smtClean="0"/>
              <a:t>(-2009)</a:t>
            </a:r>
          </a:p>
          <a:p>
            <a:pPr lvl="1"/>
            <a:r>
              <a:rPr lang="en-US" altLang="zh-CN" dirty="0" smtClean="0">
                <a:solidFill>
                  <a:srgbClr val="00B050"/>
                </a:solidFill>
              </a:rPr>
              <a:t>FAST</a:t>
            </a:r>
            <a:r>
              <a:rPr lang="zh-CN" altLang="en-US" dirty="0" smtClean="0">
                <a:solidFill>
                  <a:srgbClr val="00B050"/>
                </a:solidFill>
              </a:rPr>
              <a:t>工作</a:t>
            </a:r>
            <a:r>
              <a:rPr lang="en-US" altLang="zh-CN" dirty="0" smtClean="0">
                <a:solidFill>
                  <a:srgbClr val="00B050"/>
                </a:solidFill>
              </a:rPr>
              <a:t>(2009-2019)</a:t>
            </a:r>
          </a:p>
          <a:p>
            <a:pPr lvl="1"/>
            <a:r>
              <a:rPr lang="zh-CN" altLang="en-US" dirty="0" smtClean="0">
                <a:solidFill>
                  <a:srgbClr val="00B050"/>
                </a:solidFill>
              </a:rPr>
              <a:t>阵列</a:t>
            </a:r>
            <a:r>
              <a:rPr lang="en-US" altLang="zh-CN" dirty="0" smtClean="0">
                <a:solidFill>
                  <a:srgbClr val="00B050"/>
                </a:solidFill>
              </a:rPr>
              <a:t>(2019-)</a:t>
            </a:r>
          </a:p>
          <a:p>
            <a:r>
              <a:rPr lang="zh-CN" altLang="en-US" dirty="0" smtClean="0"/>
              <a:t>讨论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8144" y="55892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With image from WWW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云南</a:t>
            </a:r>
            <a:r>
              <a:rPr lang="en-US" altLang="zh-CN" dirty="0" smtClean="0"/>
              <a:t>40m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zz_work_at_YNAO\PB40\2013.6_YNAO\P103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63819"/>
            <a:ext cx="7632848" cy="5068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云南</a:t>
            </a:r>
            <a:r>
              <a:rPr lang="en-US" altLang="zh-CN" dirty="0" smtClean="0"/>
              <a:t>40m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D:\zz_work_at_YNAO\PB40\2013.6_YNAO\P103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81736"/>
            <a:ext cx="3578593" cy="2376264"/>
          </a:xfrm>
          <a:prstGeom prst="rect">
            <a:avLst/>
          </a:prstGeom>
          <a:noFill/>
        </p:spPr>
      </p:pic>
      <p:pic>
        <p:nvPicPr>
          <p:cNvPr id="2051" name="Picture 3" descr="D:\zz_work_at_YNAO\PB40\2013.6_YNAO\P103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63" y="1556791"/>
            <a:ext cx="3635897" cy="2414315"/>
          </a:xfrm>
          <a:prstGeom prst="rect">
            <a:avLst/>
          </a:prstGeom>
          <a:noFill/>
        </p:spPr>
      </p:pic>
      <p:pic>
        <p:nvPicPr>
          <p:cNvPr id="2052" name="Picture 4" descr="D:\zz_work_at_YNAO\PB40\Desktop\Screenshot-9.png"/>
          <p:cNvPicPr>
            <a:picLocks noChangeAspect="1" noChangeArrowheads="1"/>
          </p:cNvPicPr>
          <p:nvPr/>
        </p:nvPicPr>
        <p:blipFill>
          <a:blip r:embed="rId4" cstate="print"/>
          <a:srcRect l="38785" t="15684" r="8686" b="15607"/>
          <a:stretch>
            <a:fillRect/>
          </a:stretch>
        </p:blipFill>
        <p:spPr bwMode="auto">
          <a:xfrm>
            <a:off x="5200328" y="4293096"/>
            <a:ext cx="3268183" cy="2564904"/>
          </a:xfrm>
          <a:prstGeom prst="rect">
            <a:avLst/>
          </a:prstGeom>
          <a:noFill/>
        </p:spPr>
      </p:pic>
      <p:pic>
        <p:nvPicPr>
          <p:cNvPr id="2053" name="Picture 5" descr="D:\zz_work_at_YNAO\PB40\Desktop\Screenshot-10.png"/>
          <p:cNvPicPr>
            <a:picLocks noChangeAspect="1" noChangeArrowheads="1"/>
          </p:cNvPicPr>
          <p:nvPr/>
        </p:nvPicPr>
        <p:blipFill>
          <a:blip r:embed="rId5" cstate="print"/>
          <a:srcRect l="37348" t="12529" r="6163" b="14123"/>
          <a:stretch>
            <a:fillRect/>
          </a:stretch>
        </p:blipFill>
        <p:spPr bwMode="auto">
          <a:xfrm>
            <a:off x="5220072" y="1556792"/>
            <a:ext cx="3240360" cy="25244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63688" y="11967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YNAO 40m</a:t>
            </a:r>
          </a:p>
          <a:p>
            <a:endParaRPr lang="en-US" altLang="zh-CN" dirty="0" smtClean="0"/>
          </a:p>
        </p:txBody>
      </p:sp>
      <p:sp>
        <p:nvSpPr>
          <p:cNvPr id="9" name="矩形 8"/>
          <p:cNvSpPr/>
          <p:nvPr/>
        </p:nvSpPr>
        <p:spPr>
          <a:xfrm>
            <a:off x="1907704" y="4149080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 smtClean="0"/>
              <a:t>PB40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PSR B0329+54  ~ 1000 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洛南</a:t>
            </a:r>
            <a:r>
              <a:rPr lang="en-US" altLang="zh-CN" dirty="0" smtClean="0"/>
              <a:t>40</a:t>
            </a:r>
            <a:r>
              <a:rPr lang="zh-CN" altLang="en-US" dirty="0" smtClean="0"/>
              <a:t>米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C:\_down\by-type\work\telescope---yiqi--\telescope--radio--cn\40m-xian-pulsar-obs西安\2015.12\screen\Screenshot from 2015-12-09 04_25_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66329"/>
            <a:ext cx="6457932" cy="5191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 dirty="0" smtClean="0">
                <a:ea typeface="宋体" pitchFamily="2" charset="-122"/>
              </a:rPr>
              <a:t>密云模型</a:t>
            </a:r>
            <a:endParaRPr lang="zh-CN" altLang="en-US" sz="3600" dirty="0" smtClean="0">
              <a:ea typeface="宋体" pitchFamily="2" charset="-122"/>
            </a:endParaRPr>
          </a:p>
        </p:txBody>
      </p:sp>
      <p:grpSp>
        <p:nvGrpSpPr>
          <p:cNvPr id="2" name="组合 12"/>
          <p:cNvGrpSpPr>
            <a:grpSpLocks/>
          </p:cNvGrpSpPr>
          <p:nvPr/>
        </p:nvGrpSpPr>
        <p:grpSpPr bwMode="auto">
          <a:xfrm>
            <a:off x="1066800" y="1524000"/>
            <a:ext cx="7239000" cy="5181600"/>
            <a:chOff x="914400" y="1219200"/>
            <a:chExt cx="7391400" cy="5486400"/>
          </a:xfrm>
        </p:grpSpPr>
        <p:pic>
          <p:nvPicPr>
            <p:cNvPr id="5124" name="Picture 10" descr="D:\share2\img_70sec_pol1\myfast_20110222_185414_acc127_check_1420.info_14_spec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1219200"/>
              <a:ext cx="73152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25" name="直接箭头连接符 5"/>
            <p:cNvCxnSpPr>
              <a:cxnSpLocks noChangeShapeType="1"/>
            </p:cNvCxnSpPr>
            <p:nvPr/>
          </p:nvCxnSpPr>
          <p:spPr bwMode="auto">
            <a:xfrm rot="5400000">
              <a:off x="3352800" y="4876800"/>
              <a:ext cx="457200" cy="304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126" name="TextBox 7"/>
            <p:cNvSpPr txBox="1">
              <a:spLocks noChangeArrowheads="1"/>
            </p:cNvSpPr>
            <p:nvPr/>
          </p:nvSpPr>
          <p:spPr bwMode="auto">
            <a:xfrm>
              <a:off x="3886200" y="4495800"/>
              <a:ext cx="1852061" cy="68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dirty="0"/>
                <a:t>基本确定</a:t>
              </a:r>
              <a:r>
                <a:rPr lang="en-US" altLang="zh-CN" dirty="0"/>
                <a:t/>
              </a:r>
              <a:br>
                <a:rPr lang="en-US" altLang="zh-CN" dirty="0"/>
              </a:br>
              <a:r>
                <a:rPr lang="zh-CN" altLang="en-US" dirty="0"/>
                <a:t>是卫星</a:t>
              </a:r>
            </a:p>
          </p:txBody>
        </p:sp>
        <p:sp>
          <p:nvSpPr>
            <p:cNvPr id="5127" name="TextBox 8"/>
            <p:cNvSpPr txBox="1">
              <a:spLocks noChangeArrowheads="1"/>
            </p:cNvSpPr>
            <p:nvPr/>
          </p:nvSpPr>
          <p:spPr bwMode="auto">
            <a:xfrm>
              <a:off x="5943600" y="4572000"/>
              <a:ext cx="2362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/>
                <a:t>接收机中频电光转换</a:t>
              </a:r>
              <a:endParaRPr lang="en-US" altLang="zh-CN"/>
            </a:p>
          </p:txBody>
        </p:sp>
        <p:cxnSp>
          <p:nvCxnSpPr>
            <p:cNvPr id="5128" name="直接箭头连接符 10"/>
            <p:cNvCxnSpPr>
              <a:cxnSpLocks noChangeShapeType="1"/>
            </p:cNvCxnSpPr>
            <p:nvPr/>
          </p:nvCxnSpPr>
          <p:spPr bwMode="auto">
            <a:xfrm rot="5400000">
              <a:off x="5550877" y="4953000"/>
              <a:ext cx="457200" cy="304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9" name="Picture 5" descr="Z:\miyun\miyun20110222\miyun_photo_20110222\101MSDCF\DSC01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1412776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:\miyun_obs_2011.2\miyun-2011.2-photo2\100_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2988332" cy="19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Cyg A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>
              <a:ea typeface="宋体" pitchFamily="2" charset="-122"/>
            </a:endParaRPr>
          </a:p>
        </p:txBody>
      </p:sp>
      <p:pic>
        <p:nvPicPr>
          <p:cNvPr id="15364" name="Picture 2" descr="D:\share2\cyga_ts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4800600" y="2286000"/>
            <a:ext cx="2362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/>
              <a:t>射电源应为</a:t>
            </a:r>
            <a:r>
              <a:rPr lang="en-US" altLang="zh-CN"/>
              <a:t>Gauss</a:t>
            </a:r>
            <a:r>
              <a:rPr lang="zh-CN" altLang="en-US"/>
              <a:t>轮廓，抖动来自系统不稳定性（未测试）或</a:t>
            </a:r>
            <a:r>
              <a:rPr lang="en-US" altLang="zh-CN"/>
              <a:t>RFI</a:t>
            </a:r>
          </a:p>
          <a:p>
            <a:endParaRPr lang="zh-CN" altLang="en-US"/>
          </a:p>
        </p:txBody>
      </p:sp>
      <p:cxnSp>
        <p:nvCxnSpPr>
          <p:cNvPr id="15366" name="直接箭头连接符 7"/>
          <p:cNvCxnSpPr>
            <a:cxnSpLocks noChangeShapeType="1"/>
          </p:cNvCxnSpPr>
          <p:nvPr/>
        </p:nvCxnSpPr>
        <p:spPr bwMode="auto">
          <a:xfrm rot="5400000">
            <a:off x="5524500" y="4229100"/>
            <a:ext cx="4572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首先想到</a:t>
            </a:r>
            <a:r>
              <a:rPr lang="en-US" altLang="zh-CN" dirty="0" smtClean="0"/>
              <a:t>2</a:t>
            </a:r>
            <a:r>
              <a:rPr lang="zh-CN" altLang="en-US" dirty="0" smtClean="0"/>
              <a:t>本书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我的一生</a:t>
            </a:r>
            <a:r>
              <a:rPr lang="en-US" altLang="zh-CN" dirty="0" smtClean="0"/>
              <a:t>》</a:t>
            </a:r>
            <a:endParaRPr lang="zh-CN" altLang="en-US" dirty="0"/>
          </a:p>
        </p:txBody>
      </p:sp>
      <p:pic>
        <p:nvPicPr>
          <p:cNvPr id="2050" name="Picture 2" descr="THE STORY OF MY LIFE 我的故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90995"/>
            <a:ext cx="3312368" cy="556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D:\zz_work_at_YNAO\PB40\2013.4_ROACH_etc\P1030104.JPG"/>
          <p:cNvPicPr>
            <a:picLocks noChangeAspect="1" noChangeArrowheads="1"/>
          </p:cNvPicPr>
          <p:nvPr/>
        </p:nvPicPr>
        <p:blipFill>
          <a:blip r:embed="rId2" cstate="print"/>
          <a:srcRect l="3460" r="8654"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</p:spPr>
      </p:pic>
      <p:pic>
        <p:nvPicPr>
          <p:cNvPr id="1028" name="Picture 4" descr="File:ROACH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975" y="0"/>
            <a:ext cx="1617026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终端研制</a:t>
            </a:r>
            <a:endParaRPr lang="zh-CN" altLang="en-US" dirty="0"/>
          </a:p>
        </p:txBody>
      </p:sp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79512" y="3564483"/>
            <a:ext cx="3168650" cy="1736725"/>
            <a:chOff x="251520" y="1700808"/>
            <a:chExt cx="3168352" cy="1735706"/>
          </a:xfrm>
        </p:grpSpPr>
        <p:pic>
          <p:nvPicPr>
            <p:cNvPr id="7" name="Picture 2" descr="D:\zz_work_at_YNAO\PB40\2013.4_ROACH_etc\P1030104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51520" y="1700808"/>
              <a:ext cx="3168352" cy="173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File:ROACHLogo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987824" y="1700808"/>
              <a:ext cx="430517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2" descr="\\10.32.0.13\pub\ylyue\scr-2014.5\Screenshot-1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9509" y="5273824"/>
            <a:ext cx="2838315" cy="1584176"/>
          </a:xfrm>
          <a:prstGeom prst="rect">
            <a:avLst/>
          </a:prstGeom>
          <a:noFill/>
        </p:spPr>
      </p:pic>
      <p:pic>
        <p:nvPicPr>
          <p:cNvPr id="11" name="Picture 3" descr="D:\zz_work_at_YNAO\PB40\2013.6_YNAO\P103024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2644130"/>
            <a:ext cx="1507926" cy="100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photo_work\2015.1--4m5\IMG_20150130_13452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27176" y="2644130"/>
            <a:ext cx="1198668" cy="980728"/>
          </a:xfrm>
          <a:prstGeom prst="rect">
            <a:avLst/>
          </a:prstGeom>
          <a:noFill/>
        </p:spPr>
      </p:pic>
      <p:pic>
        <p:nvPicPr>
          <p:cNvPr id="14" name="Picture 2" descr="C:\zz_down\分类\work\yue--\yue--ppt--\ppt--backend--\2019.fast-obs培训\2019-06-14 19-46-09 的屏幕截图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5075802"/>
            <a:ext cx="3168352" cy="1782198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5058562"/>
            <a:ext cx="226774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:\_down\by-type\img--\img--FAST--照片\DJI_0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3284984"/>
            <a:ext cx="2267744" cy="1700808"/>
          </a:xfrm>
          <a:prstGeom prst="rect">
            <a:avLst/>
          </a:prstGeom>
          <a:noFill/>
        </p:spPr>
      </p:pic>
      <p:pic>
        <p:nvPicPr>
          <p:cNvPr id="5" name="Picture 4" descr="D:\zz_work_at_YNAO\PB40\Desktop\Screenshot-9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979712" y="5445224"/>
            <a:ext cx="165136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3501008"/>
            <a:ext cx="2088232" cy="15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27" y="-5108"/>
            <a:ext cx="7804547" cy="1518047"/>
          </a:xfrm>
        </p:spPr>
        <p:txBody>
          <a:bodyPr>
            <a:normAutofit/>
          </a:bodyPr>
          <a:lstStyle/>
          <a:p>
            <a:r>
              <a:rPr lang="zh-CN" altLang="en-US" sz="4800" dirty="0" smtClean="0"/>
              <a:t>调试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27" name="Picture 3" descr="C:\zz_down\linshiguance-临时观测-正舱建设期间\_已观测到的脉冲星\1919-G-bw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32040" y="2636912"/>
            <a:ext cx="2250249" cy="1800199"/>
          </a:xfrm>
          <a:prstGeom prst="rect">
            <a:avLst/>
          </a:prstGeom>
          <a:noFill/>
        </p:spPr>
      </p:pic>
      <p:pic>
        <p:nvPicPr>
          <p:cNvPr id="4" name="Picture 2" descr="C:\zz_down\cs01p16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20272" y="1196752"/>
            <a:ext cx="1835696" cy="2341229"/>
          </a:xfrm>
          <a:prstGeom prst="rect">
            <a:avLst/>
          </a:prstGeom>
          <a:noFill/>
        </p:spPr>
      </p:pic>
      <p:pic>
        <p:nvPicPr>
          <p:cNvPr id="10" name="Picture 3" descr="C:\_photo\_photo-work\__dwd大窝凼\IMG_20170404_11445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20072" y="1268760"/>
            <a:ext cx="1824203" cy="1368152"/>
          </a:xfrm>
          <a:prstGeom prst="rect">
            <a:avLst/>
          </a:prstGeom>
          <a:noFill/>
        </p:spPr>
      </p:pic>
      <p:pic>
        <p:nvPicPr>
          <p:cNvPr id="2050" name="Picture 2" descr="C:\_photo\_photo-work\2016.1-临时观测\IMG_20160120_15242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2340768" y="5157192"/>
            <a:ext cx="1944216" cy="1458162"/>
          </a:xfrm>
          <a:prstGeom prst="rect">
            <a:avLst/>
          </a:prstGeom>
          <a:noFill/>
        </p:spPr>
      </p:pic>
      <p:pic>
        <p:nvPicPr>
          <p:cNvPr id="2053" name="Picture 5" descr="C:\zz_down\tiaoshi--调试组\linshi临时观测\观测图\Screenshot from 2016-07-16 20-17-3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63688" y="5129808"/>
            <a:ext cx="2304256" cy="1728192"/>
          </a:xfrm>
          <a:prstGeom prst="rect">
            <a:avLst/>
          </a:prstGeom>
          <a:noFill/>
        </p:spPr>
      </p:pic>
      <p:pic>
        <p:nvPicPr>
          <p:cNvPr id="3" name="Picture 2" descr="C:\_photo--\_photo-work\2016.1-photo-临时观测-相机\P1000167.JPG"/>
          <p:cNvPicPr>
            <a:picLocks noChangeAspect="1" noChangeArrowheads="1"/>
          </p:cNvPicPr>
          <p:nvPr/>
        </p:nvPicPr>
        <p:blipFill>
          <a:blip r:embed="rId7" cstate="print"/>
          <a:srcRect l="46511" t="36175" r="33002" b="28388"/>
          <a:stretch>
            <a:fillRect/>
          </a:stretch>
        </p:blipFill>
        <p:spPr bwMode="auto">
          <a:xfrm>
            <a:off x="0" y="4850219"/>
            <a:ext cx="1547664" cy="2007781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020272" y="2708920"/>
            <a:ext cx="1944216" cy="13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251520" y="1484784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2016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年初，使用临时接收机进行了脉冲星和中性氢的观测测试。</a:t>
            </a:r>
            <a:endParaRPr lang="en-US" altLang="zh-CN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2016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FAST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试观测</a:t>
            </a:r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B1919+21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dirty="0" smtClean="0">
                <a:latin typeface="楷体" pitchFamily="49" charset="-122"/>
                <a:ea typeface="楷体" pitchFamily="49" charset="-122"/>
              </a:rPr>
              <a:t>Bell</a:t>
            </a:r>
            <a:r>
              <a:rPr lang="zh-CN" altLang="en-US" dirty="0" smtClean="0">
                <a:latin typeface="楷体" pitchFamily="49" charset="-122"/>
                <a:ea typeface="楷体" pitchFamily="49" charset="-122"/>
              </a:rPr>
              <a:t>脉冲星）。</a:t>
            </a:r>
          </a:p>
          <a:p>
            <a:endParaRPr lang="en-US" altLang="zh-CN" dirty="0" smtClean="0"/>
          </a:p>
        </p:txBody>
      </p:sp>
      <p:sp>
        <p:nvSpPr>
          <p:cNvPr id="17" name="矩形 16"/>
          <p:cNvSpPr/>
          <p:nvPr/>
        </p:nvSpPr>
        <p:spPr>
          <a:xfrm>
            <a:off x="467544" y="2276872"/>
            <a:ext cx="3308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364088" y="4437112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计时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精度优于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50ns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。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9C33DCE5-532E-7E4F-8B42-3DDBB55E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56205"/>
            <a:ext cx="2411760" cy="18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_photo\_photo-work\2016.1-photo-临时观测-相机\P1000207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3140968"/>
            <a:ext cx="2555776" cy="1916832"/>
          </a:xfrm>
          <a:prstGeom prst="rect">
            <a:avLst/>
          </a:prstGeom>
          <a:noFill/>
        </p:spPr>
      </p:pic>
      <p:pic>
        <p:nvPicPr>
          <p:cNvPr id="2051" name="Picture 3" descr="C:\_photo\_photo-work\2016.1-photo-临时观测-相机\P1000198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835696" y="3410998"/>
            <a:ext cx="2232248" cy="1674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38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C:\_down\by-type\FAST--\FAST-VLBI--\news\FAST%E4%B8%8E%E5%A4%A9%E9%A9%AC%E9%A6%96%E6%AC%A1%E6%88%90%E5%8A%9F%E8%8E%B7%E5%BE%97VLBI%E5%B9%B2%E6%B6%89%E6%9D%A1%E7%BA%B9----%E5%9B%BD%E5%AE%B6%E5%A4%A9%E6%96%87%E5%8F%B0_files\W02019012858552502059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764704"/>
            <a:ext cx="3360688" cy="1701348"/>
          </a:xfrm>
          <a:prstGeom prst="rect">
            <a:avLst/>
          </a:prstGeom>
        </p:spPr>
      </p:pic>
      <p:sp>
        <p:nvSpPr>
          <p:cNvPr id="3076" name="AutoShape 4" descr="C:\_down\by-type\FAST--\FAST-VLBI--\news\FAST%E4%B8%8E%E5%A4%A9%E9%A9%AC%E9%A6%96%E6%AC%A1%E6%88%90%E5%8A%9F%E8%8E%B7%E5%BE%97VLBI%E5%B9%B2%E6%B6%89%E6%9D%A1%E7%BA%B9----%E5%9B%BD%E5%AE%B6%E5%A4%A9%E6%96%87%E5%8F%B0_files\W02019012858552502059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8" name="Picture 6" descr="C:\_down\by-type\FAST--\FAST-VLBI--\W02019012858552502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589240"/>
            <a:ext cx="2664296" cy="1753107"/>
          </a:xfrm>
          <a:prstGeom prst="rect">
            <a:avLst/>
          </a:prstGeom>
          <a:noFill/>
        </p:spPr>
      </p:pic>
      <p:pic>
        <p:nvPicPr>
          <p:cNvPr id="3077" name="Picture 5" descr="C:\_down\by-type\FAST--\FAST-VLBI--\W020190128623467018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77072"/>
            <a:ext cx="2846268" cy="1798215"/>
          </a:xfrm>
          <a:prstGeom prst="rect">
            <a:avLst/>
          </a:prstGeom>
          <a:noFill/>
        </p:spPr>
      </p:pic>
      <p:pic>
        <p:nvPicPr>
          <p:cNvPr id="9" name="Picture 5" descr="C:\zz_down\W020141225351955712540.jpg"/>
          <p:cNvPicPr>
            <a:picLocks noChangeAspect="1" noChangeArrowheads="1"/>
          </p:cNvPicPr>
          <p:nvPr/>
        </p:nvPicPr>
        <p:blipFill>
          <a:blip r:embed="rId5" cstate="print"/>
          <a:srcRect l="28003" r="3989"/>
          <a:stretch>
            <a:fillRect/>
          </a:stretch>
        </p:blipFill>
        <p:spPr bwMode="auto">
          <a:xfrm>
            <a:off x="7380312" y="2964885"/>
            <a:ext cx="1296144" cy="1082845"/>
          </a:xfrm>
          <a:prstGeom prst="rect">
            <a:avLst/>
          </a:prstGeom>
          <a:noFill/>
        </p:spPr>
      </p:pic>
      <p:pic>
        <p:nvPicPr>
          <p:cNvPr id="10" name="Picture 8" descr="C:\zz_down\FAST--\img-FAST--照片\DJI_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964885"/>
            <a:ext cx="1451653" cy="1088740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39551" y="4221087"/>
            <a:ext cx="3230827" cy="2520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67544" y="1583317"/>
            <a:ext cx="3312368" cy="270935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436096" y="241159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卫星（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105E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）信号的干涉条纹</a:t>
            </a:r>
          </a:p>
        </p:txBody>
      </p:sp>
      <p:sp>
        <p:nvSpPr>
          <p:cNvPr id="14" name="矩形 13"/>
          <p:cNvSpPr/>
          <p:nvPr/>
        </p:nvSpPr>
        <p:spPr>
          <a:xfrm>
            <a:off x="4139952" y="3933056"/>
            <a:ext cx="1728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2019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年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月，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FAST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与天马望远镜进行首次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VLBI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观测，得到了射电源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3C454.3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的干涉条纹。</a:t>
            </a:r>
          </a:p>
        </p:txBody>
      </p:sp>
      <p:sp>
        <p:nvSpPr>
          <p:cNvPr id="16" name="矩形 15"/>
          <p:cNvSpPr/>
          <p:nvPr/>
        </p:nvSpPr>
        <p:spPr>
          <a:xfrm>
            <a:off x="467544" y="620688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2017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年调试初期，通过天文对标准源</a:t>
            </a: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3C286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等的漂移扫描观测，提高反射面精度和馈源指向精度。</a:t>
            </a:r>
            <a:endParaRPr lang="zh-CN" altLang="en-US" dirty="0"/>
          </a:p>
        </p:txBody>
      </p:sp>
      <p:pic>
        <p:nvPicPr>
          <p:cNvPr id="17" name="Picture 9" descr="C:\zz_down\work\jijin--\____kepu\___repeat_discovery\4.5m--\4.5m-photo\IMG_20180518_1503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332656"/>
            <a:ext cx="1415957" cy="1061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数据中心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100811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CN" altLang="en-US" dirty="0" smtClean="0"/>
              <a:t>从无到有建设数据中心，保障早期科学产出</a:t>
            </a:r>
            <a:endParaRPr lang="en-US" altLang="zh-CN" dirty="0" smtClean="0"/>
          </a:p>
        </p:txBody>
      </p:sp>
      <p:pic>
        <p:nvPicPr>
          <p:cNvPr id="4" name="Picture 2" descr="C:\zz_down\FAST--\FAST-各系统\shuju数据中心\____yue--数据中心-ppt--\_MG_1972_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4653136"/>
            <a:ext cx="1512168" cy="1008111"/>
          </a:xfrm>
          <a:prstGeom prst="rect">
            <a:avLst/>
          </a:prstGeom>
          <a:noFill/>
        </p:spPr>
      </p:pic>
      <p:pic>
        <p:nvPicPr>
          <p:cNvPr id="1026" name="Picture 2" descr="C:\_photo\_photo-work\__dwd数据中心\FAST\ZN1A646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7704" y="5698088"/>
            <a:ext cx="1512168" cy="1008114"/>
          </a:xfrm>
          <a:prstGeom prst="rect">
            <a:avLst/>
          </a:prstGeom>
          <a:noFill/>
        </p:spPr>
      </p:pic>
      <p:pic>
        <p:nvPicPr>
          <p:cNvPr id="6" name="Picture 3" descr="D:\技术实验室评估\_DSC442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6200000">
            <a:off x="-20055" y="4981656"/>
            <a:ext cx="2055317" cy="1368151"/>
          </a:xfrm>
          <a:prstGeom prst="rect">
            <a:avLst/>
          </a:prstGeom>
          <a:noFill/>
        </p:spPr>
      </p:pic>
      <p:pic>
        <p:nvPicPr>
          <p:cNvPr id="13" name="Picture 2" descr="C:\_photo--\_photo-work\_jifang机房\dianxin电信机房-实施\IMG_20180419_110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9774" y="4805535"/>
            <a:ext cx="2459766" cy="1844824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323528" y="1905794"/>
            <a:ext cx="206819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 </a:t>
            </a:r>
            <a:r>
              <a:rPr lang="zh-CN" altLang="en-US" sz="2800" dirty="0" smtClean="0"/>
              <a:t>北京</a:t>
            </a:r>
            <a:endParaRPr lang="en-US" altLang="zh-CN" sz="2800" dirty="0" smtClean="0"/>
          </a:p>
          <a:p>
            <a:r>
              <a:rPr lang="en-US" altLang="zh-CN" sz="2800" dirty="0" smtClean="0"/>
              <a:t>2012</a:t>
            </a:r>
          </a:p>
          <a:p>
            <a:r>
              <a:rPr lang="en-US" altLang="zh-CN" sz="2800" dirty="0" smtClean="0"/>
              <a:t>100TB</a:t>
            </a:r>
            <a:r>
              <a:rPr lang="zh-CN" altLang="en-US" sz="2800" dirty="0" smtClean="0"/>
              <a:t>磁盘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10</a:t>
            </a:r>
            <a:r>
              <a:rPr lang="zh-CN" altLang="en-US" sz="2800" dirty="0" smtClean="0"/>
              <a:t>计算节点</a:t>
            </a:r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5" name="矩形 14"/>
          <p:cNvSpPr/>
          <p:nvPr/>
        </p:nvSpPr>
        <p:spPr>
          <a:xfrm>
            <a:off x="2339752" y="1905794"/>
            <a:ext cx="2520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贵师大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>2016.2</a:t>
            </a:r>
          </a:p>
          <a:p>
            <a:r>
              <a:rPr lang="en-US" altLang="zh-CN" sz="2800" dirty="0" smtClean="0"/>
              <a:t> ~3PB</a:t>
            </a:r>
            <a:r>
              <a:rPr lang="zh-CN" altLang="en-US" sz="2800" dirty="0" smtClean="0"/>
              <a:t>磁盘</a:t>
            </a:r>
            <a:endParaRPr lang="en-US" altLang="zh-CN" sz="2800" dirty="0" smtClean="0"/>
          </a:p>
          <a:p>
            <a:r>
              <a:rPr lang="en-US" altLang="zh-CN" sz="2800" dirty="0" smtClean="0"/>
              <a:t>2PB</a:t>
            </a:r>
            <a:r>
              <a:rPr lang="zh-CN" altLang="en-US" sz="2800" dirty="0" smtClean="0"/>
              <a:t>磁带</a:t>
            </a:r>
            <a:r>
              <a:rPr lang="en-US" altLang="zh-CN" sz="2800" dirty="0" smtClean="0"/>
              <a:t> </a:t>
            </a:r>
          </a:p>
          <a:p>
            <a:r>
              <a:rPr lang="en-US" altLang="zh-CN" sz="2800" dirty="0" smtClean="0"/>
              <a:t>35</a:t>
            </a:r>
            <a:r>
              <a:rPr lang="zh-CN" altLang="en-US" sz="2800" dirty="0" smtClean="0"/>
              <a:t>计算节点</a:t>
            </a:r>
            <a:endParaRPr lang="en-US" altLang="zh-CN" sz="2800" dirty="0" smtClean="0"/>
          </a:p>
          <a:p>
            <a:r>
              <a:rPr lang="en-US" altLang="zh-CN" sz="2800" dirty="0" smtClean="0"/>
              <a:t>~100</a:t>
            </a:r>
            <a:r>
              <a:rPr lang="zh-CN" altLang="en-US" sz="2800" dirty="0" smtClean="0"/>
              <a:t>台式机等</a:t>
            </a:r>
          </a:p>
          <a:p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4644008" y="1905794"/>
            <a:ext cx="198644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FAST</a:t>
            </a:r>
            <a:r>
              <a:rPr lang="zh-CN" altLang="en-US" sz="2800" dirty="0" smtClean="0"/>
              <a:t>现场</a:t>
            </a:r>
            <a:endParaRPr lang="en-US" altLang="zh-CN" sz="2800" dirty="0" smtClean="0"/>
          </a:p>
          <a:p>
            <a:r>
              <a:rPr lang="en-US" altLang="zh-CN" sz="2800" dirty="0" smtClean="0"/>
              <a:t>2016.6</a:t>
            </a:r>
            <a:br>
              <a:rPr lang="en-US" altLang="zh-CN" sz="2800" dirty="0" smtClean="0"/>
            </a:br>
            <a:r>
              <a:rPr lang="en-US" altLang="zh-CN" sz="2800" dirty="0" smtClean="0"/>
              <a:t>2019.6</a:t>
            </a:r>
          </a:p>
          <a:p>
            <a:r>
              <a:rPr lang="en-US" altLang="zh-CN" sz="2800" dirty="0" smtClean="0"/>
              <a:t> ~3PB</a:t>
            </a:r>
            <a:r>
              <a:rPr lang="zh-CN" altLang="en-US" sz="2800" dirty="0" smtClean="0"/>
              <a:t>磁盘</a:t>
            </a:r>
            <a:r>
              <a:rPr lang="en-US" altLang="zh-CN" sz="2800" dirty="0" smtClean="0"/>
              <a:t> </a:t>
            </a:r>
          </a:p>
          <a:p>
            <a:r>
              <a:rPr lang="en-US" altLang="zh-CN" sz="2800" dirty="0" smtClean="0"/>
              <a:t>34</a:t>
            </a:r>
            <a:r>
              <a:rPr lang="zh-CN" altLang="en-US" sz="2800" dirty="0" smtClean="0"/>
              <a:t>计算节点</a:t>
            </a:r>
          </a:p>
          <a:p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6732240" y="1891273"/>
            <a:ext cx="2169184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租用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>2018.9</a:t>
            </a:r>
          </a:p>
          <a:p>
            <a:r>
              <a:rPr lang="en-US" altLang="zh-CN" sz="2800" dirty="0" smtClean="0"/>
              <a:t> ~12PB</a:t>
            </a:r>
            <a:r>
              <a:rPr lang="zh-CN" altLang="en-US" sz="2800" dirty="0" smtClean="0"/>
              <a:t>磁盘</a:t>
            </a:r>
            <a:r>
              <a:rPr lang="en-US" altLang="zh-CN" sz="2800" dirty="0" smtClean="0"/>
              <a:t> 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100</a:t>
            </a:r>
            <a:r>
              <a:rPr lang="zh-CN" altLang="en-US" sz="2800" dirty="0" smtClean="0"/>
              <a:t>计算节点</a:t>
            </a:r>
          </a:p>
          <a:p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805535"/>
            <a:ext cx="1394774" cy="185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_photo--\_photo-work\集装箱\IMG_20160511_103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5698087"/>
            <a:ext cx="1224136" cy="918102"/>
          </a:xfrm>
          <a:prstGeom prst="rect">
            <a:avLst/>
          </a:prstGeom>
          <a:noFill/>
        </p:spPr>
      </p:pic>
      <p:pic>
        <p:nvPicPr>
          <p:cNvPr id="19" name="Picture 3" descr="C:\_photo--\_photo-work\集装箱\IMG_20160613_1244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4653136"/>
            <a:ext cx="1224136" cy="918102"/>
          </a:xfrm>
          <a:prstGeom prst="rect">
            <a:avLst/>
          </a:prstGeom>
          <a:noFill/>
        </p:spPr>
      </p:pic>
      <p:pic>
        <p:nvPicPr>
          <p:cNvPr id="20" name="Picture 2" descr="http://news.gznu.edu.cn/_mediafile/news/2014/09/25/4ns2b6cvk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483768" y="5301208"/>
            <a:ext cx="943554" cy="63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zz_down\微信图片_20181108233409.jpg"/>
          <p:cNvPicPr>
            <a:picLocks noChangeAspect="1" noChangeArrowheads="1"/>
          </p:cNvPicPr>
          <p:nvPr/>
        </p:nvPicPr>
        <p:blipFill>
          <a:blip r:embed="rId10" cstate="print"/>
          <a:srcRect l="28689" t="38678" r="27594"/>
          <a:stretch>
            <a:fillRect/>
          </a:stretch>
        </p:blipFill>
        <p:spPr bwMode="auto">
          <a:xfrm>
            <a:off x="3491880" y="4581128"/>
            <a:ext cx="1224136" cy="1273696"/>
          </a:xfrm>
          <a:prstGeom prst="rect">
            <a:avLst/>
          </a:prstGeom>
          <a:noFill/>
        </p:spPr>
      </p:pic>
      <p:pic>
        <p:nvPicPr>
          <p:cNvPr id="22" name="Picture 4" descr="C:\zz_down\微信图片_201811090000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1" y="5877272"/>
            <a:ext cx="1253502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电磁兼容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/>
              <a:t>改进开发了了</a:t>
            </a:r>
            <a:r>
              <a:rPr lang="en-US" altLang="zh-CN" sz="2400" dirty="0" smtClean="0"/>
              <a:t>EMI/RFI</a:t>
            </a:r>
            <a:r>
              <a:rPr lang="zh-CN" altLang="en-US" sz="2400" dirty="0" smtClean="0"/>
              <a:t>测试程序，合作进行了</a:t>
            </a:r>
            <a:r>
              <a:rPr lang="en-US" altLang="zh-CN" sz="2400" dirty="0" smtClean="0"/>
              <a:t>FAST</a:t>
            </a:r>
            <a:r>
              <a:rPr lang="zh-CN" altLang="en-US" sz="2400" dirty="0" smtClean="0"/>
              <a:t>多种设备的</a:t>
            </a:r>
            <a:r>
              <a:rPr lang="en-US" altLang="zh-CN" sz="2400" dirty="0" smtClean="0"/>
              <a:t>EMI</a:t>
            </a:r>
            <a:r>
              <a:rPr lang="zh-CN" altLang="en-US" sz="2400" dirty="0" smtClean="0"/>
              <a:t>测试，环境</a:t>
            </a:r>
            <a:r>
              <a:rPr lang="en-US" altLang="zh-CN" sz="2400" dirty="0" smtClean="0"/>
              <a:t>RFI</a:t>
            </a:r>
            <a:r>
              <a:rPr lang="zh-CN" altLang="en-US" sz="2400" dirty="0" smtClean="0"/>
              <a:t>监测。</a:t>
            </a:r>
            <a:endParaRPr lang="en-US" altLang="zh-CN" sz="2400" dirty="0" smtClean="0"/>
          </a:p>
          <a:p>
            <a:r>
              <a:rPr lang="zh-CN" altLang="zh-CN" sz="2400" dirty="0" smtClean="0"/>
              <a:t>开发了</a:t>
            </a:r>
            <a:r>
              <a:rPr lang="zh-CN" altLang="en-US" sz="2400" dirty="0" smtClean="0"/>
              <a:t>自动化的</a:t>
            </a:r>
            <a:r>
              <a:rPr lang="zh-CN" altLang="zh-CN" sz="2400" dirty="0" smtClean="0"/>
              <a:t>屏蔽效能测试</a:t>
            </a:r>
            <a:r>
              <a:rPr lang="zh-CN" altLang="en-US" sz="2400" dirty="0" smtClean="0"/>
              <a:t>系统</a:t>
            </a:r>
            <a:r>
              <a:rPr lang="zh-CN" altLang="zh-CN" sz="2400" dirty="0" smtClean="0"/>
              <a:t>，可测量</a:t>
            </a:r>
            <a:r>
              <a:rPr lang="en-US" altLang="zh-CN" sz="2400" dirty="0" smtClean="0">
                <a:solidFill>
                  <a:srgbClr val="C00000"/>
                </a:solidFill>
              </a:rPr>
              <a:t>120dB</a:t>
            </a:r>
            <a:r>
              <a:rPr lang="zh-CN" altLang="en-US" sz="2400" dirty="0" smtClean="0">
                <a:solidFill>
                  <a:srgbClr val="C00000"/>
                </a:solidFill>
              </a:rPr>
              <a:t>（</a:t>
            </a:r>
            <a:r>
              <a:rPr lang="en-US" altLang="zh-CN" sz="2400" dirty="0" smtClean="0">
                <a:solidFill>
                  <a:srgbClr val="C00000"/>
                </a:solidFill>
              </a:rPr>
              <a:t>140dB</a:t>
            </a:r>
            <a:r>
              <a:rPr lang="zh-CN" altLang="en-US" sz="2400" dirty="0" smtClean="0">
                <a:solidFill>
                  <a:srgbClr val="C00000"/>
                </a:solidFill>
              </a:rPr>
              <a:t>）</a:t>
            </a:r>
            <a:r>
              <a:rPr lang="zh-CN" altLang="zh-CN" sz="2400" dirty="0" smtClean="0"/>
              <a:t>的屏蔽效能</a:t>
            </a:r>
            <a:r>
              <a:rPr lang="zh-CN" altLang="en-US" sz="2400" dirty="0" smtClean="0"/>
              <a:t>，优于市场产品。用于工程</a:t>
            </a:r>
            <a:r>
              <a:rPr lang="zh-CN" altLang="zh-CN" sz="2400" dirty="0" smtClean="0"/>
              <a:t>屏蔽</a:t>
            </a:r>
            <a:r>
              <a:rPr lang="zh-CN" altLang="en-US" sz="2400" dirty="0" smtClean="0"/>
              <a:t>机房、屏蔽柜、促动器等多种设备</a:t>
            </a:r>
            <a:r>
              <a:rPr lang="zh-CN" altLang="zh-CN" sz="2400" dirty="0" smtClean="0"/>
              <a:t>的测试。</a:t>
            </a:r>
            <a:endParaRPr lang="en-US" altLang="zh-CN" sz="2400" dirty="0" smtClean="0"/>
          </a:p>
          <a:p>
            <a:r>
              <a:rPr lang="zh-CN" altLang="en-US" sz="2400" dirty="0" smtClean="0"/>
              <a:t>取得发明专利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排名</a:t>
            </a:r>
            <a:r>
              <a:rPr lang="en-US" altLang="zh-CN" sz="2400" dirty="0" smtClean="0"/>
              <a:t>1)</a:t>
            </a:r>
            <a:r>
              <a:rPr lang="zh-CN" altLang="en-US" sz="2400" dirty="0" smtClean="0"/>
              <a:t>。获</a:t>
            </a:r>
            <a:r>
              <a:rPr lang="zh-CN" altLang="zh-CN" sz="2400" dirty="0" smtClean="0"/>
              <a:t>中国电子学会</a:t>
            </a:r>
            <a:r>
              <a:rPr lang="en-US" altLang="zh-CN" sz="2400" dirty="0" smtClean="0"/>
              <a:t>,</a:t>
            </a:r>
            <a:r>
              <a:rPr lang="zh-CN" altLang="zh-CN" sz="2400" dirty="0" smtClean="0"/>
              <a:t>科技进步奖</a:t>
            </a:r>
            <a:r>
              <a:rPr lang="zh-CN" altLang="en-US" sz="2400" dirty="0" smtClean="0"/>
              <a:t>（排名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）。</a:t>
            </a:r>
            <a:endParaRPr lang="zh-CN" altLang="en-US" sz="2400" dirty="0"/>
          </a:p>
        </p:txBody>
      </p:sp>
      <p:pic>
        <p:nvPicPr>
          <p:cNvPr id="5125" name="Picture 5" descr="IMG_20140425_14250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5856" y="4653136"/>
            <a:ext cx="2787482" cy="19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10.32.0.13\pub\EMC\shield_test\2014.12.18-7h-emc_shield_test_120dB\img\data_20141218T155022.npt100.close.shield_facto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4437112"/>
            <a:ext cx="3096344" cy="232225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5013176"/>
            <a:ext cx="1037352" cy="14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_down\by-type\FAST--\FAST-系统\KXB--\_计划考勤\zongjie-fenji-zhicheng-yingpin\2022.1-zhenggao\材料提交\正高-材料\500米口径球面射电望远镜电磁兼容研发与实现--中国电子学会科技进步一等奖-排名第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761148"/>
            <a:ext cx="2267744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zh-CN" altLang="en-US" sz="4400" kern="1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j-cs"/>
              </a:rPr>
              <a:t>高速数据传输</a:t>
            </a:r>
            <a:endParaRPr lang="zh-CN" altLang="en-US" sz="6000" kern="1200" dirty="0">
              <a:solidFill>
                <a:schemeClr val="tx1"/>
              </a:solidFill>
              <a:latin typeface="黑体" pitchFamily="49" charset="-122"/>
              <a:ea typeface="黑体" pitchFamily="49" charset="-122"/>
              <a:cs typeface="+mj-cs"/>
            </a:endParaRPr>
          </a:p>
        </p:txBody>
      </p:sp>
      <p:pic>
        <p:nvPicPr>
          <p:cNvPr id="29698" name="Picture 2" descr="D:\scr.04-11-2014 16.49.0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1294870"/>
            <a:ext cx="7272808" cy="556313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5" name="TextBox 4"/>
          <p:cNvSpPr txBox="1"/>
          <p:nvPr/>
        </p:nvSpPr>
        <p:spPr>
          <a:xfrm>
            <a:off x="4139952" y="5373216"/>
            <a:ext cx="648072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GZNU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5076056" y="3933056"/>
            <a:ext cx="936104" cy="15121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28184" y="3501008"/>
            <a:ext cx="115212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CNIC 100G/10G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4208" y="4437112"/>
            <a:ext cx="855712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NJ 10G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00192" y="5157192"/>
            <a:ext cx="720080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HF 10G</a:t>
            </a:r>
          </a:p>
        </p:txBody>
      </p:sp>
      <p:cxnSp>
        <p:nvCxnSpPr>
          <p:cNvPr id="38" name="直接箭头连接符 37"/>
          <p:cNvCxnSpPr/>
          <p:nvPr/>
        </p:nvCxnSpPr>
        <p:spPr>
          <a:xfrm flipV="1">
            <a:off x="5148064" y="4941168"/>
            <a:ext cx="1080120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3528" y="1340768"/>
            <a:ext cx="526297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各类脉冲星数据甚至谱线数据量达到</a:t>
            </a:r>
            <a:r>
              <a:rPr lang="en-US" altLang="zh-CN" dirty="0" smtClean="0"/>
              <a:t>PB</a:t>
            </a:r>
            <a:r>
              <a:rPr lang="zh-CN" altLang="en-US" dirty="0" smtClean="0"/>
              <a:t>级。</a:t>
            </a:r>
            <a:endParaRPr lang="en-US" altLang="zh-CN" dirty="0" smtClean="0"/>
          </a:p>
          <a:p>
            <a:r>
              <a:rPr lang="zh-CN" altLang="en-US" dirty="0" smtClean="0"/>
              <a:t>多单位合作研究，分工处理，需要传输大量数据。</a:t>
            </a:r>
            <a:endParaRPr lang="en-US" altLang="zh-CN" dirty="0" smtClean="0"/>
          </a:p>
          <a:p>
            <a:r>
              <a:rPr lang="zh-CN" altLang="en-US" dirty="0" smtClean="0"/>
              <a:t>基于</a:t>
            </a:r>
            <a:r>
              <a:rPr lang="en-US" altLang="zh-CN" dirty="0" smtClean="0"/>
              <a:t>CENI</a:t>
            </a:r>
            <a:r>
              <a:rPr lang="zh-CN" altLang="en-US" dirty="0" smtClean="0"/>
              <a:t>进行加速数据传输的试验研究。</a:t>
            </a:r>
            <a:endParaRPr lang="en-US" altLang="zh-CN" dirty="0" smtClean="0"/>
          </a:p>
          <a:p>
            <a:r>
              <a:rPr lang="zh-CN" altLang="en-US" dirty="0" smtClean="0"/>
              <a:t>指导验证了超过</a:t>
            </a:r>
            <a:r>
              <a:rPr lang="en-US" altLang="zh-CN" dirty="0" smtClean="0"/>
              <a:t>90%</a:t>
            </a:r>
            <a:r>
              <a:rPr lang="zh-CN" altLang="en-US" dirty="0" smtClean="0"/>
              <a:t>效率的</a:t>
            </a:r>
            <a:r>
              <a:rPr lang="en-US" altLang="zh-CN" dirty="0" smtClean="0"/>
              <a:t>100Gbps</a:t>
            </a:r>
            <a:r>
              <a:rPr lang="zh-CN" altLang="en-US" dirty="0" smtClean="0"/>
              <a:t>传输可行性。</a:t>
            </a:r>
            <a:endParaRPr lang="en-US" altLang="zh-CN" dirty="0" smtClean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65705"/>
            <a:ext cx="1413728" cy="20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893697"/>
            <a:ext cx="3168352" cy="219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04248" y="4797152"/>
            <a:ext cx="720080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SH 10G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CENI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C:\_down\by-type\shuju--\__hezuo\cnic--网络中心\100G-CENI--\文档\2022-coll\inde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7199315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阵列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贵州师范大学</a:t>
            </a:r>
            <a:r>
              <a:rPr lang="en-US" altLang="zh-CN" sz="2800" dirty="0" smtClean="0"/>
              <a:t>4</a:t>
            </a:r>
            <a:r>
              <a:rPr lang="zh-CN" altLang="en-US" sz="2800" dirty="0" smtClean="0"/>
              <a:t>台教学</a:t>
            </a:r>
            <a:r>
              <a:rPr lang="zh-CN" altLang="en-US" sz="2800" dirty="0" smtClean="0"/>
              <a:t>天线</a:t>
            </a:r>
            <a:endParaRPr lang="en-US" altLang="zh-CN" sz="2800" dirty="0" smtClean="0"/>
          </a:p>
          <a:p>
            <a:r>
              <a:rPr lang="zh-CN" altLang="en-US" sz="2800" dirty="0" smtClean="0"/>
              <a:t>指导学生开发天线控制软件</a:t>
            </a:r>
            <a:endParaRPr lang="en-US" altLang="zh-CN" sz="2800" dirty="0" smtClean="0"/>
          </a:p>
          <a:p>
            <a:r>
              <a:rPr lang="zh-CN" altLang="en-US" sz="2800" dirty="0" smtClean="0"/>
              <a:t>目前已观测到中性氢、脉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2800" dirty="0" smtClean="0"/>
              <a:t>冲星和</a:t>
            </a:r>
            <a:r>
              <a:rPr lang="en-US" altLang="zh-CN" sz="2800" dirty="0" smtClean="0"/>
              <a:t>Crab</a:t>
            </a:r>
            <a:r>
              <a:rPr lang="zh-CN" altLang="en-US" sz="2800" dirty="0" smtClean="0"/>
              <a:t>巨脉冲</a:t>
            </a:r>
            <a:endParaRPr lang="en-US" altLang="zh-CN" sz="2800" dirty="0" smtClean="0"/>
          </a:p>
          <a:p>
            <a:endParaRPr lang="zh-CN" altLang="en-US" sz="2800" dirty="0"/>
          </a:p>
        </p:txBody>
      </p:sp>
      <p:pic>
        <p:nvPicPr>
          <p:cNvPr id="1026" name="Picture 2" descr="C:\_down\work--\Aplus--\hengxiang--xiangmu项目管理\jiaofu-交付\2022.5-yanshou验收\建设照片\微信图片_20220604215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3556" y="5085184"/>
            <a:ext cx="2620444" cy="1772816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8883" y="4581128"/>
            <a:ext cx="2118883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085184"/>
            <a:ext cx="2236204" cy="146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_down\by-type\work\yue--\yue--ppt--\2022-fromzhaors\照片\机柜+终端\终端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8509" y="5082947"/>
            <a:ext cx="1080120" cy="177505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7027" y="1196752"/>
            <a:ext cx="3896973" cy="264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_down\by-type\work\yue--\yue--ppt--\_ppt-img-coll\gznu2022.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5085184"/>
            <a:ext cx="2736304" cy="153917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3284984"/>
            <a:ext cx="1944216" cy="16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阵列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天线阵列：优化低成本天线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en-US" altLang="zh-CN" sz="2800" dirty="0" smtClean="0"/>
          </a:p>
          <a:p>
            <a:r>
              <a:rPr lang="en-US" altLang="zh-CN" sz="2800" dirty="0" smtClean="0"/>
              <a:t>21CMA</a:t>
            </a:r>
            <a:r>
              <a:rPr lang="zh-CN" altLang="en-US" sz="2800" dirty="0" smtClean="0"/>
              <a:t>脉冲星和</a:t>
            </a:r>
            <a:r>
              <a:rPr lang="en-US" altLang="zh-CN" sz="2800" dirty="0" smtClean="0"/>
              <a:t>FRB</a:t>
            </a:r>
            <a:r>
              <a:rPr lang="zh-CN" altLang="en-US" sz="2800" dirty="0" smtClean="0"/>
              <a:t>观测</a:t>
            </a:r>
            <a:endParaRPr lang="en-US" altLang="zh-CN" sz="2800" dirty="0" smtClean="0"/>
          </a:p>
          <a:p>
            <a:pPr lvl="1"/>
            <a:r>
              <a:rPr lang="en-US" altLang="zh-CN" sz="2400" dirty="0" smtClean="0">
                <a:solidFill>
                  <a:srgbClr val="C00000"/>
                </a:solidFill>
              </a:rPr>
              <a:t>40/80</a:t>
            </a:r>
            <a:r>
              <a:rPr lang="zh-CN" altLang="en-US" sz="2400" dirty="0" smtClean="0">
                <a:solidFill>
                  <a:srgbClr val="C00000"/>
                </a:solidFill>
              </a:rPr>
              <a:t>路</a:t>
            </a:r>
            <a:r>
              <a:rPr lang="zh-CN" altLang="en-US" sz="2400" dirty="0" smtClean="0"/>
              <a:t>信号波束合成</a:t>
            </a:r>
            <a:endParaRPr lang="en-US" altLang="zh-CN" sz="2400" dirty="0" smtClean="0"/>
          </a:p>
          <a:p>
            <a:pPr lvl="1"/>
            <a:r>
              <a:rPr lang="zh-CN" altLang="en-US" sz="2400" dirty="0" smtClean="0"/>
              <a:t>考虑</a:t>
            </a:r>
            <a:r>
              <a:rPr lang="en-US" altLang="zh-CN" sz="2400" dirty="0" smtClean="0">
                <a:solidFill>
                  <a:srgbClr val="C00000"/>
                </a:solidFill>
              </a:rPr>
              <a:t>~10000</a:t>
            </a:r>
            <a:r>
              <a:rPr lang="zh-CN" altLang="en-US" sz="2400" dirty="0" smtClean="0">
                <a:solidFill>
                  <a:srgbClr val="C00000"/>
                </a:solidFill>
              </a:rPr>
              <a:t>路</a:t>
            </a:r>
            <a:r>
              <a:rPr lang="zh-CN" altLang="en-US" sz="2400" dirty="0" smtClean="0"/>
              <a:t>国产芯片方案</a:t>
            </a:r>
            <a:endParaRPr lang="en-US" altLang="zh-CN" sz="2400" dirty="0" smtClean="0"/>
          </a:p>
          <a:p>
            <a:pPr lvl="1"/>
            <a:endParaRPr lang="en-US" altLang="zh-CN" sz="2400" dirty="0" smtClean="0"/>
          </a:p>
        </p:txBody>
      </p:sp>
      <p:pic>
        <p:nvPicPr>
          <p:cNvPr id="2054" name="Picture 6" descr="C:\_down\微信图片_20220628145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345241"/>
            <a:ext cx="2016224" cy="151275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627784" y="5589240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基于已有终端采集实验数据</a:t>
            </a:r>
            <a:endParaRPr lang="zh-CN" altLang="en-US" dirty="0"/>
          </a:p>
        </p:txBody>
      </p:sp>
      <p:pic>
        <p:nvPicPr>
          <p:cNvPr id="12" name="内容占位符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380312" y="1412776"/>
            <a:ext cx="1858502" cy="1614820"/>
          </a:xfrm>
          <a:prstGeom prst="rect">
            <a:avLst/>
          </a:prstGeom>
        </p:spPr>
      </p:pic>
      <p:pic>
        <p:nvPicPr>
          <p:cNvPr id="7169" name="Picture 1" descr="C:\_down\by-type\work\yue--\yue--ppt--\_ppt-img-coll\gznu-anten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12776"/>
            <a:ext cx="1224136" cy="163218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373216"/>
            <a:ext cx="1872208" cy="140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 l="9302" t="11291"/>
          <a:stretch>
            <a:fillRect/>
          </a:stretch>
        </p:blipFill>
        <p:spPr bwMode="auto">
          <a:xfrm>
            <a:off x="6084168" y="4797152"/>
            <a:ext cx="280831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22317" t="22344" r="13521" b="21794"/>
          <a:stretch>
            <a:fillRect/>
          </a:stretch>
        </p:blipFill>
        <p:spPr bwMode="auto">
          <a:xfrm>
            <a:off x="6588224" y="3356992"/>
            <a:ext cx="1656184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724128" y="3356992"/>
            <a:ext cx="86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新终端实验室测试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8674" name="Picture 2" descr="https://img1.doubanio.com/view/subject/l/public/s29276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012" y="692696"/>
            <a:ext cx="5829300" cy="582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_down\www.realdigital.org_20230706_0913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799"/>
            <a:ext cx="9144000" cy="4792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03101"/>
            <a:ext cx="4896544" cy="278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讨论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认识你自己</a:t>
            </a:r>
            <a:endParaRPr lang="en-US" altLang="zh-CN" dirty="0" smtClean="0"/>
          </a:p>
          <a:p>
            <a:r>
              <a:rPr lang="en-US" altLang="zh-CN" dirty="0" smtClean="0"/>
              <a:t>Know thyself</a:t>
            </a:r>
          </a:p>
          <a:p>
            <a:endParaRPr lang="zh-CN" altLang="en-US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96952"/>
            <a:ext cx="3312368" cy="1104123"/>
          </a:xfrm>
          <a:prstGeom prst="rect">
            <a:avLst/>
          </a:prstGeom>
          <a:noFill/>
        </p:spPr>
      </p:pic>
      <p:pic>
        <p:nvPicPr>
          <p:cNvPr id="3078" name="Picture 6" descr="The Origin of the Famous Saying &quot;Know Thyself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93096"/>
            <a:ext cx="2808312" cy="1671614"/>
          </a:xfrm>
          <a:prstGeom prst="rect">
            <a:avLst/>
          </a:prstGeom>
          <a:noFill/>
        </p:spPr>
      </p:pic>
      <p:pic>
        <p:nvPicPr>
          <p:cNvPr id="3080" name="Picture 8" descr="https://cdn.britannica.com/69/75569-050-7AB67C4B/herm-Socrates-half-original-Greek-Capitoline-Museu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132856"/>
            <a:ext cx="2265562" cy="2863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科研仍是一个好</a:t>
            </a:r>
            <a:r>
              <a:rPr lang="zh-CN" altLang="en-US" dirty="0" smtClean="0"/>
              <a:t>选择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对优秀的过度追求减退</a:t>
            </a:r>
            <a:endParaRPr lang="en-US" altLang="zh-CN" dirty="0" smtClean="0"/>
          </a:p>
          <a:p>
            <a:r>
              <a:rPr lang="zh-CN" altLang="en-US" dirty="0" smtClean="0"/>
              <a:t>喜欢</a:t>
            </a:r>
            <a:r>
              <a:rPr lang="zh-CN" altLang="en-US" dirty="0" smtClean="0"/>
              <a:t>研究的人到研究的工作</a:t>
            </a:r>
            <a:endParaRPr lang="en-US" altLang="zh-CN" dirty="0" smtClean="0"/>
          </a:p>
          <a:p>
            <a:r>
              <a:rPr lang="zh-CN" altLang="en-US" dirty="0" smtClean="0"/>
              <a:t>合作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5125"/>
            <a:ext cx="8231188" cy="963613"/>
          </a:xfrm>
          <a:ln/>
        </p:spPr>
        <p:txBody>
          <a:bodyPr lIns="0" tIns="0" rIns="0" bIns="0"/>
          <a:lstStyle/>
          <a:p>
            <a:endParaRPr lang="zh-CN" altLang="zh-CN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lum bright="90000"/>
          </a:blip>
          <a:srcRect l="6305" b="396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31188" cy="4527550"/>
          </a:xfrm>
          <a:ln/>
        </p:spPr>
        <p:txBody>
          <a:bodyPr lIns="90000" tIns="46800" rIns="90000" bIns="46800"/>
          <a:lstStyle/>
          <a:p>
            <a:pPr algn="ctr">
              <a:lnSpc>
                <a:spcPct val="93000"/>
              </a:lnSpc>
              <a:buFontTx/>
              <a:buNone/>
            </a:pPr>
            <a:endParaRPr lang="zh-CN" altLang="en-GB" dirty="0"/>
          </a:p>
          <a:p>
            <a:pPr algn="ctr">
              <a:buFontTx/>
              <a:buNone/>
            </a:pPr>
            <a:endParaRPr lang="zh-CN" altLang="en-GB" dirty="0"/>
          </a:p>
          <a:p>
            <a:pPr algn="ctr">
              <a:spcBef>
                <a:spcPts val="1500"/>
              </a:spcBef>
              <a:buFontTx/>
              <a:buNone/>
            </a:pPr>
            <a:r>
              <a:rPr lang="zh-CN" altLang="en-US" sz="4000" dirty="0" smtClean="0">
                <a:solidFill>
                  <a:srgbClr val="003366"/>
                </a:solidFill>
                <a:ea typeface="黑体" pitchFamily="49" charset="-122"/>
              </a:rPr>
              <a:t>谢谢</a:t>
            </a:r>
            <a:endParaRPr lang="zh-CN" altLang="en-GB" sz="4000" dirty="0">
              <a:solidFill>
                <a:srgbClr val="003366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50" name="Picture 2" descr="https://img2.doubanio.com/view/subject/l/public/s10268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56792"/>
            <a:ext cx="29908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Bell pulsar crab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Lyne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frb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Maclaurin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frb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Leonard Susskind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结论</a:t>
            </a:r>
            <a:endParaRPr lang="en-US" altLang="zh-CN" dirty="0" smtClean="0"/>
          </a:p>
          <a:p>
            <a:r>
              <a:rPr lang="zh-CN" altLang="en-US" dirty="0" smtClean="0"/>
              <a:t>一些离散的信息</a:t>
            </a:r>
            <a:endParaRPr lang="en-US" altLang="zh-CN" dirty="0" smtClean="0"/>
          </a:p>
          <a:p>
            <a:r>
              <a:rPr lang="zh-CN" altLang="en-US" dirty="0" smtClean="0"/>
              <a:t>相关工作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学生时期</a:t>
            </a:r>
            <a:r>
              <a:rPr lang="en-US" altLang="zh-CN" dirty="0" smtClean="0"/>
              <a:t>(-2009)</a:t>
            </a:r>
          </a:p>
          <a:p>
            <a:pPr lvl="1"/>
            <a:r>
              <a:rPr lang="en-US" altLang="zh-CN" dirty="0" smtClean="0"/>
              <a:t>FAST</a:t>
            </a:r>
            <a:r>
              <a:rPr lang="zh-CN" altLang="en-US" dirty="0" smtClean="0"/>
              <a:t>工作</a:t>
            </a:r>
            <a:r>
              <a:rPr lang="en-US" altLang="zh-CN" dirty="0" smtClean="0"/>
              <a:t>(2009-2019)</a:t>
            </a:r>
          </a:p>
          <a:p>
            <a:pPr lvl="1"/>
            <a:r>
              <a:rPr lang="zh-CN" altLang="en-US" dirty="0" smtClean="0"/>
              <a:t>阵列</a:t>
            </a:r>
            <a:r>
              <a:rPr lang="en-US" altLang="zh-CN" dirty="0" smtClean="0"/>
              <a:t>(2019-)</a:t>
            </a:r>
          </a:p>
          <a:p>
            <a:r>
              <a:rPr lang="zh-CN" altLang="en-US" dirty="0" smtClean="0"/>
              <a:t>讨论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8144" y="55892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With image from WWW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结论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看书</a:t>
            </a:r>
            <a:r>
              <a:rPr lang="en-US" altLang="zh-CN" dirty="0" smtClean="0"/>
              <a:t>/</a:t>
            </a:r>
            <a:r>
              <a:rPr lang="zh-CN" altLang="en-US" dirty="0" smtClean="0"/>
              <a:t>学习</a:t>
            </a:r>
            <a:endParaRPr lang="en-US" altLang="zh-CN" dirty="0" smtClean="0"/>
          </a:p>
          <a:p>
            <a:r>
              <a:rPr lang="zh-CN" altLang="en-US" dirty="0" smtClean="0"/>
              <a:t>聊天</a:t>
            </a:r>
            <a:r>
              <a:rPr lang="en-US" altLang="zh-CN" dirty="0" smtClean="0"/>
              <a:t>/</a:t>
            </a:r>
            <a:r>
              <a:rPr lang="zh-CN" altLang="en-US" dirty="0" smtClean="0"/>
              <a:t>讨论</a:t>
            </a:r>
            <a:endParaRPr lang="en-US" altLang="zh-CN" dirty="0" smtClean="0"/>
          </a:p>
          <a:p>
            <a:r>
              <a:rPr lang="zh-CN" altLang="en-US" dirty="0" smtClean="0"/>
              <a:t>实践</a:t>
            </a:r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5" name="Picture 2" descr="https://www.gb.nrao.edu/epo/itwasfun_files/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5927" y="2102600"/>
            <a:ext cx="3258073" cy="475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一些离散的信息</a:t>
            </a:r>
            <a:endParaRPr lang="en-US" altLang="zh-CN" dirty="0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杨振宁：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科学研究</a:t>
            </a:r>
            <a:r>
              <a:rPr lang="zh-CN" altLang="en-US" dirty="0" smtClean="0"/>
              <a:t>工作者一生有两个最困难的时期：</a:t>
            </a:r>
          </a:p>
          <a:p>
            <a:pPr lvl="1"/>
            <a:r>
              <a:rPr lang="zh-CN" altLang="en-US" dirty="0" smtClean="0"/>
              <a:t>做研究生的时候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得了博士学位以后，</a:t>
            </a:r>
            <a:r>
              <a:rPr lang="en-US" altLang="zh-CN" dirty="0" smtClean="0"/>
              <a:t>5-10</a:t>
            </a:r>
            <a:r>
              <a:rPr lang="zh-CN" altLang="en-US" dirty="0" smtClean="0"/>
              <a:t>年的期间</a:t>
            </a:r>
          </a:p>
          <a:p>
            <a:endParaRPr lang="zh-CN" altLang="en-US" dirty="0"/>
          </a:p>
        </p:txBody>
      </p:sp>
      <p:pic>
        <p:nvPicPr>
          <p:cNvPr id="1028" name="Picture 4" descr="https://rmrbcmsonline.peopleapp.com/rb_recsys/img/2022/0913/90315097d385b66360da3dc3435eaaf4_7541562490203627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902628"/>
            <a:ext cx="5148064" cy="2955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人们</a:t>
            </a:r>
            <a:r>
              <a:rPr lang="zh-CN" altLang="en-US" dirty="0" smtClean="0"/>
              <a:t>经常会高估新技术的短期影响，低估它们的长期影响</a:t>
            </a:r>
            <a:r>
              <a:rPr lang="zh-CN" altLang="en-US" dirty="0" smtClean="0"/>
              <a:t>。 </a:t>
            </a:r>
            <a:r>
              <a:rPr lang="en-US" altLang="zh-CN" dirty="0" smtClean="0"/>
              <a:t>------ 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r>
              <a:rPr lang="zh-CN" altLang="en-US" dirty="0" smtClean="0"/>
              <a:t>我们</a:t>
            </a:r>
            <a:r>
              <a:rPr lang="zh-CN" altLang="en-US" dirty="0" smtClean="0"/>
              <a:t>班的本科毕业统计 </a:t>
            </a:r>
            <a:r>
              <a:rPr lang="en-US" altLang="zh-CN" dirty="0" smtClean="0"/>
              <a:t>4/13</a:t>
            </a:r>
          </a:p>
          <a:p>
            <a:r>
              <a:rPr lang="zh-CN" altLang="en-US" dirty="0" smtClean="0"/>
              <a:t>白头发的统计</a:t>
            </a:r>
            <a:endParaRPr lang="en-US" altLang="zh-CN" dirty="0" smtClean="0"/>
          </a:p>
          <a:p>
            <a:r>
              <a:rPr lang="zh-CN" altLang="en-US" dirty="0" smtClean="0"/>
              <a:t>生女孩的统计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学术作为志业</a:t>
            </a:r>
            <a:r>
              <a:rPr lang="en-US" altLang="zh-CN" dirty="0" smtClean="0"/>
              <a:t>》</a:t>
            </a:r>
          </a:p>
          <a:p>
            <a:r>
              <a:rPr lang="en-US" altLang="zh-CN" dirty="0" smtClean="0"/>
              <a:t>1917 </a:t>
            </a:r>
            <a:r>
              <a:rPr lang="zh-CN" altLang="en-US" dirty="0" smtClean="0"/>
              <a:t>年</a:t>
            </a:r>
            <a:endParaRPr lang="en-US" altLang="zh-CN" dirty="0" smtClean="0"/>
          </a:p>
          <a:p>
            <a:r>
              <a:rPr lang="zh-CN" altLang="en-US" dirty="0" smtClean="0"/>
              <a:t>马克斯</a:t>
            </a:r>
            <a:r>
              <a:rPr lang="en-US" altLang="zh-CN" dirty="0" smtClean="0"/>
              <a:t>·</a:t>
            </a:r>
            <a:r>
              <a:rPr lang="zh-CN" altLang="en-US" dirty="0" smtClean="0"/>
              <a:t>韦伯</a:t>
            </a:r>
          </a:p>
          <a:p>
            <a:r>
              <a:rPr lang="zh-CN" altLang="en-US" dirty="0" smtClean="0"/>
              <a:t>信息之一：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靠运气</a:t>
            </a:r>
            <a:endParaRPr lang="zh-CN" altLang="en-US" dirty="0"/>
          </a:p>
        </p:txBody>
      </p:sp>
      <p:pic>
        <p:nvPicPr>
          <p:cNvPr id="3076" name="Picture 4" descr="https://img1.doubanio.com/view/subject/l/public/s33539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558595"/>
            <a:ext cx="2592288" cy="4299406"/>
          </a:xfrm>
          <a:prstGeom prst="rect">
            <a:avLst/>
          </a:prstGeom>
          <a:noFill/>
        </p:spPr>
      </p:pic>
      <p:pic>
        <p:nvPicPr>
          <p:cNvPr id="3078" name="Picture 6" descr="Wissenschaft als Beruf von Max Weber - Fachbuch - bücher.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9666" y="2780928"/>
            <a:ext cx="2874335" cy="40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6551265" cy="489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485" y="5157192"/>
            <a:ext cx="6556027" cy="94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6036253"/>
            <a:ext cx="6552728" cy="82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23528" y="692696"/>
            <a:ext cx="1829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Walter </a:t>
            </a:r>
            <a:r>
              <a:rPr lang="en-US" altLang="zh-CN" sz="2400" dirty="0" err="1" smtClean="0"/>
              <a:t>Lewin</a:t>
            </a:r>
            <a:endParaRPr lang="zh-CN" altLang="en-US" sz="2400" dirty="0"/>
          </a:p>
        </p:txBody>
      </p:sp>
      <p:pic>
        <p:nvPicPr>
          <p:cNvPr id="2050" name="Picture 2" descr="https://m.media-amazon.com/images/I/61Sf33462VL._SL15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2856"/>
            <a:ext cx="3080794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084,&quot;width&quot;:815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562</Words>
  <Application>Microsoft Office PowerPoint</Application>
  <PresentationFormat>全屏显示(4:3)</PresentationFormat>
  <Paragraphs>137</Paragraphs>
  <Slides>39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Office 主题</vt:lpstr>
      <vt:lpstr>脉冲星与我 My road to pulsar research</vt:lpstr>
      <vt:lpstr>首先想到2本书</vt:lpstr>
      <vt:lpstr>幻灯片 3</vt:lpstr>
      <vt:lpstr>Outline</vt:lpstr>
      <vt:lpstr>结论</vt:lpstr>
      <vt:lpstr>一些离散的信息</vt:lpstr>
      <vt:lpstr>幻灯片 7</vt:lpstr>
      <vt:lpstr>幻灯片 8</vt:lpstr>
      <vt:lpstr>幻灯片 9</vt:lpstr>
      <vt:lpstr>彭老师</vt:lpstr>
      <vt:lpstr>我的工作</vt:lpstr>
      <vt:lpstr>幻灯片 12</vt:lpstr>
      <vt:lpstr>幻灯片 13</vt:lpstr>
      <vt:lpstr>Outline</vt:lpstr>
      <vt:lpstr>云南40m</vt:lpstr>
      <vt:lpstr>云南40m</vt:lpstr>
      <vt:lpstr>洛南40米</vt:lpstr>
      <vt:lpstr>密云模型</vt:lpstr>
      <vt:lpstr>Cyg A</vt:lpstr>
      <vt:lpstr>幻灯片 20</vt:lpstr>
      <vt:lpstr>终端研制</vt:lpstr>
      <vt:lpstr>调试</vt:lpstr>
      <vt:lpstr>幻灯片 23</vt:lpstr>
      <vt:lpstr>数据中心</vt:lpstr>
      <vt:lpstr>电磁兼容</vt:lpstr>
      <vt:lpstr>高速数据传输</vt:lpstr>
      <vt:lpstr>CENI</vt:lpstr>
      <vt:lpstr>阵列</vt:lpstr>
      <vt:lpstr>阵列</vt:lpstr>
      <vt:lpstr>幻灯片 30</vt:lpstr>
      <vt:lpstr>幻灯片 31</vt:lpstr>
      <vt:lpstr>讨论</vt:lpstr>
      <vt:lpstr>科研仍是一个好选择</vt:lpstr>
      <vt:lpstr>幻灯片 34</vt:lpstr>
      <vt:lpstr>幻灯片 35</vt:lpstr>
      <vt:lpstr>Bell pulsar crab</vt:lpstr>
      <vt:lpstr>Lyne frb</vt:lpstr>
      <vt:lpstr>Maclaurin frb</vt:lpstr>
      <vt:lpstr>Leonard Susskind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</dc:creator>
  <cp:lastModifiedBy>y</cp:lastModifiedBy>
  <cp:revision>230</cp:revision>
  <dcterms:created xsi:type="dcterms:W3CDTF">2023-06-29T01:15:42Z</dcterms:created>
  <dcterms:modified xsi:type="dcterms:W3CDTF">2023-07-06T01:52:41Z</dcterms:modified>
</cp:coreProperties>
</file>