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75" r:id="rId4"/>
    <p:sldId id="276" r:id="rId5"/>
    <p:sldId id="289" r:id="rId6"/>
    <p:sldId id="279" r:id="rId7"/>
    <p:sldId id="281" r:id="rId8"/>
    <p:sldId id="299" r:id="rId9"/>
    <p:sldId id="282" r:id="rId10"/>
    <p:sldId id="283" r:id="rId11"/>
    <p:sldId id="284" r:id="rId12"/>
    <p:sldId id="308" r:id="rId13"/>
    <p:sldId id="285" r:id="rId14"/>
    <p:sldId id="286" r:id="rId15"/>
    <p:sldId id="287" r:id="rId16"/>
    <p:sldId id="307" r:id="rId17"/>
    <p:sldId id="278" r:id="rId18"/>
  </p:sldIdLst>
  <p:sldSz cx="12192000" cy="6858000"/>
  <p:notesSz cx="6858000" cy="9144000"/>
  <p:embeddedFontLst>
    <p:embeddedFont>
      <p:font typeface="黑体" panose="02010609060101010101" charset="-122"/>
      <p:regular r:id="rId22"/>
    </p:embeddedFont>
    <p:embeddedFont>
      <p:font typeface="Cambria Math" panose="02040503050406030204" charset="0"/>
      <p:regular r:id="rId23"/>
    </p:embeddedFont>
    <p:embeddedFont>
      <p:font typeface="Calibri" panose="020F0502020204030204" charset="0"/>
      <p:regular r:id="rId24"/>
      <p:bold r:id="rId25"/>
      <p:italic r:id="rId26"/>
      <p:boldItalic r:id="rId27"/>
    </p:embeddedFont>
    <p:embeddedFont>
      <p:font typeface="Calibri Light" panose="020F0302020204030204" charset="0"/>
      <p:regular r:id="rId28"/>
      <p: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E5"/>
    <a:srgbClr val="180CB4"/>
    <a:srgbClr val="0D0DB3"/>
    <a:srgbClr val="44546A"/>
    <a:srgbClr val="292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75.xml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04F47-18A9-4B62-B892-46A76481C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14FFA-3FDD-44C1-833D-188EFB91143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jpe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63.xml"/><Relationship Id="rId7" Type="http://schemas.openxmlformats.org/officeDocument/2006/relationships/image" Target="../media/image41.png"/><Relationship Id="rId6" Type="http://schemas.openxmlformats.org/officeDocument/2006/relationships/tags" Target="../tags/tag62.xml"/><Relationship Id="rId5" Type="http://schemas.openxmlformats.org/officeDocument/2006/relationships/image" Target="../media/image40.png"/><Relationship Id="rId4" Type="http://schemas.openxmlformats.org/officeDocument/2006/relationships/tags" Target="../tags/tag61.xml"/><Relationship Id="rId3" Type="http://schemas.openxmlformats.org/officeDocument/2006/relationships/image" Target="../media/image39.png"/><Relationship Id="rId2" Type="http://schemas.openxmlformats.org/officeDocument/2006/relationships/tags" Target="../tags/tag60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3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image" Target="../media/image44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7.png"/><Relationship Id="rId3" Type="http://schemas.openxmlformats.org/officeDocument/2006/relationships/tags" Target="../tags/tag72.xml"/><Relationship Id="rId2" Type="http://schemas.openxmlformats.org/officeDocument/2006/relationships/image" Target="../media/image46.png"/><Relationship Id="rId1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tags" Target="../tags/tag16.xml"/><Relationship Id="rId3" Type="http://schemas.openxmlformats.org/officeDocument/2006/relationships/image" Target="../media/image2.png"/><Relationship Id="rId2" Type="http://schemas.openxmlformats.org/officeDocument/2006/relationships/tags" Target="../tags/tag15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5.png"/><Relationship Id="rId2" Type="http://schemas.openxmlformats.org/officeDocument/2006/relationships/tags" Target="../tags/tag23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29.xml"/><Relationship Id="rId10" Type="http://schemas.openxmlformats.org/officeDocument/2006/relationships/image" Target="../media/image7.png"/><Relationship Id="rId1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tags" Target="../tags/tag35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4" Type="http://schemas.openxmlformats.org/officeDocument/2006/relationships/tags" Target="../tags/tag41.xml"/><Relationship Id="rId13" Type="http://schemas.openxmlformats.org/officeDocument/2006/relationships/image" Target="../media/image13.png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image" Target="../media/image19.png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image" Target="../media/image16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2.png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50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9" Type="http://schemas.openxmlformats.org/officeDocument/2006/relationships/image" Target="../media/image32.png"/><Relationship Id="rId18" Type="http://schemas.openxmlformats.org/officeDocument/2006/relationships/image" Target="../media/image31.png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tags" Target="../tags/tag54.xml"/><Relationship Id="rId11" Type="http://schemas.openxmlformats.org/officeDocument/2006/relationships/image" Target="../media/image27.png"/><Relationship Id="rId10" Type="http://schemas.openxmlformats.org/officeDocument/2006/relationships/tags" Target="../tags/tag53.xml"/><Relationship Id="rId1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tags" Target="../tags/tag5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tags" Target="../tags/tag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48335" y="770255"/>
            <a:ext cx="10454005" cy="1327150"/>
          </a:xfrm>
        </p:spPr>
        <p:txBody>
          <a:bodyPr>
            <a:normAutofit fontScale="90000"/>
          </a:bodyPr>
          <a:p>
            <a:pPr algn="ctr" defTabSz="838200">
              <a:lnSpc>
                <a:spcPct val="90000"/>
              </a:lnSpc>
              <a:buClrTx/>
              <a:buSzTx/>
              <a:buFontTx/>
            </a:pPr>
            <a:r>
              <a:rPr lang="en-US" altLang="zh-CN" sz="4400" spc="0" dirty="0"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Galactic Interstellar Scintillation Observed from Four Globular Cluster Pulsars by FAST</a:t>
            </a:r>
            <a:endParaRPr lang="en-US" altLang="zh-CN" sz="4400" spc="0" dirty="0">
              <a:effectLst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510030" y="2788920"/>
            <a:ext cx="8803005" cy="3246755"/>
            <a:chOff x="3133" y="5718"/>
            <a:chExt cx="13863" cy="5113"/>
          </a:xfrm>
        </p:grpSpPr>
        <p:sp>
          <p:nvSpPr>
            <p:cNvPr id="10" name="副标题 2"/>
            <p:cNvSpPr>
              <a:spLocks noGrp="1"/>
            </p:cNvSpPr>
            <p:nvPr>
              <p:custDataLst>
                <p:tags r:id="rId2"/>
              </p:custDataLst>
            </p:nvPr>
          </p:nvSpPr>
          <p:spPr>
            <a:xfrm>
              <a:off x="8420" y="5718"/>
              <a:ext cx="3603" cy="75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914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371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8288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2860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743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200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657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l"/>
              <a:r>
                <a:rPr lang="zh-CN" altLang="en-US" sz="2800" b="1" dirty="0"/>
                <a:t>       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张丹丹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>
            <a:xfrm>
              <a:off x="6311" y="8928"/>
              <a:ext cx="7618" cy="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Guizhou Normal University</a:t>
              </a:r>
              <a:endPara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3"/>
            <p:cNvSpPr txBox="1"/>
            <p:nvPr>
              <p:custDataLst>
                <p:tags r:id="rId4"/>
              </p:custDataLst>
            </p:nvPr>
          </p:nvSpPr>
          <p:spPr>
            <a:xfrm>
              <a:off x="8496" y="10007"/>
              <a:ext cx="3247" cy="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lvl1pPr indent="0" fontAlgn="base">
                <a:spcBef>
                  <a:spcPct val="20000"/>
                </a:spcBef>
                <a:spcAft>
                  <a:spcPct val="0"/>
                </a:spcAft>
                <a:buNone/>
                <a:defRPr sz="2800" b="1">
                  <a:solidFill>
                    <a:schemeClr val="bg1"/>
                  </a:solidFill>
                </a:defRPr>
              </a:lvl1pPr>
              <a:lvl2pPr indent="0" algn="ctr" fontAlgn="base">
                <a:spcBef>
                  <a:spcPct val="20000"/>
                </a:spcBef>
                <a:spcAft>
                  <a:spcPct val="0"/>
                </a:spcAft>
                <a:buNone/>
                <a:defRPr sz="2800"/>
              </a:lvl2pPr>
              <a:lvl3pPr indent="0" algn="ctr" fontAlgn="base">
                <a:spcBef>
                  <a:spcPct val="20000"/>
                </a:spcBef>
                <a:spcAft>
                  <a:spcPct val="0"/>
                </a:spcAft>
                <a:buNone/>
                <a:defRPr sz="2400"/>
              </a:lvl3pPr>
              <a:lvl4pPr indent="0" algn="ctr" fontAlgn="base">
                <a:spcBef>
                  <a:spcPct val="20000"/>
                </a:spcBef>
                <a:spcAft>
                  <a:spcPct val="0"/>
                </a:spcAft>
                <a:buNone/>
                <a:defRPr sz="2000"/>
              </a:lvl4pPr>
              <a:lvl5pPr indent="0" algn="ctr" fontAlgn="base">
                <a:spcBef>
                  <a:spcPct val="20000"/>
                </a:spcBef>
                <a:spcAft>
                  <a:spcPct val="0"/>
                </a:spcAft>
                <a:buNone/>
                <a:defRPr sz="2000"/>
              </a:lvl5pPr>
              <a:lvl6pPr indent="0" algn="ctr" fontAlgn="base">
                <a:spcBef>
                  <a:spcPct val="20000"/>
                </a:spcBef>
                <a:spcAft>
                  <a:spcPct val="0"/>
                </a:spcAft>
                <a:buNone/>
                <a:defRPr sz="2000"/>
              </a:lvl6pPr>
              <a:lvl7pPr indent="0" algn="ctr" fontAlgn="base">
                <a:spcBef>
                  <a:spcPct val="20000"/>
                </a:spcBef>
                <a:spcAft>
                  <a:spcPct val="0"/>
                </a:spcAft>
                <a:buNone/>
                <a:defRPr sz="2000"/>
              </a:lvl7pPr>
              <a:lvl8pPr indent="0" algn="ctr" fontAlgn="base">
                <a:spcBef>
                  <a:spcPct val="20000"/>
                </a:spcBef>
                <a:spcAft>
                  <a:spcPct val="0"/>
                </a:spcAft>
                <a:buNone/>
                <a:defRPr sz="2000"/>
              </a:lvl8pPr>
              <a:lvl9pPr indent="0" algn="ctr" fontAlgn="base">
                <a:spcBef>
                  <a:spcPct val="20000"/>
                </a:spcBef>
                <a:spcAft>
                  <a:spcPct val="0"/>
                </a:spcAft>
                <a:buNone/>
                <a:defRPr sz="2000"/>
              </a:lvl9pPr>
            </a:lstStyle>
            <a:p>
              <a:r>
                <a:rPr lang="en-US" altLang="zh-CN" sz="32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2023.07.05</a:t>
              </a:r>
              <a:endParaRPr lang="en-US" altLang="zh-CN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副标题 2"/>
            <p:cNvSpPr>
              <a:spLocks noGrp="1"/>
            </p:cNvSpPr>
            <p:nvPr>
              <p:custDataLst>
                <p:tags r:id="rId5"/>
              </p:custDataLst>
            </p:nvPr>
          </p:nvSpPr>
          <p:spPr>
            <a:xfrm>
              <a:off x="3133" y="6820"/>
              <a:ext cx="13863" cy="17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914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371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8288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2860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743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200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657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lnSpc>
                  <a:spcPts val="4360"/>
                </a:lnSpc>
                <a:spcBef>
                  <a:spcPts val="0"/>
                </a:spcBef>
              </a:pPr>
              <a:r>
                <a:rPr lang="zh-CN" altLang="en-US" dirty="0"/>
                <a:t>合作者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支启军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朱炜玮，姚菊枚，袁懋，石询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李菂，Michael Kramer，王培，张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蕾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图片 20" descr="7-21022115495E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651" t="32133" r="9306" b="35542"/>
          <a:stretch>
            <a:fillRect/>
          </a:stretch>
        </p:blipFill>
        <p:spPr>
          <a:xfrm>
            <a:off x="9460230" y="64135"/>
            <a:ext cx="2625725" cy="7467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45440" y="628015"/>
            <a:ext cx="3225800" cy="10471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altLang="en-US" sz="32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Corner plots of MCMC </a:t>
            </a:r>
            <a:endParaRPr lang="en-US" altLang="zh-CN" sz="24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results of four pulsars</a:t>
            </a:r>
            <a:endParaRPr lang="en-US" altLang="zh-CN" sz="24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2081" r="2188"/>
          <a:stretch>
            <a:fillRect/>
          </a:stretch>
        </p:blipFill>
        <p:spPr>
          <a:xfrm>
            <a:off x="4262755" y="23495"/>
            <a:ext cx="3011805" cy="32918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3091" r="1775"/>
          <a:stretch>
            <a:fillRect/>
          </a:stretch>
        </p:blipFill>
        <p:spPr>
          <a:xfrm>
            <a:off x="8124825" y="23495"/>
            <a:ext cx="2950845" cy="31603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181"/>
          <a:stretch>
            <a:fillRect/>
          </a:stretch>
        </p:blipFill>
        <p:spPr>
          <a:xfrm>
            <a:off x="4217670" y="3321685"/>
            <a:ext cx="3233420" cy="34582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124825" y="3267710"/>
            <a:ext cx="3101340" cy="33343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08050" y="623570"/>
            <a:ext cx="9890125" cy="37592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just"/>
            <a:r>
              <a:rPr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Fitted scattering screen parameters are obtained by fitting the MCMC</a:t>
            </a:r>
            <a:r>
              <a:rPr lang="en-US"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model</a:t>
            </a:r>
            <a:endParaRPr sz="24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/>
              <p:cNvGraphicFramePr>
                <a:graphicFrameLocks noGrp="1"/>
              </p:cNvGraphicFramePr>
              <p:nvPr>
                <p:custDataLst>
                  <p:tags r:id="rId2"/>
                </p:custDataLst>
              </p:nvPr>
            </p:nvGraphicFramePr>
            <p:xfrm>
              <a:off x="858520" y="1661160"/>
              <a:ext cx="10207625" cy="41484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96440"/>
                    <a:gridCol w="1351915"/>
                    <a:gridCol w="1371600"/>
                    <a:gridCol w="2101215"/>
                    <a:gridCol w="1242060"/>
                    <a:gridCol w="2144395"/>
                  </a:tblGrid>
                  <a:tr h="870585">
                    <a:tc>
                      <a:txBody>
                        <a:bodyPr/>
                        <a:p>
                          <a:pPr algn="ctr"/>
                          <a:r>
                            <a:rPr lang="en-US" altLang="zh-CN" sz="2000" b="0" dirty="0">
                              <a:ln w="28575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PSR</a:t>
                          </a:r>
                          <a:endParaRPr lang="en-US" altLang="zh-CN" sz="2000" b="0" dirty="0">
                            <a:ln w="28575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8000" anchor="ctr" anchorCtr="1">
                        <a:lnL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2000" b="0" dirty="0">
                              <a:ln w="28575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en-US" altLang="zh-CN" sz="2000" b="0" dirty="0">
                            <a:ln w="28575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0" i="1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2000" b="0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s</m:t>
                                    </m:r>
                                  </m:sub>
                                </m:sSub>
                                <m:r>
                                  <a:rPr lang="en-US" altLang="zh-CN" sz="2000" i="1" dirty="0">
                                    <a:ln w="28575" cmpd="sng">
                                      <a:noFill/>
                                      <a:prstDash val="solid"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 （</m:t>
                                </m:r>
                                <m:r>
                                  <a:rPr lang="en-US" altLang="zh-CN" sz="2000" b="1" i="1" dirty="0">
                                    <a:ln w="28575" cmpd="sng">
                                      <a:noFill/>
                                      <a:prstDash val="solid"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°</m:t>
                                </m:r>
                                <m:r>
                                  <a:rPr lang="en-US" altLang="zh-CN" sz="2000" i="1" dirty="0">
                                    <a:ln w="28575" cmpd="sng">
                                      <a:noFill/>
                                      <a:prstDash val="solid"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）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ln w="28575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0" i="1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2000" b="0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screen</m:t>
                                    </m:r>
                                  </m:sub>
                                </m:sSub>
                                <m:r>
                                  <a:rPr lang="en-US" altLang="zh-CN" sz="2000" b="0" i="1" dirty="0">
                                    <a:ln w="28575" cmpd="sng">
                                      <a:noFill/>
                                      <a:prstDash val="solid"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dirty="0">
                                    <a:ln w="28575" cmpd="sng">
                                      <a:noFill/>
                                      <a:prstDash val="solid"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km</m:t>
                                </m:r>
                                <m:r>
                                  <a:rPr lang="en-US" altLang="zh-CN" sz="2000" b="0" i="1" dirty="0">
                                    <a:ln w="28575" cmpd="sng">
                                      <a:noFill/>
                                      <a:prstDash val="solid"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 </m:t>
                                </m:r>
                                <m:sSup>
                                  <m:sSupPr>
                                    <m:ctrlPr>
                                      <a:rPr lang="en-US" altLang="zh-CN" sz="2000" b="0" i="1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000" b="0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s</m:t>
                                    </m:r>
                                  </m:e>
                                  <m:sup>
                                    <m:r>
                                      <a:rPr lang="en-US" altLang="zh-CN" sz="2000" b="0" i="1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dirty="0">
                                        <a:ln w="28575" cmpd="sng">
                                          <a:noFill/>
                                          <a:prstDash val="solid"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en-US" altLang="zh-CN" sz="2000" b="0" i="1" dirty="0">
                                    <a:ln w="28575" cmpd="sng">
                                      <a:noFill/>
                                      <a:prstDash val="solid"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altLang="zh-CN" sz="2000" b="0" i="1" dirty="0">
                            <a:ln w="28575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endParaRPr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b="0" i="1" dirty="0">
                                      <a:ln w="28575" cmpd="sng">
                                        <a:noFill/>
                                        <a:prstDash val="solid"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>
                                      <a:ln w="28575" cmpd="sng">
                                        <a:noFill/>
                                        <a:prstDash val="solid"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b="0" dirty="0">
                                      <a:ln w="28575" cmpd="sng">
                                        <a:noFill/>
                                        <a:prstDash val="solid"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s</m:t>
                                  </m:r>
                                  <m:r>
                                    <a:rPr lang="en-US" altLang="zh-CN" sz="2000" b="0" i="1" dirty="0">
                                      <a:ln w="28575" cmpd="sng">
                                        <a:noFill/>
                                        <a:prstDash val="solid"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 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b="0" dirty="0">
                              <a:ln w="28575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(kpc)</a:t>
                          </a:r>
                          <a:endParaRPr lang="en-US" altLang="zh-CN" sz="2000" b="0" dirty="0">
                            <a:ln w="28575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b="0" i="1" dirty="0">
                                      <a:ln w="28575" cmpd="sng">
                                        <a:noFill/>
                                        <a:prstDash val="solid"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dirty="0">
                                      <a:ln w="28575" cmpd="sng">
                                        <a:noFill/>
                                        <a:prstDash val="solid"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b="0" dirty="0">
                                      <a:ln w="28575" cmpd="sng">
                                        <a:noFill/>
                                        <a:prstDash val="solid"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z</m:t>
                                  </m:r>
                                  <m:r>
                                    <a:rPr lang="en-US" altLang="zh-CN" sz="2000" b="0" dirty="0">
                                      <a:ln w="28575" cmpd="sng">
                                        <a:noFill/>
                                        <a:prstDash val="solid"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 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2000" b="0" dirty="0">
                              <a:ln w="28575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(kpc)</a:t>
                          </a:r>
                          <a:endParaRPr lang="en-US" altLang="zh-CN" sz="2000" b="0" dirty="0" err="1">
                            <a:ln w="28575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81978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20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B1516+02A</a:t>
                          </a:r>
                          <a:endParaRPr lang="en-US" altLang="zh-CN" sz="20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endParaRPr>
                        </a:p>
                      </a:txBody>
                      <a:tcPr anchor="ctr" anchorCtr="1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47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05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3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9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9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b="0" i="1" kern="1200" dirty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b="0" i="1" kern="1200" dirty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2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9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b="0" i="1" kern="1200" dirty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81978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20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B1516+02C</a:t>
                          </a:r>
                          <a:endParaRPr lang="en-US" altLang="zh-CN" sz="20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endParaRPr>
                        </a:p>
                      </a:txBody>
                      <a:tcPr anchor="ctr" anchorCtr="1">
                        <a:lnL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45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05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04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9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9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8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b="0" i="1" kern="1200" dirty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b="0" i="1" kern="1200" dirty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3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b="0" i="1" kern="1200" dirty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charset="0"/>
                            <a:ea typeface="+mn-ea"/>
                            <a:cs typeface="Cambria Math" panose="02040503050406030204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819150">
                    <a:tc>
                      <a:txBody>
                        <a:bodyPr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B1639+36A</a:t>
                          </a:r>
                          <a:endParaRPr lang="en-US" altLang="zh-C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10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02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2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10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2000" b="0" dirty="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a:t>-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0</m:t>
                                  </m:r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.</m:t>
                                  </m:r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10</m:t>
                                  </m:r>
                                </m:sub>
                                <m:sup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+</m:t>
                                  </m:r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9</m:t>
                                  </m:r>
                                </m:sup>
                              </m:sSubSup>
                            </m:oMath>
                          </a14:m>
                          <a:endParaRPr lang="en-US" altLang="zh-CN" sz="2000" b="0" i="0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6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7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b="0" i="0" kern="12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4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dirty="0">
                            <a:latin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819150">
                    <a:tc>
                      <a:txBody>
                        <a:bodyPr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B2127+11A</a:t>
                          </a:r>
                          <a:endParaRPr lang="en-US" altLang="zh-C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>
                          <a:noFill/>
                        </a:lnL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88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09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11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15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21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26</m:t>
                                  </m:r>
                                </m:e>
                                <m:sub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−</m:t>
                                  </m:r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12</m:t>
                                  </m:r>
                                </m:sub>
                                <m:sup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+</m:t>
                                  </m:r>
                                  <m:r>
                                    <a:rPr lang="en-US" altLang="zh-CN" sz="2000" i="1" dirty="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7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2000" b="0" i="0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en-US" altLang="zh-CN" sz="2000" b="0" i="0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p>
                          <a:pPr algn="ctr">
                            <a:buClrTx/>
                            <a:buSzTx/>
                            <a:buFontTx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3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7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b="0" i="0" kern="12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6</m:t>
                                    </m:r>
                                  </m:e>
                                  <m:sub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5</m:t>
                                    </m:r>
                                  </m:sub>
                                  <m:sup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+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.</m:t>
                                    </m:r>
                                    <m:r>
                                      <a:rPr lang="en-US" altLang="zh-CN" sz="2000" i="1" dirty="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3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sz="2000" b="0" i="0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/>
              <p:cNvGraphicFramePr>
                <a:graphicFrameLocks noGrp="1"/>
              </p:cNvGraphicFramePr>
              <p:nvPr>
                <p:custDataLst>
                  <p:tags r:id="rId3"/>
                </p:custDataLst>
              </p:nvPr>
            </p:nvGraphicFramePr>
            <p:xfrm>
              <a:off x="858520" y="1661160"/>
              <a:ext cx="10207625" cy="41484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96440"/>
                    <a:gridCol w="1351915"/>
                    <a:gridCol w="1371600"/>
                    <a:gridCol w="2101215"/>
                    <a:gridCol w="1242060"/>
                    <a:gridCol w="2144395"/>
                  </a:tblGrid>
                  <a:tr h="870585">
                    <a:tc>
                      <a:txBody>
                        <a:bodyPr/>
                        <a:p>
                          <a:pPr algn="ctr"/>
                          <a:r>
                            <a:rPr lang="en-US" altLang="zh-CN" sz="2000" b="0" dirty="0">
                              <a:ln w="28575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PSR</a:t>
                          </a:r>
                          <a:endParaRPr lang="en-US" altLang="zh-CN" sz="2000" b="0" dirty="0">
                            <a:ln w="28575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8000" anchor="ctr" anchorCtr="1">
                        <a:lnL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p>
                          <a:pPr algn="ctr"/>
                          <a:r>
                            <a:rPr lang="en-US" altLang="zh-CN" sz="2000" b="0" dirty="0">
                              <a:ln w="28575" cmpd="sng">
                                <a:noFill/>
                                <a:prstDash val="solid"/>
                              </a:ln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en-US" altLang="zh-CN" sz="2000" b="0" dirty="0">
                            <a:ln w="28575" cmpd="sng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108000"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>
                          <a:solidFill>
                            <a:schemeClr val="tx1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</a:tr>
                  <a:tr h="81978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20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B1516+02A</a:t>
                          </a:r>
                          <a:endParaRPr lang="en-US" altLang="zh-CN" sz="20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endParaRPr>
                        </a:p>
                      </a:txBody>
                      <a:tcPr anchor="ctr" anchorCtr="1">
                        <a:lnL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</a:tr>
                  <a:tr h="819785">
                    <a:tc>
                      <a:txBody>
                        <a:bodyPr/>
                        <a:p>
                          <a:pPr algn="ctr">
                            <a:buNone/>
                          </a:pPr>
                          <a:r>
                            <a:rPr lang="en-US" altLang="zh-CN" sz="2000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  <a:sym typeface="+mn-ea"/>
                            </a:rPr>
                            <a:t>B1516+02C</a:t>
                          </a:r>
                          <a:endParaRPr lang="en-US" altLang="zh-CN" sz="20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endParaRPr>
                        </a:p>
                      </a:txBody>
                      <a:tcPr anchor="ctr" anchorCtr="1">
                        <a:lnL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>
                          <a:noFill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</a:tr>
                  <a:tr h="819150">
                    <a:tc>
                      <a:txBody>
                        <a:bodyPr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B1639+36A</a:t>
                          </a:r>
                          <a:endParaRPr lang="en-US" altLang="zh-C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</a:blipFill>
                      </a:tcPr>
                    </a:tc>
                  </a:tr>
                  <a:tr h="819150">
                    <a:tc>
                      <a:txBody>
                        <a:bodyPr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B2127+11A</a:t>
                          </a:r>
                          <a:endParaRPr lang="en-US" altLang="zh-CN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>
                          <a:noFill/>
                        </a:lnL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4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201295" y="6033135"/>
                <a:ext cx="11696065" cy="538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en-US" altLang="zh-CN" b="0" i="0" dirty="0">
                    <a:effectLst/>
                    <a:latin typeface="Arial" panose="020B0604020202020204" pitchFamily="34" charset="0"/>
                  </a:rPr>
                  <a:t>PSR J1141-6545</a:t>
                </a:r>
                <a:r>
                  <a:rPr lang="zh-CN" altLang="en-US" b="0" i="0" dirty="0">
                    <a:effectLst/>
                    <a:latin typeface="Arial" panose="020B0604020202020204" pitchFamily="34" charset="0"/>
                  </a:rPr>
                  <a:t>：</a:t>
                </a:r>
                <a:r>
                  <a:rPr lang="en-US" altLang="zh-CN" b="0" i="0" dirty="0">
                    <a:effectLst/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charset="0"/>
                              </a:rPr>
                              <m:t>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</a:rPr>
                              <m:t>s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  <m:t>=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  <m:t>7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  <m:t>−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  <m:t>3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  <m:t>+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  <m:t>4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</a:rPr>
                      <m:t> 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</a:rPr>
                      <m:t>𝑘𝑝𝑐</m:t>
                    </m:r>
                  </m:oMath>
                </a14:m>
                <a:r>
                  <a:rPr lang="en-US" altLang="zh-CN" b="0" i="0" dirty="0">
                    <a:effectLst/>
                    <a:latin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𝑧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0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.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5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−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0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.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+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0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.</m:t>
                        </m:r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3</m:t>
                        </m:r>
                      </m:sup>
                    </m:sSubSup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 </m:t>
                    </m:r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𝑘𝑝𝑐</m:t>
                    </m:r>
                  </m:oMath>
                </a14:m>
                <a:r>
                  <a:rPr lang="en-US" altLang="zh-CN" b="0" i="0" dirty="0">
                    <a:effectLst/>
                    <a:latin typeface="Arial" panose="020B0604020202020204" pitchFamily="34" charset="0"/>
                  </a:rPr>
                  <a:t> </a:t>
                </a:r>
                <a:r>
                  <a:rPr lang="zh-CN" altLang="en-US" b="0" i="0" dirty="0">
                    <a:effectLst/>
                    <a:latin typeface="Arial" panose="020B0604020202020204" pitchFamily="34" charset="0"/>
                  </a:rPr>
                  <a:t>；</a:t>
                </a:r>
                <a:r>
                  <a:rPr lang="en-US" altLang="zh-CN" b="0" i="0" dirty="0">
                    <a:effectLst/>
                    <a:latin typeface="Arial" panose="020B0604020202020204" pitchFamily="34" charset="0"/>
                  </a:rPr>
                  <a:t>PSR J1543-0620: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charset="0"/>
                          </a:rPr>
                          <m:t>𝑠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=</m:t>
                    </m:r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1</m:t>
                    </m:r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.</m:t>
                    </m:r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56</m:t>
                    </m:r>
                    <m:r>
                      <a:rPr lang="en-US" altLang="zh-CN" i="1" smtClean="0"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±</m:t>
                    </m:r>
                    <m:r>
                      <a:rPr lang="en-US" altLang="zh-CN" i="1" smtClean="0"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0</m:t>
                    </m:r>
                    <m:r>
                      <a:rPr lang="en-US" altLang="zh-CN" i="1" smtClean="0"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.</m:t>
                    </m:r>
                    <m:r>
                      <a:rPr lang="en-US" altLang="zh-CN" i="1" smtClean="0"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3</m:t>
                    </m:r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 </m:t>
                    </m:r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𝑘𝑝𝑐</m:t>
                    </m:r>
                    <m:r>
                      <a:rPr lang="en-US" altLang="zh-CN" b="0" i="1" smtClean="0">
                        <a:effectLst/>
                        <a:latin typeface="Cambria Math" panose="02040503050406030204" charset="0"/>
                      </a:rPr>
                      <m:t>;  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</a:rPr>
                          <m:t>𝑧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</a:rPr>
                      <m:t>0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</a:rPr>
                      <m:t>9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</a:rPr>
                      <m:t> 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±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0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.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2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charset="0"/>
                      </a:rPr>
                      <m:t>𝑘𝑝𝑐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endParaRPr lang="zh-CN" altLang="en-US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201295" y="6033135"/>
                <a:ext cx="11696065" cy="53848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954530" y="5485130"/>
            <a:ext cx="6791325" cy="50673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Distribution of M5, M13 and M15 in the Milky Way </a:t>
            </a:r>
            <a:endParaRPr kumimoji="1" lang="zh-CN" altLang="en-US" sz="2400" dirty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6075" y="351155"/>
            <a:ext cx="9281160" cy="49860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39150" y="116205"/>
            <a:ext cx="367347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D</a:t>
            </a:r>
            <a:r>
              <a:rPr lang="en-US" altLang="zh-CN" sz="2000" baseline="-25000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⊙</a:t>
            </a:r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: globular clusters to the Earth.</a:t>
            </a:r>
            <a:endParaRPr lang="en-US" altLang="zh-CN" sz="20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Z : globular clusters to the plane.</a:t>
            </a:r>
            <a:endParaRPr lang="en-US" altLang="zh-CN" sz="20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Ds: scattering screens to the Earth.</a:t>
            </a:r>
            <a:endParaRPr lang="en-US" altLang="zh-CN" sz="20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Dz: scattering screens to the plane.</a:t>
            </a:r>
            <a:endParaRPr lang="en-US" altLang="zh-CN" sz="20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320" y="52705"/>
            <a:ext cx="209677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dirty="0" smtClean="0"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Discussion</a:t>
            </a:r>
            <a:endParaRPr lang="en-US" altLang="zh-CN" sz="3200" dirty="0" smtClean="0">
              <a:effectLst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3230" y="965835"/>
            <a:ext cx="5652770" cy="31667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3400" y="4556760"/>
            <a:ext cx="52806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source: https://m.kekenet.com/read/201508/394624.shtml</a:t>
            </a:r>
            <a:endParaRPr lang="zh-CN" altLang="en-US">
              <a:solidFill>
                <a:srgbClr val="0004E5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0" y="5005705"/>
            <a:ext cx="6038215" cy="6013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3D distribution of M5, M13 and M15 in the Milky Way</a:t>
            </a:r>
            <a:endParaRPr lang="en-US" altLang="zh-CN" sz="20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61810" y="890270"/>
            <a:ext cx="4295140" cy="352933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46405" y="4525645"/>
            <a:ext cx="8769350" cy="4603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r>
              <a:rPr lang="en-US" altLang="zh-CN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interface between the high-latitude cold gas and the galactic halo</a:t>
            </a:r>
            <a:endParaRPr lang="en-US" altLang="zh-CN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6405" y="60515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the global matter circulation of our Galaxy</a:t>
            </a:r>
            <a:endParaRPr lang="en-US" altLang="zh-CN" sz="24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7370" y="1458595"/>
            <a:ext cx="1009459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Supernova explosions can break through the galactic disk and inject hot gas into a galactic halo, perhaps driving </a:t>
            </a:r>
            <a:r>
              <a:rPr lang="en-US" altLang="zh-C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"galactic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fountain", wherein the gas cools and condenses, and eventually recycles matter into the galactic disk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20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7370" y="36385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scattering screens candidates:</a:t>
            </a:r>
            <a:endParaRPr lang="en-US" altLang="zh-CN" sz="24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33045" y="21209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dirty="0" smtClean="0"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Conclusion</a:t>
            </a:r>
            <a:endParaRPr lang="en-US" altLang="zh-CN" sz="32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084580" y="1179830"/>
            <a:ext cx="9225280" cy="3956685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scintillation arcs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 for pulsars in globular clusters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M5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M13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 and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M15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 for the first time using FAST.</a:t>
            </a:r>
            <a:endParaRPr lang="en-US" altLang="zh-CN" sz="2400" dirty="0" smtClean="0">
              <a:solidFill>
                <a:schemeClr val="tx1"/>
              </a:solidFill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400" dirty="0" smtClean="0">
              <a:solidFill>
                <a:schemeClr val="tx1"/>
              </a:solidFill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1" lang="en-US" altLang="zh-CN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most distant</a:t>
            </a:r>
            <a:r>
              <a:rPr kumimoji="1"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off-plane scattering screens to date through pulsar scintillation.</a:t>
            </a:r>
            <a:endParaRPr kumimoji="1" lang="en-US" altLang="zh-CN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kumimoji="1" lang="en-US" altLang="zh-CN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kumimoji="1" lang="en-US" altLang="zh-CN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39215" y="4451985"/>
            <a:ext cx="8529955" cy="829310"/>
            <a:chOff x="2561" y="6955"/>
            <a:chExt cx="13433" cy="1306"/>
          </a:xfrm>
        </p:grpSpPr>
        <p:sp>
          <p:nvSpPr>
            <p:cNvPr id="3" name="减号 2"/>
            <p:cNvSpPr/>
            <p:nvPr/>
          </p:nvSpPr>
          <p:spPr>
            <a:xfrm>
              <a:off x="2561" y="7448"/>
              <a:ext cx="2515" cy="321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816" y="6955"/>
              <a:ext cx="1117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provides a new way to study the 3D distribution of the galactic interstellar medium</a:t>
              </a:r>
              <a:endPara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22630" y="2574925"/>
            <a:ext cx="10605135" cy="1845310"/>
            <a:chOff x="1249" y="4055"/>
            <a:chExt cx="16701" cy="2906"/>
          </a:xfrm>
          <a:solidFill>
            <a:schemeClr val="tx2"/>
          </a:solidFill>
        </p:grpSpPr>
        <p:sp>
          <p:nvSpPr>
            <p:cNvPr id="3" name="矩形 2"/>
            <p:cNvSpPr/>
            <p:nvPr/>
          </p:nvSpPr>
          <p:spPr>
            <a:xfrm>
              <a:off x="1249" y="4055"/>
              <a:ext cx="16701" cy="290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5642" y="4456"/>
              <a:ext cx="9229" cy="18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pPr lvl="1"/>
              <a:r>
                <a:rPr lang="en-US" altLang="zh-CN" sz="720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Thank you</a:t>
              </a:r>
              <a:endParaRPr lang="en-US" altLang="zh-CN" sz="72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53135" y="126365"/>
            <a:ext cx="924814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https://www.sciengine.com/SCPMA/doi/10.1007/s11433-023-2138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5;JSESSIONID=0f1a961d-7008-4acf-8e91-ff58ebf7ac6b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591185" y="2783205"/>
            <a:ext cx="3416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000" dirty="0" smtClean="0"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CONTENTS</a:t>
            </a:r>
            <a:endParaRPr lang="en-US" altLang="zh-CN" sz="4000" dirty="0" smtClean="0">
              <a:effectLst/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600547" y="1642110"/>
            <a:ext cx="6025543" cy="3082925"/>
            <a:chOff x="8603" y="2042"/>
            <a:chExt cx="9489" cy="4855"/>
          </a:xfrm>
        </p:grpSpPr>
        <p:grpSp>
          <p:nvGrpSpPr>
            <p:cNvPr id="9" name="组合 8"/>
            <p:cNvGrpSpPr/>
            <p:nvPr/>
          </p:nvGrpSpPr>
          <p:grpSpPr>
            <a:xfrm>
              <a:off x="8603" y="2042"/>
              <a:ext cx="6317" cy="759"/>
              <a:chOff x="8603" y="2042"/>
              <a:chExt cx="6317" cy="759"/>
            </a:xfrm>
          </p:grpSpPr>
          <p:sp>
            <p:nvSpPr>
              <p:cNvPr id="22" name="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8603" y="2042"/>
                <a:ext cx="544" cy="54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1</a:t>
                </a:r>
                <a:endParaRPr lang="en-US" altLang="zh-CN"/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959" y="2042"/>
                <a:ext cx="4961" cy="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en-US" altLang="zh-CN" sz="3200" dirty="0" smtClean="0">
                    <a:effectLst/>
                    <a:latin typeface="Times New Roman" panose="02020603050405020304" pitchFamily="18" charset="0"/>
                    <a:ea typeface="黑体" panose="02010609060101010101" charset="-122"/>
                    <a:cs typeface="Times New Roman" panose="02020603050405020304" pitchFamily="18" charset="0"/>
                  </a:rPr>
                  <a:t>Research Background</a:t>
                </a:r>
                <a:endParaRPr lang="en-US" altLang="zh-CN" sz="3200" dirty="0" smtClean="0">
                  <a:effectLst/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8603" y="4010"/>
              <a:ext cx="9489" cy="2887"/>
              <a:chOff x="8603" y="4010"/>
              <a:chExt cx="9489" cy="2887"/>
            </a:xfrm>
          </p:grpSpPr>
          <p:sp>
            <p:nvSpPr>
              <p:cNvPr id="23" name="矩形 22"/>
              <p:cNvSpPr/>
              <p:nvPr>
                <p:custDataLst>
                  <p:tags r:id="rId4"/>
                </p:custDataLst>
              </p:nvPr>
            </p:nvSpPr>
            <p:spPr>
              <a:xfrm>
                <a:off x="8603" y="4074"/>
                <a:ext cx="544" cy="54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2</a:t>
                </a:r>
                <a:endParaRPr lang="en-US" altLang="zh-CN"/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8603" y="5978"/>
                <a:ext cx="8719" cy="919"/>
                <a:chOff x="8603" y="5978"/>
                <a:chExt cx="8719" cy="919"/>
              </a:xfrm>
            </p:grpSpPr>
            <p:sp>
              <p:nvSpPr>
                <p:cNvPr id="24" name="矩形 23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8603" y="6106"/>
                  <a:ext cx="544" cy="544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/>
                    <a:t>3</a:t>
                  </a:r>
                  <a:endParaRPr lang="en-US" altLang="zh-CN"/>
                </a:p>
              </p:txBody>
            </p:sp>
            <p:sp>
              <p:nvSpPr>
                <p:cNvPr id="28" name="文本框 27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9959" y="5978"/>
                  <a:ext cx="7363" cy="9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p>
                  <a:pPr algn="l"/>
                  <a:r>
                    <a:rPr lang="en-US" altLang="zh-CN" sz="3200" dirty="0" smtClean="0">
                      <a:effectLst/>
                      <a:latin typeface="Times New Roman" panose="02020603050405020304" pitchFamily="18" charset="0"/>
                      <a:ea typeface="黑体" panose="02010609060101010101" charset="-122"/>
                      <a:cs typeface="Times New Roman" panose="02020603050405020304" pitchFamily="18" charset="0"/>
                    </a:rPr>
                    <a:t>Discussion and conclusion</a:t>
                  </a:r>
                  <a:r>
                    <a:rPr lang="en-US" altLang="zh-CN" sz="3200" dirty="0" smtClean="0">
                      <a:effectLst/>
                      <a:latin typeface="Times New Roman" panose="02020603050405020304" pitchFamily="18" charset="0"/>
                      <a:ea typeface="黑体" panose="02010609060101010101" charset="-122"/>
                      <a:cs typeface="Times New Roman" panose="02020603050405020304" pitchFamily="18" charset="0"/>
                    </a:rPr>
                    <a:t>s</a:t>
                  </a:r>
                  <a:endParaRPr lang="en-US" altLang="zh-CN" sz="3200" dirty="0" smtClean="0">
                    <a:effectLst/>
                    <a:latin typeface="Times New Roman" panose="02020603050405020304" pitchFamily="18" charset="0"/>
                    <a:ea typeface="黑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" name="文本框 16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778" y="4010"/>
                <a:ext cx="8314" cy="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400" dirty="0" smtClean="0">
                    <a:latin typeface="汉仪君黑-45简" panose="020B0604020202020204" pitchFamily="34" charset="-122"/>
                    <a:ea typeface="汉仪君黑-45简" panose="020B0604020202020204" pitchFamily="34" charset="-122"/>
                  </a:rPr>
                  <a:t> </a:t>
                </a:r>
                <a:r>
                  <a:rPr lang="en-US" altLang="zh-CN" sz="3200" dirty="0" smtClean="0">
                    <a:effectLst/>
                    <a:latin typeface="Times New Roman" panose="02020603050405020304" pitchFamily="18" charset="0"/>
                    <a:ea typeface="黑体" panose="02010609060101010101" charset="-122"/>
                    <a:cs typeface="Times New Roman" panose="02020603050405020304" pitchFamily="18" charset="0"/>
                  </a:rPr>
                  <a:t>Interstellar scintillation results</a:t>
                </a:r>
                <a:endParaRPr lang="zh-CN" altLang="en-US" sz="3200" dirty="0" smtClean="0"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254754" y="89508"/>
            <a:ext cx="37598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3200" dirty="0" smtClean="0"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Research Background</a:t>
            </a:r>
            <a:endParaRPr lang="zh-CN" altLang="en-US" sz="32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54635" y="2564130"/>
            <a:ext cx="5452745" cy="2760345"/>
            <a:chOff x="612" y="1714"/>
            <a:chExt cx="8587" cy="4347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l="2758"/>
            <a:stretch>
              <a:fillRect/>
            </a:stretch>
          </p:blipFill>
          <p:spPr>
            <a:xfrm>
              <a:off x="702" y="1714"/>
              <a:ext cx="8497" cy="39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612" y="5614"/>
              <a:ext cx="8478" cy="447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From "Handbook of Pulsar Astrono my "by Lorimer &amp; Kramer</a:t>
              </a:r>
              <a:endPara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112760" y="259080"/>
            <a:ext cx="3321250" cy="3782695"/>
            <a:chOff x="13087" y="1020"/>
            <a:chExt cx="4742" cy="549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rcRect l="6355" r="5976" b="1437"/>
            <a:stretch>
              <a:fillRect/>
            </a:stretch>
          </p:blipFill>
          <p:spPr>
            <a:xfrm>
              <a:off x="13087" y="1020"/>
              <a:ext cx="4166" cy="500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3439" y="6114"/>
              <a:ext cx="4390" cy="40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PSR B0833-45   Ables, et al .(1973) </a:t>
              </a:r>
              <a:endPara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45440" y="1036955"/>
            <a:ext cx="7377430" cy="4362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of a thin scattering screen with scintillation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48805" y="4657090"/>
            <a:ext cx="5111115" cy="16065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8293735" y="6337935"/>
            <a:ext cx="2421890" cy="255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Stinebring, et al .(2000) 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右箭头 23"/>
          <p:cNvSpPr/>
          <p:nvPr/>
        </p:nvSpPr>
        <p:spPr>
          <a:xfrm rot="2880000">
            <a:off x="4961255" y="4478020"/>
            <a:ext cx="2306320" cy="664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Flux density varies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右箭头 26"/>
          <p:cNvSpPr/>
          <p:nvPr>
            <p:custDataLst>
              <p:tags r:id="rId11"/>
            </p:custDataLst>
          </p:nvPr>
        </p:nvSpPr>
        <p:spPr>
          <a:xfrm rot="19980000">
            <a:off x="5234305" y="2752725"/>
            <a:ext cx="2898775" cy="6057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profile broadened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标注 1"/>
          <p:cNvSpPr/>
          <p:nvPr/>
        </p:nvSpPr>
        <p:spPr>
          <a:xfrm>
            <a:off x="424180" y="1609090"/>
            <a:ext cx="1837055" cy="456565"/>
          </a:xfrm>
          <a:prstGeom prst="wedgeRectCallout">
            <a:avLst>
              <a:gd name="adj1" fmla="val 67628"/>
              <a:gd name="adj2" fmla="val 33136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scattering screen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08000" y="2538730"/>
            <a:ext cx="3759200" cy="1780540"/>
            <a:chOff x="7736" y="4087"/>
            <a:chExt cx="5920" cy="28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文本框 20"/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7736" y="4087"/>
                  <a:ext cx="5435" cy="13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altLang="zh-CN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diffractive</a:t>
                  </a:r>
                  <a:r>
                    <a:rPr lang="en-US" altLang="zh-CN" sz="24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dirty="0" smtClean="0">
                      <a:latin typeface="Times New Roman" panose="02020603050405020304" pitchFamily="18" charset="0"/>
                      <a:ea typeface="汉仪君黑-45简" panose="020B0604020202020204" pitchFamily="34" charset="-122"/>
                      <a:cs typeface="Times New Roman" panose="02020603050405020304" pitchFamily="18" charset="0"/>
                      <a:sym typeface="+mn-ea"/>
                    </a:rPr>
                    <a:t>scintillation</a:t>
                  </a:r>
                  <a:endParaRPr lang="en-US" altLang="zh-CN" sz="2400" dirty="0" smtClean="0">
                    <a:latin typeface="Times New Roman" panose="02020603050405020304" pitchFamily="18" charset="0"/>
                    <a:ea typeface="汉仪君黑-45简" panose="020B0604020202020204" pitchFamily="34" charset="-122"/>
                    <a:cs typeface="Times New Roman" panose="02020603050405020304" pitchFamily="18" charset="0"/>
                    <a:sym typeface="+mn-ea"/>
                  </a:endParaRPr>
                </a:p>
                <a:p>
                  <a:pPr indent="0" algn="just">
                    <a:buFont typeface="Arial" panose="020B0604020202020204" pitchFamily="34" charset="0"/>
                    <a:buNone/>
                  </a:pPr>
                  <a14:m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charset="0"/>
                          <a:ea typeface="汉仪君黑-45简" panose="020B0604020202020204" pitchFamily="34" charset="-122"/>
                          <a:cs typeface="Cambria Math" panose="02040503050406030204" charset="0"/>
                          <a:sym typeface="+mn-ea"/>
                        </a:rPr>
                        <m:t>     </m:t>
                      </m:r>
                      <m:sSub>
                        <m:sSubPr>
                          <m:ctrlPr>
                            <a:rPr lang="en-US" altLang="zh-CN" sz="2400" i="1" dirty="0" smtClean="0">
                              <a:latin typeface="Cambria Math" panose="02040503050406030204" charset="0"/>
                              <a:ea typeface="汉仪君黑-45简" panose="020B0604020202020204" pitchFamily="34" charset="-122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400" i="1" dirty="0" smtClean="0">
                              <a:latin typeface="Cambria Math" panose="02040503050406030204" charset="0"/>
                              <a:ea typeface="汉仪君黑-45简" panose="020B0604020202020204" pitchFamily="34" charset="-122"/>
                              <a:cs typeface="Cambria Math" panose="02040503050406030204" charset="0"/>
                              <a:sym typeface="+mn-ea"/>
                            </a:rPr>
                            <m:t>∆</m:t>
                          </m:r>
                          <m:r>
                            <a:rPr lang="en-US" altLang="zh-CN" sz="2400" i="1" dirty="0" smtClean="0">
                              <a:latin typeface="Cambria Math" panose="02040503050406030204" charset="0"/>
                              <a:ea typeface="汉仪君黑-45简" panose="020B0604020202020204" pitchFamily="34" charset="-122"/>
                              <a:cs typeface="Cambria Math" panose="02040503050406030204" charset="0"/>
                              <a:sym typeface="+mn-ea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400" i="1" dirty="0" smtClean="0">
                              <a:latin typeface="Cambria Math" panose="02040503050406030204" charset="0"/>
                              <a:ea typeface="汉仪君黑-45简" panose="020B0604020202020204" pitchFamily="34" charset="-122"/>
                              <a:cs typeface="Cambria Math" panose="02040503050406030204" charset="0"/>
                              <a:sym typeface="+mn-ea"/>
                            </a:rPr>
                            <m:t>𝑑</m:t>
                          </m:r>
                        </m:sub>
                      </m:sSub>
                      <m:r>
                        <a:rPr lang="en-US" altLang="zh-CN" sz="2400" i="1" dirty="0" smtClean="0">
                          <a:latin typeface="Cambria Math" panose="02040503050406030204" charset="0"/>
                          <a:ea typeface="汉仪君黑-45简" panose="020B0604020202020204" pitchFamily="34" charset="-122"/>
                          <a:cs typeface="Cambria Math" panose="02040503050406030204" charset="0"/>
                          <a:sym typeface="+mn-ea"/>
                        </a:rPr>
                        <m:t> </m:t>
                      </m:r>
                    </m:oMath>
                  </a14:m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r>
                    <a:rPr lang="en-US" altLang="zh-CN" sz="24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mins – hrs</a:t>
                  </a:r>
                  <a:endParaRPr kumimoji="1" lang="en-US" altLang="zh-CN" sz="2400" dirty="0" err="1">
                    <a:solidFill>
                      <a:srgbClr val="29299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1" name="文本框 20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2"/>
                  </p:custDataLst>
                </p:nvPr>
              </p:nvSpPr>
              <p:spPr>
                <a:xfrm>
                  <a:off x="7736" y="4087"/>
                  <a:ext cx="5435" cy="1307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文本框 24"/>
                <p:cNvSpPr txBox="1"/>
                <p:nvPr>
                  <p:custDataLst>
                    <p:tags r:id="rId4"/>
                  </p:custDataLst>
                </p:nvPr>
              </p:nvSpPr>
              <p:spPr>
                <a:xfrm>
                  <a:off x="7736" y="5584"/>
                  <a:ext cx="5920" cy="13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p>
                  <a:pPr marL="285750" indent="-285750" algn="just">
                    <a:buFont typeface="Arial" panose="020B0604020202020204" pitchFamily="34" charset="0"/>
                    <a:buChar char="•"/>
                  </a:pPr>
                  <a:r>
                    <a:rPr lang="en-US" altLang="zh-CN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r>
                    <a:rPr lang="en-US" altLang="zh-CN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efractive</a:t>
                  </a:r>
                  <a:r>
                    <a:rPr lang="en-US" altLang="zh-CN" sz="24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dirty="0" smtClean="0">
                      <a:latin typeface="Times New Roman" panose="02020603050405020304" pitchFamily="18" charset="0"/>
                      <a:ea typeface="汉仪君黑-45简" panose="020B0604020202020204" pitchFamily="34" charset="-122"/>
                      <a:cs typeface="Times New Roman" panose="02020603050405020304" pitchFamily="18" charset="0"/>
                      <a:sym typeface="+mn-ea"/>
                    </a:rPr>
                    <a:t>scintillation</a:t>
                  </a:r>
                  <a:endParaRPr lang="en-US" altLang="zh-CN" sz="2400" dirty="0" smtClean="0">
                    <a:latin typeface="Times New Roman" panose="02020603050405020304" pitchFamily="18" charset="0"/>
                    <a:ea typeface="汉仪君黑-45简" panose="020B0604020202020204" pitchFamily="34" charset="-122"/>
                    <a:cs typeface="Times New Roman" panose="02020603050405020304" pitchFamily="18" charset="0"/>
                    <a:sym typeface="+mn-ea"/>
                  </a:endParaRPr>
                </a:p>
                <a:p>
                  <a:pPr indent="0" algn="just">
                    <a:buFont typeface="Arial" panose="020B0604020202020204" pitchFamily="34" charset="0"/>
                    <a:buNone/>
                  </a:pPr>
                  <a:r>
                    <a:rPr lang="en-US" altLang="zh-CN" sz="2400" dirty="0" smtClean="0">
                      <a:latin typeface="Times New Roman" panose="02020603050405020304" pitchFamily="18" charset="0"/>
                      <a:ea typeface="汉仪君黑-45简" panose="020B0604020202020204" pitchFamily="34" charset="-122"/>
                      <a:cs typeface="Times New Roman" panose="02020603050405020304" pitchFamily="18" charset="0"/>
                      <a:sym typeface="+mn-ea"/>
                    </a:rPr>
                    <a:t>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dirty="0" smtClean="0">
                              <a:latin typeface="Cambria Math" panose="02040503050406030204" charset="0"/>
                              <a:ea typeface="汉仪君黑-45简" panose="020B0604020202020204" pitchFamily="34" charset="-122"/>
                              <a:cs typeface="Cambria Math" panose="0204050305040603020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2400" i="1" dirty="0" smtClean="0">
                              <a:latin typeface="Cambria Math" panose="02040503050406030204" charset="0"/>
                              <a:ea typeface="汉仪君黑-45简" panose="020B0604020202020204" pitchFamily="34" charset="-122"/>
                              <a:cs typeface="Cambria Math" panose="02040503050406030204" charset="0"/>
                              <a:sym typeface="+mn-ea"/>
                            </a:rPr>
                            <m:t>∆</m:t>
                          </m:r>
                          <m:r>
                            <a:rPr lang="en-US" altLang="zh-CN" sz="2400" i="1" dirty="0" smtClean="0">
                              <a:latin typeface="Cambria Math" panose="02040503050406030204" charset="0"/>
                              <a:ea typeface="汉仪君黑-45简" panose="020B0604020202020204" pitchFamily="34" charset="-122"/>
                              <a:cs typeface="Cambria Math" panose="02040503050406030204" charset="0"/>
                              <a:sym typeface="+mn-ea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400" i="1" dirty="0" smtClean="0">
                              <a:latin typeface="Cambria Math" panose="02040503050406030204" charset="0"/>
                              <a:ea typeface="汉仪君黑-45简" panose="020B0604020202020204" pitchFamily="34" charset="-122"/>
                              <a:cs typeface="Cambria Math" panose="02040503050406030204" charset="0"/>
                              <a:sym typeface="+mn-ea"/>
                            </a:rPr>
                            <m:t>𝑑</m:t>
                          </m:r>
                        </m:sub>
                      </m:sSub>
                      <m:r>
                        <a:rPr lang="en-US" altLang="zh-CN" sz="2400" i="1" dirty="0" smtClean="0">
                          <a:latin typeface="Cambria Math" panose="02040503050406030204" charset="0"/>
                          <a:ea typeface="汉仪君黑-45简" panose="020B0604020202020204" pitchFamily="34" charset="-122"/>
                          <a:cs typeface="Cambria Math" panose="02040503050406030204" charset="0"/>
                          <a:sym typeface="+mn-ea"/>
                        </a:rPr>
                        <m:t> </m:t>
                      </m:r>
                    </m:oMath>
                  </a14:m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+mn-ea"/>
                    </a:rPr>
                    <a:t>:</a:t>
                  </a:r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4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days – months</a:t>
                  </a:r>
                  <a:endPara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5"/>
                  </p:custDataLst>
                </p:nvPr>
              </p:nvSpPr>
              <p:spPr>
                <a:xfrm>
                  <a:off x="7736" y="5584"/>
                  <a:ext cx="5920" cy="1307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5826760" y="1346835"/>
            <a:ext cx="17900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Significance:</a:t>
            </a:r>
            <a:endParaRPr lang="en-US" sz="2400" dirty="0" smtClean="0">
              <a:solidFill>
                <a:srgbClr val="C00000"/>
              </a:solidFill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80415" y="1346835"/>
                <a:ext cx="2534920" cy="57975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Classification: (</a:t>
                </a:r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timescale,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rPr>
                          <m:t>∆</m:t>
                        </m:r>
                        <m:r>
                          <a:rPr lang="en-US" altLang="zh-CN" sz="2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rPr>
                          <m:t>𝑡</m:t>
                        </m:r>
                      </m:e>
                      <m:sub>
                        <m:r>
                          <a:rPr lang="en-US" altLang="zh-CN" sz="2400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  <a:sym typeface="+mn-ea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CN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80415" y="1346835"/>
                <a:ext cx="2534920" cy="579755"/>
              </a:xfrm>
              <a:prstGeom prst="rect">
                <a:avLst/>
              </a:prstGeom>
              <a:blipFill rotWithShape="1">
                <a:blip r:embed="rId10"/>
                <a:stretch>
                  <a:fillRect b="-408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5441315" y="2289175"/>
            <a:ext cx="6127750" cy="32302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estimate the distance and better konw the properties of ISM.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measure the velocity of pulsars and orbital parameters.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increase timing precision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zh-CN" sz="2400" dirty="0" err="1">
              <a:solidFill>
                <a:srgbClr val="2929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流程图: 过程 23"/>
          <p:cNvSpPr/>
          <p:nvPr/>
        </p:nvSpPr>
        <p:spPr>
          <a:xfrm>
            <a:off x="4706620" y="63500"/>
            <a:ext cx="120650" cy="6699885"/>
          </a:xfrm>
          <a:prstGeom prst="flowChartProcess">
            <a:avLst/>
          </a:prstGeom>
          <a:solidFill>
            <a:srgbClr val="44546A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34422" y="132688"/>
            <a:ext cx="51269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3200" dirty="0" smtClean="0">
                <a:effectLst/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Interstellar scintillation results</a:t>
            </a:r>
            <a:endParaRPr lang="zh-CN" altLang="en-US" sz="32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37185" y="1889760"/>
          <a:ext cx="11578590" cy="4147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440"/>
                <a:gridCol w="2005965"/>
                <a:gridCol w="1362075"/>
                <a:gridCol w="1361440"/>
                <a:gridCol w="2101215"/>
                <a:gridCol w="1242060"/>
                <a:gridCol w="2144395"/>
              </a:tblGrid>
              <a:tr h="870585"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Cluster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anchor="ctr" anchorCtr="1">
                    <a:lnL>
                      <a:noFill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PSR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DM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altLang="zh-CN" sz="2000" baseline="30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pc)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Period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2000" dirty="0" err="1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dirty="0" err="1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(kpc)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S1400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2000" dirty="0" err="1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mJy</a:t>
                      </a:r>
                      <a:r>
                        <a:rPr lang="en-US" altLang="zh-CN" sz="2000" dirty="0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000" dirty="0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 err="1">
                          <a:ln w="28575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observations</a:t>
                      </a:r>
                      <a:endParaRPr lang="en-US" altLang="zh-CN" sz="2000" dirty="0" err="1">
                        <a:ln w="2857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anchor="ctr" anchorCtr="1">
                    <a:lnL w="12700" cmpd="sng">
                      <a:noFill/>
                    </a:lnL>
                    <a:lnR w="12700" cmpd="sng">
                      <a:noFill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8515">
                <a:tc rowSpan="2"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M5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>
                      <a:noFill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B1516+02A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30.08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5.55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p>
                      <a:pPr algn="ctr"/>
                      <a:r>
                        <a:rPr lang="en-US" altLang="zh-CN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7.48 ± 0.06</a:t>
                      </a:r>
                      <a:endParaRPr lang="en-US" altLang="zh-CN" sz="20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b="0" i="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0.12</a:t>
                      </a:r>
                      <a:r>
                        <a:rPr lang="en-US" altLang="zh-CN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2000" b="0" i="0" kern="12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p>
                      <a:pPr algn="ctr"/>
                      <a:r>
                        <a:rPr lang="en-US" altLang="zh-CN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20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9785">
                <a:tc vMerge="1">
                  <a:tcPr>
                    <a:lnL>
                      <a:noFill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B1516+02C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29.31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2.48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b="0" i="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0.039</a:t>
                      </a:r>
                      <a:r>
                        <a:rPr lang="en-US" altLang="zh-CN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2000" b="0" i="0" kern="120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9150"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M13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>
                      <a:noFill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B1639+36A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30.44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10.38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7.42 ± 0.08</a:t>
                      </a:r>
                      <a:endParaRPr lang="en-US" altLang="zh-CN" sz="20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b="0" i="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0.14</a:t>
                      </a:r>
                      <a:endParaRPr lang="en-US" altLang="zh-CN" sz="2000" b="0" i="0" kern="1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</a:rPr>
                        <a:t>4</a:t>
                      </a:r>
                      <a:endParaRPr lang="en-US" altLang="zh-CN" sz="2000" dirty="0">
                        <a:latin typeface="Times New Roman" panose="02020603050405020304" pitchFamily="18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9150"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M15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>
                      <a:noFill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B2127+11A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9050">
                      <a:solidFill>
                        <a:schemeClr val="tx1"/>
                      </a:solidFill>
                      <a:prstDash val="soli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67.31</a:t>
                      </a:r>
                      <a:endParaRPr lang="en-US" altLang="zh-CN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11.07</a:t>
                      </a:r>
                      <a:endPara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10.71 ± 0.1 </a:t>
                      </a:r>
                      <a:endParaRPr lang="en-US" altLang="zh-CN" sz="20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2000" b="0" i="0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0.2 </a:t>
                      </a:r>
                      <a:endParaRPr lang="en-US" altLang="zh-CN" sz="2000" b="0" i="0" kern="1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0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20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4366236" y="1186815"/>
            <a:ext cx="24517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 </a:t>
            </a:r>
            <a:r>
              <a:rPr lang="en-US" altLang="zh-CN"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Pulsar parameters</a:t>
            </a:r>
            <a:endParaRPr lang="en-US" altLang="zh-CN" sz="24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67945" y="716280"/>
            <a:ext cx="1035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dirty="0" smtClean="0">
                <a:latin typeface="汉仪君黑-45简" panose="020B0604020202020204" pitchFamily="34" charset="-122"/>
                <a:ea typeface="汉仪君黑-45简" panose="020B0604020202020204" pitchFamily="34" charset="-122"/>
              </a:rPr>
              <a:t> </a:t>
            </a: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Data</a:t>
            </a:r>
            <a:endParaRPr lang="en-US" altLang="zh-CN" sz="2800" dirty="0" smtClean="0">
              <a:solidFill>
                <a:srgbClr val="C00000"/>
              </a:solidFill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80340" y="89535"/>
            <a:ext cx="2880360" cy="48133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Dynamic spectrum</a:t>
            </a:r>
            <a:endParaRPr lang="zh-CN" altLang="en-US" sz="28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96256" y="4561840"/>
            <a:ext cx="5829589" cy="1644015"/>
            <a:chOff x="10715" y="718"/>
            <a:chExt cx="7852" cy="258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文本框 1"/>
                <p:cNvSpPr txBox="1"/>
                <p:nvPr/>
              </p:nvSpPr>
              <p:spPr>
                <a:xfrm>
                  <a:off x="11078" y="1443"/>
                  <a:ext cx="7489" cy="168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(∆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,∆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)=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naryPr>
                          <m:sub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𝑣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limLoc m:val="undOvr"/>
                                <m:supHide m:val="on"/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𝑡</m:t>
                                </m:r>
                              </m:sub>
                              <m:sup/>
                              <m:e>
                                <m: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∆</m:t>
                                </m:r>
                              </m:e>
                            </m:nary>
                          </m:e>
                        </m:nary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𝑆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)∆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𝑆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+∆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+∆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 i="1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2" name="文本框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8" y="1443"/>
                  <a:ext cx="7489" cy="1683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文本框 2"/>
                <p:cNvSpPr txBox="1"/>
                <p:nvPr/>
              </p:nvSpPr>
              <p:spPr>
                <a:xfrm>
                  <a:off x="12211" y="2679"/>
                  <a:ext cx="5235" cy="628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𝜌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(∆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,∆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)=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(∆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,∆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)/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0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0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000"/>
                </a:p>
              </p:txBody>
            </p:sp>
          </mc:Choice>
          <mc:Fallback>
            <p:sp>
              <p:nvSpPr>
                <p:cNvPr id="3" name="文本框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11" y="2679"/>
                  <a:ext cx="5235" cy="62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10715" y="718"/>
              <a:ext cx="12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dirty="0" smtClean="0">
                  <a:latin typeface="汉仪君黑-45简" panose="020B0604020202020204" pitchFamily="34" charset="-122"/>
                  <a:ea typeface="汉仪君黑-45简" panose="020B0604020202020204" pitchFamily="34" charset="-122"/>
                </a:rPr>
                <a:t> </a:t>
              </a:r>
              <a:r>
                <a:rPr lang="en-US" altLang="zh-CN" sz="2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</a:rPr>
                <a:t>ACF:</a:t>
              </a:r>
              <a:endPara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555615" y="230505"/>
            <a:ext cx="6375400" cy="2627630"/>
            <a:chOff x="8130" y="4676"/>
            <a:chExt cx="10040" cy="41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文本框 7"/>
                <p:cNvSpPr txBox="1"/>
                <p:nvPr/>
              </p:nvSpPr>
              <p:spPr>
                <a:xfrm>
                  <a:off x="9841" y="5279"/>
                  <a:ext cx="5060" cy="168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0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,∆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)=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 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exp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zh-CN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charset="0"/>
                                            <a:cs typeface="Cambria Math" panose="02040503050406030204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charset="0"/>
                                            <a:cs typeface="Cambria Math" panose="02040503050406030204" charset="0"/>
                                          </a:rPr>
                                          <m:t>∆</m:t>
                                        </m:r>
                                        <m:r>
                                          <a:rPr lang="en-US" altLang="zh-CN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charset="0"/>
                                            <a:cs typeface="Cambria Math" panose="02040503050406030204" charset="0"/>
                                          </a:rPr>
                                          <m:t>𝑡</m:t>
                                        </m:r>
                                      </m:num>
                                      <m:den>
                                        <m:r>
                                          <a:rPr lang="en-US" altLang="zh-CN" sz="2000" i="1">
                                            <a:solidFill>
                                              <a:srgbClr val="0004E5"/>
                                            </a:solidFill>
                                            <a:latin typeface="Cambria Math" panose="02040503050406030204" charset="0"/>
                                            <a:cs typeface="Cambria Math" panose="02040503050406030204" charset="0"/>
                                          </a:rPr>
                                          <m:t>∆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CN" sz="2000" i="1">
                                                <a:solidFill>
                                                  <a:srgbClr val="0004E5"/>
                                                </a:solidFill>
                                                <a:latin typeface="Cambria Math" panose="02040503050406030204" charset="0"/>
                                                <a:cs typeface="Cambria Math" panose="0204050305040603020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000" i="1">
                                                <a:solidFill>
                                                  <a:srgbClr val="0004E5"/>
                                                </a:solidFill>
                                                <a:latin typeface="Cambria Math" panose="02040503050406030204" charset="0"/>
                                                <a:cs typeface="Cambria Math" panose="02040503050406030204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000" i="1">
                                                <a:solidFill>
                                                  <a:srgbClr val="0004E5"/>
                                                </a:solidFill>
                                                <a:latin typeface="Cambria Math" panose="02040503050406030204" charset="0"/>
                                                <a:cs typeface="Cambria Math" panose="02040503050406030204" charset="0"/>
                                              </a:rPr>
                                              <m:t>𝑑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f>
                                  <m:fPr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3</m:t>
                                    </m:r>
                                  </m:den>
                                </m:f>
                              </m:sup>
                            </m:sSup>
                          </m:e>
                        </m:d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 </m:t>
                        </m:r>
                      </m:oMath>
                    </m:oMathPara>
                  </a14:m>
                  <a:endParaRPr lang="en-US" altLang="zh-CN">
                    <a:solidFill>
                      <a:schemeClr val="tx1"/>
                    </a:solidFill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1" y="5279"/>
                  <a:ext cx="5060" cy="1681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9977" y="7686"/>
                  <a:ext cx="5577" cy="112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(∆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0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 </m:t>
                        </m:r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charset="0"/>
                            <a:cs typeface="Cambria Math" panose="02040503050406030204" charset="0"/>
                          </a:rPr>
                          <m:t>exp</m:t>
                        </m:r>
                        <m:r>
                          <a:rPr lang="en-US" altLang="zh-CN" sz="2000">
                            <a:latin typeface="Cambria Math" panose="02040503050406030204" charset="0"/>
                            <a:cs typeface="Cambria Math" panose="02040503050406030204" charset="0"/>
                          </a:rPr>
                          <m:t>(−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0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0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0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∆</m:t>
                                </m:r>
                                <m:r>
                                  <a:rPr lang="en-US" altLang="zh-CN" sz="20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𝑣</m:t>
                                </m:r>
                              </m:num>
                              <m:den>
                                <m:r>
                                  <a:rPr lang="en-US" altLang="zh-CN" sz="2000" i="1">
                                    <a:solidFill>
                                      <a:srgbClr val="0004E5"/>
                                    </a:solidFill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∆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solidFill>
                                          <a:srgbClr val="0004E5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solidFill>
                                          <a:srgbClr val="0004E5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2000">
                                        <a:solidFill>
                                          <a:srgbClr val="0004E5"/>
                                        </a:solidFill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d</m:t>
                                    </m:r>
                                  </m:sub>
                                </m:sSub>
                                <m:r>
                                  <a:rPr lang="en-US" altLang="zh-CN" sz="20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ln</m:t>
                                </m:r>
                                <m:r>
                                  <a:rPr lang="en-US" altLang="zh-CN" sz="20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altLang="zh-CN" sz="2000"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2000"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7" y="7686"/>
                  <a:ext cx="5577" cy="1128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10965" y="6912"/>
                  <a:ext cx="3106" cy="628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𝐶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0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0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)=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𝐴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 +</m:t>
                        </m:r>
                        <m:r>
                          <a:rPr lang="en-US" altLang="zh-CN" sz="20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𝑊</m:t>
                        </m:r>
                      </m:oMath>
                    </m:oMathPara>
                  </a14:m>
                  <a:endParaRPr lang="en-US" altLang="zh-CN" sz="2000"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8"/>
                  </p:custDataLst>
                </p:nvPr>
              </p:nvSpPr>
              <p:spPr>
                <a:xfrm>
                  <a:off x="10965" y="6912"/>
                  <a:ext cx="3106" cy="628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8130" y="4676"/>
              <a:ext cx="10040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400" dirty="0" smtClean="0"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  <a:sym typeface="+mn-ea"/>
                </a:rPr>
                <a:t>scintillation parameters</a:t>
              </a:r>
              <a:r>
                <a:rPr lang="en-US" altLang="zh-CN" sz="24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</a:rPr>
                <a:t>: timescale and bandwidth</a:t>
              </a:r>
              <a:r>
                <a:rPr lang="en-US" altLang="zh-CN" sz="2400" dirty="0" smtClean="0"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</a:rPr>
                <a:t> </a:t>
              </a:r>
              <a:endPara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1"/>
            </p:custDataLst>
          </p:nvPr>
        </p:nvGrpSpPr>
        <p:grpSpPr>
          <a:xfrm>
            <a:off x="652780" y="779780"/>
            <a:ext cx="4241800" cy="3723640"/>
            <a:chOff x="1753" y="1029"/>
            <a:chExt cx="6680" cy="5864"/>
          </a:xfrm>
        </p:grpSpPr>
        <p:pic>
          <p:nvPicPr>
            <p:cNvPr id="17" name="图片 17" descr="Figure_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035" y="1029"/>
              <a:ext cx="5143" cy="5315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753" y="6344"/>
              <a:ext cx="6680" cy="54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</a:rPr>
                <a:t>Dynamic spectrum of PSR B1639+36A</a:t>
              </a:r>
              <a:endPara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29045" y="3228340"/>
            <a:ext cx="5487035" cy="2926080"/>
            <a:chOff x="10062" y="817"/>
            <a:chExt cx="8641" cy="4608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062" y="817"/>
              <a:ext cx="8558" cy="417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1051" y="4987"/>
              <a:ext cx="7652" cy="43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0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</a:rPr>
                <a:t>2D ACF for PSR J1639+36A at  1100 MHz</a:t>
              </a:r>
              <a:endPara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949261" y="4624705"/>
            <a:ext cx="3642424" cy="1576970"/>
            <a:chOff x="1586" y="7780"/>
            <a:chExt cx="5736" cy="248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文本框 18"/>
                <p:cNvSpPr txBox="1"/>
                <p:nvPr/>
              </p:nvSpPr>
              <p:spPr>
                <a:xfrm>
                  <a:off x="1586" y="9508"/>
                  <a:ext cx="2929" cy="75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d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altLang="zh-CN" sz="2400" i="1">
                                <a:solidFill>
                                  <a:srgbClr val="0004E5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solidFill>
                                  <a:srgbClr val="0004E5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𝑙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0004E5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altLang="zh-CN" sz="2400" i="1">
                                <a:solidFill>
                                  <a:srgbClr val="0004E5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obs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zh-CN" altLang="en-US" sz="2400"/>
                </a:p>
              </p:txBody>
            </p:sp>
          </mc:Choice>
          <mc:Fallback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6" y="9508"/>
                  <a:ext cx="2929" cy="755"/>
                </a:xfrm>
                <a:prstGeom prst="rect">
                  <a:avLst/>
                </a:prstGeom>
                <a:blipFill rotWithShape="1">
                  <a:blip r:embed="rId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组合 3"/>
            <p:cNvGrpSpPr/>
            <p:nvPr/>
          </p:nvGrpSpPr>
          <p:grpSpPr>
            <a:xfrm>
              <a:off x="1586" y="7780"/>
              <a:ext cx="5736" cy="1568"/>
              <a:chOff x="7307" y="7649"/>
              <a:chExt cx="5736" cy="156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7307" y="7649"/>
                    <a:ext cx="2466" cy="1568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spAutoFit/>
                  </a:bodyPr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d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2400" i="1">
                                      <a:solidFill>
                                        <a:srgbClr val="0004E5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solidFill>
                                        <a:srgbClr val="0004E5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400">
                                      <a:solidFill>
                                        <a:srgbClr val="0004E5"/>
                                      </a:solidFill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d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4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ISS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zh-CN" altLang="en-US" sz="2400"/>
                  </a:p>
                </p:txBody>
              </p:sp>
            </mc:Choice>
            <mc:Fallback>
              <p:sp>
                <p:nvSpPr>
                  <p:cNvPr id="18" name="文本框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7" y="7649"/>
                    <a:ext cx="2466" cy="1568"/>
                  </a:xfrm>
                  <a:prstGeom prst="rect">
                    <a:avLst/>
                  </a:prstGeom>
                  <a:blipFill rotWithShape="1">
                    <a:blip r:embed="rId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文本框 20"/>
                  <p:cNvSpPr txBox="1"/>
                  <p:nvPr>
                    <p:custDataLst>
                      <p:tags r:id="rId3"/>
                    </p:custDataLst>
                  </p:nvPr>
                </p:nvSpPr>
                <p:spPr>
                  <a:xfrm>
                    <a:off x="10057" y="8021"/>
                    <a:ext cx="2986" cy="504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t">
                    <a:noAutofit/>
                  </a:bodyPr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ISS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eff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 </m:t>
                          </m:r>
                        </m:oMath>
                      </m:oMathPara>
                    </a14:m>
                    <a:endParaRPr lang="zh-CN" altLang="en-US" sz="2400"/>
                  </a:p>
                </p:txBody>
              </p:sp>
            </mc:Choice>
            <mc:Fallback>
              <p:sp>
                <p:nvSpPr>
                  <p:cNvPr id="21" name="文本框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4"/>
                    </p:custDataLst>
                  </p:nvPr>
                </p:nvSpPr>
                <p:spPr>
                  <a:xfrm>
                    <a:off x="10057" y="8021"/>
                    <a:ext cx="2986" cy="504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" name="文本框 1"/>
          <p:cNvSpPr txBox="1"/>
          <p:nvPr/>
        </p:nvSpPr>
        <p:spPr>
          <a:xfrm>
            <a:off x="95885" y="3716020"/>
            <a:ext cx="6870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scintillation parameters to exhibit variation over time</a:t>
            </a:r>
            <a:endParaRPr lang="en-US" altLang="zh-CN" sz="24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9942" y="98425"/>
            <a:ext cx="11803613" cy="3584646"/>
            <a:chOff x="-815" y="336"/>
            <a:chExt cx="19733" cy="6135"/>
          </a:xfrm>
        </p:grpSpPr>
        <p:pic>
          <p:nvPicPr>
            <p:cNvPr id="15" name="图片 14" descr="m13dyn (1)"/>
            <p:cNvPicPr>
              <a:picLocks noChangeAspect="1"/>
            </p:cNvPicPr>
            <p:nvPr/>
          </p:nvPicPr>
          <p:blipFill>
            <a:blip r:embed="rId6"/>
            <a:srcRect l="999"/>
            <a:stretch>
              <a:fillRect/>
            </a:stretch>
          </p:blipFill>
          <p:spPr>
            <a:xfrm>
              <a:off x="-815" y="336"/>
              <a:ext cx="19733" cy="531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4173" y="5789"/>
              <a:ext cx="11175" cy="6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000" dirty="0" smtClean="0"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  <a:sym typeface="+mn-ea"/>
                </a:rPr>
                <a:t>Dynamic spectrum of PSR J1641+3627A </a:t>
              </a:r>
              <a:r>
                <a:rPr lang="zh-CN" altLang="en-US" sz="2000" dirty="0" smtClean="0"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  <a:sym typeface="+mn-ea"/>
                </a:rPr>
                <a:t>（</a:t>
              </a:r>
              <a:r>
                <a:rPr lang="en-US" altLang="zh-CN" sz="2000" dirty="0" smtClean="0"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  <a:sym typeface="+mn-ea"/>
                </a:rPr>
                <a:t>B1639+36A</a:t>
              </a:r>
              <a:r>
                <a:rPr lang="zh-CN" altLang="en-US" sz="2000" dirty="0" smtClean="0"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  <a:sym typeface="+mn-ea"/>
                </a:rPr>
                <a:t>）</a:t>
              </a:r>
              <a:endParaRPr lang="zh-CN" altLang="en-US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07660" y="4176395"/>
            <a:ext cx="6078220" cy="2545715"/>
            <a:chOff x="8053" y="6410"/>
            <a:chExt cx="9572" cy="4009"/>
          </a:xfrm>
        </p:grpSpPr>
        <p:sp>
          <p:nvSpPr>
            <p:cNvPr id="10" name="文本框 9"/>
            <p:cNvSpPr txBox="1"/>
            <p:nvPr/>
          </p:nvSpPr>
          <p:spPr>
            <a:xfrm>
              <a:off x="8053" y="6410"/>
              <a:ext cx="9572" cy="4009"/>
            </a:xfrm>
            <a:prstGeom prst="rect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185" y="6569"/>
              <a:ext cx="7504" cy="3755"/>
              <a:chOff x="8898" y="7233"/>
              <a:chExt cx="7504" cy="3755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8898" y="7233"/>
                <a:ext cx="7504" cy="2995"/>
                <a:chOff x="6763" y="7234"/>
                <a:chExt cx="7504" cy="2995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5" name="文本框 4"/>
                    <p:cNvSpPr txBox="1"/>
                    <p:nvPr/>
                  </p:nvSpPr>
                  <p:spPr>
                    <a:xfrm>
                      <a:off x="6964" y="7234"/>
                      <a:ext cx="7303" cy="107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noAutofit/>
                    </a:bodyPr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d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 </m:t>
                          </m:r>
                        </m:oMath>
                      </a14:m>
                      <a:r>
                        <a:rPr lang="en-US" altLang="zh-CN" sz="2400">
                          <a:latin typeface="Cambria Math" panose="02040503050406030204" charset="0"/>
                          <a:cs typeface="Cambria Math" panose="02040503050406030204" charset="0"/>
                        </a:rPr>
                        <a:t>:</a:t>
                      </a:r>
                      <a:r>
                        <a:rPr lang="en-US" altLang="zh-CN" sz="2400">
                          <a:latin typeface="Cambria Math" panose="02040503050406030204" charset="0"/>
                          <a:cs typeface="Cambria Math" panose="02040503050406030204" charset="0"/>
                        </a:rPr>
                        <a:t> spatial scale of the diffractive scintillation pattern </a:t>
                      </a:r>
                      <a:endParaRPr lang="en-US" altLang="zh-CN" sz="2400">
                        <a:latin typeface="Cambria Math" panose="02040503050406030204" charset="0"/>
                        <a:cs typeface="Cambria Math" panose="02040503050406030204" charset="0"/>
                      </a:endParaRPr>
                    </a:p>
                  </p:txBody>
                </p:sp>
              </mc:Choice>
              <mc:Fallback>
                <p:sp>
                  <p:nvSpPr>
                    <p:cNvPr id="5" name="文本框 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64" y="7234"/>
                      <a:ext cx="7303" cy="1072"/>
                    </a:xfrm>
                    <a:prstGeom prst="rect">
                      <a:avLst/>
                    </a:prstGeom>
                    <a:blipFill rotWithShape="1">
                      <a:blip r:embed="rId7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" name="文本框 5"/>
                    <p:cNvSpPr txBox="1"/>
                    <p:nvPr>
                      <p:custDataLst>
                        <p:tags r:id="rId8"/>
                      </p:custDataLst>
                    </p:nvPr>
                  </p:nvSpPr>
                  <p:spPr>
                    <a:xfrm>
                      <a:off x="6964" y="8657"/>
                      <a:ext cx="4026" cy="50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t">
                      <a:noAutofit/>
                    </a:bodyPr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eff</m:t>
                                </m:r>
                              </m:sub>
                            </m:sSub>
                            <m:r>
                              <a:rPr lang="en-US" altLang="zh-CN" sz="240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=(</m:t>
                            </m:r>
                            <m:r>
                              <a:rPr lang="en-US" altLang="zh-CN" sz="240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1</m:t>
                            </m:r>
                            <m:r>
                              <a:rPr lang="en-US" altLang="zh-CN" sz="240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s</m:t>
                            </m:r>
                            <m:r>
                              <a:rPr lang="en-US" altLang="zh-CN" sz="240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psr</m:t>
                                </m:r>
                              </m:sub>
                            </m:sSub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+</m:t>
                            </m:r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𝑠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obs</m:t>
                                </m:r>
                              </m:sub>
                            </m:sSub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screen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sz="2400"/>
                    </a:p>
                  </p:txBody>
                </p:sp>
              </mc:Choice>
              <mc:Fallback>
                <p:sp>
                  <p:nvSpPr>
                    <p:cNvPr id="6" name="文本框 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>
                      <p:custDataLst>
                        <p:tags r:id="rId9"/>
                      </p:custDataLst>
                    </p:nvPr>
                  </p:nvSpPr>
                  <p:spPr>
                    <a:xfrm>
                      <a:off x="6964" y="8657"/>
                      <a:ext cx="4026" cy="504"/>
                    </a:xfrm>
                    <a:prstGeom prst="rect">
                      <a:avLst/>
                    </a:prstGeom>
                    <a:blipFill rotWithShape="1">
                      <a:blip r:embed="rId10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7" name="文本框 6"/>
                    <p:cNvSpPr txBox="1"/>
                    <p:nvPr/>
                  </p:nvSpPr>
                  <p:spPr>
                    <a:xfrm>
                      <a:off x="6763" y="9512"/>
                      <a:ext cx="3422" cy="71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𝑠</m:t>
                            </m:r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sp</m:t>
                                </m:r>
                              </m:sub>
                            </m:sSub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op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zh-CN" sz="2400"/>
                    </a:p>
                  </p:txBody>
                </p:sp>
              </mc:Choice>
              <mc:Fallback>
                <p:sp>
                  <p:nvSpPr>
                    <p:cNvPr id="7" name="文本框 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63" y="9512"/>
                      <a:ext cx="3422" cy="717"/>
                    </a:xfrm>
                    <a:prstGeom prst="rect">
                      <a:avLst/>
                    </a:prstGeom>
                    <a:blipFill rotWithShape="1">
                      <a:blip r:embed="rId11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文本框 12"/>
                  <p:cNvSpPr txBox="1"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9025" y="10263"/>
                    <a:ext cx="5212" cy="72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spAutoFit/>
                  </a:bodyPr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𝑠</m:t>
                          </m:r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→</m:t>
                          </m:r>
                          <m: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  <m: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  :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screen</m:t>
                          </m:r>
                          <m: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Earth</m:t>
                          </m:r>
                        </m:oMath>
                      </m:oMathPara>
                    </a14:m>
                    <a:endParaRPr lang="en-US" altLang="zh-CN" sz="2400"/>
                  </a:p>
                </p:txBody>
              </p:sp>
            </mc:Choice>
            <mc:Fallback>
              <p:sp>
                <p:nvSpPr>
                  <p:cNvPr id="13" name="文本框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9025" y="10263"/>
                    <a:ext cx="5212" cy="725"/>
                  </a:xfrm>
                  <a:prstGeom prst="rect">
                    <a:avLst/>
                  </a:prstGeom>
                  <a:blipFill rotWithShape="1">
                    <a:blip r:embed="rId1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0" y="63500"/>
            <a:ext cx="2912745" cy="462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2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Secondary spectra</a:t>
            </a:r>
            <a:endParaRPr lang="zh-CN" altLang="en-US" sz="32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7026211" y="804799"/>
                <a:ext cx="3868420" cy="90360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𝜂</m:t>
                      </m:r>
                      <m:r>
                        <a:rPr lang="en-US" altLang="zh-CN" sz="2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4625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op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𝑠</m:t>
                          </m:r>
                          <m:r>
                            <a:rPr lang="en-US" altLang="zh-CN" sz="2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(</m:t>
                          </m:r>
                          <m:r>
                            <a:rPr lang="en-US" altLang="zh-CN" sz="2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1</m:t>
                          </m:r>
                          <m:r>
                            <a:rPr lang="en-US" altLang="zh-CN" sz="2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𝑠</m:t>
                          </m:r>
                          <m:r>
                            <a:rPr lang="en-US" altLang="zh-CN" sz="2400" i="1">
                              <a:latin typeface="Cambria Math" panose="02040503050406030204" charset="0"/>
                              <a:ea typeface="MS Mincho" charset="0"/>
                              <a:cs typeface="Cambria Math" panose="02040503050406030204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obs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i="1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(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charset="0"/>
                                          <a:cs typeface="Cambria Math" panose="0204050305040603020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>
                                          <a:latin typeface="Cambria Math" panose="02040503050406030204" charset="0"/>
                                          <a:cs typeface="Cambria Math" panose="02040503050406030204" charset="0"/>
                                        </a:rPr>
                                        <m:t>eff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sz="24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𝑐𝑜𝑠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charset="0"/>
                                      <a:ea typeface="MS Mincho" charset="0"/>
                                      <a:cs typeface="Cambria Math" panose="02040503050406030204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4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s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400" i="1">
                                  <a:latin typeface="Cambria Math" panose="02040503050406030204" charset="0"/>
                                  <a:ea typeface="MS Mincho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400"/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7026211" y="804799"/>
                <a:ext cx="3868420" cy="903605"/>
              </a:xfrm>
              <a:prstGeom prst="rect">
                <a:avLst/>
              </a:prstGeom>
              <a:blipFill rotWithShape="1">
                <a:blip r:embed="rId4"/>
                <a:stretch>
                  <a:fillRect l="-15" t="-28" r="15" b="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/>
          <p:cNvGrpSpPr/>
          <p:nvPr/>
        </p:nvGrpSpPr>
        <p:grpSpPr>
          <a:xfrm rot="0">
            <a:off x="1654175" y="890905"/>
            <a:ext cx="3113405" cy="1129665"/>
            <a:chOff x="2858" y="2600"/>
            <a:chExt cx="4903" cy="177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文本框 7"/>
                <p:cNvSpPr txBox="1"/>
                <p:nvPr/>
              </p:nvSpPr>
              <p:spPr>
                <a:xfrm>
                  <a:off x="3080" y="2600"/>
                  <a:ext cx="4199" cy="729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𝑆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)→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†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v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t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)</m:t>
                        </m:r>
                      </m:oMath>
                    </m:oMathPara>
                  </a14:m>
                  <a:endParaRPr lang="zh-CN" altLang="en-US" sz="2400"/>
                </a:p>
              </p:txBody>
            </p:sp>
          </mc:Choice>
          <mc:Fallback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0" y="2600"/>
                  <a:ext cx="4199" cy="729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文本框 8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2858" y="3474"/>
                  <a:ext cx="4903" cy="90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(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𝑣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)=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sz="24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𝑆</m:t>
                                    </m:r>
                                  </m:e>
                                  <m:sup>
                                    <m:r>
                                      <a:rPr lang="en-US" altLang="zh-CN" sz="24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v</m:t>
                                    </m:r>
                                  </m:sub>
                                </m:sSub>
                                <m: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charset="0"/>
                                        <a:cs typeface="Cambria Math" panose="02040503050406030204" charset="0"/>
                                      </a:rPr>
                                      <m:t>t</m:t>
                                    </m:r>
                                  </m:sub>
                                </m:sSub>
                                <m:r>
                                  <a:rPr lang="en-US" altLang="zh-CN" sz="2400" i="1">
                                    <a:latin typeface="Cambria Math" panose="02040503050406030204" charset="0"/>
                                    <a:cs typeface="Cambria Math" panose="02040503050406030204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zh-CN" altLang="en-US" sz="2400"/>
                </a:p>
              </p:txBody>
            </p:sp>
          </mc:Choice>
          <mc:Fallback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7"/>
                  </p:custDataLst>
                </p:nvPr>
              </p:nvSpPr>
              <p:spPr>
                <a:xfrm>
                  <a:off x="2858" y="3474"/>
                  <a:ext cx="4903" cy="905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7627556" y="1966849"/>
                <a:ext cx="2936240" cy="4572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screen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op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(</m:t>
                      </m:r>
                      <m:r>
                        <a:rPr lang="en-US" altLang="zh-CN" sz="2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1</m:t>
                      </m:r>
                      <m:r>
                        <a:rPr lang="en-US" altLang="zh-CN" sz="2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−</m:t>
                      </m:r>
                      <m:r>
                        <a:rPr lang="en-US" altLang="zh-CN" sz="2400" i="1">
                          <a:latin typeface="Cambria Math" panose="02040503050406030204" charset="0"/>
                          <a:cs typeface="Cambria Math" panose="02040503050406030204" charset="0"/>
                        </a:rPr>
                        <m:t>𝑠</m:t>
                      </m:r>
                      <m:r>
                        <a:rPr lang="en-US" altLang="zh-CN" sz="2400" i="1"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zh-CN" altLang="en-US" sz="2400"/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556" y="1966849"/>
                <a:ext cx="2936240" cy="457200"/>
              </a:xfrm>
              <a:prstGeom prst="rect">
                <a:avLst/>
              </a:prstGeom>
              <a:blipFill rotWithShape="1">
                <a:blip r:embed="rId9"/>
                <a:stretch>
                  <a:fillRect l="-19" t="-56" r="19" b="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/>
          <p:cNvGrpSpPr/>
          <p:nvPr/>
        </p:nvGrpSpPr>
        <p:grpSpPr>
          <a:xfrm>
            <a:off x="234315" y="3091815"/>
            <a:ext cx="11609705" cy="3216910"/>
            <a:chOff x="369" y="4869"/>
            <a:chExt cx="18283" cy="5066"/>
          </a:xfrm>
        </p:grpSpPr>
        <p:grpSp>
          <p:nvGrpSpPr>
            <p:cNvPr id="7" name="组合 6"/>
            <p:cNvGrpSpPr/>
            <p:nvPr/>
          </p:nvGrpSpPr>
          <p:grpSpPr>
            <a:xfrm>
              <a:off x="369" y="4869"/>
              <a:ext cx="9295" cy="5067"/>
              <a:chOff x="9107" y="903"/>
              <a:chExt cx="9295" cy="5067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9107" y="903"/>
                <a:ext cx="8033" cy="4347"/>
                <a:chOff x="139" y="2653"/>
                <a:chExt cx="9120" cy="4780"/>
              </a:xfrm>
            </p:grpSpPr>
            <p:pic>
              <p:nvPicPr>
                <p:cNvPr id="3" name="图片 2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9" y="3503"/>
                  <a:ext cx="9120" cy="3930"/>
                </a:xfrm>
                <a:prstGeom prst="rect">
                  <a:avLst/>
                </a:prstGeom>
              </p:spPr>
            </p:pic>
            <p:pic>
              <p:nvPicPr>
                <p:cNvPr id="4" name="图片 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477" y="2653"/>
                  <a:ext cx="5670" cy="750"/>
                </a:xfrm>
                <a:prstGeom prst="rect">
                  <a:avLst/>
                </a:prstGeom>
              </p:spPr>
            </p:pic>
          </p:grpSp>
          <p:sp>
            <p:nvSpPr>
              <p:cNvPr id="5" name="文本框 4"/>
              <p:cNvSpPr txBox="1"/>
              <p:nvPr/>
            </p:nvSpPr>
            <p:spPr>
              <a:xfrm>
                <a:off x="9107" y="5342"/>
                <a:ext cx="9295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zh-CN" altLang="en-US"/>
                  <a:t>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ea typeface="汉仪君黑-45简" panose="020B0604020202020204" pitchFamily="34" charset="-122"/>
                    <a:cs typeface="Times New Roman" panose="02020603050405020304" pitchFamily="18" charset="0"/>
                  </a:rPr>
                  <a:t>Secondary spectra for PSR J1641+3627A at 1100 MHz</a:t>
                </a:r>
                <a:endParaRPr lang="zh-CN" altLang="en-US" sz="2000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1978" y="5414"/>
              <a:ext cx="6674" cy="4084"/>
              <a:chOff x="9797" y="6263"/>
              <a:chExt cx="6674" cy="4084"/>
            </a:xfrm>
          </p:grpSpPr>
          <p:pic>
            <p:nvPicPr>
              <p:cNvPr id="13" name="图片 12" descr="微信图片_2023062315524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97" y="6263"/>
                <a:ext cx="6675" cy="3465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10895" y="9679"/>
                <a:ext cx="5057" cy="669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p>
                <a:r>
                  <a:rPr lang="en-US" altLang="zh-CN" sz="2000" dirty="0" smtClean="0">
                    <a:latin typeface="Times New Roman" panose="02020603050405020304" pitchFamily="18" charset="0"/>
                    <a:ea typeface="汉仪君黑-45简" panose="020B0604020202020204" pitchFamily="34" charset="-122"/>
                    <a:cs typeface="Times New Roman" panose="02020603050405020304" pitchFamily="18" charset="0"/>
                  </a:rPr>
                  <a:t>fitting results of arc curvature</a:t>
                </a:r>
                <a:endParaRPr lang="en-US" altLang="zh-CN" sz="2000" dirty="0" smtClean="0"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右箭头 20"/>
            <p:cNvSpPr/>
            <p:nvPr/>
          </p:nvSpPr>
          <p:spPr>
            <a:xfrm>
              <a:off x="8402" y="6351"/>
              <a:ext cx="3576" cy="1855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en-US" altLang="zh-CN" sz="2000" dirty="0" smtClean="0">
                  <a:solidFill>
                    <a:srgbClr val="0004E5"/>
                  </a:solidFill>
                  <a:latin typeface="Times New Roman" panose="02020603050405020304" pitchFamily="18" charset="0"/>
                  <a:ea typeface="汉仪君黑-45简" panose="020B0604020202020204" pitchFamily="34" charset="-122"/>
                  <a:cs typeface="Times New Roman" panose="02020603050405020304" pitchFamily="18" charset="0"/>
                  <a:sym typeface="+mn-ea"/>
                </a:rPr>
                <a:t>Daniel et al. (2020)</a:t>
              </a:r>
              <a:endParaRPr lang="en-US" altLang="zh-CN" sz="2000" dirty="0" smtClean="0">
                <a:solidFill>
                  <a:srgbClr val="0004E5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903095" y="2094230"/>
            <a:ext cx="2459355" cy="957580"/>
            <a:chOff x="2997" y="3298"/>
            <a:chExt cx="3873" cy="150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3375" y="3298"/>
                  <a:ext cx="2134" cy="721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=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𝜂</m:t>
                        </m:r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zh-CN" altLang="en-US" sz="2400"/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5" y="3298"/>
                  <a:ext cx="2134" cy="721"/>
                </a:xfrm>
                <a:prstGeom prst="rect">
                  <a:avLst/>
                </a:prstGeom>
                <a:blipFill rotWithShape="1">
                  <a:blip r:embed="rId1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文本框 16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2997" y="4081"/>
                  <a:ext cx="3873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𝜂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:</m:t>
                        </m:r>
                        <m:r>
                          <m:rPr>
                            <m:sty m:val="p"/>
                          </m:rPr>
                          <a:rPr lang="en-US" altLang="zh-CN" sz="2400" dirty="0" smtClean="0">
                            <a:latin typeface="Times New Roman" panose="02020603050405020304" pitchFamily="18" charset="0"/>
                            <a:ea typeface="汉仪君黑-45简" panose="020B0604020202020204" pitchFamily="34" charset="-122"/>
                            <a:cs typeface="Times New Roman" panose="02020603050405020304" pitchFamily="18" charset="0"/>
                            <a:sym typeface="+mn-ea"/>
                          </a:rPr>
                          <m:t>arc</m:t>
                        </m:r>
                        <m:r>
                          <a:rPr lang="en-US" altLang="zh-CN" sz="2400" dirty="0" smtClean="0">
                            <a:latin typeface="Times New Roman" panose="02020603050405020304" pitchFamily="18" charset="0"/>
                            <a:ea typeface="汉仪君黑-45简" panose="020B0604020202020204" pitchFamily="34" charset="-122"/>
                            <a:cs typeface="Times New Roman" panose="02020603050405020304" pitchFamily="18" charset="0"/>
                            <a:sym typeface="+mn-ea"/>
                          </a:rPr>
                          <m:t> </m:t>
                        </m:r>
                        <m:r>
                          <m:rPr>
                            <m:sty m:val="p"/>
                          </m:rPr>
                          <a:rPr lang="en-US" altLang="zh-CN" sz="2400" dirty="0" smtClean="0">
                            <a:latin typeface="Times New Roman" panose="02020603050405020304" pitchFamily="18" charset="0"/>
                            <a:ea typeface="汉仪君黑-45简" panose="020B0604020202020204" pitchFamily="34" charset="-122"/>
                            <a:cs typeface="Times New Roman" panose="02020603050405020304" pitchFamily="18" charset="0"/>
                            <a:sym typeface="+mn-ea"/>
                          </a:rPr>
                          <m:t>curvature</m:t>
                        </m:r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 </m:t>
                        </m:r>
                      </m:oMath>
                    </m:oMathPara>
                  </a14:m>
                  <a:endParaRPr lang="zh-CN" altLang="en-US" sz="2400"/>
                </a:p>
              </p:txBody>
            </p:sp>
          </mc:Choice>
          <mc:Fallback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7"/>
                  </p:custDataLst>
                </p:nvPr>
              </p:nvSpPr>
              <p:spPr>
                <a:xfrm>
                  <a:off x="2997" y="4081"/>
                  <a:ext cx="3873" cy="725"/>
                </a:xfrm>
                <a:prstGeom prst="rect">
                  <a:avLst/>
                </a:prstGeom>
                <a:blipFill rotWithShape="1">
                  <a:blip r:embed="rId1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/>
              <p:cNvSpPr txBox="1"/>
              <p:nvPr/>
            </p:nvSpPr>
            <p:spPr>
              <a:xfrm>
                <a:off x="7606030" y="2731770"/>
                <a:ext cx="2776220" cy="466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charset="0"/>
                            <a:cs typeface="Cambria Math" panose="02040503050406030204" charset="0"/>
                          </a:rPr>
                          <m:t>op</m:t>
                        </m:r>
                      </m:sub>
                    </m:sSub>
                  </m:oMath>
                </a14:m>
                <a:r>
                  <a:rPr lang="en-US" altLang="zh-CN" sz="2400">
                    <a:latin typeface="Cambria Math" panose="02040503050406030204" charset="0"/>
                    <a:cs typeface="Cambria Math" panose="02040503050406030204" charset="0"/>
                  </a:rPr>
                  <a:t> </a:t>
                </a:r>
                <a:r>
                  <a:rPr lang="en-US" altLang="zh-CN" sz="2400">
                    <a:latin typeface="Cambria Math" panose="02040503050406030204" charset="0"/>
                    <a:cs typeface="Cambria Math" panose="02040503050406030204" charset="0"/>
                  </a:rPr>
                  <a:t>: pulsr distance</a:t>
                </a:r>
                <a:endParaRPr lang="en-US" altLang="zh-CN" sz="240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030" y="2731770"/>
                <a:ext cx="2776220" cy="466725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/>
          <p:cNvSpPr txBox="1"/>
          <p:nvPr/>
        </p:nvSpPr>
        <p:spPr>
          <a:xfrm>
            <a:off x="7447280" y="6278880"/>
            <a:ext cx="4284345" cy="2762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dirty="0" smtClean="0">
                <a:solidFill>
                  <a:srgbClr val="0004E5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https://github.com/danielreardon/scintools</a:t>
            </a:r>
            <a:endParaRPr lang="en-US" altLang="zh-CN" dirty="0" smtClean="0">
              <a:solidFill>
                <a:srgbClr val="0004E5"/>
              </a:solidFill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fits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9331"/>
          <a:stretch>
            <a:fillRect/>
          </a:stretch>
        </p:blipFill>
        <p:spPr>
          <a:xfrm>
            <a:off x="222250" y="1141095"/>
            <a:ext cx="5174615" cy="2736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5755" y="3794125"/>
            <a:ext cx="6158230" cy="748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en-US" altLang="zh-CN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Measurements of the arc curvature </a:t>
            </a:r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η</a:t>
            </a:r>
            <a:r>
              <a:rPr lang="en-US" altLang="zh-CN" sz="20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 of the four pulsars</a:t>
            </a:r>
            <a:endParaRPr lang="en-US" altLang="zh-CN" sz="2000" dirty="0" smtClean="0"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5557456" y="1583944"/>
                <a:ext cx="6560185" cy="76644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𝜂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(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𝑡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𝑠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screen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s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)=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4625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op</m:t>
                              </m:r>
                            </m:sub>
                          </m:sSub>
                          <m:r>
                            <a:rPr lang="en-US" altLang="zh-CN" sz="2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𝑠</m:t>
                          </m:r>
                          <m:r>
                            <a:rPr lang="en-US" altLang="zh-CN" sz="2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(</m:t>
                          </m:r>
                          <m:r>
                            <a:rPr lang="en-US" altLang="zh-CN" sz="2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  <m:r>
                            <a:rPr lang="en-US" altLang="zh-CN" sz="2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r>
                            <a:rPr lang="en-US" altLang="zh-CN" sz="2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𝑠</m:t>
                          </m:r>
                          <m:r>
                            <a:rPr lang="en-US" altLang="zh-CN" sz="2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obs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(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0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b="1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𝑨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𝑐𝑜𝑠</m:t>
                              </m:r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s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v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)−</m:t>
                              </m:r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>
                                      <a:latin typeface="Cambria Math" panose="02040503050406030204" charset="0"/>
                                      <a:cs typeface="Cambria Math" panose="02040503050406030204" charset="0"/>
                                    </a:rPr>
                                    <m:t>screen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000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sz="2000"/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456" y="1583944"/>
                <a:ext cx="6560185" cy="766445"/>
              </a:xfrm>
              <a:prstGeom prst="rect">
                <a:avLst/>
              </a:prstGeom>
              <a:blipFill rotWithShape="1">
                <a:blip r:embed="rId3"/>
                <a:stretch>
                  <a:fillRect l="-9" t="-33" r="9" b="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5749290" y="2642870"/>
            <a:ext cx="962660" cy="5111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  <a:sym typeface="+mn-ea"/>
              </a:rPr>
              <a:t>where</a:t>
            </a:r>
            <a:endParaRPr lang="en-US" altLang="zh-CN"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6980491" y="3154299"/>
                <a:ext cx="2834005" cy="39560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 panose="02040503050406030204" charset="0"/>
                          <a:cs typeface="Cambria Math" panose="02040503050406030204" charset="0"/>
                        </a:rPr>
                        <m:t>𝑨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=(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1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−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𝑠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)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psr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+</m:t>
                      </m:r>
                      <m:r>
                        <a:rPr lang="en-US" altLang="zh-CN" sz="2000" i="1">
                          <a:latin typeface="Cambria Math" panose="02040503050406030204" charset="0"/>
                          <a:cs typeface="Cambria Math" panose="02040503050406030204" charset="0"/>
                        </a:rPr>
                        <m:t>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obs</m:t>
                          </m:r>
                        </m:sub>
                      </m:sSub>
                    </m:oMath>
                  </m:oMathPara>
                </a14:m>
                <a:endParaRPr lang="zh-CN" altLang="en-US" sz="200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491" y="3154299"/>
                <a:ext cx="2834005" cy="395605"/>
              </a:xfrm>
              <a:prstGeom prst="rect">
                <a:avLst/>
              </a:prstGeom>
              <a:blipFill rotWithShape="1">
                <a:blip r:embed="rId4"/>
                <a:stretch>
                  <a:fillRect l="-20" t="-64" r="20" b="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/>
        </p:nvSpPr>
        <p:spPr>
          <a:xfrm>
            <a:off x="5688330" y="725805"/>
            <a:ext cx="6297930" cy="3771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 dirty="0" smtClean="0"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assume: </a:t>
            </a:r>
            <a:r>
              <a:rPr lang="en-US" altLang="zh-CN" sz="2400" dirty="0" smtClean="0">
                <a:solidFill>
                  <a:srgbClr val="0004E5"/>
                </a:solidFill>
                <a:latin typeface="Times New Roman" panose="02020603050405020304" pitchFamily="18" charset="0"/>
                <a:ea typeface="汉仪君黑-45简" panose="020B0604020202020204" pitchFamily="34" charset="-122"/>
                <a:cs typeface="Times New Roman" panose="02020603050405020304" pitchFamily="18" charset="0"/>
              </a:rPr>
              <a:t>the scattering screen is highly anisotropic</a:t>
            </a:r>
            <a:endParaRPr lang="en-US" altLang="zh-CN" sz="2400" dirty="0" smtClean="0">
              <a:solidFill>
                <a:srgbClr val="0004E5"/>
              </a:solidFill>
              <a:latin typeface="Times New Roman" panose="02020603050405020304" pitchFamily="18" charset="0"/>
              <a:ea typeface="汉仪君黑-45简" panose="020B0604020202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016115" y="3900170"/>
            <a:ext cx="4112260" cy="2457450"/>
            <a:chOff x="12457" y="6697"/>
            <a:chExt cx="6476" cy="3870"/>
          </a:xfrm>
        </p:grpSpPr>
        <p:cxnSp>
          <p:nvCxnSpPr>
            <p:cNvPr id="5" name="直接箭头连接符 4"/>
            <p:cNvCxnSpPr/>
            <p:nvPr/>
          </p:nvCxnSpPr>
          <p:spPr>
            <a:xfrm>
              <a:off x="12698" y="10030"/>
              <a:ext cx="4423" cy="15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/>
          </p:nvCxnSpPr>
          <p:spPr>
            <a:xfrm flipV="1">
              <a:off x="12698" y="6878"/>
              <a:ext cx="1087" cy="3152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V="1">
              <a:off x="12683" y="7708"/>
              <a:ext cx="3517" cy="233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弧形 12"/>
            <p:cNvSpPr/>
            <p:nvPr/>
          </p:nvSpPr>
          <p:spPr>
            <a:xfrm>
              <a:off x="12457" y="8001"/>
              <a:ext cx="2437" cy="2337"/>
            </a:xfrm>
            <a:prstGeom prst="arc">
              <a:avLst>
                <a:gd name="adj1" fmla="val 15531217"/>
                <a:gd name="adj2" fmla="val 2664170"/>
              </a:avLst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2592" y="6697"/>
              <a:ext cx="87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en-US" altLang="zh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5"/>
              </p:custDataLst>
            </p:nvPr>
          </p:nvSpPr>
          <p:spPr>
            <a:xfrm>
              <a:off x="17047" y="9987"/>
              <a:ext cx="188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latin typeface="Times New Roman" panose="02020603050405020304" pitchFamily="18" charset="0"/>
                  <a:cs typeface="Times New Roman" panose="02020603050405020304" pitchFamily="18" charset="0"/>
                </a:rPr>
                <a:t>major axis</a:t>
              </a:r>
              <a:endParaRPr lang="en-US" altLang="zh-C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文本框 16"/>
                <p:cNvSpPr txBox="1"/>
                <p:nvPr/>
              </p:nvSpPr>
              <p:spPr>
                <a:xfrm rot="10800000" flipV="1">
                  <a:off x="16200" y="7277"/>
                  <a:ext cx="609" cy="60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𝑨</m:t>
                        </m:r>
                      </m:oMath>
                    </m:oMathPara>
                  </a14:m>
                  <a:endParaRPr lang="en-US" altLang="zh-CN" sz="2000" b="1" i="1">
                    <a:latin typeface="Cambria Math" panose="02040503050406030204" charset="0"/>
                    <a:cs typeface="Cambria Math" panose="02040503050406030204" charset="0"/>
                  </a:endParaRPr>
                </a:p>
              </p:txBody>
            </p:sp>
          </mc:Choice>
          <mc:Fallback>
            <p:sp>
              <p:nvSpPr>
                <p:cNvPr id="17" name="文本框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 flipV="1">
                  <a:off x="16200" y="7277"/>
                  <a:ext cx="609" cy="609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弧形 17"/>
            <p:cNvSpPr/>
            <p:nvPr/>
          </p:nvSpPr>
          <p:spPr>
            <a:xfrm>
              <a:off x="12457" y="8856"/>
              <a:ext cx="1328" cy="1041"/>
            </a:xfrm>
            <a:prstGeom prst="arc">
              <a:avLst>
                <a:gd name="adj1" fmla="val 16200000"/>
                <a:gd name="adj2" fmla="val 21519355"/>
              </a:avLst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文本框 18"/>
                <p:cNvSpPr txBox="1"/>
                <p:nvPr/>
              </p:nvSpPr>
              <p:spPr>
                <a:xfrm>
                  <a:off x="13398" y="8378"/>
                  <a:ext cx="859" cy="551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dirty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ea typeface="汉仪君黑-45简" panose="020B0604020202020204" pitchFamily="34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dirty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ea typeface="汉仪君黑-45简" panose="020B0604020202020204" pitchFamily="34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dirty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ea typeface="汉仪君黑-45简" panose="020B0604020202020204" pitchFamily="34" charset="-122"/>
                                <a:cs typeface="Times New Roman" panose="02020603050405020304" pitchFamily="18" charset="0"/>
                              </a:rPr>
                              <m:t>v</m:t>
                            </m:r>
                          </m:sub>
                        </m:sSub>
                      </m:oMath>
                    </m:oMathPara>
                  </a14:m>
                  <a:endParaRPr lang="en-US" altLang="zh-CN" sz="20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汉仪君黑-45简" panose="020B0604020202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8" y="8378"/>
                  <a:ext cx="859" cy="551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文本框 20"/>
                <p:cNvSpPr txBox="1"/>
                <p:nvPr/>
              </p:nvSpPr>
              <p:spPr>
                <a:xfrm>
                  <a:off x="14257" y="7571"/>
                  <a:ext cx="755" cy="48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ea typeface="汉仪君黑-45简" panose="020B0604020202020204" pitchFamily="34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ea typeface="汉仪君黑-45简" panose="020B0604020202020204" pitchFamily="34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000" dirty="0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Times New Roman" panose="02020603050405020304" pitchFamily="18" charset="0"/>
                                <a:ea typeface="汉仪君黑-45简" panose="020B0604020202020204" pitchFamily="34" charset="-122"/>
                                <a:cs typeface="Times New Roman" panose="02020603050405020304" pitchFamily="18" charset="0"/>
                              </a:rPr>
                              <m:t>s</m:t>
                            </m:r>
                          </m:sub>
                        </m:sSub>
                      </m:oMath>
                    </m:oMathPara>
                  </a14:m>
                  <a:endParaRPr lang="en-US" altLang="zh-CN" sz="20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ea typeface="汉仪君黑-45简" panose="020B0604020202020204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1" name="文本框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57" y="7571"/>
                  <a:ext cx="755" cy="484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TABLE_BEAUTIFY" val="smartTable{be0b0ee0-adff-4c2b-a118-da9ba3e0f48e}"/>
  <p:tag name="KSO_WM_BEAUTIFY_FLAG" val=""/>
  <p:tag name="TABLE_ENDDRAG_ORIGIN_RECT" val="911*326"/>
  <p:tag name="TABLE_ENDDRAG_RECT" val="26*148*911*326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PLACING_PICTURE_USER_VIEWPORT" val="{&quot;height&quot;:5365,&quot;width&quot;:6032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  <p:tag name="KSO_WM_UNIT_PLACING_PICTURE_USER_VIEWPORT" val="{&quot;height&quot;:3694,&quot;width&quot;:7581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176,&quot;width&quot;:4135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TABLE_BEAUTIFY" val="smartTable{be0b0ee0-adff-4c2b-a118-da9ba3e0f48e}"/>
  <p:tag name="KSO_WM_BEAUTIFY_FLAG" val=""/>
  <p:tag name="TABLE_ENDDRAG_ORIGIN_RECT" val="911*326"/>
  <p:tag name="TABLE_ENDDRAG_RECT" val="26*148*911*326"/>
</p:tagLst>
</file>

<file path=ppt/tags/tag66.xml><?xml version="1.0" encoding="utf-8"?>
<p:tagLst xmlns:p="http://schemas.openxmlformats.org/presentationml/2006/main">
  <p:tag name="KSO_WM_UNIT_TABLE_BEAUTIFY" val="smartTable{be0b0ee0-adff-4c2b-a118-da9ba3e0f48e}"/>
  <p:tag name="KSO_WM_BEAUTIFY_FLAG" val=""/>
  <p:tag name="TABLE_ENDDRAG_ORIGIN_RECT" val="911*326"/>
  <p:tag name="TABLE_ENDDRAG_RECT" val="26*148*911*326"/>
</p:tagLst>
</file>

<file path=ppt/tags/tag67.xml><?xml version="1.0" encoding="utf-8"?>
<p:tagLst xmlns:p="http://schemas.openxmlformats.org/presentationml/2006/main">
  <p:tag name="KSO_WM_UNIT_PLACING_PICTURE_USER_VIEWPORT" val="{&quot;height&quot;:1503,&quot;width&quot;:9883}"/>
  <p:tag name="KSO_WM_BEAUTIFY_FLAG" val=""/>
</p:tagLst>
</file>

<file path=ppt/tags/tag68.xml><?xml version="1.0" encoding="utf-8"?>
<p:tagLst xmlns:p="http://schemas.openxmlformats.org/presentationml/2006/main">
  <p:tag name="KSO_WM_UNIT_PLACING_PICTURE_USER_VIEWPORT" val="{&quot;height&quot;:1503,&quot;width&quot;:9883}"/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  <p:tag name="KSO_WM_UNIT_PLACING_PICTURE_USER_VIEWPORT" val="{&quot;height&quot;:7852,&quot;width&quot;:14616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COMMONDATA" val="eyJjb3VudCI6NjUsImhkaWQiOiI0MjU1N2FhZDJlODFjMGYyYmFkZmQyNzY2NDMwOTcxNyIsInVzZXJDb3VudCI6NTB9"/>
  <p:tag name="KSO_WPP_MARK_KEY" val="2f4415d3-63f0-46ed-b2a8-09a2160dd888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4126</Words>
  <Application>WPS 演示</Application>
  <PresentationFormat>宽屏</PresentationFormat>
  <Paragraphs>319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Times New Roman</vt:lpstr>
      <vt:lpstr>黑体</vt:lpstr>
      <vt:lpstr>汉仪君黑-45简</vt:lpstr>
      <vt:lpstr>Cambria Math</vt:lpstr>
      <vt:lpstr>MS Mincho</vt:lpstr>
      <vt:lpstr>Calibri</vt:lpstr>
      <vt:lpstr>微软雅黑</vt:lpstr>
      <vt:lpstr>Arial Unicode MS</vt:lpstr>
      <vt:lpstr>Calibri Light</vt:lpstr>
      <vt:lpstr>Segoe Print</vt:lpstr>
      <vt:lpstr>Office 主题</vt:lpstr>
      <vt:lpstr>Galactic Interstellar Scintillation Observed from Four Globular Cluster Pulsars by FAST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一袋子的真诚</cp:lastModifiedBy>
  <cp:revision>177</cp:revision>
  <dcterms:created xsi:type="dcterms:W3CDTF">2021-04-08T06:54:00Z</dcterms:created>
  <dcterms:modified xsi:type="dcterms:W3CDTF">2023-07-05T04:47:39Z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01C43C251A2A4944A1644D2E2C4F9A2C_11</vt:lpwstr>
  </property>
  <property fmtid="{D5CDD505-2E9C-101B-9397-08002B2CF9AE}" pid="3" name="KSOProductBuildVer">
    <vt:lpwstr>2052-11.1.0.14309</vt:lpwstr>
  </property>
  <property fmtid="{D5CDD505-2E9C-101B-9397-08002B2CF9AE}" pid="4" name="KSOTemplateUUID">
    <vt:lpwstr>v1.0_mb_nX3krR169JRx9Phr9uLBbg==</vt:lpwstr>
  </property>
</Properties>
</file>