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915" r:id="rId3"/>
    <p:sldId id="913" r:id="rId4"/>
    <p:sldId id="918" r:id="rId5"/>
    <p:sldId id="917" r:id="rId6"/>
    <p:sldId id="928" r:id="rId7"/>
    <p:sldId id="910" r:id="rId8"/>
    <p:sldId id="931" r:id="rId9"/>
    <p:sldId id="929" r:id="rId10"/>
    <p:sldId id="937" r:id="rId11"/>
    <p:sldId id="930" r:id="rId12"/>
    <p:sldId id="935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BFE609-8784-A507-BFB9-95BA2FD85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1941AFE-03A9-5AF5-9A9E-F37C7628B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B18076-4B20-A9AE-01C7-8F79F4F32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1D0A-DA70-4DFE-884E-2FDDF5FBC779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5BAA71-7F8B-DC8C-A9FF-96F6B4EBB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75A0D7-F481-F6B1-0391-1CFA7C5AB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8E0E-08D1-4B8C-A795-C66D79BE60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52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42C2C5-2964-1A78-46D9-E7BD64117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5ECB06-EB80-240E-8062-F16065D0F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6B7CD-7693-705E-C769-61581D073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1D0A-DA70-4DFE-884E-2FDDF5FBC779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D8611C-4017-B885-4A1E-70D47E39E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E16921-5020-29CB-ADD0-F4674D87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8E0E-08D1-4B8C-A795-C66D79BE60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37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C189D2C-9EFB-E527-C739-D44944DA29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EDCF3A-FC79-7368-3E19-19C02D8FE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EF100A-B3C9-F76D-0CE4-C9587428F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1D0A-DA70-4DFE-884E-2FDDF5FBC779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5B3C1A-D2CA-2381-63E0-3762F0134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F6348A-69EB-CC5F-530C-4EB86CD37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8E0E-08D1-4B8C-A795-C66D79BE60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82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11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29A37CF-66BB-40D4-D413-70A30D1D6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1C-E35C-4786-A4CE-DE0A615988BC}" type="datetime1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D534ABB-4EB2-8AAB-C9F7-6980ACCA6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E75F9D-53C8-787F-1DFB-53153574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4C8C-89BA-452C-96EE-313DAD4A6C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8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6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79DB7C-D574-7B2F-28C9-ADB4435B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2DBC0A-C3E2-4F7F-3587-33EC59246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932A84-2A4E-C1AF-3AD3-C8FEB177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1D0A-DA70-4DFE-884E-2FDDF5FBC779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3F6DA5-E90D-33A2-7807-CDC93E329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3F6388-7787-9C1F-AB90-27167D39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8E0E-08D1-4B8C-A795-C66D79BE60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45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E883C5-AB9E-9CC8-859C-913F835C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3BEFEA-2EA4-7F35-B3BB-BBE4DD567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43EA7A-DC2E-141C-9CC5-A51AAC998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1D0A-DA70-4DFE-884E-2FDDF5FBC779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5539B2-D09A-71E8-22A9-E4E25908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EDEE6F-CD09-17E1-2B3B-3C336D1B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8E0E-08D1-4B8C-A795-C66D79BE60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69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4FAFC1-D1BB-0DFB-7384-59ABB2466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7B45F2-F810-70B9-00F1-BDAABE145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0AC8A5-B5B9-F703-3D6E-E972A9FD2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1606B2-4DA1-3286-9CC1-1AFAC3AD1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1D0A-DA70-4DFE-884E-2FDDF5FBC779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5E29C6-6E27-8E32-B34A-D304DBF9F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5F5541-EC7A-0E93-2EF6-323687DC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8E0E-08D1-4B8C-A795-C66D79BE60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20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F37179-D6D1-3B71-B671-0689EE0A4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52AB63B-2058-8EE9-BF29-E15400067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4A3481-9C07-7EA6-3DFE-8F26D9434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9646475-DFD7-3E05-EB2A-0D2035534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4DC455D-1F82-5737-EAEA-4C31775FC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38CCD2B-6383-C663-EBC2-5C5EA00EE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1D0A-DA70-4DFE-884E-2FDDF5FBC779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BD60368-6A42-D26E-5696-1099E766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46BB406-6431-A7E3-209F-0FAC8807E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8E0E-08D1-4B8C-A795-C66D79BE60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69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F8815A-E9E1-A4D1-0B05-ACFF91137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1472804-067A-9378-2BA3-769C9DF7B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1D0A-DA70-4DFE-884E-2FDDF5FBC779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9169DB1-DFC9-AFB9-6AFD-CBCB6BFAD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9975830-25B3-B254-4527-CBE0756D7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8E0E-08D1-4B8C-A795-C66D79BE60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91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65FA41-560E-0B97-E201-CDF985287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1D0A-DA70-4DFE-884E-2FDDF5FBC779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75D0706-B26A-5D99-A58A-6972C0F9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5919E-EDE1-ADD5-5008-D3089194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8E0E-08D1-4B8C-A795-C66D79BE60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67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52324A-CC83-7172-CE8C-07E64E6BF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4DC3CC-B385-360F-5E12-2057364F7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CD6EE0-6053-C6B5-7373-F896B485D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905F35-3EAA-5858-B911-08F4FE403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1D0A-DA70-4DFE-884E-2FDDF5FBC779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DF7E6E-5C98-361D-8825-BF96A5FD5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6A67AF-F861-45A4-66F0-72C5DF3B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8E0E-08D1-4B8C-A795-C66D79BE60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79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71BC5F-8A6E-00CF-1094-6E988018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9B77C7-D08B-52A0-FE88-78991D2E40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0B4800D-D867-219D-C7DB-7130FF802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D6B06EC-92FC-EEAE-9C09-EF83C9B34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1D0A-DA70-4DFE-884E-2FDDF5FBC779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2F5826-2AEE-C9DB-B9A1-229A7F147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CEE470-3B8F-1EDE-A8A4-E758A88E3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8E0E-08D1-4B8C-A795-C66D79BE60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76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82FD9F7-F72D-0CF6-1ED3-6AA71F69A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34FF70-5C32-56DA-0A55-8A921E4B0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D8A01-1A5F-9E3D-0BF0-BD0F6E8098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41D0A-DA70-4DFE-884E-2FDDF5FBC779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5FEFAC-F393-A0BC-E15A-BF2B815E3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4DE3C8-0848-6E42-0802-AA8C4786B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28E0E-08D1-4B8C-A795-C66D79BE60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93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7.png"/><Relationship Id="rId9" Type="http://schemas.openxmlformats.org/officeDocument/2006/relationships/image" Target="../media/image4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4.png"/><Relationship Id="rId7" Type="http://schemas.openxmlformats.org/officeDocument/2006/relationships/image" Target="../media/image7.wmf"/><Relationship Id="rId2" Type="http://schemas.openxmlformats.org/officeDocument/2006/relationships/hyperlink" Target="http://www.jb.man.ac.uk/pulsar/glitches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w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5.png"/><Relationship Id="rId9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1.png"/><Relationship Id="rId7" Type="http://schemas.openxmlformats.org/officeDocument/2006/relationships/image" Target="../media/image14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6.wmf"/><Relationship Id="rId5" Type="http://schemas.openxmlformats.org/officeDocument/2006/relationships/image" Target="../media/image13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2.png"/><Relationship Id="rId9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0.png"/><Relationship Id="rId7" Type="http://schemas.openxmlformats.org/officeDocument/2006/relationships/image" Target="../media/image33.wmf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2.png"/><Relationship Id="rId10" Type="http://schemas.openxmlformats.org/officeDocument/2006/relationships/image" Target="../media/image35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8B318E73-6761-429F-8B14-FCA6B5A21F0E}"/>
              </a:ext>
            </a:extLst>
          </p:cNvPr>
          <p:cNvSpPr txBox="1"/>
          <p:nvPr/>
        </p:nvSpPr>
        <p:spPr>
          <a:xfrm>
            <a:off x="1315709" y="2598003"/>
            <a:ext cx="95605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>
                <a:solidFill>
                  <a:srgbClr val="4E535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R" panose="00020600040101010101" pitchFamily="18" charset="-122"/>
              </a:rPr>
              <a:t>Glitch</a:t>
            </a:r>
            <a:r>
              <a:rPr lang="zh-CN" altLang="en-US" sz="4800" dirty="0">
                <a:solidFill>
                  <a:srgbClr val="4E535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R" panose="00020600040101010101" pitchFamily="18" charset="-122"/>
              </a:rPr>
              <a:t>成团现象下</a:t>
            </a:r>
            <a:r>
              <a:rPr lang="en-US" altLang="zh-CN" sz="4800" dirty="0">
                <a:solidFill>
                  <a:srgbClr val="4E535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R" panose="00020600040101010101" pitchFamily="18" charset="-122"/>
              </a:rPr>
              <a:t>Crab</a:t>
            </a:r>
            <a:r>
              <a:rPr lang="zh-CN" altLang="en-US" sz="4800" dirty="0">
                <a:solidFill>
                  <a:srgbClr val="4E535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R" panose="00020600040101010101" pitchFamily="18" charset="-122"/>
              </a:rPr>
              <a:t>的活跃度</a:t>
            </a:r>
            <a:endParaRPr lang="en-US" altLang="zh-CN" sz="4800" dirty="0">
              <a:solidFill>
                <a:srgbClr val="4E535D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阿里巴巴普惠体 R" panose="00020600040101010101" pitchFamily="18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A5D2822-A2A6-3071-48C7-04F4A12A0918}"/>
              </a:ext>
            </a:extLst>
          </p:cNvPr>
          <p:cNvSpPr txBox="1"/>
          <p:nvPr/>
        </p:nvSpPr>
        <p:spPr>
          <a:xfrm>
            <a:off x="7515726" y="4941920"/>
            <a:ext cx="372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指导教师： 郑小平 汪卫华</a:t>
            </a:r>
            <a:endParaRPr lang="en-US" altLang="zh-CN" dirty="0"/>
          </a:p>
          <a:p>
            <a:r>
              <a:rPr lang="zh-CN" altLang="en-US" dirty="0"/>
              <a:t>学       生： 朱沛鑫</a:t>
            </a:r>
          </a:p>
        </p:txBody>
      </p:sp>
    </p:spTree>
    <p:extLst>
      <p:ext uri="{BB962C8B-B14F-4D97-AF65-F5344CB8AC3E}">
        <p14:creationId xmlns:p14="http://schemas.microsoft.com/office/powerpoint/2010/main" val="3724038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661214E-1FC7-C35A-7315-EDD7DEC49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237" y="3309304"/>
            <a:ext cx="4673350" cy="350501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17C5F56-882D-BC3E-7ADD-3FC3DD1A8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168" y="3548696"/>
            <a:ext cx="4269891" cy="3309304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F44577F-DA5B-B8C0-78F8-279F84F1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4C8C-89BA-452C-96EE-313DAD4A6C30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12B1F00-A8B4-4EFC-3B7C-6FE38B7FCF0A}"/>
              </a:ext>
            </a:extLst>
          </p:cNvPr>
          <p:cNvSpPr txBox="1"/>
          <p:nvPr/>
        </p:nvSpPr>
        <p:spPr>
          <a:xfrm>
            <a:off x="325464" y="1491819"/>
            <a:ext cx="2440983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00B0F0"/>
                </a:solidFill>
                <a:latin typeface="等线" panose="020F0502020204030204"/>
                <a:ea typeface="等线" panose="02010600030101010101" pitchFamily="2" charset="-122"/>
              </a:rPr>
              <a:t>通过观察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Crab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的累计角动量的过程，我们就会发现，第四个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glitch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与第五个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glitch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之间，有四千天的时间差距，而其中一部分是由于在此期间没有对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crab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的持续观测，为了逻辑的合理与严谨，在计算活跃度的时候，虽然对此进行了时间修正，但是对于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glitch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的分组带来了一定的影响。因此从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crab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数据的实际情况出发，综合考虑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glitch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与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shift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数据的特点，认为分成三组是比较合理的。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r>
              <a:rPr lang="zh-CN" altLang="en-US" sz="1100" dirty="0">
                <a:solidFill>
                  <a:srgbClr val="00B0F0"/>
                </a:solidFill>
                <a:latin typeface="等线" panose="020F0502020204030204"/>
                <a:ea typeface="等线" panose="02010600030101010101" pitchFamily="2" charset="-122"/>
              </a:rPr>
              <a:t>最终计算得到</a:t>
            </a:r>
            <a:r>
              <a:rPr lang="en-US" altLang="zh-CN" sz="1100" dirty="0">
                <a:solidFill>
                  <a:srgbClr val="00B0F0"/>
                </a:solidFill>
                <a:latin typeface="等线" panose="020F0502020204030204"/>
                <a:ea typeface="等线" panose="02010600030101010101" pitchFamily="2" charset="-122"/>
              </a:rPr>
              <a:t>crab</a:t>
            </a:r>
            <a:r>
              <a:rPr lang="zh-CN" altLang="en-US" sz="1100" dirty="0">
                <a:solidFill>
                  <a:srgbClr val="00B0F0"/>
                </a:solidFill>
                <a:latin typeface="等线" panose="020F0502020204030204"/>
                <a:ea typeface="等线" panose="02010600030101010101" pitchFamily="2" charset="-122"/>
              </a:rPr>
              <a:t>的活跃度为百分之</a:t>
            </a:r>
            <a:r>
              <a:rPr lang="en-US" altLang="zh-CN" sz="1100" dirty="0">
                <a:solidFill>
                  <a:srgbClr val="00B0F0"/>
                </a:solidFill>
                <a:latin typeface="等线" panose="020F0502020204030204"/>
                <a:ea typeface="等线" panose="02010600030101010101" pitchFamily="2" charset="-122"/>
              </a:rPr>
              <a:t>4.7</a:t>
            </a:r>
            <a:r>
              <a:rPr lang="zh-CN" altLang="en-US" sz="1100" dirty="0">
                <a:solidFill>
                  <a:srgbClr val="00B0F0"/>
                </a:solidFill>
                <a:latin typeface="等线" panose="020F0502020204030204"/>
                <a:ea typeface="等线" panose="02010600030101010101" pitchFamily="2" charset="-122"/>
              </a:rPr>
              <a:t>，从原来极低的负五次方，变成了跟绝大多数脉冲星一样的水平。这对于</a:t>
            </a:r>
            <a:r>
              <a:rPr lang="en-US" altLang="zh-CN" sz="1100" dirty="0">
                <a:solidFill>
                  <a:srgbClr val="00B0F0"/>
                </a:solidFill>
                <a:latin typeface="等线" panose="020F0502020204030204"/>
                <a:ea typeface="等线" panose="02010600030101010101" pitchFamily="2" charset="-122"/>
              </a:rPr>
              <a:t>crab</a:t>
            </a:r>
            <a:r>
              <a:rPr lang="zh-CN" altLang="en-US" sz="1100" dirty="0">
                <a:solidFill>
                  <a:srgbClr val="00B0F0"/>
                </a:solidFill>
                <a:latin typeface="等线" panose="020F0502020204030204"/>
                <a:ea typeface="等线" panose="02010600030101010101" pitchFamily="2" charset="-122"/>
              </a:rPr>
              <a:t>而言具有重要的意义，使得</a:t>
            </a:r>
            <a:r>
              <a:rPr lang="en-US" altLang="zh-CN" sz="1100" dirty="0">
                <a:solidFill>
                  <a:srgbClr val="00B0F0"/>
                </a:solidFill>
                <a:latin typeface="等线" panose="020F0502020204030204"/>
                <a:ea typeface="等线" panose="02010600030101010101" pitchFamily="2" charset="-122"/>
              </a:rPr>
              <a:t>crab</a:t>
            </a:r>
            <a:r>
              <a:rPr lang="zh-CN" altLang="en-US" sz="1100" dirty="0">
                <a:solidFill>
                  <a:srgbClr val="00B0F0"/>
                </a:solidFill>
                <a:latin typeface="等线" panose="020F0502020204030204"/>
                <a:ea typeface="等线" panose="02010600030101010101" pitchFamily="2" charset="-122"/>
              </a:rPr>
              <a:t>不再成为超流模型的挑战，而是也能容纳进入超流模型的体系之内。</a:t>
            </a:r>
            <a:endParaRPr lang="en-US" altLang="zh-CN" sz="1100" dirty="0">
              <a:solidFill>
                <a:srgbClr val="00B0F0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DC1C561-9412-79F1-C66A-59B87FDED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749" y="189469"/>
            <a:ext cx="4673349" cy="3242071"/>
          </a:xfrm>
          <a:prstGeom prst="rect">
            <a:avLst/>
          </a:prstGeom>
        </p:spPr>
      </p:pic>
      <p:sp>
        <p:nvSpPr>
          <p:cNvPr id="4" name="星形: 五角 3">
            <a:extLst>
              <a:ext uri="{FF2B5EF4-FFF2-40B4-BE49-F238E27FC236}">
                <a16:creationId xmlns:a16="http://schemas.microsoft.com/office/drawing/2014/main" id="{1E317C51-5369-1813-5B6E-8BAB077360D2}"/>
              </a:ext>
            </a:extLst>
          </p:cNvPr>
          <p:cNvSpPr/>
          <p:nvPr/>
        </p:nvSpPr>
        <p:spPr>
          <a:xfrm>
            <a:off x="11191814" y="3735499"/>
            <a:ext cx="323971" cy="29601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56363AF-D269-AD81-4E10-517A4BF86688}"/>
              </a:ext>
            </a:extLst>
          </p:cNvPr>
          <p:cNvSpPr/>
          <p:nvPr/>
        </p:nvSpPr>
        <p:spPr>
          <a:xfrm>
            <a:off x="4627741" y="827511"/>
            <a:ext cx="1251182" cy="383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29404EF6-B1AF-654A-A60E-11E90F7479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2484" y="827511"/>
          <a:ext cx="22383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5" imgW="903600" imgH="191520" progId="Equation.AxMath">
                  <p:embed/>
                </p:oleObj>
              </mc:Choice>
              <mc:Fallback>
                <p:oleObj name="AxMath" r:id="rId5" imgW="903600" imgH="191520" progId="Equation.AxMath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29404EF6-B1AF-654A-A60E-11E90F7479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12484" y="827511"/>
                        <a:ext cx="2238375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A78C8B39-18EF-DD93-2DE7-D73DD8AFE4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817" y="43683"/>
            <a:ext cx="4269891" cy="3368488"/>
          </a:xfrm>
          <a:prstGeom prst="rect">
            <a:avLst/>
          </a:prstGeom>
        </p:spPr>
      </p:pic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D8CBA9F8-6489-6812-02FE-7ABDEDE9B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9027" y="4119550"/>
          <a:ext cx="165258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8" imgW="666360" imgH="190080" progId="Equation.AxMath">
                  <p:embed/>
                </p:oleObj>
              </mc:Choice>
              <mc:Fallback>
                <p:oleObj name="AxMath" r:id="rId8" imgW="666360" imgH="190080" progId="Equation.AxMath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D8CBA9F8-6489-6812-02FE-7ABDEDE9BF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9027" y="4119550"/>
                        <a:ext cx="1652587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F32F3EA-B34A-F7EE-A9A8-B8D0BCE4513E}"/>
              </a:ext>
            </a:extLst>
          </p:cNvPr>
          <p:cNvGraphicFramePr>
            <a:graphicFrameLocks noGrp="1"/>
          </p:cNvGraphicFramePr>
          <p:nvPr/>
        </p:nvGraphicFramePr>
        <p:xfrm>
          <a:off x="312084" y="553317"/>
          <a:ext cx="3072535" cy="6108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4809">
                  <a:extLst>
                    <a:ext uri="{9D8B030D-6E8A-4147-A177-3AD203B41FA5}">
                      <a16:colId xmlns:a16="http://schemas.microsoft.com/office/drawing/2014/main" val="2758150734"/>
                    </a:ext>
                  </a:extLst>
                </a:gridCol>
                <a:gridCol w="890519">
                  <a:extLst>
                    <a:ext uri="{9D8B030D-6E8A-4147-A177-3AD203B41FA5}">
                      <a16:colId xmlns:a16="http://schemas.microsoft.com/office/drawing/2014/main" val="2425906201"/>
                    </a:ext>
                  </a:extLst>
                </a:gridCol>
                <a:gridCol w="573438">
                  <a:extLst>
                    <a:ext uri="{9D8B030D-6E8A-4147-A177-3AD203B41FA5}">
                      <a16:colId xmlns:a16="http://schemas.microsoft.com/office/drawing/2014/main" val="3526462412"/>
                    </a:ext>
                  </a:extLst>
                </a:gridCol>
                <a:gridCol w="933769">
                  <a:extLst>
                    <a:ext uri="{9D8B030D-6E8A-4147-A177-3AD203B41FA5}">
                      <a16:colId xmlns:a16="http://schemas.microsoft.com/office/drawing/2014/main" val="2535711427"/>
                    </a:ext>
                  </a:extLst>
                </a:gridCol>
              </a:tblGrid>
              <a:tr h="16748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MJD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dF</a:t>
                      </a:r>
                      <a:r>
                        <a:rPr lang="en-US" sz="1100" u="none" strike="noStrike" dirty="0">
                          <a:effectLst/>
                        </a:rPr>
                        <a:t>/F(10^-9)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shift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*</a:t>
                      </a:r>
                      <a:r>
                        <a:rPr lang="en-US" altLang="zh-CN" sz="1100" u="none" strike="noStrike" dirty="0" err="1">
                          <a:effectLst/>
                        </a:rPr>
                        <a:t>dF</a:t>
                      </a:r>
                      <a:r>
                        <a:rPr lang="en-US" altLang="zh-CN" sz="1100" u="none" strike="noStrike" dirty="0">
                          <a:effectLst/>
                        </a:rPr>
                        <a:t>/F(10^-6)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5372" marR="5372" marT="5372" marB="0" anchor="b"/>
                </a:tc>
                <a:extLst>
                  <a:ext uri="{0D108BD9-81ED-4DB2-BD59-A6C34878D82A}">
                    <a16:rowId xmlns:a16="http://schemas.microsoft.com/office/drawing/2014/main" val="1200987623"/>
                  </a:ext>
                </a:extLst>
              </a:tr>
              <a:tr h="2023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44010.32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7.2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8.71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54906150"/>
                  </a:ext>
                </a:extLst>
              </a:tr>
              <a:tr h="2023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44680.46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1.9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74893157"/>
                  </a:ext>
                </a:extLst>
              </a:tr>
              <a:tr h="2023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44768.8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2.1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27</a:t>
                      </a: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05266121"/>
                  </a:ext>
                </a:extLst>
              </a:tr>
              <a:tr h="2023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45965.74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35.7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112</a:t>
                      </a: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43.18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35162207"/>
                  </a:ext>
                </a:extLst>
              </a:tr>
              <a:tr h="2023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46663.69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6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7.26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96863995"/>
                  </a:ext>
                </a:extLst>
              </a:tr>
              <a:tr h="2023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47767.5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81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150</a:t>
                      </a: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97.98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11994849"/>
                  </a:ext>
                </a:extLst>
              </a:tr>
              <a:tr h="2023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48945.6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4.2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4674462"/>
                  </a:ext>
                </a:extLst>
              </a:tr>
              <a:tr h="2023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50020.04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2.1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83153453"/>
                  </a:ext>
                </a:extLst>
              </a:tr>
              <a:tr h="27089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50260.03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31.9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21.82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96699059"/>
                  </a:ext>
                </a:extLst>
              </a:tr>
              <a:tr h="2023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50458.94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6.1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116</a:t>
                      </a: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9560106"/>
                  </a:ext>
                </a:extLst>
              </a:tr>
              <a:tr h="2023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50812.59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6.2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73960488"/>
                  </a:ext>
                </a:extLst>
              </a:tr>
              <a:tr h="2023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51452.02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6.8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25</a:t>
                      </a: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70543445"/>
                  </a:ext>
                </a:extLst>
              </a:tr>
              <a:tr h="2023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51740.66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25.1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17.17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82947643"/>
                  </a:ext>
                </a:extLst>
              </a:tr>
              <a:tr h="2023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51804.75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3.5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53</a:t>
                      </a: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24019640"/>
                  </a:ext>
                </a:extLst>
              </a:tr>
              <a:tr h="2023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52084.07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22.6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15.46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64272445"/>
                  </a:ext>
                </a:extLst>
              </a:tr>
              <a:tr h="2023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52146.76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8.87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70</a:t>
                      </a: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6.07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29548104"/>
                  </a:ext>
                </a:extLst>
              </a:tr>
              <a:tr h="2023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52498.26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3.4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5453726"/>
                  </a:ext>
                </a:extLst>
              </a:tr>
              <a:tr h="2023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52587.2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1.7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</a:t>
                      </a: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3578890"/>
                  </a:ext>
                </a:extLst>
              </a:tr>
              <a:tr h="2023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53067.08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214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146.35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9758248"/>
                  </a:ext>
                </a:extLst>
              </a:tr>
              <a:tr h="2023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53254.11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4.9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21196424"/>
                  </a:ext>
                </a:extLst>
              </a:tr>
              <a:tr h="2023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53331.17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2.8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250</a:t>
                      </a: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13441077"/>
                  </a:ext>
                </a:extLst>
              </a:tr>
              <a:tr h="2023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53970.19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21.8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</a:t>
                      </a: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14.91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66866069"/>
                  </a:ext>
                </a:extLst>
              </a:tr>
              <a:tr h="2023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54580.38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4.7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81903883"/>
                  </a:ext>
                </a:extLst>
              </a:tr>
              <a:tr h="2023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55875.5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39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132</a:t>
                      </a: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24.79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72324593"/>
                  </a:ext>
                </a:extLst>
              </a:tr>
              <a:tr h="2023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57839.8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2.2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36966737"/>
                  </a:ext>
                </a:extLst>
              </a:tr>
              <a:tr h="2023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58064.5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516.37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328.16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75229124"/>
                  </a:ext>
                </a:extLst>
              </a:tr>
              <a:tr h="2023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58237.36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4.08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09108897"/>
                  </a:ext>
                </a:extLst>
              </a:tr>
              <a:tr h="2023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58470.7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2.3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87146649"/>
                  </a:ext>
                </a:extLst>
              </a:tr>
              <a:tr h="2023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58687.57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31.7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462</a:t>
                      </a: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20.15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9022394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0C9FAE3F-504F-57EB-A1BE-60FDA5FEF764}"/>
              </a:ext>
            </a:extLst>
          </p:cNvPr>
          <p:cNvSpPr txBox="1"/>
          <p:nvPr/>
        </p:nvSpPr>
        <p:spPr>
          <a:xfrm>
            <a:off x="974456" y="66830"/>
            <a:ext cx="2597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Crab</a:t>
            </a:r>
            <a:r>
              <a:rPr lang="zh-CN" altLang="en-US" b="1" dirty="0">
                <a:solidFill>
                  <a:prstClr val="black"/>
                </a:solidFill>
                <a:latin typeface="Arial Black" pitchFamily="34" charset="0"/>
                <a:ea typeface="等线" panose="02010600030101010101" pitchFamily="2" charset="-122"/>
              </a:rPr>
              <a:t>的活跃度</a:t>
            </a:r>
            <a:endParaRPr lang="en-US" altLang="zh-CN" b="1" dirty="0">
              <a:solidFill>
                <a:prstClr val="black"/>
              </a:solidFill>
              <a:latin typeface="Arial Black" pitchFamily="34" charset="0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71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787EE0B-0D3D-6F14-F1AE-6FF6D5873EE1}"/>
                  </a:ext>
                </a:extLst>
              </p:cNvPr>
              <p:cNvSpPr txBox="1"/>
              <p:nvPr/>
            </p:nvSpPr>
            <p:spPr>
              <a:xfrm>
                <a:off x="2123268" y="1028343"/>
                <a:ext cx="7160217" cy="4862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tx1"/>
                    </a:solidFill>
                  </a:rPr>
                  <a:t>总结</a:t>
                </a:r>
                <a:endParaRPr lang="en-US" altLang="zh-CN" sz="3200" dirty="0">
                  <a:solidFill>
                    <a:schemeClr val="tx1"/>
                  </a:solidFill>
                </a:endParaRPr>
              </a:p>
              <a:p>
                <a:endParaRPr lang="en-US" altLang="zh-CN" sz="3200" dirty="0">
                  <a:solidFill>
                    <a:schemeClr val="tx1"/>
                  </a:solidFill>
                </a:endParaRPr>
              </a:p>
              <a:p>
                <a:r>
                  <a:rPr lang="en-US" altLang="zh-CN" sz="3200" dirty="0">
                    <a:solidFill>
                      <a:schemeClr val="tx1"/>
                    </a:solidFill>
                  </a:rPr>
                  <a:t>Glitch</a:t>
                </a:r>
                <a:r>
                  <a:rPr lang="zh-CN" altLang="en-US" sz="3200" dirty="0">
                    <a:solidFill>
                      <a:schemeClr val="tx1"/>
                    </a:solidFill>
                  </a:rPr>
                  <a:t>的成团现象</a:t>
                </a:r>
                <a:endParaRPr lang="en-US" altLang="zh-CN" sz="32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zh-CN" altLang="en-US" sz="32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⇛</m:t>
                    </m:r>
                  </m:oMath>
                </a14:m>
                <a:r>
                  <a:rPr lang="zh-CN" altLang="en-US" sz="3200" dirty="0">
                    <a:solidFill>
                      <a:schemeClr val="tx1"/>
                    </a:solidFill>
                  </a:rPr>
                  <a:t> 角动量部分释放</a:t>
                </a:r>
                <a:endParaRPr lang="en-US" altLang="zh-CN" sz="32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zh-CN" altLang="en-US" sz="32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⇛</m:t>
                    </m:r>
                  </m:oMath>
                </a14:m>
                <a:r>
                  <a:rPr lang="zh-CN" altLang="en-US" sz="3200" dirty="0">
                    <a:solidFill>
                      <a:schemeClr val="tx1"/>
                    </a:solidFill>
                  </a:rPr>
                  <a:t> 振幅</a:t>
                </a:r>
                <a:r>
                  <a:rPr lang="en-US" altLang="zh-CN" sz="3200" dirty="0">
                    <a:solidFill>
                      <a:schemeClr val="tx1"/>
                    </a:solidFill>
                  </a:rPr>
                  <a:t>CDF</a:t>
                </a:r>
                <a:r>
                  <a:rPr lang="zh-CN" altLang="en-US" sz="3200" dirty="0">
                    <a:solidFill>
                      <a:schemeClr val="tx1"/>
                    </a:solidFill>
                  </a:rPr>
                  <a:t>分布的一致性</a:t>
                </a:r>
                <a:endParaRPr lang="en-US" altLang="zh-CN" sz="32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zh-CN" alt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⇛</m:t>
                    </m:r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</a:rPr>
                  <a:t> Crab</a:t>
                </a:r>
                <a:r>
                  <a:rPr lang="zh-CN" altLang="en-US" sz="3200" dirty="0">
                    <a:solidFill>
                      <a:schemeClr val="tx1"/>
                    </a:solidFill>
                  </a:rPr>
                  <a:t>的非弹性</a:t>
                </a:r>
                <a:endParaRPr lang="en-US" altLang="zh-CN" sz="3200" dirty="0">
                  <a:solidFill>
                    <a:schemeClr val="tx1"/>
                  </a:solidFill>
                </a:endParaRPr>
              </a:p>
              <a:p>
                <a:endParaRPr lang="en-US" altLang="zh-CN" sz="3200" dirty="0">
                  <a:solidFill>
                    <a:schemeClr val="tx1"/>
                  </a:solidFill>
                </a:endParaRPr>
              </a:p>
              <a:p>
                <a:r>
                  <a:rPr lang="zh-CN" altLang="en-US" sz="3200" dirty="0">
                    <a:solidFill>
                      <a:schemeClr val="tx1"/>
                    </a:solidFill>
                  </a:rPr>
                  <a:t>展望</a:t>
                </a:r>
                <a:endParaRPr lang="en-US" altLang="zh-CN" sz="3200" dirty="0">
                  <a:solidFill>
                    <a:schemeClr val="tx1"/>
                  </a:solidFill>
                </a:endParaRP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787EE0B-0D3D-6F14-F1AE-6FF6D5873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268" y="1028343"/>
                <a:ext cx="7160217" cy="4862870"/>
              </a:xfrm>
              <a:prstGeom prst="rect">
                <a:avLst/>
              </a:prstGeom>
              <a:blipFill>
                <a:blip r:embed="rId2"/>
                <a:stretch>
                  <a:fillRect l="-2128" t="-16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297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9D3F40A-8729-A583-9FD5-A43EB25C1765}"/>
              </a:ext>
            </a:extLst>
          </p:cNvPr>
          <p:cNvSpPr txBox="1"/>
          <p:nvPr/>
        </p:nvSpPr>
        <p:spPr>
          <a:xfrm>
            <a:off x="3047354" y="2564885"/>
            <a:ext cx="6094708" cy="1728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2610" marR="0" lvl="4" indent="0" algn="ctr" defTabSz="685800" rtl="0" eaLnBrk="1" fontAlgn="auto" latinLnBrk="0" hangingPunct="1">
              <a:lnSpc>
                <a:spcPct val="150000"/>
              </a:lnSpc>
              <a:spcBef>
                <a:spcPts val="150"/>
              </a:spcBef>
              <a:spcAft>
                <a:spcPts val="300"/>
              </a:spcAft>
              <a:buClr>
                <a:srgbClr val="E48312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楷体" panose="02010609060101010101" charset="-122"/>
                <a:cs typeface="Calibri" panose="020F0502020204030204" pitchFamily="34" charset="0"/>
              </a:rPr>
              <a:t>Thanks</a:t>
            </a: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楷体" panose="02010609060101010101" charset="-122"/>
                <a:cs typeface="Calibri" panose="020F0502020204030204" pitchFamily="34" charset="0"/>
              </a:rPr>
              <a:t>！</a:t>
            </a:r>
            <a:endParaRPr kumimoji="0" lang="en-US" altLang="zh-CN" sz="8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楷体" panose="02010609060101010101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9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8E289BC-3CC9-BFCF-E3BD-79F84BEB8BFB}"/>
              </a:ext>
            </a:extLst>
          </p:cNvPr>
          <p:cNvSpPr txBox="1"/>
          <p:nvPr/>
        </p:nvSpPr>
        <p:spPr>
          <a:xfrm>
            <a:off x="707110" y="152423"/>
            <a:ext cx="6094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等线" panose="02010600030101010101" pitchFamily="2" charset="-122"/>
                <a:cs typeface="+mn-cs"/>
              </a:rPr>
              <a:t>Glitch Table </a:t>
            </a:r>
            <a:r>
              <a:rPr kumimoji="0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672 glitches    224 pulsars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7759B7D-2797-DF96-F6B8-7B89BBF95901}"/>
              </a:ext>
            </a:extLst>
          </p:cNvPr>
          <p:cNvSpPr txBox="1"/>
          <p:nvPr/>
        </p:nvSpPr>
        <p:spPr>
          <a:xfrm>
            <a:off x="552127" y="521755"/>
            <a:ext cx="6094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hlinkClick r:id="rId2"/>
              </a:rPr>
              <a:t>http://www.jb.man.ac.uk/pulsar/glitches.html</a:t>
            </a:r>
            <a:endParaRPr lang="zh-CN" altLang="en-US" dirty="0"/>
          </a:p>
        </p:txBody>
      </p:sp>
      <p:pic>
        <p:nvPicPr>
          <p:cNvPr id="7" name="图片 4" descr="屏幕快照 2018-01-11 下午6.25.39.png">
            <a:extLst>
              <a:ext uri="{FF2B5EF4-FFF2-40B4-BE49-F238E27FC236}">
                <a16:creationId xmlns:a16="http://schemas.microsoft.com/office/drawing/2014/main" id="{1BE94EA1-12D4-817D-FE65-6690A3154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74" y="3400147"/>
            <a:ext cx="3216688" cy="345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32F892D-F35B-384E-A804-4A6D6C667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831" y="854144"/>
            <a:ext cx="4111076" cy="24004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E0EED3F-FB68-5BD6-0BD6-E41A195948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726" y="706421"/>
            <a:ext cx="4747944" cy="5756784"/>
          </a:xfrm>
          <a:prstGeom prst="rect">
            <a:avLst/>
          </a:prstGeom>
        </p:spPr>
      </p:pic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28002AFA-9842-A75E-30BA-82B815F05E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22926" y="2531838"/>
          <a:ext cx="12795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6" imgW="640440" imgH="190080" progId="Equation.AxMath">
                  <p:embed/>
                </p:oleObj>
              </mc:Choice>
              <mc:Fallback>
                <p:oleObj name="AxMath" r:id="rId6" imgW="640440" imgH="190080" progId="Equation.AxMath">
                  <p:embed/>
                  <p:pic>
                    <p:nvPicPr>
                      <p:cNvPr id="14" name="对象 13">
                        <a:extLst>
                          <a:ext uri="{FF2B5EF4-FFF2-40B4-BE49-F238E27FC236}">
                            <a16:creationId xmlns:a16="http://schemas.microsoft.com/office/drawing/2014/main" id="{28002AFA-9842-A75E-30BA-82B815F05E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22926" y="2531838"/>
                        <a:ext cx="127952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75E43DFB-8C48-8E2D-53C8-6AB47D6FFF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22926" y="3117609"/>
          <a:ext cx="16446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8" imgW="822240" imgH="190440" progId="Equation.AxMath">
                  <p:embed/>
                </p:oleObj>
              </mc:Choice>
              <mc:Fallback>
                <p:oleObj name="AxMath" r:id="rId8" imgW="822240" imgH="190440" progId="Equation.AxMath">
                  <p:embed/>
                  <p:pic>
                    <p:nvPicPr>
                      <p:cNvPr id="15" name="对象 14">
                        <a:extLst>
                          <a:ext uri="{FF2B5EF4-FFF2-40B4-BE49-F238E27FC236}">
                            <a16:creationId xmlns:a16="http://schemas.microsoft.com/office/drawing/2014/main" id="{75E43DFB-8C48-8E2D-53C8-6AB47D6FFF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22926" y="3117609"/>
                        <a:ext cx="16446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CD891C47-8569-5A00-C106-4CE43CDEE7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22926" y="3703380"/>
          <a:ext cx="23749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0" imgW="1188000" imgH="349920" progId="Equation.AxMath">
                  <p:embed/>
                </p:oleObj>
              </mc:Choice>
              <mc:Fallback>
                <p:oleObj name="AxMath" r:id="rId10" imgW="1188000" imgH="349920" progId="Equation.AxMath">
                  <p:embed/>
                  <p:pic>
                    <p:nvPicPr>
                      <p:cNvPr id="16" name="对象 15">
                        <a:extLst>
                          <a:ext uri="{FF2B5EF4-FFF2-40B4-BE49-F238E27FC236}">
                            <a16:creationId xmlns:a16="http://schemas.microsoft.com/office/drawing/2014/main" id="{CD891C47-8569-5A00-C106-4CE43CDEE7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722926" y="3703380"/>
                        <a:ext cx="23749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17">
            <a:extLst>
              <a:ext uri="{FF2B5EF4-FFF2-40B4-BE49-F238E27FC236}">
                <a16:creationId xmlns:a16="http://schemas.microsoft.com/office/drawing/2014/main" id="{73A171BA-309B-E8A0-14BB-CFB5F1945FB1}"/>
              </a:ext>
            </a:extLst>
          </p:cNvPr>
          <p:cNvSpPr txBox="1"/>
          <p:nvPr/>
        </p:nvSpPr>
        <p:spPr>
          <a:xfrm>
            <a:off x="9686506" y="5074361"/>
            <a:ext cx="25054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Fuentes et al. 2017</a:t>
            </a:r>
          </a:p>
          <a:p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Lyne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2015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Gregory Ashton et al. 2019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DD00DA4-4D1C-5CB2-B363-1D27FBA2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4C8C-89BA-452C-96EE-313DAD4A6C30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3817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496D87C-B9F6-70AC-BC00-F751F4CC7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33" y="710006"/>
            <a:ext cx="5120193" cy="318280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D72D7-CBF2-B0E3-3E77-324BAA47C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92" y="3874068"/>
            <a:ext cx="4754382" cy="295681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0021E0-E913-81FF-9593-6D2277278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189" y="3452246"/>
            <a:ext cx="3944946" cy="33839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679156B-B78E-F72A-0F8C-B3102517E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3879" y="48935"/>
            <a:ext cx="4591930" cy="3389376"/>
          </a:xfrm>
          <a:prstGeom prst="rect">
            <a:avLst/>
          </a:prstGeom>
        </p:spPr>
      </p:pic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4657ED38-22FB-5C25-697A-4FF21342B3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9189" y="1182437"/>
          <a:ext cx="1636712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6" imgW="756000" imgH="281880" progId="Equation.AxMath">
                  <p:embed/>
                </p:oleObj>
              </mc:Choice>
              <mc:Fallback>
                <p:oleObj name="AxMath" r:id="rId6" imgW="756000" imgH="281880" progId="Equation.AxMath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4657ED38-22FB-5C25-697A-4FF21342B3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9189" y="1182437"/>
                        <a:ext cx="1636712" cy="617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8E6918C4-E4B7-2280-184D-53AF2C5CA1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65809" y="2037081"/>
          <a:ext cx="1923866" cy="925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8" imgW="1016462" imgH="484984" progId="Equation.AxMath">
                  <p:embed/>
                </p:oleObj>
              </mc:Choice>
              <mc:Fallback>
                <p:oleObj name="AxMath" r:id="rId8" imgW="1016462" imgH="484984" progId="Equation.AxMath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8E6918C4-E4B7-2280-184D-53AF2C5CA1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5809" y="2037081"/>
                        <a:ext cx="1923866" cy="9257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923BB6D6-A3B8-EFF8-09B1-13412F312F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69693" y="3583446"/>
          <a:ext cx="223837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0" imgW="903600" imgH="407160" progId="Equation.AxMath">
                  <p:embed/>
                </p:oleObj>
              </mc:Choice>
              <mc:Fallback>
                <p:oleObj name="AxMath" r:id="rId10" imgW="903600" imgH="407160" progId="Equation.AxMath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923BB6D6-A3B8-EFF8-09B1-13412F312F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769693" y="3583446"/>
                        <a:ext cx="2238375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8991026B-2940-FEE3-91B1-60AA5296404A}"/>
              </a:ext>
            </a:extLst>
          </p:cNvPr>
          <p:cNvSpPr txBox="1"/>
          <p:nvPr/>
        </p:nvSpPr>
        <p:spPr>
          <a:xfrm>
            <a:off x="9426302" y="5028704"/>
            <a:ext cx="25817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Fuentes et al. 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Bennett Link et al. 1999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87CDC61-C0F8-06B3-9B2A-D0D89CD34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582" y="2688536"/>
            <a:ext cx="1030032" cy="368300"/>
          </a:xfrm>
          <a:prstGeom prst="rect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/>
              <a:t>A=slope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2761BE20-ECBA-C583-5835-77BF2F51168B}"/>
              </a:ext>
            </a:extLst>
          </p:cNvPr>
          <p:cNvCxnSpPr/>
          <p:nvPr/>
        </p:nvCxnSpPr>
        <p:spPr>
          <a:xfrm>
            <a:off x="3201369" y="2392005"/>
            <a:ext cx="263525" cy="21590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3B284A2-F565-F4F6-9140-8BCD571C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4C8C-89BA-452C-96EE-313DAD4A6C30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168B3C0-50C4-A6BD-EFD4-E3F6B18BA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400" y="5864712"/>
            <a:ext cx="590914" cy="369332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/>
              <a:t>  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26934D6-A331-EAA4-0911-50CB273DA26D}"/>
              </a:ext>
            </a:extLst>
          </p:cNvPr>
          <p:cNvSpPr txBox="1"/>
          <p:nvPr/>
        </p:nvSpPr>
        <p:spPr>
          <a:xfrm>
            <a:off x="1871893" y="209809"/>
            <a:ext cx="60947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Arial Black" pitchFamily="34" charset="0"/>
                <a:ea typeface="等线" panose="02010600030101010101" pitchFamily="2" charset="-122"/>
              </a:rPr>
              <a:t>脉冲星的活跃度</a:t>
            </a:r>
            <a:endParaRPr lang="en-US" altLang="zh-CN" sz="2000" b="1" dirty="0">
              <a:solidFill>
                <a:prstClr val="black"/>
              </a:solidFill>
              <a:latin typeface="Arial Black" pitchFamily="34" charset="0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833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B600228-51B0-1D0B-B9F4-03D807068C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8" y="463204"/>
            <a:ext cx="4091553" cy="30686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38168DE-B6A7-A913-AC0D-CF0778FC1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465" y="478917"/>
            <a:ext cx="4049652" cy="303723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9BAB51A-A56F-43D5-D551-DC4498EAA0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466" y="3541793"/>
            <a:ext cx="4049651" cy="303723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90322C4-1A16-59C6-E752-D61CC7B126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8" y="3510366"/>
            <a:ext cx="4091553" cy="3068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02D237A-66F1-F58F-4979-1E4DCDC0095B}"/>
                  </a:ext>
                </a:extLst>
              </p:cNvPr>
              <p:cNvSpPr txBox="1"/>
              <p:nvPr/>
            </p:nvSpPr>
            <p:spPr>
              <a:xfrm>
                <a:off x="8642118" y="1725772"/>
                <a:ext cx="32751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1800" smtClean="0">
                        <a:latin typeface="Cambria Math" panose="02040503050406030204" pitchFamily="18" charset="0"/>
                      </a:rPr>
                      <m:t>⇛</m:t>
                    </m:r>
                    <m:r>
                      <a:rPr lang="zh-CN" alt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Glitch </a:t>
                </a:r>
                <a:r>
                  <a:rPr lang="zh-CN" altLang="en-US" dirty="0"/>
                  <a:t>累计角动量增长均匀稳定，无明显差异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02D237A-66F1-F58F-4979-1E4DCDC00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118" y="1725772"/>
                <a:ext cx="3275110" cy="646331"/>
              </a:xfrm>
              <a:prstGeom prst="rect">
                <a:avLst/>
              </a:prstGeom>
              <a:blipFill>
                <a:blip r:embed="rId6"/>
                <a:stretch>
                  <a:fillRect l="-1676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F738B32-06DD-5CC1-0E99-6DBC6C162903}"/>
                  </a:ext>
                </a:extLst>
              </p:cNvPr>
              <p:cNvSpPr txBox="1"/>
              <p:nvPr/>
            </p:nvSpPr>
            <p:spPr>
              <a:xfrm>
                <a:off x="8617058" y="4283649"/>
                <a:ext cx="3454185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1800" smtClean="0">
                        <a:latin typeface="Cambria Math" panose="02040503050406030204" pitchFamily="18" charset="0"/>
                      </a:rPr>
                      <m:t>⇛</m:t>
                    </m:r>
                  </m:oMath>
                </a14:m>
                <a:r>
                  <a:rPr lang="zh-CN" altLang="en-US" dirty="0"/>
                  <a:t>大</a:t>
                </a:r>
                <a:r>
                  <a:rPr lang="en-US" altLang="zh-CN" dirty="0"/>
                  <a:t>glitch</a:t>
                </a:r>
                <a:r>
                  <a:rPr lang="zh-CN" altLang="en-US" dirty="0"/>
                  <a:t>数量少，但是累计角动量的主要贡献</a:t>
                </a:r>
                <a:endParaRPr lang="en-US" altLang="zh-CN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zh-CN" altLang="en-US" sz="1800" smtClean="0">
                        <a:latin typeface="Cambria Math" panose="02040503050406030204" pitchFamily="18" charset="0"/>
                      </a:rPr>
                      <m:t>⇛</m:t>
                    </m:r>
                  </m:oMath>
                </a14:m>
                <a:r>
                  <a:rPr lang="zh-CN" altLang="en-US" dirty="0"/>
                  <a:t>大</a:t>
                </a:r>
                <a:r>
                  <a:rPr lang="en-US" altLang="zh-CN" dirty="0"/>
                  <a:t>glitch</a:t>
                </a:r>
                <a:r>
                  <a:rPr lang="zh-CN" altLang="en-US" dirty="0"/>
                  <a:t>附近有小</a:t>
                </a:r>
                <a:r>
                  <a:rPr lang="en-US" altLang="zh-CN" dirty="0"/>
                  <a:t>glitch</a:t>
                </a:r>
                <a:r>
                  <a:rPr lang="zh-CN" altLang="en-US" dirty="0"/>
                  <a:t>的聚集分布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F738B32-06DD-5CC1-0E99-6DBC6C162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058" y="4283649"/>
                <a:ext cx="3454185" cy="1477328"/>
              </a:xfrm>
              <a:prstGeom prst="rect">
                <a:avLst/>
              </a:prstGeom>
              <a:blipFill>
                <a:blip r:embed="rId7"/>
                <a:stretch>
                  <a:fillRect l="-1590" t="-2479" r="-1413" b="-5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FBD24F-8180-740F-E86E-505417668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4C8C-89BA-452C-96EE-313DAD4A6C30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12E7950-4A33-D802-294A-BD8386DB6408}"/>
              </a:ext>
            </a:extLst>
          </p:cNvPr>
          <p:cNvSpPr txBox="1"/>
          <p:nvPr/>
        </p:nvSpPr>
        <p:spPr>
          <a:xfrm>
            <a:off x="3678840" y="165248"/>
            <a:ext cx="2156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prstClr val="black"/>
                </a:solidFill>
                <a:latin typeface="Arial Black" pitchFamily="34" charset="0"/>
                <a:ea typeface="等线" panose="02010600030101010101" pitchFamily="2" charset="-122"/>
              </a:rPr>
              <a:t>两类脉冲星</a:t>
            </a:r>
            <a:endParaRPr lang="en-US" altLang="zh-CN" sz="1800" b="1" dirty="0">
              <a:solidFill>
                <a:prstClr val="black"/>
              </a:solidFill>
              <a:latin typeface="Arial Black" pitchFamily="34" charset="0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9557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E1B352C-4897-7761-50CC-88C29B676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4" y="736169"/>
            <a:ext cx="6302645" cy="47269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9E3A88D-33EA-42DE-4E01-79366431FA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54" y="736168"/>
            <a:ext cx="6302646" cy="472698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069BAB1-4E37-AD3B-777E-34E751C8C556}"/>
              </a:ext>
            </a:extLst>
          </p:cNvPr>
          <p:cNvSpPr txBox="1"/>
          <p:nvPr/>
        </p:nvSpPr>
        <p:spPr>
          <a:xfrm>
            <a:off x="3533614" y="5752499"/>
            <a:ext cx="527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大</a:t>
            </a:r>
            <a:r>
              <a:rPr lang="en-US" altLang="zh-CN" dirty="0"/>
              <a:t>glitch</a:t>
            </a:r>
            <a:r>
              <a:rPr lang="zh-CN" altLang="en-US" dirty="0"/>
              <a:t>附近存在小</a:t>
            </a:r>
            <a:r>
              <a:rPr lang="en-US" altLang="zh-CN" dirty="0"/>
              <a:t>glitch</a:t>
            </a:r>
            <a:r>
              <a:rPr lang="zh-CN" altLang="en-US" dirty="0"/>
              <a:t>是一个普遍存在的现象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9E368F7-3700-69A9-AB48-735E6A86F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4C8C-89BA-452C-96EE-313DAD4A6C3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280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F53C77F-D632-D7FD-8C48-35E3C4FFF2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51" y="3423188"/>
            <a:ext cx="4579749" cy="34348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E4EB269-2DC8-FB1D-B3B4-19F4D5EFA0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579749" cy="34348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9034396-316F-6603-64F8-9801E65197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51" y="1"/>
            <a:ext cx="4564251" cy="342318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6B3AA02-501F-BDB4-CDB6-7F49A56EC1EC}"/>
              </a:ext>
            </a:extLst>
          </p:cNvPr>
          <p:cNvSpPr txBox="1"/>
          <p:nvPr/>
        </p:nvSpPr>
        <p:spPr>
          <a:xfrm>
            <a:off x="8857281" y="2832270"/>
            <a:ext cx="3239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脉冲星发生</a:t>
            </a:r>
            <a:r>
              <a:rPr lang="en-US" altLang="zh-CN" dirty="0"/>
              <a:t>glitch</a:t>
            </a:r>
            <a:r>
              <a:rPr lang="zh-CN" altLang="en-US" dirty="0"/>
              <a:t>的时候，超流库释放角动量并非完全，存在部分释放的可能性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需要用</a:t>
            </a:r>
            <a:r>
              <a:rPr lang="en-US" altLang="zh-CN" dirty="0">
                <a:solidFill>
                  <a:srgbClr val="FF0000"/>
                </a:solidFill>
              </a:rPr>
              <a:t>glitch</a:t>
            </a:r>
            <a:r>
              <a:rPr lang="zh-CN" altLang="en-US" dirty="0">
                <a:solidFill>
                  <a:srgbClr val="FF0000"/>
                </a:solidFill>
              </a:rPr>
              <a:t>成团的现象去看待超流库与释放角动量的关系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BFCAC30-1329-A38D-A2AC-DA92F680D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4C8C-89BA-452C-96EE-313DAD4A6C30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9FA124F-7168-C112-094C-F657A15F80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4811"/>
            <a:ext cx="4564251" cy="342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14AF6DF-CF0C-D24D-AE0E-B091C2239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79" y="794818"/>
            <a:ext cx="11360258" cy="606318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B62F1F5-2C6F-A39E-EC19-08DEC189023A}"/>
              </a:ext>
            </a:extLst>
          </p:cNvPr>
          <p:cNvSpPr txBox="1"/>
          <p:nvPr/>
        </p:nvSpPr>
        <p:spPr>
          <a:xfrm>
            <a:off x="8649992" y="6262628"/>
            <a:ext cx="2593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Fuentes et al. 2019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784BE3A-EE77-5692-6E31-7B3E6D9711F0}"/>
              </a:ext>
            </a:extLst>
          </p:cNvPr>
          <p:cNvSpPr txBox="1"/>
          <p:nvPr/>
        </p:nvSpPr>
        <p:spPr>
          <a:xfrm>
            <a:off x="3851860" y="226040"/>
            <a:ext cx="39360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脉冲星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glitch</a:t>
            </a:r>
            <a:r>
              <a:rPr lang="zh-CN" altLang="en-US" sz="2400" dirty="0"/>
              <a:t>的振幅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CDF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分布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F58E831-3F93-B96E-3863-0D55EBF3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4C8C-89BA-452C-96EE-313DAD4A6C3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99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B9B8282-7C9A-AB2E-BFF5-653C0DF06E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22" y="1714499"/>
            <a:ext cx="3857625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8A900F9-D889-3B2C-0761-A5946A52E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794" y="1714499"/>
            <a:ext cx="3857624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41A770F-56E3-7AE3-451A-ECFB4EF3D2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46" y="1785676"/>
            <a:ext cx="3697476" cy="328664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F6B900B-2952-EA40-8660-185BD3C5097D}"/>
              </a:ext>
            </a:extLst>
          </p:cNvPr>
          <p:cNvSpPr txBox="1"/>
          <p:nvPr/>
        </p:nvSpPr>
        <p:spPr>
          <a:xfrm>
            <a:off x="2828439" y="875655"/>
            <a:ext cx="872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振幅</a:t>
            </a:r>
            <a:r>
              <a:rPr lang="en-US" altLang="zh-CN" sz="3600" dirty="0"/>
              <a:t>CDF</a:t>
            </a:r>
            <a:r>
              <a:rPr lang="zh-CN" altLang="en-US" sz="3600" dirty="0"/>
              <a:t>分布规律的一致性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37A2BC-5CD7-7A46-A722-A5E302CF6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4C8C-89BA-452C-96EE-313DAD4A6C3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591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10569" y="308558"/>
            <a:ext cx="317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prstClr val="black"/>
                </a:solidFill>
                <a:latin typeface="Arial Black" pitchFamily="34" charset="0"/>
                <a:ea typeface="等线" panose="02010600030101010101" pitchFamily="2" charset="-122"/>
              </a:rPr>
              <a:t>弹性与非弹性角动量释放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DFAB985-A19E-9453-D4C5-D4B1BBAA60E6}"/>
                  </a:ext>
                </a:extLst>
              </p:cNvPr>
              <p:cNvSpPr txBox="1"/>
              <p:nvPr/>
            </p:nvSpPr>
            <p:spPr>
              <a:xfrm>
                <a:off x="2793862" y="819221"/>
                <a:ext cx="7047885" cy="848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</m:d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          ⇛                </m:t>
                      </m:r>
                      <m:f>
                        <m:f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DFAB985-A19E-9453-D4C5-D4B1BBAA6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62" y="819221"/>
                <a:ext cx="7047885" cy="8481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D35442B-A3EF-0FED-643F-CE167424E066}"/>
                  </a:ext>
                </a:extLst>
              </p:cNvPr>
              <p:cNvSpPr txBox="1"/>
              <p:nvPr/>
            </p:nvSpPr>
            <p:spPr>
              <a:xfrm>
                <a:off x="2520781" y="1728990"/>
                <a:ext cx="8759125" cy="1074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𝜈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𝜈</m:t>
                      </m:r>
                      <m:d>
                        <m:dPr>
                          <m:begChr m:val="|"/>
                          <m:endChr m:val="|"/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zh-CN" altLang="en-US" sz="2400" i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      ⇛   </m:t>
                      </m:r>
                      <m:f>
                        <m:f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400" i="0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zh-CN" alt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zh-CN" altLang="en-US" sz="2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  <m:r>
                                            <a:rPr lang="zh-CN" altLang="en-US" sz="2400" i="0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</m:e>
                                      </m:acc>
                                      <m:r>
                                        <m:rPr>
                                          <m:sty m:val="p"/>
                                        </m:rPr>
                                        <a:rPr lang="zh-CN" altLang="en-US" sz="2400" i="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zh-CN" altLang="en-US" sz="24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zh-CN" alt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𝜈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𝑝𝑖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zh-CN" altLang="en-US" sz="2400" i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D35442B-A3EF-0FED-643F-CE167424E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781" y="1728990"/>
                <a:ext cx="8759125" cy="10742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29087CA2-9A71-92C2-666C-0F25DBE5C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460" y="2906916"/>
            <a:ext cx="4027214" cy="34544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B30365C-8835-092A-2780-EACB0D418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64" y="1495586"/>
            <a:ext cx="3010034" cy="5008499"/>
          </a:xfrm>
          <a:prstGeom prst="rect">
            <a:avLst/>
          </a:prstGeom>
        </p:spPr>
      </p:pic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4B246B44-25F9-F0ED-6B28-1A1689B4F6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9905" y="6329037"/>
          <a:ext cx="30797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6" imgW="1243440" imgH="191520" progId="Equation.AxMath">
                  <p:embed/>
                </p:oleObj>
              </mc:Choice>
              <mc:Fallback>
                <p:oleObj name="AxMath" r:id="rId6" imgW="1243440" imgH="191520" progId="Equation.AxMath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4B246B44-25F9-F0ED-6B28-1A1689B4F6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09905" y="6329037"/>
                        <a:ext cx="3079750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6D8A56DD-5669-9A56-A398-D770CB9E156B}"/>
              </a:ext>
            </a:extLst>
          </p:cNvPr>
          <p:cNvSpPr txBox="1"/>
          <p:nvPr/>
        </p:nvSpPr>
        <p:spPr>
          <a:xfrm>
            <a:off x="8610600" y="6155781"/>
            <a:ext cx="2036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Fuentes et al. 2017</a:t>
            </a:r>
          </a:p>
          <a:p>
            <a:pPr>
              <a:defRPr/>
            </a:pP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Lyne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2015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CCDD66A-BB53-6541-BEB4-AAA2D11EBF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2272" y="2906916"/>
            <a:ext cx="4269891" cy="3309304"/>
          </a:xfrm>
          <a:prstGeom prst="rect">
            <a:avLst/>
          </a:prstGeom>
        </p:spPr>
      </p:pic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018CB46C-CEBD-EF69-BDDA-EC1415BF7A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48513" y="6384925"/>
          <a:ext cx="6191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9" imgW="249480" imgH="191880" progId="Equation.AxMath">
                  <p:embed/>
                </p:oleObj>
              </mc:Choice>
              <mc:Fallback>
                <p:oleObj name="AxMath" r:id="rId9" imgW="249480" imgH="191880" progId="Equation.AxMath">
                  <p:embed/>
                  <p:pic>
                    <p:nvPicPr>
                      <p:cNvPr id="15" name="对象 14">
                        <a:extLst>
                          <a:ext uri="{FF2B5EF4-FFF2-40B4-BE49-F238E27FC236}">
                            <a16:creationId xmlns:a16="http://schemas.microsoft.com/office/drawing/2014/main" id="{018CB46C-CEBD-EF69-BDDA-EC1415BF7A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48513" y="6384925"/>
                        <a:ext cx="619125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灯片编号占位符 19">
            <a:extLst>
              <a:ext uri="{FF2B5EF4-FFF2-40B4-BE49-F238E27FC236}">
                <a16:creationId xmlns:a16="http://schemas.microsoft.com/office/drawing/2014/main" id="{2DBA08F4-681B-DFA6-0F0F-7778D1ECF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4C8C-89BA-452C-96EE-313DAD4A6C3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869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566</Words>
  <Application>Microsoft Office PowerPoint</Application>
  <PresentationFormat>宽屏</PresentationFormat>
  <Paragraphs>173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等线</vt:lpstr>
      <vt:lpstr>等线 Light</vt:lpstr>
      <vt:lpstr>微软雅黑 Light</vt:lpstr>
      <vt:lpstr>Arial</vt:lpstr>
      <vt:lpstr>Arial Black</vt:lpstr>
      <vt:lpstr>Calibri</vt:lpstr>
      <vt:lpstr>Cambria Math</vt:lpstr>
      <vt:lpstr>Times New Roman</vt:lpstr>
      <vt:lpstr>Office 主题​​</vt:lpstr>
      <vt:lpstr>AxMath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心灵 微笑</dc:creator>
  <cp:lastModifiedBy>心灵 微笑</cp:lastModifiedBy>
  <cp:revision>3</cp:revision>
  <dcterms:created xsi:type="dcterms:W3CDTF">2023-07-04T18:08:48Z</dcterms:created>
  <dcterms:modified xsi:type="dcterms:W3CDTF">2023-07-04T18:41:52Z</dcterms:modified>
</cp:coreProperties>
</file>