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3"/>
    <p:sldId id="288" r:id="rId4"/>
    <p:sldId id="289" r:id="rId5"/>
    <p:sldId id="277" r:id="rId6"/>
    <p:sldId id="263" r:id="rId7"/>
    <p:sldId id="259" r:id="rId8"/>
    <p:sldId id="264" r:id="rId9"/>
    <p:sldId id="269" r:id="rId10"/>
    <p:sldId id="260" r:id="rId11"/>
    <p:sldId id="273" r:id="rId12"/>
    <p:sldId id="274" r:id="rId13"/>
    <p:sldId id="275" r:id="rId14"/>
    <p:sldId id="261" r:id="rId15"/>
    <p:sldId id="291" r:id="rId16"/>
    <p:sldId id="290" r:id="rId1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8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0" y="1809750"/>
                <a:ext cx="12181205" cy="583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en-US" altLang="zh-CN" sz="3200"/>
                  <a:t>The Single-pulse Study of Pulsar J0535</a:t>
                </a:r>
                <a14:m>
                  <m:oMath xmlns:m="http://schemas.openxmlformats.org/officeDocument/2006/math">
                    <m:r>
                      <a:rPr lang="en-US" altLang="zh-CN" sz="3200" i="1">
                        <a:latin typeface="DejaVu Math TeX Gyre" panose="02000503000000000000" charset="0"/>
                        <a:cs typeface="DejaVu Math TeX Gyre" panose="02000503000000000000" charset="0"/>
                      </a:rPr>
                      <m:t>−</m:t>
                    </m:r>
                  </m:oMath>
                </a14:m>
                <a:r>
                  <a:rPr lang="en-US" altLang="zh-CN" sz="3200"/>
                  <a:t>0231 Discovered by FAST</a:t>
                </a:r>
                <a:endParaRPr lang="en-US" altLang="zh-CN" sz="3200"/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09750"/>
                <a:ext cx="12181205" cy="583565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/>
          <p:cNvSpPr txBox="1"/>
          <p:nvPr/>
        </p:nvSpPr>
        <p:spPr>
          <a:xfrm>
            <a:off x="7682865" y="3663950"/>
            <a:ext cx="393446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报</a:t>
            </a:r>
            <a:r>
              <a:rPr lang="en-US" altLang="zh-CN" sz="2400"/>
              <a:t>  </a:t>
            </a:r>
            <a:r>
              <a:rPr lang="zh-CN" altLang="en-US" sz="2400"/>
              <a:t>告</a:t>
            </a:r>
            <a:r>
              <a:rPr lang="en-US" altLang="zh-CN" sz="2400"/>
              <a:t>  </a:t>
            </a:r>
            <a:r>
              <a:rPr lang="zh-CN" altLang="en-US" sz="2400"/>
              <a:t>人：蔡沿庆</a:t>
            </a:r>
            <a:r>
              <a:rPr lang="en-US" altLang="zh-CN" sz="2400"/>
              <a:t> </a:t>
            </a:r>
            <a:endParaRPr lang="zh-CN" altLang="en-US" sz="2400"/>
          </a:p>
          <a:p>
            <a:r>
              <a:rPr lang="zh-CN" altLang="en-US" sz="2400"/>
              <a:t>指导老师：党世军</a:t>
            </a:r>
            <a:endParaRPr lang="zh-CN" altLang="en-US" sz="2400"/>
          </a:p>
          <a:p>
            <a:r>
              <a:rPr lang="zh-CN" altLang="en-US" sz="2400"/>
              <a:t>单</a:t>
            </a:r>
            <a:r>
              <a:rPr lang="en-US" altLang="zh-CN" sz="2400"/>
              <a:t>        </a:t>
            </a:r>
            <a:r>
              <a:rPr lang="zh-CN" altLang="en-US" sz="2400"/>
              <a:t>位：贵州师范大学</a:t>
            </a:r>
            <a:endParaRPr lang="zh-CN" altLang="en-US" sz="2400"/>
          </a:p>
          <a:p>
            <a:r>
              <a:rPr lang="zh-CN" altLang="en-US" sz="2400"/>
              <a:t>时</a:t>
            </a:r>
            <a:r>
              <a:rPr lang="en-US" altLang="zh-CN" sz="2400"/>
              <a:t>        </a:t>
            </a:r>
            <a:r>
              <a:rPr lang="zh-CN" altLang="en-US" sz="2400"/>
              <a:t>间：</a:t>
            </a:r>
            <a:r>
              <a:rPr lang="en-US" altLang="zh-CN" sz="2400"/>
              <a:t>2024</a:t>
            </a:r>
            <a:r>
              <a:rPr lang="zh-CN" altLang="en-US" sz="2400"/>
              <a:t>年</a:t>
            </a:r>
            <a:r>
              <a:rPr lang="en-US" altLang="zh-CN" sz="2400"/>
              <a:t>7</a:t>
            </a:r>
            <a:r>
              <a:rPr lang="zh-CN" altLang="en-US" sz="2400"/>
              <a:t>月</a:t>
            </a:r>
            <a:r>
              <a:rPr lang="en-US" altLang="zh-CN" sz="2400"/>
              <a:t>14</a:t>
            </a:r>
            <a:r>
              <a:rPr lang="zh-CN" altLang="en-US" sz="2400"/>
              <a:t>日</a:t>
            </a:r>
            <a:endParaRPr lang="zh-CN" altLang="en-US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7854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400">
                <a:solidFill>
                  <a:srgbClr val="FF0000"/>
                </a:solidFill>
              </a:rPr>
              <a:t>Fluctuation Analysis</a:t>
            </a:r>
            <a:endParaRPr lang="en-US" altLang="zh-CN" sz="440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4500" y="934085"/>
            <a:ext cx="8947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2DFS</a:t>
            </a:r>
            <a:endParaRPr lang="en-US" altLang="zh-CN" sz="2400">
              <a:solidFill>
                <a:srgbClr val="FF0000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31165" y="1964690"/>
            <a:ext cx="11329035" cy="4419600"/>
            <a:chOff x="700" y="3324"/>
            <a:chExt cx="17841" cy="6960"/>
          </a:xfrm>
        </p:grpSpPr>
        <p:grpSp>
          <p:nvGrpSpPr>
            <p:cNvPr id="6" name="组合 5"/>
            <p:cNvGrpSpPr/>
            <p:nvPr/>
          </p:nvGrpSpPr>
          <p:grpSpPr>
            <a:xfrm>
              <a:off x="700" y="3324"/>
              <a:ext cx="17800" cy="5804"/>
              <a:chOff x="1245" y="3390"/>
              <a:chExt cx="17800" cy="5804"/>
            </a:xfrm>
          </p:grpSpPr>
          <p:pic>
            <p:nvPicPr>
              <p:cNvPr id="3" name="图片 2" descr="2dfs_for_leading_component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245" y="3390"/>
                <a:ext cx="5804" cy="5804"/>
              </a:xfrm>
              <a:prstGeom prst="rect">
                <a:avLst/>
              </a:prstGeom>
            </p:spPr>
          </p:pic>
          <p:pic>
            <p:nvPicPr>
              <p:cNvPr id="4" name="图片 3" descr="2dfs_for_central_component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207" y="3390"/>
                <a:ext cx="5774" cy="5797"/>
              </a:xfrm>
              <a:prstGeom prst="rect">
                <a:avLst/>
              </a:prstGeom>
            </p:spPr>
          </p:pic>
          <p:pic>
            <p:nvPicPr>
              <p:cNvPr id="5" name="图片 4" descr="2dfs_for_trailing_component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43" y="3390"/>
                <a:ext cx="5702" cy="5702"/>
              </a:xfrm>
              <a:prstGeom prst="rect">
                <a:avLst/>
              </a:prstGeom>
            </p:spPr>
          </p:pic>
        </p:grpSp>
        <p:grpSp>
          <p:nvGrpSpPr>
            <p:cNvPr id="12" name="组合 11"/>
            <p:cNvGrpSpPr/>
            <p:nvPr/>
          </p:nvGrpSpPr>
          <p:grpSpPr>
            <a:xfrm>
              <a:off x="2831" y="9656"/>
              <a:ext cx="15711" cy="628"/>
              <a:chOff x="2831" y="9656"/>
              <a:chExt cx="15711" cy="628"/>
            </a:xfrm>
          </p:grpSpPr>
          <p:sp>
            <p:nvSpPr>
              <p:cNvPr id="9" name="文本框 8"/>
              <p:cNvSpPr txBox="1"/>
              <p:nvPr/>
            </p:nvSpPr>
            <p:spPr>
              <a:xfrm>
                <a:off x="2831" y="9656"/>
                <a:ext cx="3566" cy="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r>
                  <a:rPr lang="en-US" altLang="zh-CN" sz="2000">
                    <a:solidFill>
                      <a:srgbClr val="FF0000"/>
                    </a:solidFill>
                  </a:rPr>
                  <a:t>Leading Component</a:t>
                </a:r>
                <a:endParaRPr lang="en-US" altLang="zh-CN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8795" y="9656"/>
                <a:ext cx="3433" cy="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r>
                  <a:rPr lang="en-US" altLang="zh-CN" sz="2000">
                    <a:solidFill>
                      <a:srgbClr val="FF0000"/>
                    </a:solidFill>
                  </a:rPr>
                  <a:t>Central Component</a:t>
                </a:r>
                <a:endParaRPr lang="en-US" altLang="zh-CN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15000" y="9656"/>
                <a:ext cx="3543" cy="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r>
                  <a:rPr lang="en-US" altLang="zh-CN" sz="2000">
                    <a:solidFill>
                      <a:srgbClr val="FF0000"/>
                    </a:solidFill>
                  </a:rPr>
                  <a:t>Trailing Component</a:t>
                </a:r>
                <a:endParaRPr lang="en-US" altLang="zh-CN" sz="200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7854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400">
                <a:solidFill>
                  <a:srgbClr val="FF0000"/>
                </a:solidFill>
              </a:rPr>
              <a:t>Fluctuation Analysis</a:t>
            </a:r>
            <a:endParaRPr lang="en-US" altLang="zh-CN" sz="4400">
              <a:solidFill>
                <a:srgbClr val="FF0000"/>
              </a:solidFill>
            </a:endParaRPr>
          </a:p>
        </p:txBody>
      </p:sp>
      <p:pic>
        <p:nvPicPr>
          <p:cNvPr id="3" name="图片 2" descr="p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21510" y="1208405"/>
            <a:ext cx="9144000" cy="54864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77190" y="1355090"/>
            <a:ext cx="154432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000">
                <a:solidFill>
                  <a:srgbClr val="FF0000"/>
                </a:solidFill>
              </a:rPr>
              <a:t>S2DFS</a:t>
            </a:r>
            <a:endParaRPr lang="en-US" altLang="zh-CN" sz="2000"/>
          </a:p>
          <a:p>
            <a:r>
              <a:rPr lang="en-US" altLang="zh-CN" sz="2000"/>
              <a:t>Slide by 20 </a:t>
            </a:r>
            <a:r>
              <a:rPr lang="en-US" altLang="zh-CN" sz="2000" i="1"/>
              <a:t>P</a:t>
            </a:r>
            <a:endParaRPr lang="en-US" altLang="zh-CN" sz="2000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2691765"/>
            <a:ext cx="121913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/>
              <a:t>Polarimetric Profile</a:t>
            </a:r>
            <a:endParaRPr lang="en-US" altLang="zh-CN" sz="4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7854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400">
                <a:solidFill>
                  <a:srgbClr val="FF0000"/>
                </a:solidFill>
              </a:rPr>
              <a:t>Polarimetric Profile</a:t>
            </a:r>
            <a:endParaRPr lang="en-US" altLang="zh-CN" sz="44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5735" y="1108075"/>
            <a:ext cx="217805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000" i="1"/>
              <a:t>L</a:t>
            </a:r>
            <a:r>
              <a:rPr lang="en-US" altLang="zh-CN" sz="2000"/>
              <a:t>/</a:t>
            </a:r>
            <a:r>
              <a:rPr lang="en-US" altLang="zh-CN" sz="2000" i="1"/>
              <a:t>I</a:t>
            </a:r>
            <a:r>
              <a:rPr lang="en-US" altLang="zh-CN" sz="2000"/>
              <a:t> = 21.3% </a:t>
            </a:r>
            <a:endParaRPr lang="en-US" altLang="zh-CN" sz="2000"/>
          </a:p>
          <a:p>
            <a:r>
              <a:rPr lang="en-US" altLang="zh-CN" sz="2000" i="1"/>
              <a:t>V</a:t>
            </a:r>
            <a:r>
              <a:rPr lang="en-US" altLang="zh-CN" sz="2000"/>
              <a:t>/</a:t>
            </a:r>
            <a:r>
              <a:rPr lang="en-US" altLang="zh-CN" sz="2000" i="1"/>
              <a:t>I = 3.69%</a:t>
            </a:r>
            <a:endParaRPr lang="en-US" altLang="zh-CN" sz="2000" i="1"/>
          </a:p>
          <a:p>
            <a:r>
              <a:rPr lang="en-US" altLang="zh-CN" sz="2000" i="1"/>
              <a:t>|V|/I = 10.05%</a:t>
            </a:r>
            <a:endParaRPr lang="en-US" altLang="zh-CN" sz="2000" i="1"/>
          </a:p>
          <a:p>
            <a:r>
              <a:rPr lang="en-US" altLang="zh-CN" sz="2000" i="1"/>
              <a:t>RM = -76.5 rad m</a:t>
            </a:r>
            <a:r>
              <a:rPr lang="en-US" altLang="zh-CN" sz="2000" i="1" baseline="30000"/>
              <a:t>-2</a:t>
            </a:r>
            <a:endParaRPr lang="en-US" altLang="zh-CN" sz="2000" i="1" baseline="30000"/>
          </a:p>
        </p:txBody>
      </p:sp>
      <p:grpSp>
        <p:nvGrpSpPr>
          <p:cNvPr id="9" name="组合 8"/>
          <p:cNvGrpSpPr/>
          <p:nvPr/>
        </p:nvGrpSpPr>
        <p:grpSpPr>
          <a:xfrm>
            <a:off x="730250" y="2430145"/>
            <a:ext cx="6032500" cy="4209197"/>
            <a:chOff x="1051" y="3827"/>
            <a:chExt cx="8842" cy="6513"/>
          </a:xfrm>
        </p:grpSpPr>
        <p:pic>
          <p:nvPicPr>
            <p:cNvPr id="3" name="图片 2" descr="new_ppa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051" y="3827"/>
              <a:ext cx="8842" cy="5896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4653" y="9723"/>
              <a:ext cx="3361" cy="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000">
                  <a:solidFill>
                    <a:srgbClr val="FF0000"/>
                  </a:solidFill>
                </a:rPr>
                <a:t>PSR J0535-0231</a:t>
              </a:r>
              <a:endParaRPr lang="en-US" altLang="zh-CN" sz="200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918325" y="1029335"/>
            <a:ext cx="5086350" cy="5609590"/>
            <a:chOff x="11293" y="1965"/>
            <a:chExt cx="8010" cy="883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93" y="2745"/>
              <a:ext cx="8010" cy="8055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14027" y="1965"/>
              <a:ext cx="2792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000">
                  <a:solidFill>
                    <a:srgbClr val="FF0000"/>
                  </a:solidFill>
                </a:rPr>
                <a:t>PSR B1946+35</a:t>
              </a:r>
              <a:endParaRPr lang="en-US" altLang="zh-CN" sz="200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2691765"/>
            <a:ext cx="121913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/>
              <a:t>Summary</a:t>
            </a:r>
            <a:endParaRPr lang="en-US" altLang="zh-CN" sz="4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7854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400">
                <a:solidFill>
                  <a:srgbClr val="FF0000"/>
                </a:solidFill>
              </a:rPr>
              <a:t>Summary</a:t>
            </a:r>
            <a:endParaRPr lang="en-US" altLang="zh-CN" sz="4400">
              <a:solidFill>
                <a:srgbClr val="FF0000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77165" y="1170305"/>
            <a:ext cx="12057380" cy="3063875"/>
            <a:chOff x="719" y="1898"/>
            <a:chExt cx="18988" cy="4825"/>
          </a:xfrm>
        </p:grpSpPr>
        <p:sp>
          <p:nvSpPr>
            <p:cNvPr id="7" name="文本框 6"/>
            <p:cNvSpPr txBox="1"/>
            <p:nvPr/>
          </p:nvSpPr>
          <p:spPr>
            <a:xfrm>
              <a:off x="719" y="1898"/>
              <a:ext cx="16537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en-US" altLang="zh-CN" sz="2000">
                  <a:sym typeface="+mn-ea"/>
                </a:rPr>
                <a:t>PSR J0535-0231</a:t>
              </a:r>
              <a:r>
                <a:rPr lang="zh-CN" altLang="en-US" sz="2000">
                  <a:sym typeface="+mn-ea"/>
                </a:rPr>
                <a:t>的周期约为</a:t>
              </a:r>
              <a:r>
                <a:rPr lang="en-US" altLang="zh-CN" sz="2000">
                  <a:sym typeface="+mn-ea"/>
                </a:rPr>
                <a:t>0.41</a:t>
              </a:r>
              <a:r>
                <a:rPr lang="zh-CN" altLang="en-US" sz="2000">
                  <a:sym typeface="+mn-ea"/>
                </a:rPr>
                <a:t>秒，色散量为</a:t>
              </a:r>
              <a:r>
                <a:rPr lang="en-US" altLang="zh-CN" sz="2000">
                  <a:sym typeface="+mn-ea"/>
                </a:rPr>
                <a:t>117.5</a:t>
              </a:r>
              <a:r>
                <a:rPr lang="en-US" altLang="zh-CN" sz="2000">
                  <a:sym typeface="+mn-ea"/>
                </a:rPr>
                <a:t>cm</a:t>
              </a:r>
              <a:r>
                <a:rPr lang="en-US" altLang="zh-CN" sz="2000" baseline="30000">
                  <a:sym typeface="+mn-ea"/>
                </a:rPr>
                <a:t>-3 </a:t>
              </a:r>
              <a:r>
                <a:rPr lang="en-US" altLang="zh-CN" sz="2000">
                  <a:sym typeface="+mn-ea"/>
                </a:rPr>
                <a:t>pc</a:t>
              </a:r>
              <a:r>
                <a:rPr lang="zh-CN" altLang="en-US" sz="2000">
                  <a:sym typeface="+mn-ea"/>
                </a:rPr>
                <a:t>，其平均脉冲轮廓是一个多峰结构。</a:t>
              </a:r>
              <a:endParaRPr lang="zh-CN" altLang="en-US" sz="2000">
                <a:sym typeface="+mn-ea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文本框 7"/>
                <p:cNvSpPr txBox="1"/>
                <p:nvPr/>
              </p:nvSpPr>
              <p:spPr>
                <a:xfrm>
                  <a:off x="719" y="2932"/>
                  <a:ext cx="17280" cy="62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p>
                  <a:pPr algn="l"/>
                  <a:r>
                    <a:rPr lang="en-US" altLang="zh-CN" sz="2000">
                      <a:sym typeface="+mn-ea"/>
                    </a:rPr>
                    <a:t>PSR J0535-0231</a:t>
                  </a:r>
                  <a:r>
                    <a:rPr lang="zh-CN" altLang="en-US" sz="2000">
                      <a:sym typeface="+mn-ea"/>
                    </a:rPr>
                    <a:t>存在脉冲消零现象，其</a:t>
                  </a:r>
                  <a:r>
                    <a:rPr lang="en-US" altLang="zh-CN" sz="2000">
                      <a:sym typeface="+mn-ea"/>
                    </a:rPr>
                    <a:t>NF</a:t>
                  </a:r>
                  <a:r>
                    <a:rPr lang="zh-CN" altLang="en-US" sz="2000">
                      <a:sym typeface="+mn-ea"/>
                    </a:rPr>
                    <a:t>为</a:t>
                  </a:r>
                  <a:r>
                    <a:rPr lang="en-US" altLang="zh-CN" sz="2000">
                      <a:sym typeface="+mn-ea"/>
                    </a:rPr>
                    <a:t>2.2%</a:t>
                  </a:r>
                  <a14:m>
                    <m:oMath xmlns:m="http://schemas.openxmlformats.org/officeDocument/2006/math">
                      <m:r>
                        <a:rPr lang="en-US" altLang="zh-CN" sz="2000" i="1">
                          <a:latin typeface="DejaVu Math TeX Gyre" panose="02000503000000000000" charset="0"/>
                          <a:cs typeface="DejaVu Math TeX Gyre" panose="02000503000000000000" charset="0"/>
                          <a:sym typeface="+mn-ea"/>
                        </a:rPr>
                        <m:t>±</m:t>
                      </m:r>
                    </m:oMath>
                  </a14:m>
                  <a:r>
                    <a:rPr lang="en-US" altLang="zh-CN" sz="2000">
                      <a:sym typeface="+mn-ea"/>
                    </a:rPr>
                    <a:t>0.02%</a:t>
                  </a:r>
                  <a:r>
                    <a:rPr lang="zh-CN" altLang="en-US" sz="2000">
                      <a:sym typeface="+mn-ea"/>
                    </a:rPr>
                    <a:t>，消零态的持续时间以单个周期为主导。</a:t>
                  </a:r>
                  <a:endParaRPr lang="zh-CN" altLang="en-US" sz="2000">
                    <a:sym typeface="+mn-ea"/>
                  </a:endParaRPr>
                </a:p>
              </p:txBody>
            </p:sp>
          </mc:Choice>
          <mc:Fallback>
            <p:sp>
              <p:nvSpPr>
                <p:cNvPr id="8" name="文本框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" y="2932"/>
                  <a:ext cx="17280" cy="628"/>
                </a:xfrm>
                <a:prstGeom prst="rect">
                  <a:avLst/>
                </a:prstGeom>
                <a:blipFill rotWithShape="1">
                  <a:blip r:embed="rId1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文本框 8"/>
            <p:cNvSpPr txBox="1"/>
            <p:nvPr/>
          </p:nvSpPr>
          <p:spPr>
            <a:xfrm>
              <a:off x="719" y="4237"/>
              <a:ext cx="189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en-US" altLang="zh-CN" sz="2000">
                  <a:sym typeface="+mn-ea"/>
                </a:rPr>
                <a:t>PSR J0535-0231</a:t>
              </a:r>
              <a:r>
                <a:rPr lang="zh-CN" altLang="en-US" sz="2000">
                  <a:sym typeface="+mn-ea"/>
                </a:rPr>
                <a:t>存在周期性的幅度调制现象，前导成分的调制周期随时间的变化趋势与后导成分并不一致。</a:t>
              </a:r>
              <a:endParaRPr lang="zh-CN" altLang="en-US" sz="2000">
                <a:sym typeface="+mn-ea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19" y="5610"/>
              <a:ext cx="18766" cy="1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en-US" altLang="zh-CN" sz="2000">
                  <a:sym typeface="+mn-ea"/>
                </a:rPr>
                <a:t>PSR J0535-0231</a:t>
              </a:r>
              <a:r>
                <a:rPr lang="zh-CN" altLang="en-US" sz="2000">
                  <a:sym typeface="+mn-ea"/>
                </a:rPr>
                <a:t>前导成分的偏振位置角呈现一个很好的“</a:t>
              </a:r>
              <a:r>
                <a:rPr lang="en-US" altLang="zh-CN" sz="2000">
                  <a:sym typeface="+mn-ea"/>
                </a:rPr>
                <a:t>S</a:t>
              </a:r>
              <a:r>
                <a:rPr lang="zh-CN" altLang="en-US" sz="2000">
                  <a:sym typeface="+mn-ea"/>
                </a:rPr>
                <a:t>”结构特征，后导成分的偏振位置角存在正交偏振</a:t>
              </a:r>
              <a:endParaRPr lang="zh-CN" altLang="en-US" sz="2000">
                <a:sym typeface="+mn-ea"/>
              </a:endParaRPr>
            </a:p>
            <a:p>
              <a:pPr algn="l"/>
              <a:r>
                <a:rPr lang="zh-CN" altLang="en-US" sz="2000">
                  <a:sym typeface="+mn-ea"/>
                </a:rPr>
                <a:t>模式。前导成分可能来自核区，中间成分和后导成分可能来自锥区。</a:t>
              </a:r>
              <a:endParaRPr lang="zh-CN" altLang="en-US" sz="2000">
                <a:sym typeface="+mn-ea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382135" y="5059045"/>
            <a:ext cx="7712075" cy="1447536"/>
            <a:chOff x="0" y="3451"/>
            <a:chExt cx="19200" cy="3679"/>
          </a:xfrm>
        </p:grpSpPr>
        <p:sp>
          <p:nvSpPr>
            <p:cNvPr id="13" name="矩形 12"/>
            <p:cNvSpPr/>
            <p:nvPr/>
          </p:nvSpPr>
          <p:spPr>
            <a:xfrm>
              <a:off x="0" y="3451"/>
              <a:ext cx="19200" cy="367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0" y="3611"/>
              <a:ext cx="19199" cy="3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4000"/>
                <a:t>感谢各位老师的聆听！</a:t>
              </a:r>
              <a:endParaRPr lang="en-US" altLang="zh-CN" sz="4000"/>
            </a:p>
            <a:p>
              <a:pPr algn="ctr"/>
              <a:r>
                <a:rPr lang="zh-CN" altLang="en-US" sz="4000"/>
                <a:t>恳请各位老师批评指正</a:t>
              </a:r>
              <a:r>
                <a:rPr lang="en-US" altLang="zh-CN" sz="4000"/>
                <a:t> !</a:t>
              </a:r>
              <a:endParaRPr lang="en-US" altLang="zh-CN" sz="4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2691765"/>
            <a:ext cx="121913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/>
              <a:t>Pulse Sequence</a:t>
            </a:r>
            <a:endParaRPr lang="en-US" altLang="zh-CN" sz="4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7854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400">
                <a:solidFill>
                  <a:srgbClr val="FF0000"/>
                </a:solidFill>
              </a:rPr>
              <a:t>Pulse Sequence for PSR J0535-0231</a:t>
            </a:r>
            <a:endParaRPr lang="en-US" altLang="zh-CN" sz="4400">
              <a:solidFill>
                <a:srgbClr val="FF0000"/>
              </a:solidFill>
            </a:endParaRPr>
          </a:p>
        </p:txBody>
      </p:sp>
      <p:pic>
        <p:nvPicPr>
          <p:cNvPr id="5" name="图片 4" descr="coo_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74105" y="1281430"/>
            <a:ext cx="5836920" cy="4378325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 rot="0">
            <a:off x="2293620" y="1001395"/>
            <a:ext cx="3526790" cy="5511165"/>
            <a:chOff x="2180" y="1511"/>
            <a:chExt cx="5554" cy="8679"/>
          </a:xfrm>
        </p:grpSpPr>
        <p:pic>
          <p:nvPicPr>
            <p:cNvPr id="7" name="图片 6" descr="pulse_sequen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80" y="1511"/>
              <a:ext cx="5554" cy="7777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3835" y="9562"/>
              <a:ext cx="29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000">
                  <a:solidFill>
                    <a:srgbClr val="FF0000"/>
                  </a:solidFill>
                </a:rPr>
                <a:t>PSR J0535-0231</a:t>
              </a:r>
              <a:endParaRPr lang="en-US" altLang="zh-CN" sz="2000">
                <a:solidFill>
                  <a:srgbClr val="FF0000"/>
                </a:solidFill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3573780" y="2457450"/>
            <a:ext cx="1668145" cy="327660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573780" y="1558925"/>
            <a:ext cx="1668145" cy="189865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6040" y="1217295"/>
            <a:ext cx="22275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000"/>
              <a:t>P = 0.41s</a:t>
            </a:r>
            <a:endParaRPr lang="en-US" altLang="zh-CN" sz="2000"/>
          </a:p>
          <a:p>
            <a:r>
              <a:rPr lang="en-US" altLang="zh-CN" sz="2000"/>
              <a:t>DM = 118.7 cm</a:t>
            </a:r>
            <a:r>
              <a:rPr lang="en-US" altLang="zh-CN" sz="2000" baseline="30000"/>
              <a:t>-3 </a:t>
            </a:r>
            <a:r>
              <a:rPr lang="en-US" altLang="zh-CN" sz="2000"/>
              <a:t>pc</a:t>
            </a:r>
            <a:endParaRPr lang="en-US" altLang="zh-C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7854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400">
                <a:solidFill>
                  <a:srgbClr val="FF0000"/>
                </a:solidFill>
              </a:rPr>
              <a:t>Pulse Sequence</a:t>
            </a:r>
            <a:endParaRPr lang="en-US" altLang="zh-CN" sz="4400">
              <a:solidFill>
                <a:srgbClr val="FF0000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384300" y="959485"/>
            <a:ext cx="10276840" cy="5511165"/>
            <a:chOff x="2180" y="1511"/>
            <a:chExt cx="16184" cy="8679"/>
          </a:xfrm>
        </p:grpSpPr>
        <p:grpSp>
          <p:nvGrpSpPr>
            <p:cNvPr id="9" name="组合 8"/>
            <p:cNvGrpSpPr/>
            <p:nvPr/>
          </p:nvGrpSpPr>
          <p:grpSpPr>
            <a:xfrm rot="0">
              <a:off x="9882" y="1512"/>
              <a:ext cx="8482" cy="8678"/>
              <a:chOff x="9882" y="1512"/>
              <a:chExt cx="8482" cy="8678"/>
            </a:xfrm>
          </p:grpSpPr>
          <p:pic>
            <p:nvPicPr>
              <p:cNvPr id="3" name="图片 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9882" y="1512"/>
                <a:ext cx="8482" cy="6988"/>
              </a:xfrm>
              <a:prstGeom prst="rect">
                <a:avLst/>
              </a:prstGeom>
            </p:spPr>
          </p:pic>
          <p:sp>
            <p:nvSpPr>
              <p:cNvPr id="7" name="文本框 6"/>
              <p:cNvSpPr txBox="1"/>
              <p:nvPr/>
            </p:nvSpPr>
            <p:spPr>
              <a:xfrm>
                <a:off x="13761" y="9562"/>
                <a:ext cx="2792" cy="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r>
                  <a:rPr lang="en-US" altLang="zh-CN" sz="2000">
                    <a:solidFill>
                      <a:srgbClr val="FF0000"/>
                    </a:solidFill>
                  </a:rPr>
                  <a:t>PSR B1946+35</a:t>
                </a:r>
                <a:endParaRPr lang="en-US" altLang="zh-CN" sz="200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 rot="0">
              <a:off x="2180" y="1511"/>
              <a:ext cx="5554" cy="8679"/>
              <a:chOff x="2180" y="1511"/>
              <a:chExt cx="5554" cy="8679"/>
            </a:xfrm>
          </p:grpSpPr>
          <p:pic>
            <p:nvPicPr>
              <p:cNvPr id="4" name="图片 3" descr="pulse_sequen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180" y="1511"/>
                <a:ext cx="5554" cy="7777"/>
              </a:xfrm>
              <a:prstGeom prst="rect">
                <a:avLst/>
              </a:prstGeom>
            </p:spPr>
          </p:pic>
          <p:sp>
            <p:nvSpPr>
              <p:cNvPr id="6" name="文本框 5"/>
              <p:cNvSpPr txBox="1"/>
              <p:nvPr/>
            </p:nvSpPr>
            <p:spPr>
              <a:xfrm>
                <a:off x="3835" y="9562"/>
                <a:ext cx="2988" cy="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r>
                  <a:rPr lang="en-US" altLang="zh-CN" sz="2000">
                    <a:solidFill>
                      <a:srgbClr val="FF0000"/>
                    </a:solidFill>
                  </a:rPr>
                  <a:t>PSR J0535-0231</a:t>
                </a:r>
                <a:endParaRPr lang="en-US" altLang="zh-CN" sz="200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2691765"/>
            <a:ext cx="121913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/>
              <a:t>Pulse Nulling</a:t>
            </a:r>
            <a:endParaRPr lang="en-US" altLang="zh-CN" sz="4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7854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400">
                <a:solidFill>
                  <a:srgbClr val="FF0000"/>
                </a:solidFill>
              </a:rPr>
              <a:t>Pulse Nulling</a:t>
            </a:r>
            <a:endParaRPr lang="en-US" altLang="zh-CN" sz="4400">
              <a:solidFill>
                <a:srgbClr val="FF0000"/>
              </a:solidFill>
            </a:endParaRPr>
          </a:p>
        </p:txBody>
      </p:sp>
      <p:pic>
        <p:nvPicPr>
          <p:cNvPr id="5" name="图片 4" descr="hist_energ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045" y="1496060"/>
            <a:ext cx="5723255" cy="4293235"/>
          </a:xfrm>
          <a:prstGeom prst="rect">
            <a:avLst/>
          </a:prstGeom>
        </p:spPr>
      </p:pic>
      <p:pic>
        <p:nvPicPr>
          <p:cNvPr id="8" name="图片 7" descr="burst_null_profi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580" y="1699895"/>
            <a:ext cx="6049645" cy="34588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7854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400">
                <a:solidFill>
                  <a:srgbClr val="FF0000"/>
                </a:solidFill>
              </a:rPr>
              <a:t>Pulse Nulling</a:t>
            </a:r>
            <a:endParaRPr lang="en-US" altLang="zh-CN" sz="4400">
              <a:solidFill>
                <a:srgbClr val="FF0000"/>
              </a:solidFill>
            </a:endParaRPr>
          </a:p>
        </p:txBody>
      </p:sp>
      <p:pic>
        <p:nvPicPr>
          <p:cNvPr id="9" name="图片 8" descr="burst_null_lengt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74995" y="1162685"/>
            <a:ext cx="5105400" cy="510540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1452245" y="2471420"/>
            <a:ext cx="2954020" cy="1504950"/>
            <a:chOff x="986" y="1686"/>
            <a:chExt cx="4652" cy="237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文本框 2"/>
                <p:cNvSpPr txBox="1"/>
                <p:nvPr/>
              </p:nvSpPr>
              <p:spPr>
                <a:xfrm>
                  <a:off x="986" y="1686"/>
                  <a:ext cx="4652" cy="8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p>
                  <a:r>
                    <a:rPr lang="en-US" altLang="zh-CN" sz="2800"/>
                    <a:t>NF = 2.2%</a:t>
                  </a:r>
                  <a14:m>
                    <m:oMath xmlns:m="http://schemas.openxmlformats.org/officeDocument/2006/math">
                      <m:r>
                        <a:rPr lang="en-US" altLang="zh-CN" sz="2800" i="1">
                          <a:latin typeface="DejaVu Math TeX Gyre" panose="02000503000000000000" charset="0"/>
                          <a:cs typeface="DejaVu Math TeX Gyre" panose="02000503000000000000" charset="0"/>
                        </a:rPr>
                        <m:t>±</m:t>
                      </m:r>
                    </m:oMath>
                  </a14:m>
                  <a:r>
                    <a:rPr lang="en-US" altLang="zh-CN" sz="2800"/>
                    <a:t>0.02%</a:t>
                  </a:r>
                  <a:endParaRPr lang="en-US" altLang="zh-CN" sz="2800"/>
                </a:p>
              </p:txBody>
            </p:sp>
          </mc:Choice>
          <mc:Fallback>
            <p:sp>
              <p:nvSpPr>
                <p:cNvPr id="3" name="文本框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6" y="1686"/>
                  <a:ext cx="4652" cy="822"/>
                </a:xfrm>
                <a:prstGeom prst="rect">
                  <a:avLst/>
                </a:prstGeom>
                <a:blipFill rotWithShape="1">
                  <a:blip r:embed="rId2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文本框 3"/>
            <p:cNvSpPr txBox="1"/>
            <p:nvPr/>
          </p:nvSpPr>
          <p:spPr>
            <a:xfrm>
              <a:off x="986" y="3234"/>
              <a:ext cx="2871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800"/>
                <a:t>Short nulls </a:t>
              </a:r>
              <a:endParaRPr lang="en-US" altLang="zh-CN" sz="280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2691765"/>
            <a:ext cx="121913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/>
              <a:t>Fluctuation Analysis</a:t>
            </a:r>
            <a:endParaRPr lang="en-US" altLang="zh-CN" sz="4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7854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400">
                <a:solidFill>
                  <a:srgbClr val="FF0000"/>
                </a:solidFill>
              </a:rPr>
              <a:t>Fluctuation Analysis</a:t>
            </a:r>
            <a:endParaRPr lang="en-US" altLang="zh-CN" sz="4400">
              <a:solidFill>
                <a:srgbClr val="FF0000"/>
              </a:solidFill>
            </a:endParaRPr>
          </a:p>
        </p:txBody>
      </p:sp>
      <p:pic>
        <p:nvPicPr>
          <p:cNvPr id="3" name="图片 2" descr="lrf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99125" y="858520"/>
            <a:ext cx="4192270" cy="591121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898525" y="1196340"/>
                <a:ext cx="1621155" cy="2306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l"/>
                <a:r>
                  <a:rPr lang="en-US" altLang="zh-CN" sz="2400">
                    <a:solidFill>
                      <a:srgbClr val="FF0000"/>
                    </a:solidFill>
                  </a:rPr>
                  <a:t>LRFS</a:t>
                </a:r>
                <a:endParaRPr lang="en-US" altLang="zh-CN" sz="240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altLang="zh-CN" sz="2400"/>
                  <a:t>PSRSALA</a:t>
                </a:r>
                <a:endParaRPr lang="en-US" altLang="zh-CN" sz="2400"/>
              </a:p>
              <a:p>
                <a:pPr algn="l"/>
                <a:r>
                  <a:rPr lang="en-US" altLang="zh-CN" sz="2400"/>
                  <a:t>nfft : 128</a:t>
                </a:r>
                <a:endParaRPr lang="en-US" altLang="zh-CN" sz="2400"/>
              </a:p>
              <a:p>
                <a:pPr algn="l"/>
                <a:r>
                  <a:rPr lang="en-US" altLang="zh-CN" sz="2400" i="1"/>
                  <a:t>P</a:t>
                </a:r>
                <a:r>
                  <a:rPr lang="en-US" altLang="zh-CN" sz="2400" i="1" baseline="-25000"/>
                  <a:t>3</a:t>
                </a:r>
                <a:r>
                  <a:rPr lang="en-US" altLang="zh-CN" sz="2400"/>
                  <a:t> =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DejaVu Math TeX Gyre" panose="02000503000000000000" charset="0"/>
                        <a:cs typeface="DejaVu Math TeX Gyre" panose="02000503000000000000" charset="0"/>
                      </a:rPr>
                      <m:t>~</m:t>
                    </m:r>
                  </m:oMath>
                </a14:m>
                <a:r>
                  <a:rPr lang="en-US" altLang="zh-CN" sz="2400"/>
                  <a:t>10</a:t>
                </a:r>
                <a:r>
                  <a:rPr lang="en-US" altLang="zh-CN" sz="2400" i="1"/>
                  <a:t>P</a:t>
                </a:r>
                <a:endParaRPr lang="en-US" altLang="zh-CN" sz="2400"/>
              </a:p>
              <a:p>
                <a:pPr algn="l"/>
                <a:r>
                  <a:rPr lang="en-US" altLang="zh-CN" sz="2400" i="1">
                    <a:sym typeface="+mn-ea"/>
                  </a:rPr>
                  <a:t>P</a:t>
                </a:r>
                <a:r>
                  <a:rPr lang="en-US" altLang="zh-CN" sz="2400" i="1" baseline="-25000">
                    <a:sym typeface="+mn-ea"/>
                  </a:rPr>
                  <a:t>3</a:t>
                </a:r>
                <a:r>
                  <a:rPr lang="en-US" altLang="zh-CN" sz="2400">
                    <a:sym typeface="+mn-ea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DejaVu Math TeX Gyre" panose="02000503000000000000" charset="0"/>
                        <a:cs typeface="DejaVu Math TeX Gyre" panose="02000503000000000000" charset="0"/>
                      </a:rPr>
                      <m:t>~</m:t>
                    </m:r>
                  </m:oMath>
                </a14:m>
                <a:r>
                  <a:rPr lang="en-US" altLang="zh-CN" sz="2400">
                    <a:sym typeface="+mn-ea"/>
                  </a:rPr>
                  <a:t>14</a:t>
                </a:r>
                <a:r>
                  <a:rPr lang="en-US" altLang="zh-CN" sz="2400" i="1">
                    <a:sym typeface="+mn-ea"/>
                  </a:rPr>
                  <a:t>P</a:t>
                </a:r>
                <a:endParaRPr lang="en-US" altLang="zh-CN" sz="2400" i="1">
                  <a:sym typeface="+mn-ea"/>
                </a:endParaRPr>
              </a:p>
              <a:p>
                <a:pPr algn="l"/>
                <a:r>
                  <a:rPr lang="en-US" altLang="zh-CN" sz="2400" i="1">
                    <a:sym typeface="+mn-ea"/>
                  </a:rPr>
                  <a:t>P</a:t>
                </a:r>
                <a:r>
                  <a:rPr lang="en-US" altLang="zh-CN" sz="2400" i="1" baseline="-25000">
                    <a:sym typeface="+mn-ea"/>
                  </a:rPr>
                  <a:t>3</a:t>
                </a:r>
                <a:r>
                  <a:rPr lang="en-US" altLang="zh-CN" sz="2400">
                    <a:sym typeface="+mn-ea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DejaVu Math TeX Gyre" panose="02000503000000000000" charset="0"/>
                        <a:cs typeface="DejaVu Math TeX Gyre" panose="02000503000000000000" charset="0"/>
                      </a:rPr>
                      <m:t>~</m:t>
                    </m:r>
                    <m:r>
                      <a:rPr lang="en-US" altLang="zh-CN" sz="2400" i="1">
                        <a:latin typeface="DejaVu Math TeX Gyre" panose="02000503000000000000" charset="0"/>
                        <a:cs typeface="DejaVu Math TeX Gyre" panose="02000503000000000000" charset="0"/>
                      </a:rPr>
                      <m:t>32</m:t>
                    </m:r>
                  </m:oMath>
                </a14:m>
                <a:r>
                  <a:rPr lang="en-US" altLang="zh-CN" sz="2400" i="1">
                    <a:sym typeface="+mn-ea"/>
                  </a:rPr>
                  <a:t>P</a:t>
                </a:r>
                <a:endParaRPr lang="en-US" altLang="zh-CN" sz="2400" i="1">
                  <a:sym typeface="+mn-ea"/>
                </a:endParaRPr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525" y="1196340"/>
                <a:ext cx="1621155" cy="230695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924</Words>
  <Application>WPS 演示</Application>
  <PresentationFormat>宽屏</PresentationFormat>
  <Paragraphs>87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Nimbus Roman No9 L</vt:lpstr>
      <vt:lpstr>DejaVu Math TeX Gyre</vt:lpstr>
      <vt:lpstr>Droid Sans Fallback</vt:lpstr>
      <vt:lpstr>微软雅黑</vt:lpstr>
      <vt:lpstr>宋体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cyq</cp:lastModifiedBy>
  <cp:revision>13</cp:revision>
  <dcterms:created xsi:type="dcterms:W3CDTF">2024-07-13T15:15:52Z</dcterms:created>
  <dcterms:modified xsi:type="dcterms:W3CDTF">2024-07-13T15:15:52Z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2052-11.1.0.11708</vt:lpwstr>
  </property>
  <property fmtid="{D5CDD505-2E9C-101B-9397-08002B2CF9AE}" pid="3" name="ICV">
    <vt:lpwstr/>
  </property>
</Properties>
</file>