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Lst>
  <p:notesMasterIdLst>
    <p:notesMasterId r:id="rId23"/>
  </p:notesMasterIdLst>
  <p:handoutMasterIdLst>
    <p:handoutMasterId r:id="rId24"/>
  </p:handoutMasterIdLst>
  <p:sldIdLst>
    <p:sldId id="312" r:id="rId3"/>
    <p:sldId id="310" r:id="rId4"/>
    <p:sldId id="311" r:id="rId5"/>
    <p:sldId id="325" r:id="rId6"/>
    <p:sldId id="322" r:id="rId7"/>
    <p:sldId id="321" r:id="rId8"/>
    <p:sldId id="313" r:id="rId9"/>
    <p:sldId id="305" r:id="rId10"/>
    <p:sldId id="314" r:id="rId11"/>
    <p:sldId id="318" r:id="rId12"/>
    <p:sldId id="272" r:id="rId13"/>
    <p:sldId id="315" r:id="rId14"/>
    <p:sldId id="282" r:id="rId15"/>
    <p:sldId id="304" r:id="rId16"/>
    <p:sldId id="308" r:id="rId17"/>
    <p:sldId id="324" r:id="rId18"/>
    <p:sldId id="316" r:id="rId19"/>
    <p:sldId id="323" r:id="rId20"/>
    <p:sldId id="319" r:id="rId21"/>
    <p:sldId id="317" r:id="rId2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77FD"/>
    <a:srgbClr val="0025FE"/>
    <a:srgbClr val="00FEFE"/>
    <a:srgbClr val="92AFD1"/>
    <a:srgbClr val="120945"/>
    <a:srgbClr val="08081E"/>
    <a:srgbClr val="30B2CD"/>
    <a:srgbClr val="0C0930"/>
    <a:srgbClr val="618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7" autoAdjust="0"/>
    <p:restoredTop sz="89286" autoAdjust="0"/>
  </p:normalViewPr>
  <p:slideViewPr>
    <p:cSldViewPr snapToGrid="0">
      <p:cViewPr varScale="1">
        <p:scale>
          <a:sx n="103" d="100"/>
          <a:sy n="103" d="100"/>
        </p:scale>
        <p:origin x="1288"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2024/7/14</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170073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atin typeface="字魂105号-简雅黑" panose="00000500000000000000" charset="-122"/>
                <a:ea typeface="字魂105号-简雅黑" panose="00000500000000000000" charset="-122"/>
                <a:cs typeface="字魂105号-简雅黑" panose="00000500000000000000" charset="-122"/>
              </a:defRPr>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atin typeface="字魂105号-简雅黑" panose="00000500000000000000" charset="-122"/>
                <a:ea typeface="字魂105号-简雅黑" panose="00000500000000000000" charset="-122"/>
                <a:cs typeface="字魂105号-简雅黑" panose="00000500000000000000" charset="-122"/>
              </a:defRPr>
            </a:lvl1pPr>
          </a:lstStyle>
          <a:p>
            <a:fld id="{D2A48B96-639E-45A3-A0BA-2464DFDB1FAA}" type="datetimeFigureOut">
              <a:rPr lang="zh-CN" altLang="en-US" smtClean="0"/>
              <a:t>2024/7/14</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atin typeface="字魂105号-简雅黑" panose="00000500000000000000" charset="-122"/>
                <a:ea typeface="字魂105号-简雅黑" panose="00000500000000000000" charset="-122"/>
                <a:cs typeface="字魂105号-简雅黑" panose="00000500000000000000" charset="-122"/>
              </a:defRPr>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atin typeface="字魂105号-简雅黑" panose="00000500000000000000" charset="-122"/>
                <a:ea typeface="字魂105号-简雅黑" panose="00000500000000000000" charset="-122"/>
                <a:cs typeface="字魂105号-简雅黑" panose="000005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462276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1pPr>
    <a:lvl2pPr marL="4572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2pPr>
    <a:lvl3pPr marL="9144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3pPr>
    <a:lvl4pPr marL="13716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4pPr>
    <a:lvl5pPr marL="18288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sz="1200" dirty="0"/>
              <a:t>各位老师同学大家好，我是来自广州大学的研一学生陈瑶。我的指导老师是罗睿老师，合作导师是</a:t>
            </a:r>
            <a:r>
              <a:rPr kumimoji="1" lang="en-US" altLang="zh-CN" sz="1200" dirty="0"/>
              <a:t>CSIRO</a:t>
            </a:r>
            <a:r>
              <a:rPr kumimoji="1" lang="zh-CN" altLang="en-US" sz="1200" dirty="0"/>
              <a:t>的王晨老师。很荣幸有机会在本次会议上汇报我的工作。我们想要提出一种不用传统消色散来搜寻多波束快速射电暴的方案。这个过程我们利用了机器学习。  </a:t>
            </a:r>
          </a:p>
        </p:txBody>
      </p:sp>
    </p:spTree>
    <p:extLst>
      <p:ext uri="{BB962C8B-B14F-4D97-AF65-F5344CB8AC3E}">
        <p14:creationId xmlns:p14="http://schemas.microsoft.com/office/powerpoint/2010/main" val="4053155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我们现在采用的是</a:t>
            </a:r>
            <a:r>
              <a:rPr kumimoji="1" lang="en-US" altLang="zh-CN" dirty="0" err="1"/>
              <a:t>cpu</a:t>
            </a:r>
            <a:r>
              <a:rPr kumimoji="1" lang="zh-CN" altLang="en-US" dirty="0"/>
              <a:t>存储数据，两块英伟达</a:t>
            </a:r>
            <a:r>
              <a:rPr kumimoji="1" lang="en-US" altLang="zh-CN" dirty="0"/>
              <a:t>4090gpu</a:t>
            </a:r>
            <a:r>
              <a:rPr kumimoji="1" lang="zh-CN" altLang="en-US" dirty="0"/>
              <a:t>主计算。训练过程中，我们主要是用了</a:t>
            </a:r>
            <a:r>
              <a:rPr kumimoji="1" lang="en-US" altLang="zh-CN" dirty="0"/>
              <a:t>B0</a:t>
            </a:r>
            <a:r>
              <a:rPr kumimoji="1" lang="zh-CN" altLang="en-US" dirty="0"/>
              <a:t>模型，</a:t>
            </a:r>
            <a:r>
              <a:rPr kumimoji="1" lang="en-US" altLang="zh-CN" dirty="0"/>
              <a:t>224</a:t>
            </a:r>
            <a:r>
              <a:rPr kumimoji="1" lang="zh-CN" altLang="en-US" dirty="0"/>
              <a:t>*</a:t>
            </a:r>
            <a:r>
              <a:rPr kumimoji="1" lang="en-US" altLang="zh-CN" dirty="0"/>
              <a:t>224</a:t>
            </a:r>
            <a:r>
              <a:rPr kumimoji="1" lang="zh-CN" altLang="en-US" dirty="0"/>
              <a:t>的图像分辨率，采用交叉熵损失函数计算训练损失</a:t>
            </a:r>
            <a:r>
              <a:rPr kumimoji="1" lang="en-US" altLang="zh-CN" dirty="0"/>
              <a:t>(</a:t>
            </a:r>
            <a:r>
              <a:rPr kumimoji="1" lang="zh-CN" altLang="en-US" dirty="0"/>
              <a:t>计算预测的和真实值概率分布之间的距离</a:t>
            </a:r>
            <a:r>
              <a:rPr kumimoji="1" lang="en-US" altLang="zh-CN" dirty="0"/>
              <a:t>)</a:t>
            </a:r>
            <a:r>
              <a:rPr kumimoji="1" lang="zh-CN" altLang="en-US" dirty="0"/>
              <a:t>。我们的样本是包括信号和</a:t>
            </a:r>
            <a:r>
              <a:rPr kumimoji="1" lang="en-US" altLang="zh-CN" dirty="0"/>
              <a:t>null</a:t>
            </a:r>
            <a:r>
              <a:rPr kumimoji="1" lang="zh-CN" altLang="en-US" dirty="0"/>
              <a:t>两类标签，学习率遵循余弦退火公式，模拟</a:t>
            </a:r>
            <a:r>
              <a:rPr kumimoji="1" lang="en-US" altLang="zh-CN" dirty="0"/>
              <a:t>cos</a:t>
            </a:r>
            <a:r>
              <a:rPr kumimoji="1" lang="zh-CN" altLang="en-US" dirty="0"/>
              <a:t>函数，学习率开始比较大，可以加速模型的学习，防止陷入局部最小。之后递减</a:t>
            </a:r>
            <a:r>
              <a:rPr kumimoji="1" lang="en-US" altLang="zh-CN" dirty="0"/>
              <a:t>,</a:t>
            </a:r>
            <a:r>
              <a:rPr kumimoji="1" lang="zh-CN" altLang="en-US" dirty="0"/>
              <a:t>同时这种方式可以采用</a:t>
            </a:r>
            <a:r>
              <a:rPr kumimoji="1" lang="en-US" altLang="zh-CN" dirty="0"/>
              <a:t>L2</a:t>
            </a:r>
            <a:r>
              <a:rPr kumimoji="1" lang="zh-CN" altLang="en-US" dirty="0"/>
              <a:t>正则化，（对权重向量的各个元素求平方和再取平方根）有效的预防并调整权重，避免模型训练过程中权重参数过大而过拟合的现象。</a:t>
            </a:r>
          </a:p>
        </p:txBody>
      </p:sp>
    </p:spTree>
    <p:extLst>
      <p:ext uri="{BB962C8B-B14F-4D97-AF65-F5344CB8AC3E}">
        <p14:creationId xmlns:p14="http://schemas.microsoft.com/office/powerpoint/2010/main" val="334989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对于训练模型的效果的检验，主要是利用色散延迟公式，根据模拟信号的参数计算每个文件中信号出现在的子积分从而找到对应的信号，可以与模型进行相互验证。</a:t>
            </a:r>
          </a:p>
        </p:txBody>
      </p:sp>
    </p:spTree>
    <p:extLst>
      <p:ext uri="{BB962C8B-B14F-4D97-AF65-F5344CB8AC3E}">
        <p14:creationId xmlns:p14="http://schemas.microsoft.com/office/powerpoint/2010/main" val="261840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975604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基于我们多波束的数据集，可以看到模型拟合的很好，准确率稳定超过</a:t>
            </a:r>
            <a:r>
              <a:rPr kumimoji="1" lang="en-US" altLang="zh-CN" dirty="0"/>
              <a:t>99%</a:t>
            </a:r>
            <a:r>
              <a:rPr kumimoji="1" lang="zh-CN" altLang="en-US" dirty="0"/>
              <a:t>。之后我们进行测试，模型可以有效的识别到未经过训练的样本的不同类型并给出可能性的类型标签。</a:t>
            </a:r>
          </a:p>
        </p:txBody>
      </p:sp>
    </p:spTree>
    <p:extLst>
      <p:ext uri="{BB962C8B-B14F-4D97-AF65-F5344CB8AC3E}">
        <p14:creationId xmlns:p14="http://schemas.microsoft.com/office/powerpoint/2010/main" val="2690543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之后我们将多波束训练得到的训练准确率与单波束的训练准确率做对比，可以看到随着</a:t>
            </a:r>
            <a:r>
              <a:rPr kumimoji="1" lang="en-US" altLang="zh-CN" dirty="0"/>
              <a:t>loss</a:t>
            </a:r>
            <a:r>
              <a:rPr kumimoji="1" lang="zh-CN" altLang="en-US" dirty="0"/>
              <a:t>损失函数趋于平稳，虽然单波束的损失函数降到更低但准确率明显不如多波束数据集，主要是因为没有信号出现的其余</a:t>
            </a:r>
            <a:r>
              <a:rPr kumimoji="1" lang="en-US" altLang="zh-CN" dirty="0"/>
              <a:t>18</a:t>
            </a:r>
            <a:r>
              <a:rPr kumimoji="1" lang="zh-CN" altLang="en-US" dirty="0"/>
              <a:t>个波束会对特征学习起到对照的作用，也向我们说明了</a:t>
            </a:r>
            <a:r>
              <a:rPr kumimoji="1" lang="en-US" altLang="zh-CN" dirty="0" err="1"/>
              <a:t>efficientnet</a:t>
            </a:r>
            <a:r>
              <a:rPr kumimoji="1" lang="zh-CN" altLang="en-US" dirty="0"/>
              <a:t>对于多波束数据训练的优势。</a:t>
            </a:r>
          </a:p>
        </p:txBody>
      </p:sp>
    </p:spTree>
    <p:extLst>
      <p:ext uri="{BB962C8B-B14F-4D97-AF65-F5344CB8AC3E}">
        <p14:creationId xmlns:p14="http://schemas.microsoft.com/office/powerpoint/2010/main" val="2942498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对于机器学习来说，准确率、精度、召回率、</a:t>
            </a:r>
            <a:r>
              <a:rPr kumimoji="1" lang="en-US" altLang="zh-CN" dirty="0"/>
              <a:t>F1</a:t>
            </a:r>
            <a:r>
              <a:rPr kumimoji="1" lang="zh-CN" altLang="en-US" dirty="0"/>
              <a:t>分数常常用来衡量评估模型的好坏，准确率：</a:t>
            </a:r>
            <a:r>
              <a:rPr lang="zh-CN" altLang="en-US" b="0" i="0" dirty="0">
                <a:solidFill>
                  <a:srgbClr val="4D4D4D"/>
                </a:solidFill>
                <a:effectLst/>
                <a:highlight>
                  <a:srgbClr val="FFFFFF"/>
                </a:highlight>
                <a:latin typeface="-apple-system"/>
              </a:rPr>
              <a:t>预测正确的个数</a:t>
            </a:r>
            <a:r>
              <a:rPr lang="en-US" altLang="zh-CN" b="0" i="0" dirty="0">
                <a:solidFill>
                  <a:srgbClr val="4D4D4D"/>
                </a:solidFill>
                <a:effectLst/>
                <a:highlight>
                  <a:srgbClr val="FFFFFF"/>
                </a:highlight>
                <a:latin typeface="-apple-system"/>
              </a:rPr>
              <a:t>/</a:t>
            </a:r>
            <a:r>
              <a:rPr lang="zh-CN" altLang="en-US" b="0" i="0" dirty="0">
                <a:solidFill>
                  <a:srgbClr val="4D4D4D"/>
                </a:solidFill>
                <a:effectLst/>
                <a:highlight>
                  <a:srgbClr val="FFFFFF"/>
                </a:highlight>
                <a:latin typeface="-apple-system"/>
              </a:rPr>
              <a:t>总样本数，精度：预测为</a:t>
            </a:r>
            <a:r>
              <a:rPr lang="en-US" altLang="zh-CN" b="0" i="0" dirty="0">
                <a:solidFill>
                  <a:srgbClr val="4D4D4D"/>
                </a:solidFill>
                <a:effectLst/>
                <a:highlight>
                  <a:srgbClr val="FFFFFF"/>
                </a:highlight>
                <a:latin typeface="-apple-system"/>
              </a:rPr>
              <a:t>1</a:t>
            </a:r>
            <a:r>
              <a:rPr lang="zh-CN" altLang="en-US" b="0" i="0" dirty="0">
                <a:solidFill>
                  <a:srgbClr val="4D4D4D"/>
                </a:solidFill>
                <a:effectLst/>
                <a:highlight>
                  <a:srgbClr val="FFFFFF"/>
                </a:highlight>
                <a:latin typeface="-apple-system"/>
              </a:rPr>
              <a:t>的样本中实际为</a:t>
            </a:r>
            <a:r>
              <a:rPr lang="en-US" altLang="zh-CN" b="0" i="0" dirty="0">
                <a:solidFill>
                  <a:srgbClr val="4D4D4D"/>
                </a:solidFill>
                <a:effectLst/>
                <a:highlight>
                  <a:srgbClr val="FFFFFF"/>
                </a:highlight>
                <a:latin typeface="-apple-system"/>
              </a:rPr>
              <a:t>1</a:t>
            </a:r>
            <a:r>
              <a:rPr lang="zh-CN" altLang="en-US" b="0" i="0" dirty="0">
                <a:solidFill>
                  <a:srgbClr val="4D4D4D"/>
                </a:solidFill>
                <a:effectLst/>
                <a:highlight>
                  <a:srgbClr val="FFFFFF"/>
                </a:highlight>
                <a:latin typeface="-apple-system"/>
              </a:rPr>
              <a:t>的频率，召回率：正样本被正确预测的比例，</a:t>
            </a:r>
            <a:r>
              <a:rPr lang="en-US" altLang="zh-CN" b="0" i="0" dirty="0">
                <a:solidFill>
                  <a:srgbClr val="4D4D4D"/>
                </a:solidFill>
                <a:effectLst/>
                <a:highlight>
                  <a:srgbClr val="FFFFFF"/>
                </a:highlight>
                <a:latin typeface="-apple-system"/>
              </a:rPr>
              <a:t>F1</a:t>
            </a:r>
            <a:r>
              <a:rPr lang="zh-CN" altLang="en-US" b="0" i="0" dirty="0">
                <a:solidFill>
                  <a:srgbClr val="4D4D4D"/>
                </a:solidFill>
                <a:effectLst/>
                <a:highlight>
                  <a:srgbClr val="FFFFFF"/>
                </a:highlight>
                <a:latin typeface="-apple-system"/>
              </a:rPr>
              <a:t>分数用来衡量模型识别正负样本的平衡能力。我们的模型无论是单波束还是多波束，</a:t>
            </a:r>
            <a:r>
              <a:rPr lang="en-US" altLang="zh-CN" b="0" i="0" dirty="0">
                <a:solidFill>
                  <a:srgbClr val="4D4D4D"/>
                </a:solidFill>
                <a:effectLst/>
                <a:highlight>
                  <a:srgbClr val="FFFFFF"/>
                </a:highlight>
                <a:latin typeface="-apple-system"/>
              </a:rPr>
              <a:t>F1</a:t>
            </a:r>
            <a:r>
              <a:rPr lang="zh-CN" altLang="en-US" b="0" i="0" dirty="0">
                <a:solidFill>
                  <a:srgbClr val="4D4D4D"/>
                </a:solidFill>
                <a:effectLst/>
                <a:highlight>
                  <a:srgbClr val="FFFFFF"/>
                </a:highlight>
                <a:latin typeface="-apple-system"/>
              </a:rPr>
              <a:t>分数都可以达到</a:t>
            </a:r>
            <a:r>
              <a:rPr lang="en-US" altLang="zh-CN" b="0" i="0" dirty="0">
                <a:solidFill>
                  <a:srgbClr val="4D4D4D"/>
                </a:solidFill>
                <a:effectLst/>
                <a:highlight>
                  <a:srgbClr val="FFFFFF"/>
                </a:highlight>
                <a:latin typeface="-apple-system"/>
              </a:rPr>
              <a:t>98%</a:t>
            </a:r>
            <a:r>
              <a:rPr lang="zh-CN" altLang="en-US" b="0" i="0" dirty="0">
                <a:solidFill>
                  <a:srgbClr val="4D4D4D"/>
                </a:solidFill>
                <a:effectLst/>
                <a:highlight>
                  <a:srgbClr val="FFFFFF"/>
                </a:highlight>
                <a:latin typeface="-apple-system"/>
              </a:rPr>
              <a:t>，能够很好的实现对正负样本的识别。</a:t>
            </a:r>
            <a:endParaRPr kumimoji="1" lang="zh-CN" altLang="en-US" dirty="0"/>
          </a:p>
        </p:txBody>
      </p:sp>
    </p:spTree>
    <p:extLst>
      <p:ext uri="{BB962C8B-B14F-4D97-AF65-F5344CB8AC3E}">
        <p14:creationId xmlns:p14="http://schemas.microsoft.com/office/powerpoint/2010/main" val="1536171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我们将模型与</a:t>
            </a:r>
            <a:r>
              <a:rPr kumimoji="1" lang="en-US" altLang="zh-CN" dirty="0" err="1"/>
              <a:t>TransientX</a:t>
            </a:r>
            <a:r>
              <a:rPr kumimoji="1" lang="zh-CN" altLang="en-US" dirty="0"/>
              <a:t> 进行了对比，对于相同的</a:t>
            </a:r>
            <a:r>
              <a:rPr kumimoji="1" lang="en-US" altLang="zh-CN" dirty="0"/>
              <a:t>1bit 19</a:t>
            </a:r>
            <a:r>
              <a:rPr kumimoji="1" lang="zh-CN" altLang="en-US" dirty="0"/>
              <a:t>波束文件</a:t>
            </a:r>
            <a:r>
              <a:rPr kumimoji="1" lang="en-US" altLang="zh-CN" dirty="0"/>
              <a:t>,</a:t>
            </a:r>
            <a:r>
              <a:rPr kumimoji="1" lang="zh-CN" altLang="en-US" dirty="0"/>
              <a:t>传统算法在消色散的步骤耗费了大量的时间。省略消色散等步骤的机器学习可以更快的进行识别。当然两种方式在不确定的样本上都需要目视检查的。</a:t>
            </a:r>
          </a:p>
        </p:txBody>
      </p:sp>
    </p:spTree>
    <p:extLst>
      <p:ext uri="{BB962C8B-B14F-4D97-AF65-F5344CB8AC3E}">
        <p14:creationId xmlns:p14="http://schemas.microsoft.com/office/powerpoint/2010/main" val="2355028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最后一个部分是总结与展望</a:t>
            </a:r>
            <a:endParaRPr kumimoji="1" lang="en-US" altLang="zh-CN" dirty="0"/>
          </a:p>
          <a:p>
            <a:endParaRPr kumimoji="1" lang="zh-CN" altLang="en-US" dirty="0"/>
          </a:p>
        </p:txBody>
      </p:sp>
    </p:spTree>
    <p:extLst>
      <p:ext uri="{BB962C8B-B14F-4D97-AF65-F5344CB8AC3E}">
        <p14:creationId xmlns:p14="http://schemas.microsoft.com/office/powerpoint/2010/main" val="1720939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总结：我们的模型能够很好的识别到不同样本类型，相比于传统算法能够更快，准确率能够达到</a:t>
            </a:r>
            <a:r>
              <a:rPr kumimoji="1" lang="en-US" altLang="zh-CN" dirty="0"/>
              <a:t>99.1%</a:t>
            </a:r>
          </a:p>
          <a:p>
            <a:r>
              <a:rPr kumimoji="1" lang="zh-CN" altLang="en-US" dirty="0"/>
              <a:t>基于现在的结果，我们下一步</a:t>
            </a:r>
            <a:endParaRPr kumimoji="1" lang="en-US" altLang="zh-CN" dirty="0"/>
          </a:p>
          <a:p>
            <a:endParaRPr kumimoji="1" lang="zh-CN" altLang="en-US" dirty="0"/>
          </a:p>
        </p:txBody>
      </p:sp>
    </p:spTree>
    <p:extLst>
      <p:ext uri="{BB962C8B-B14F-4D97-AF65-F5344CB8AC3E}">
        <p14:creationId xmlns:p14="http://schemas.microsoft.com/office/powerpoint/2010/main" val="3435922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首先是我们希望可以扩展我们的模型，使得适用性更强并对更加暗弱的信号进行识别</a:t>
            </a:r>
            <a:endParaRPr kumimoji="1" lang="en-US" altLang="zh-CN" dirty="0"/>
          </a:p>
          <a:p>
            <a:r>
              <a:rPr kumimoji="1" lang="zh-CN" altLang="en-US" dirty="0"/>
              <a:t>之后的我们希望我们的模型可以用作真实的快速射电暴候选体搜寻并直接给出爆发时间以及色散值。</a:t>
            </a:r>
            <a:endParaRPr kumimoji="1" lang="en-US" altLang="zh-CN" dirty="0"/>
          </a:p>
          <a:p>
            <a:r>
              <a:rPr kumimoji="1" lang="zh-CN" altLang="en-US" dirty="0"/>
              <a:t>如果后面实现的效果理想，我们认为机器学习很有可能取代传统算法，让快速射电暴搜寻速度更快！以上就是我工作的全部内容，请各位老师同学批评指正。</a:t>
            </a:r>
          </a:p>
        </p:txBody>
      </p:sp>
    </p:spTree>
    <p:extLst>
      <p:ext uri="{BB962C8B-B14F-4D97-AF65-F5344CB8AC3E}">
        <p14:creationId xmlns:p14="http://schemas.microsoft.com/office/powerpoint/2010/main" val="394803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接下来我将从以下几个方面来向大家展示。</a:t>
            </a:r>
          </a:p>
        </p:txBody>
      </p:sp>
    </p:spTree>
    <p:extLst>
      <p:ext uri="{BB962C8B-B14F-4D97-AF65-F5344CB8AC3E}">
        <p14:creationId xmlns:p14="http://schemas.microsoft.com/office/powerpoint/2010/main" val="11968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533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首先是研究背景。</a:t>
            </a:r>
          </a:p>
        </p:txBody>
      </p:sp>
    </p:spTree>
    <p:extLst>
      <p:ext uri="{BB962C8B-B14F-4D97-AF65-F5344CB8AC3E}">
        <p14:creationId xmlns:p14="http://schemas.microsoft.com/office/powerpoint/2010/main" val="410086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1D2129"/>
                </a:solidFill>
                <a:effectLst/>
                <a:highlight>
                  <a:srgbClr val="FFFFFF"/>
                </a:highlight>
                <a:latin typeface="Arial" panose="020B0604020202020204" pitchFamily="34" charset="0"/>
              </a:rPr>
              <a:t>快速射电暴是毫秒级持续时间的射电瞬态信号。以</a:t>
            </a:r>
            <a:r>
              <a:rPr lang="en-US" altLang="zh-CN" b="0" i="0" dirty="0">
                <a:solidFill>
                  <a:srgbClr val="1D2129"/>
                </a:solidFill>
                <a:effectLst/>
                <a:highlight>
                  <a:srgbClr val="FFFFFF"/>
                </a:highlight>
                <a:latin typeface="Arial" panose="020B0604020202020204" pitchFamily="34" charset="0"/>
              </a:rPr>
              <a:t>lorimer</a:t>
            </a:r>
            <a:r>
              <a:rPr lang="zh-CN" altLang="en-US" b="0" i="0" dirty="0">
                <a:solidFill>
                  <a:srgbClr val="1D2129"/>
                </a:solidFill>
                <a:effectLst/>
                <a:highlight>
                  <a:srgbClr val="FFFFFF"/>
                </a:highlight>
                <a:latin typeface="Arial" panose="020B0604020202020204" pitchFamily="34" charset="0"/>
              </a:rPr>
              <a:t> 爆发为例，来自信号源的电磁辐射在通过星际介质传播时会发生与频率相关的折射。这个折射率就是</a:t>
            </a:r>
            <a:r>
              <a:rPr lang="en-US" altLang="zh-CN" b="0" i="0" dirty="0">
                <a:solidFill>
                  <a:srgbClr val="1D2129"/>
                </a:solidFill>
                <a:effectLst/>
                <a:highlight>
                  <a:srgbClr val="FFFFFF"/>
                </a:highlight>
                <a:latin typeface="Arial" panose="020B0604020202020204" pitchFamily="34" charset="0"/>
              </a:rPr>
              <a:t>mu</a:t>
            </a:r>
            <a:r>
              <a:rPr lang="zh-CN" altLang="en-US" b="0" i="0" dirty="0">
                <a:solidFill>
                  <a:srgbClr val="1D2129"/>
                </a:solidFill>
                <a:effectLst/>
                <a:highlight>
                  <a:srgbClr val="FFFFFF"/>
                </a:highlight>
                <a:latin typeface="Arial" panose="020B0604020202020204" pitchFamily="34" charset="0"/>
              </a:rPr>
              <a:t> </a:t>
            </a:r>
            <a:r>
              <a:rPr lang="en-US" altLang="zh-CN" b="0" i="0" dirty="0">
                <a:solidFill>
                  <a:srgbClr val="1D2129"/>
                </a:solidFill>
                <a:effectLst/>
                <a:highlight>
                  <a:srgbClr val="FFFFFF"/>
                </a:highlight>
                <a:latin typeface="Arial" panose="020B0604020202020204" pitchFamily="34" charset="0"/>
              </a:rPr>
              <a:t>,</a:t>
            </a:r>
            <a:r>
              <a:rPr lang="zh-CN" altLang="en-US" b="0" i="0" dirty="0">
                <a:solidFill>
                  <a:srgbClr val="1D2129"/>
                </a:solidFill>
                <a:effectLst/>
                <a:highlight>
                  <a:srgbClr val="FFFFFF"/>
                </a:highlight>
                <a:latin typeface="Arial" panose="020B0604020202020204" pitchFamily="34" charset="0"/>
              </a:rPr>
              <a:t> </a:t>
            </a:r>
            <a:r>
              <a:rPr lang="en-US" altLang="zh-CN" b="0" i="0" dirty="0" err="1">
                <a:solidFill>
                  <a:srgbClr val="1D2129"/>
                </a:solidFill>
                <a:effectLst/>
                <a:highlight>
                  <a:srgbClr val="FFFFFF"/>
                </a:highlight>
                <a:latin typeface="Arial" panose="020B0604020202020204" pitchFamily="34" charset="0"/>
              </a:rPr>
              <a:t>fP</a:t>
            </a:r>
            <a:r>
              <a:rPr lang="zh-CN" altLang="en-US" b="0" i="0" dirty="0">
                <a:solidFill>
                  <a:srgbClr val="1D2129"/>
                </a:solidFill>
                <a:effectLst/>
                <a:highlight>
                  <a:srgbClr val="FFFFFF"/>
                </a:highlight>
                <a:latin typeface="Arial" panose="020B0604020202020204" pitchFamily="34" charset="0"/>
              </a:rPr>
              <a:t> 是等离子体频率，</a:t>
            </a:r>
            <a:r>
              <a:rPr lang="en-US" altLang="zh-CN" b="0" i="0" dirty="0">
                <a:solidFill>
                  <a:srgbClr val="1D2129"/>
                </a:solidFill>
                <a:effectLst/>
                <a:highlight>
                  <a:srgbClr val="FFFFFF"/>
                </a:highlight>
                <a:latin typeface="Arial" panose="020B0604020202020204" pitchFamily="34" charset="0"/>
              </a:rPr>
              <a:t>f</a:t>
            </a:r>
            <a:r>
              <a:rPr lang="zh-CN" altLang="en-US" b="0" i="0" dirty="0">
                <a:solidFill>
                  <a:srgbClr val="1D2129"/>
                </a:solidFill>
                <a:effectLst/>
                <a:highlight>
                  <a:srgbClr val="FFFFFF"/>
                </a:highlight>
                <a:latin typeface="Arial" panose="020B0604020202020204" pitchFamily="34" charset="0"/>
              </a:rPr>
              <a:t>是观测频率。从折射率表达式中看出</a:t>
            </a:r>
            <a:r>
              <a:rPr lang="en-US" altLang="zh-CN" b="0" i="0" dirty="0">
                <a:solidFill>
                  <a:srgbClr val="1D2129"/>
                </a:solidFill>
                <a:effectLst/>
                <a:highlight>
                  <a:srgbClr val="FFFFFF"/>
                </a:highlight>
                <a:latin typeface="Arial" panose="020B0604020202020204" pitchFamily="34" charset="0"/>
              </a:rPr>
              <a:t>mu</a:t>
            </a:r>
            <a:r>
              <a:rPr lang="zh-CN" altLang="en-US" b="0" i="0" dirty="0">
                <a:solidFill>
                  <a:srgbClr val="1D2129"/>
                </a:solidFill>
                <a:effectLst/>
                <a:highlight>
                  <a:srgbClr val="FFFFFF"/>
                </a:highlight>
                <a:latin typeface="Arial" panose="020B0604020202020204" pitchFamily="34" charset="0"/>
              </a:rPr>
              <a:t>会小于</a:t>
            </a:r>
            <a:r>
              <a:rPr lang="en-US" altLang="zh-CN" b="0" i="0" dirty="0">
                <a:solidFill>
                  <a:srgbClr val="1D2129"/>
                </a:solidFill>
                <a:effectLst/>
                <a:highlight>
                  <a:srgbClr val="FFFFFF"/>
                </a:highlight>
                <a:latin typeface="Arial" panose="020B0604020202020204" pitchFamily="34" charset="0"/>
              </a:rPr>
              <a:t>1</a:t>
            </a:r>
            <a:r>
              <a:rPr lang="zh-CN" altLang="en-US" b="0" i="0" dirty="0">
                <a:solidFill>
                  <a:srgbClr val="1D2129"/>
                </a:solidFill>
                <a:effectLst/>
                <a:highlight>
                  <a:srgbClr val="FFFFFF"/>
                </a:highlight>
                <a:latin typeface="Arial" panose="020B0604020202020204" pitchFamily="34" charset="0"/>
              </a:rPr>
              <a:t>，电磁波传播速度会小于光速，从而表现出一种与频率相关的延迟。不同频率接收到的脉冲的到达时间不同，也就是信号色散延迟的现象。</a:t>
            </a:r>
            <a:r>
              <a:rPr kumimoji="1" lang="zh-CN" altLang="en-US" dirty="0"/>
              <a:t>目前，根据 </a:t>
            </a:r>
            <a:r>
              <a:rPr kumimoji="1" lang="en-US" altLang="zh-CN" dirty="0" err="1"/>
              <a:t>blinkverse</a:t>
            </a:r>
            <a:r>
              <a:rPr kumimoji="1" lang="zh-CN" altLang="en-US" dirty="0"/>
              <a:t> 给出的结果，已经探测到了</a:t>
            </a:r>
            <a:r>
              <a:rPr kumimoji="1" lang="en-US" altLang="zh-CN" dirty="0"/>
              <a:t>815</a:t>
            </a:r>
            <a:r>
              <a:rPr kumimoji="1" lang="zh-CN" altLang="en-US" dirty="0"/>
              <a:t>个</a:t>
            </a:r>
            <a:r>
              <a:rPr kumimoji="1" lang="en-US" altLang="zh-CN" dirty="0"/>
              <a:t>FRB</a:t>
            </a:r>
            <a:r>
              <a:rPr kumimoji="1" lang="zh-CN" altLang="en-US" dirty="0"/>
              <a:t>源，其中包括</a:t>
            </a:r>
            <a:r>
              <a:rPr kumimoji="1" lang="en-US" altLang="zh-CN" dirty="0"/>
              <a:t>66</a:t>
            </a:r>
            <a:r>
              <a:rPr kumimoji="1" lang="zh-CN" altLang="en-US" dirty="0"/>
              <a:t>个重复暴，</a:t>
            </a:r>
            <a:r>
              <a:rPr kumimoji="1" lang="en-US" altLang="zh-CN" dirty="0"/>
              <a:t>749</a:t>
            </a:r>
            <a:r>
              <a:rPr kumimoji="1" lang="zh-CN" altLang="en-US" dirty="0"/>
              <a:t>个非重复暴。可以看到饼状图的统计结果，大多数信号都是由</a:t>
            </a:r>
            <a:r>
              <a:rPr kumimoji="1" lang="en-US" altLang="zh-CN" dirty="0"/>
              <a:t>FAST</a:t>
            </a:r>
            <a:r>
              <a:rPr kumimoji="1" lang="zh-CN" altLang="en-US" dirty="0"/>
              <a:t>观测到的。</a:t>
            </a:r>
          </a:p>
        </p:txBody>
      </p:sp>
    </p:spTree>
    <p:extLst>
      <p:ext uri="{BB962C8B-B14F-4D97-AF65-F5344CB8AC3E}">
        <p14:creationId xmlns:p14="http://schemas.microsoft.com/office/powerpoint/2010/main" val="3701779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传统</a:t>
            </a:r>
            <a:r>
              <a:rPr kumimoji="1" lang="en-US" altLang="zh-CN" dirty="0"/>
              <a:t>FRB</a:t>
            </a:r>
            <a:r>
              <a:rPr kumimoji="1" lang="zh-CN" altLang="en-US" dirty="0"/>
              <a:t>搜寻的</a:t>
            </a:r>
            <a:r>
              <a:rPr kumimoji="1" lang="en-US" altLang="zh-CN" dirty="0"/>
              <a:t>pipeline</a:t>
            </a:r>
            <a:r>
              <a:rPr kumimoji="1" lang="zh-CN" altLang="en-US" dirty="0"/>
              <a:t>是对于望远镜给出的观测数据进行筛选、数字文件转换，之后对射频干扰进行消除减弱，（一般是舍弃平均值以上）。由于信号的色散值并不确定，通常要经过大量的色散值匹配，从而生成一系列的包含信噪比，脉冲宽度，色散的候选体集群，并通过其他方式进行确认。这些过程就构成了一个完整的</a:t>
            </a:r>
            <a:r>
              <a:rPr kumimoji="1" lang="en-US" altLang="zh-CN" dirty="0"/>
              <a:t>FRB</a:t>
            </a:r>
            <a:r>
              <a:rPr kumimoji="1" lang="zh-CN" altLang="en-US" dirty="0"/>
              <a:t>脉冲信号搜寻</a:t>
            </a:r>
            <a:r>
              <a:rPr kumimoji="1" lang="en-US" altLang="zh-CN" dirty="0"/>
              <a:t>pipeline</a:t>
            </a:r>
            <a:r>
              <a:rPr kumimoji="1" lang="zh-CN" altLang="en-US" dirty="0"/>
              <a:t>。</a:t>
            </a:r>
            <a:r>
              <a:rPr kumimoji="1" lang="en-US" altLang="zh-CN" dirty="0" err="1"/>
              <a:t>TransientX</a:t>
            </a:r>
            <a:r>
              <a:rPr kumimoji="1" lang="zh-CN" altLang="en-US" dirty="0"/>
              <a:t>的搜寻也是如此，经过消色散以后的信号在高低频率脉冲的到达时间基本一致。但是在望远镜长时间观测并给出大数据量的</a:t>
            </a:r>
            <a:r>
              <a:rPr kumimoji="1" lang="en-US" altLang="zh-CN" dirty="0"/>
              <a:t>fits</a:t>
            </a:r>
            <a:r>
              <a:rPr kumimoji="1" lang="zh-CN" altLang="en-US" dirty="0"/>
              <a:t>文件后，由于信号的色散值未知而对每一个可疑的信号都进行的多个色散值匹配，这个过程需要耗费大量的时间精力。所以我们想要找到一个方式，能够快速有效的帮助我们找到信号的爆发时间，并尽可能的节省时间精力。所以，我们想到了无需消色散的机器学习。</a:t>
            </a:r>
          </a:p>
        </p:txBody>
      </p:sp>
    </p:spTree>
    <p:extLst>
      <p:ext uri="{BB962C8B-B14F-4D97-AF65-F5344CB8AC3E}">
        <p14:creationId xmlns:p14="http://schemas.microsoft.com/office/powerpoint/2010/main" val="312884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主要的想法就是跳过传统信号搜寻</a:t>
            </a:r>
            <a:r>
              <a:rPr kumimoji="1" lang="en-US" altLang="zh-CN" dirty="0"/>
              <a:t>pipeline</a:t>
            </a:r>
            <a:r>
              <a:rPr kumimoji="1" lang="zh-CN" altLang="en-US" dirty="0"/>
              <a:t>的中间步骤，直接将原始数据与神经网络对接起来，省去数据处理过程中多个色散值匹配消色散，去射频干扰的步骤，节省大量时间，提高搜寻的速度。我们选择的是</a:t>
            </a:r>
            <a:r>
              <a:rPr kumimoji="1" lang="en-US" altLang="zh-CN" dirty="0" err="1"/>
              <a:t>pytorch</a:t>
            </a:r>
            <a:r>
              <a:rPr kumimoji="1" lang="zh-CN" altLang="en-US" dirty="0"/>
              <a:t>框架下 </a:t>
            </a:r>
            <a:r>
              <a:rPr kumimoji="1" lang="en-US" altLang="zh-CN" dirty="0" err="1"/>
              <a:t>EfficientNet</a:t>
            </a:r>
            <a:r>
              <a:rPr kumimoji="1" lang="zh-CN" altLang="en-US" dirty="0"/>
              <a:t>模型。接下来就是我们的方法与数据</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a:p>
            <a:endParaRPr kumimoji="1" lang="zh-CN" altLang="en-US" dirty="0"/>
          </a:p>
        </p:txBody>
      </p:sp>
    </p:spTree>
    <p:extLst>
      <p:ext uri="{BB962C8B-B14F-4D97-AF65-F5344CB8AC3E}">
        <p14:creationId xmlns:p14="http://schemas.microsoft.com/office/powerpoint/2010/main" val="300196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024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首先是我们为什么要选</a:t>
            </a:r>
            <a:r>
              <a:rPr kumimoji="1" lang="en-US" altLang="zh-CN" dirty="0" err="1"/>
              <a:t>EfficientNet</a:t>
            </a:r>
            <a:r>
              <a:rPr kumimoji="1" lang="zh-CN" altLang="en-US" dirty="0"/>
              <a:t>模型？ </a:t>
            </a:r>
            <a:r>
              <a:rPr kumimoji="1" lang="en-US" altLang="zh-CN" dirty="0" err="1"/>
              <a:t>EfficientNet</a:t>
            </a:r>
            <a:r>
              <a:rPr kumimoji="1" lang="zh-CN" altLang="en-US" dirty="0"/>
              <a:t>在典型的神经网络上综合扩展网络的宽度，深度以及图像分辨率，模型网络扩展单一维度会出现很多问题，例如梯度消失，计算量太大而无法很好的训练模型，等。</a:t>
            </a:r>
            <a:r>
              <a:rPr kumimoji="1" lang="en-US" altLang="zh-CN" dirty="0" err="1"/>
              <a:t>EfficientNet</a:t>
            </a:r>
            <a:r>
              <a:rPr kumimoji="1" lang="zh-CN" altLang="en-US" dirty="0"/>
              <a:t>很好的权衡了只扩展一个维度而带来的各种问题。</a:t>
            </a:r>
            <a:endParaRPr kumimoji="1" lang="en-US" altLang="zh-CN" dirty="0"/>
          </a:p>
          <a:p>
            <a:r>
              <a:rPr kumimoji="1" lang="zh-CN" altLang="en-US" dirty="0"/>
              <a:t>基于</a:t>
            </a:r>
            <a:r>
              <a:rPr kumimoji="1" lang="en-US" altLang="zh-CN" dirty="0" err="1"/>
              <a:t>Imagenet</a:t>
            </a:r>
            <a:r>
              <a:rPr kumimoji="1" lang="zh-CN" altLang="en-US" dirty="0"/>
              <a:t>数据集，作者也给出了</a:t>
            </a:r>
            <a:r>
              <a:rPr kumimoji="1" lang="en-US" altLang="zh-CN" dirty="0" err="1"/>
              <a:t>EfficientNet</a:t>
            </a:r>
            <a:r>
              <a:rPr kumimoji="1" lang="zh-CN" altLang="en-US" dirty="0"/>
              <a:t>与其他网络的准确率对比，它能够很好在训练参数更少的情况下做到准确率更高。所以我们选择了</a:t>
            </a:r>
            <a:r>
              <a:rPr kumimoji="1" lang="en-US" altLang="zh-CN" dirty="0" err="1"/>
              <a:t>EfficientNet</a:t>
            </a:r>
            <a:r>
              <a:rPr kumimoji="1" lang="zh-CN" altLang="en-US" dirty="0"/>
              <a:t>。</a:t>
            </a:r>
            <a:endParaRPr kumimoji="1" lang="en-US" altLang="zh-CN" dirty="0"/>
          </a:p>
          <a:p>
            <a:endParaRPr kumimoji="1" lang="zh-CN" altLang="en-US" dirty="0"/>
          </a:p>
        </p:txBody>
      </p:sp>
    </p:spTree>
    <p:extLst>
      <p:ext uri="{BB962C8B-B14F-4D97-AF65-F5344CB8AC3E}">
        <p14:creationId xmlns:p14="http://schemas.microsoft.com/office/powerpoint/2010/main" val="245165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kumimoji="1" lang="zh-CN" altLang="en-US" dirty="0"/>
              <a:t>前面提到大多数</a:t>
            </a:r>
            <a:r>
              <a:rPr kumimoji="1" lang="en-US" altLang="zh-CN" dirty="0"/>
              <a:t>FRB</a:t>
            </a:r>
            <a:r>
              <a:rPr kumimoji="1" lang="zh-CN" altLang="en-US" dirty="0"/>
              <a:t>信号都是由</a:t>
            </a:r>
            <a:r>
              <a:rPr kumimoji="1" lang="en-US" altLang="zh-CN" dirty="0"/>
              <a:t>FAST</a:t>
            </a:r>
            <a:r>
              <a:rPr kumimoji="1" lang="zh-CN" altLang="en-US" dirty="0"/>
              <a:t>望远镜观测到的，所以我们主要是针对</a:t>
            </a:r>
            <a:r>
              <a:rPr kumimoji="1" lang="en-US" altLang="zh-CN" dirty="0"/>
              <a:t>FAST19</a:t>
            </a:r>
            <a:r>
              <a:rPr kumimoji="1" lang="zh-CN" altLang="en-US" dirty="0"/>
              <a:t>波束进行模拟。我们主要是采用罗睿老师</a:t>
            </a:r>
            <a:r>
              <a:rPr kumimoji="1" lang="en-US" altLang="zh-CN" dirty="0"/>
              <a:t>2022</a:t>
            </a:r>
            <a:r>
              <a:rPr kumimoji="1" lang="zh-CN" altLang="en-US" dirty="0"/>
              <a:t>年发布在</a:t>
            </a:r>
            <a:r>
              <a:rPr kumimoji="1" lang="en-US" altLang="zh-CN" dirty="0"/>
              <a:t>MN</a:t>
            </a:r>
            <a:r>
              <a:rPr kumimoji="1" lang="zh-CN" altLang="en-US" dirty="0"/>
              <a:t>上的的</a:t>
            </a:r>
            <a:r>
              <a:rPr kumimoji="1" lang="en-US" altLang="zh-CN" dirty="0" err="1"/>
              <a:t>SimulateSearch</a:t>
            </a:r>
            <a:r>
              <a:rPr kumimoji="1" lang="zh-CN" altLang="en-US" dirty="0"/>
              <a:t>软件，根据</a:t>
            </a:r>
            <a:r>
              <a:rPr kumimoji="1" lang="en-US" altLang="zh-CN" dirty="0"/>
              <a:t>FAST19</a:t>
            </a:r>
            <a:r>
              <a:rPr kumimoji="1" lang="zh-CN" altLang="en-US" dirty="0"/>
              <a:t>波束的真实位置参数信息，给定我们想要的信号爆发的参数信息，并将每个波束的子图放置在与</a:t>
            </a:r>
            <a:r>
              <a:rPr kumimoji="1" lang="en-US" altLang="zh-CN" dirty="0"/>
              <a:t>FAST</a:t>
            </a:r>
            <a:r>
              <a:rPr kumimoji="1" lang="zh-CN" altLang="en-US" dirty="0"/>
              <a:t>真实波束一致的位置，有信号的样本标签设为</a:t>
            </a:r>
            <a:r>
              <a:rPr kumimoji="1" lang="en-US" altLang="zh-CN" dirty="0"/>
              <a:t>1</a:t>
            </a:r>
            <a:r>
              <a:rPr kumimoji="1" lang="zh-CN" altLang="en-US" dirty="0"/>
              <a:t>，无信号的样本标签设为</a:t>
            </a:r>
            <a:r>
              <a:rPr kumimoji="1" lang="en-US" altLang="zh-CN" dirty="0"/>
              <a:t>0.</a:t>
            </a:r>
            <a:r>
              <a:rPr kumimoji="1" lang="zh-CN" altLang="en-US" dirty="0"/>
              <a:t>来构成我们的训练数据集。</a:t>
            </a:r>
          </a:p>
        </p:txBody>
      </p:sp>
    </p:spTree>
    <p:extLst>
      <p:ext uri="{BB962C8B-B14F-4D97-AF65-F5344CB8AC3E}">
        <p14:creationId xmlns:p14="http://schemas.microsoft.com/office/powerpoint/2010/main" val="2608120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60ec083001bee"/>
          <p:cNvPicPr>
            <a:picLocks noChangeAspect="1"/>
          </p:cNvPicPr>
          <p:nvPr userDrawn="1"/>
        </p:nvPicPr>
        <p:blipFill>
          <a:blip r:embed="rId2">
            <a:lum bright="-6000" contrast="-6000"/>
          </a:blip>
          <a:stretch>
            <a:fillRect/>
          </a:stretch>
        </p:blipFill>
        <p:spPr>
          <a:xfrm rot="5400000" flipH="1">
            <a:off x="2667635" y="-2667000"/>
            <a:ext cx="6857365" cy="12191365"/>
          </a:xfrm>
          <a:prstGeom prst="rect">
            <a:avLst/>
          </a:prstGeom>
        </p:spPr>
      </p:pic>
      <p:pic>
        <p:nvPicPr>
          <p:cNvPr id="4" name="图片 3" descr="3"/>
          <p:cNvPicPr>
            <a:picLocks noChangeAspect="1"/>
          </p:cNvPicPr>
          <p:nvPr userDrawn="1"/>
        </p:nvPicPr>
        <p:blipFill>
          <a:blip r:embed="rId3">
            <a:lum bright="-6000" contrast="-6000"/>
          </a:blip>
          <a:srcRect t="43788" r="13919"/>
          <a:stretch>
            <a:fillRect/>
          </a:stretch>
        </p:blipFill>
        <p:spPr>
          <a:xfrm rot="10800000" flipH="1" flipV="1">
            <a:off x="0" y="1905"/>
            <a:ext cx="5902325" cy="6855460"/>
          </a:xfrm>
          <a:prstGeom prst="rect">
            <a:avLst/>
          </a:prstGeom>
        </p:spPr>
      </p:pic>
      <p:pic>
        <p:nvPicPr>
          <p:cNvPr id="2" name="图片 1" descr="3"/>
          <p:cNvPicPr>
            <a:picLocks noChangeAspect="1"/>
          </p:cNvPicPr>
          <p:nvPr userDrawn="1"/>
        </p:nvPicPr>
        <p:blipFill>
          <a:blip r:embed="rId3">
            <a:lum bright="-6000" contrast="-6000"/>
          </a:blip>
          <a:srcRect l="23356" r="37331" b="44038"/>
          <a:stretch>
            <a:fillRect/>
          </a:stretch>
        </p:blipFill>
        <p:spPr>
          <a:xfrm rot="10800000" flipH="1" flipV="1">
            <a:off x="9496425" y="1270"/>
            <a:ext cx="2695575" cy="6856730"/>
          </a:xfrm>
          <a:prstGeom prst="rect">
            <a:avLst/>
          </a:prstGeom>
        </p:spPr>
      </p:pic>
      <p:sp>
        <p:nvSpPr>
          <p:cNvPr id="3" name="矩形 2"/>
          <p:cNvSpPr/>
          <p:nvPr userDrawn="1"/>
        </p:nvSpPr>
        <p:spPr>
          <a:xfrm>
            <a:off x="1663065" y="2522855"/>
            <a:ext cx="1233170" cy="633730"/>
          </a:xfrm>
          <a:prstGeom prst="rect">
            <a:avLst/>
          </a:prstGeom>
          <a:solidFill>
            <a:srgbClr val="080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10146030" y="2250440"/>
            <a:ext cx="923925" cy="905510"/>
          </a:xfrm>
          <a:custGeom>
            <a:avLst/>
            <a:gdLst>
              <a:gd name="connisteX0" fmla="*/ 0 w 634365"/>
              <a:gd name="connsiteY0" fmla="*/ 109220 h 616585"/>
              <a:gd name="connisteX1" fmla="*/ 579755 w 634365"/>
              <a:gd name="connsiteY1" fmla="*/ 616585 h 616585"/>
              <a:gd name="connisteX2" fmla="*/ 634365 w 634365"/>
              <a:gd name="connsiteY2" fmla="*/ 453390 h 616585"/>
              <a:gd name="connisteX3" fmla="*/ 127000 w 634365"/>
              <a:gd name="connsiteY3" fmla="*/ 0 h 616585"/>
              <a:gd name="connisteX4" fmla="*/ 54610 w 634365"/>
              <a:gd name="connsiteY4" fmla="*/ 109220 h 61658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34365" h="616585">
                <a:moveTo>
                  <a:pt x="0" y="109220"/>
                </a:moveTo>
                <a:lnTo>
                  <a:pt x="579755" y="616585"/>
                </a:lnTo>
                <a:lnTo>
                  <a:pt x="634365" y="453390"/>
                </a:lnTo>
                <a:lnTo>
                  <a:pt x="127000" y="0"/>
                </a:lnTo>
                <a:lnTo>
                  <a:pt x="54610" y="109220"/>
                </a:lnTo>
              </a:path>
            </a:pathLst>
          </a:custGeom>
          <a:solidFill>
            <a:srgbClr val="120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6294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42639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9490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8218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85089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22771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3439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83760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9170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0759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36269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93798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30971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45874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32416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738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53225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12156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17902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1852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54214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30168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0882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825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11350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74169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41608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07750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8112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6972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3584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91817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64148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68412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92622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33816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5655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857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5662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63263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9678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4196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52766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36079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3657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75469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85491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0312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68956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1961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76227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134411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4540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35277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86119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28558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447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97747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47843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476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79230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18633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69805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6949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9958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TextBox 2"/>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2267456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636600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70478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8022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3291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9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805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08417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Lst>
  <p:hf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73630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645F6D8B-C42C-6C8C-DF78-A10CE4E23A7F}"/>
              </a:ext>
            </a:extLst>
          </p:cNvPr>
          <p:cNvSpPr txBox="1"/>
          <p:nvPr/>
        </p:nvSpPr>
        <p:spPr>
          <a:xfrm>
            <a:off x="1276957" y="1578924"/>
            <a:ext cx="9638086" cy="1077218"/>
          </a:xfrm>
          <a:prstGeom prst="rect">
            <a:avLst/>
          </a:prstGeom>
          <a:noFill/>
        </p:spPr>
        <p:txBody>
          <a:bodyPr wrap="square" rtlCol="0">
            <a:spAutoFit/>
          </a:bodyPr>
          <a:lstStyle/>
          <a:p>
            <a:pPr algn="ctr"/>
            <a:r>
              <a:rPr lang="en" altLang="zh-CN"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A DM-free scheme for fast radio burst</a:t>
            </a:r>
            <a:r>
              <a:rPr lang="zh-CN" altLang="en-US"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 </a:t>
            </a:r>
            <a:r>
              <a:rPr lang="en" altLang="zh-CN"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search</a:t>
            </a:r>
            <a:r>
              <a:rPr lang="zh-CN" altLang="en-US"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 </a:t>
            </a:r>
            <a:endParaRPr lang="en-US" altLang="zh-CN" sz="3200" b="1" dirty="0">
              <a:latin typeface="Times New Roman" panose="02020603050405020304" pitchFamily="18" charset="0"/>
              <a:ea typeface="优设标题黑" panose="00000500000000000000" pitchFamily="2" charset="-122"/>
              <a:cs typeface="Times New Roman" panose="02020603050405020304" pitchFamily="18" charset="0"/>
              <a:sym typeface="+mn-lt"/>
            </a:endParaRPr>
          </a:p>
          <a:p>
            <a:pPr algn="ctr"/>
            <a:r>
              <a:rPr lang="en" altLang="zh-CN"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in multibeam data</a:t>
            </a:r>
            <a:r>
              <a:rPr lang="zh-CN" altLang="en-US"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 </a:t>
            </a:r>
            <a:r>
              <a:rPr lang="en" altLang="zh-CN" sz="3200" b="1" dirty="0">
                <a:latin typeface="Times New Roman" panose="02020603050405020304" pitchFamily="18" charset="0"/>
                <a:ea typeface="优设标题黑" panose="00000500000000000000" pitchFamily="2" charset="-122"/>
                <a:cs typeface="Times New Roman" panose="02020603050405020304" pitchFamily="18" charset="0"/>
                <a:sym typeface="+mn-lt"/>
              </a:rPr>
              <a:t>based on </a:t>
            </a:r>
            <a:r>
              <a:rPr lang="en" altLang="zh-CN" sz="3200" b="1" dirty="0" err="1">
                <a:latin typeface="Times New Roman" panose="02020603050405020304" pitchFamily="18" charset="0"/>
                <a:ea typeface="优设标题黑" panose="00000500000000000000" pitchFamily="2" charset="-122"/>
                <a:cs typeface="Times New Roman" panose="02020603050405020304" pitchFamily="18" charset="0"/>
                <a:sym typeface="+mn-lt"/>
              </a:rPr>
              <a:t>EfficientNet</a:t>
            </a:r>
            <a:endParaRPr lang="en" altLang="zh-CN" sz="3200" b="1" dirty="0">
              <a:latin typeface="Times New Roman" panose="02020603050405020304" pitchFamily="18" charset="0"/>
              <a:ea typeface="优设标题黑" panose="00000500000000000000" pitchFamily="2" charset="-122"/>
              <a:cs typeface="Times New Roman" panose="02020603050405020304" pitchFamily="18" charset="0"/>
              <a:sym typeface="+mn-lt"/>
            </a:endParaRPr>
          </a:p>
        </p:txBody>
      </p:sp>
      <p:sp>
        <p:nvSpPr>
          <p:cNvPr id="11" name="文本框 10">
            <a:extLst>
              <a:ext uri="{FF2B5EF4-FFF2-40B4-BE49-F238E27FC236}">
                <a16:creationId xmlns:a16="http://schemas.microsoft.com/office/drawing/2014/main" id="{8C2D8AFF-E8F3-0D1E-908E-BB36D582A6F6}"/>
              </a:ext>
            </a:extLst>
          </p:cNvPr>
          <p:cNvSpPr txBox="1"/>
          <p:nvPr/>
        </p:nvSpPr>
        <p:spPr>
          <a:xfrm>
            <a:off x="4649656" y="3552615"/>
            <a:ext cx="2680647" cy="427746"/>
          </a:xfrm>
          <a:prstGeom prst="rect">
            <a:avLst/>
          </a:prstGeom>
          <a:noFill/>
        </p:spPr>
        <p:txBody>
          <a:bodyPr wrap="square" rtlCol="0" anchor="t">
            <a:spAutoFit/>
          </a:bodyPr>
          <a:lstStyle/>
          <a:p>
            <a:pPr algn="ctr">
              <a:lnSpc>
                <a:spcPct val="120000"/>
              </a:lnSpc>
            </a:pPr>
            <a:r>
              <a:rPr lang="en-US" altLang="zh-CN" sz="2000" dirty="0">
                <a:latin typeface="Times New Roman" panose="02020603050405020304" pitchFamily="18" charset="0"/>
                <a:cs typeface="Times New Roman" panose="02020603050405020304" pitchFamily="18" charset="0"/>
                <a:sym typeface="+mn-lt"/>
              </a:rPr>
              <a:t>Yao Chen</a:t>
            </a:r>
            <a:r>
              <a:rPr lang="zh-CN" altLang="en-US" sz="2000" dirty="0">
                <a:latin typeface="Times New Roman" panose="02020603050405020304" pitchFamily="18" charset="0"/>
                <a:cs typeface="Times New Roman" panose="02020603050405020304" pitchFamily="18" charset="0"/>
                <a:sym typeface="+mn-lt"/>
              </a:rPr>
              <a:t>（陈瑶）</a:t>
            </a:r>
          </a:p>
        </p:txBody>
      </p:sp>
      <p:sp>
        <p:nvSpPr>
          <p:cNvPr id="13" name="文本框 12">
            <a:extLst>
              <a:ext uri="{FF2B5EF4-FFF2-40B4-BE49-F238E27FC236}">
                <a16:creationId xmlns:a16="http://schemas.microsoft.com/office/drawing/2014/main" id="{5EFB4401-CB90-7896-B3CC-8E5863D6FD32}"/>
              </a:ext>
            </a:extLst>
          </p:cNvPr>
          <p:cNvSpPr txBox="1"/>
          <p:nvPr/>
        </p:nvSpPr>
        <p:spPr>
          <a:xfrm>
            <a:off x="4755675" y="4134255"/>
            <a:ext cx="2917020" cy="369332"/>
          </a:xfrm>
          <a:prstGeom prst="rect">
            <a:avLst/>
          </a:prstGeom>
          <a:noFill/>
        </p:spPr>
        <p:txBody>
          <a:bodyPr wrap="square" rtlCol="0">
            <a:spAutoFit/>
          </a:bodyPr>
          <a:lstStyle/>
          <a:p>
            <a:r>
              <a:rPr lang="en-US" altLang="zh-CN" dirty="0" err="1">
                <a:latin typeface="Times New Roman" panose="02020603050405020304" pitchFamily="18" charset="0"/>
                <a:cs typeface="Times New Roman" panose="02020603050405020304" pitchFamily="18" charset="0"/>
                <a:sym typeface="+mn-lt"/>
              </a:rPr>
              <a:t>GuangZhou</a:t>
            </a:r>
            <a:r>
              <a:rPr lang="en-US" altLang="zh-CN" dirty="0">
                <a:latin typeface="Times New Roman" panose="02020603050405020304" pitchFamily="18" charset="0"/>
                <a:cs typeface="Times New Roman" panose="02020603050405020304" pitchFamily="18" charset="0"/>
                <a:sym typeface="+mn-lt"/>
              </a:rPr>
              <a:t> University</a:t>
            </a:r>
          </a:p>
        </p:txBody>
      </p:sp>
      <p:pic>
        <p:nvPicPr>
          <p:cNvPr id="4" name="图片 3">
            <a:extLst>
              <a:ext uri="{FF2B5EF4-FFF2-40B4-BE49-F238E27FC236}">
                <a16:creationId xmlns:a16="http://schemas.microsoft.com/office/drawing/2014/main" id="{1F9FDD64-DCC2-57D6-EC81-3EB4D11B2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5" y="123954"/>
            <a:ext cx="842681" cy="842681"/>
          </a:xfrm>
          <a:prstGeom prst="rect">
            <a:avLst/>
          </a:prstGeom>
        </p:spPr>
      </p:pic>
      <p:sp>
        <p:nvSpPr>
          <p:cNvPr id="5" name="文本框 4">
            <a:extLst>
              <a:ext uri="{FF2B5EF4-FFF2-40B4-BE49-F238E27FC236}">
                <a16:creationId xmlns:a16="http://schemas.microsoft.com/office/drawing/2014/main" id="{23AD365A-D4E5-8260-CA26-2E29B1EE3392}"/>
              </a:ext>
            </a:extLst>
          </p:cNvPr>
          <p:cNvSpPr txBox="1"/>
          <p:nvPr/>
        </p:nvSpPr>
        <p:spPr>
          <a:xfrm>
            <a:off x="1380513" y="5298188"/>
            <a:ext cx="9218934" cy="923330"/>
          </a:xfrm>
          <a:prstGeom prst="rect">
            <a:avLst/>
          </a:prstGeom>
          <a:noFill/>
        </p:spPr>
        <p:txBody>
          <a:bodyPr wrap="square" rtlCol="0">
            <a:spAutoFit/>
          </a:bodyPr>
          <a:lstStyle/>
          <a:p>
            <a:pPr algn="ctr"/>
            <a:r>
              <a:rPr lang="en" altLang="zh-CN" dirty="0" err="1">
                <a:effectLst/>
                <a:latin typeface="Times New Roman" panose="02020603050405020304" pitchFamily="18" charset="0"/>
                <a:cs typeface="Times New Roman" panose="02020603050405020304" pitchFamily="18" charset="0"/>
              </a:rPr>
              <a:t>Shiqian</a:t>
            </a:r>
            <a:r>
              <a:rPr lang="en" altLang="zh-CN" dirty="0">
                <a:effectLst/>
                <a:latin typeface="Times New Roman" panose="02020603050405020304" pitchFamily="18" charset="0"/>
                <a:cs typeface="Times New Roman" panose="02020603050405020304" pitchFamily="18" charset="0"/>
              </a:rPr>
              <a:t> Zhao(GZHU)  </a:t>
            </a:r>
            <a:r>
              <a:rPr lang="en" altLang="zh-CN" dirty="0" err="1">
                <a:effectLst/>
                <a:latin typeface="Times New Roman" panose="02020603050405020304" pitchFamily="18" charset="0"/>
                <a:cs typeface="Times New Roman" panose="02020603050405020304" pitchFamily="18" charset="0"/>
              </a:rPr>
              <a:t>Chengbing</a:t>
            </a:r>
            <a:r>
              <a:rPr lang="en" altLang="zh-CN" dirty="0">
                <a:effectLst/>
                <a:latin typeface="Times New Roman" panose="02020603050405020304" pitchFamily="18" charset="0"/>
                <a:cs typeface="Times New Roman" panose="02020603050405020304" pitchFamily="18" charset="0"/>
              </a:rPr>
              <a:t> Lyu(GZHU)  </a:t>
            </a:r>
            <a:r>
              <a:rPr lang="en" altLang="zh-CN" dirty="0" err="1">
                <a:effectLst/>
                <a:latin typeface="Times New Roman" panose="02020603050405020304" pitchFamily="18" charset="0"/>
                <a:cs typeface="Times New Roman" panose="02020603050405020304" pitchFamily="18" charset="0"/>
              </a:rPr>
              <a:t>Georgo</a:t>
            </a:r>
            <a:r>
              <a:rPr lang="en" altLang="zh-CN" dirty="0">
                <a:effectLst/>
                <a:latin typeface="Times New Roman" panose="02020603050405020304" pitchFamily="18" charset="0"/>
                <a:cs typeface="Times New Roman" panose="02020603050405020304" pitchFamily="18" charset="0"/>
              </a:rPr>
              <a:t> Hobbs(CSIRO) </a:t>
            </a:r>
            <a:endParaRPr lang="en" altLang="zh-CN" dirty="0">
              <a:latin typeface="Times New Roman" panose="02020603050405020304" pitchFamily="18" charset="0"/>
              <a:cs typeface="Times New Roman" panose="02020603050405020304" pitchFamily="18" charset="0"/>
            </a:endParaRPr>
          </a:p>
          <a:p>
            <a:pPr algn="ctr"/>
            <a:r>
              <a:rPr lang="en-US" altLang="zh-CN" sz="1800" dirty="0">
                <a:effectLst/>
                <a:latin typeface="Times New Roman" panose="02020603050405020304" pitchFamily="18" charset="0"/>
                <a:cs typeface="Times New Roman" panose="02020603050405020304" pitchFamily="18" charset="0"/>
              </a:rPr>
              <a:t>  </a:t>
            </a:r>
            <a:endParaRPr lang="en" altLang="zh-CN" dirty="0">
              <a:latin typeface="Times New Roman" panose="02020603050405020304" pitchFamily="18" charset="0"/>
              <a:cs typeface="Times New Roman" panose="02020603050405020304" pitchFamily="18" charset="0"/>
            </a:endParaRPr>
          </a:p>
          <a:p>
            <a:pPr algn="ctr"/>
            <a:endParaRPr kumimoji="1"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F2DBCAA0-69B7-5E77-5F4D-0C9C23B9128C}"/>
              </a:ext>
            </a:extLst>
          </p:cNvPr>
          <p:cNvSpPr txBox="1"/>
          <p:nvPr/>
        </p:nvSpPr>
        <p:spPr>
          <a:xfrm>
            <a:off x="3319263" y="4697931"/>
            <a:ext cx="6176269" cy="369332"/>
          </a:xfrm>
          <a:prstGeom prst="rect">
            <a:avLst/>
          </a:prstGeom>
          <a:noFill/>
        </p:spPr>
        <p:txBody>
          <a:bodyPr wrap="square" rtlCol="0">
            <a:spAutoFit/>
          </a:bodyPr>
          <a:lstStyle/>
          <a:p>
            <a:r>
              <a:rPr lang="en" altLang="zh-CN" dirty="0">
                <a:effectLst/>
                <a:latin typeface="Times New Roman" panose="02020603050405020304" pitchFamily="18" charset="0"/>
                <a:cs typeface="Times New Roman" panose="02020603050405020304" pitchFamily="18" charset="0"/>
              </a:rPr>
              <a:t>Supervisor</a:t>
            </a:r>
            <a:r>
              <a:rPr lang="zh-CN" altLang="en-US" dirty="0">
                <a:effectLst/>
                <a:latin typeface="Times New Roman" panose="02020603050405020304" pitchFamily="18" charset="0"/>
                <a:cs typeface="Times New Roman" panose="02020603050405020304" pitchFamily="18" charset="0"/>
              </a:rPr>
              <a:t>：</a:t>
            </a:r>
            <a:r>
              <a:rPr lang="en" altLang="zh-CN" dirty="0">
                <a:effectLst/>
                <a:latin typeface="Times New Roman" panose="02020603050405020304" pitchFamily="18" charset="0"/>
                <a:cs typeface="Times New Roman" panose="02020603050405020304" pitchFamily="18" charset="0"/>
              </a:rPr>
              <a:t> Rui Luo</a:t>
            </a:r>
            <a:r>
              <a:rPr lang="en-US" altLang="zh-CN" dirty="0">
                <a:latin typeface="Times New Roman" panose="02020603050405020304" pitchFamily="18" charset="0"/>
                <a:cs typeface="Times New Roman" panose="02020603050405020304" pitchFamily="18" charset="0"/>
              </a:rPr>
              <a:t>(GZHU)</a:t>
            </a:r>
            <a:r>
              <a:rPr lang="zh-CN" altLang="en-US" dirty="0">
                <a:effectLst/>
                <a:latin typeface="Times New Roman" panose="02020603050405020304" pitchFamily="18" charset="0"/>
                <a:cs typeface="Times New Roman" panose="02020603050405020304" pitchFamily="18" charset="0"/>
              </a:rPr>
              <a:t> </a:t>
            </a:r>
            <a:r>
              <a:rPr lang="en-US" altLang="zh-CN" dirty="0">
                <a:effectLst/>
                <a:latin typeface="Times New Roman" panose="02020603050405020304" pitchFamily="18" charset="0"/>
                <a:cs typeface="Times New Roman" panose="02020603050405020304" pitchFamily="18" charset="0"/>
              </a:rPr>
              <a:t> Chen Wang(CSIRO) </a:t>
            </a:r>
          </a:p>
        </p:txBody>
      </p:sp>
    </p:spTree>
    <p:extLst>
      <p:ext uri="{BB962C8B-B14F-4D97-AF65-F5344CB8AC3E}">
        <p14:creationId xmlns:p14="http://schemas.microsoft.com/office/powerpoint/2010/main" val="3431038197"/>
      </p:ext>
    </p:extLst>
  </p:cSld>
  <p:clrMapOvr>
    <a:masterClrMapping/>
  </p:clrMapOvr>
  <mc:AlternateContent xmlns:mc="http://schemas.openxmlformats.org/markup-compatibility/2006" xmlns:p14="http://schemas.microsoft.com/office/powerpoint/2010/main">
    <mc:Choice Requires="p14">
      <p:transition spd="slow" p14:dur="2000" advTm="27181"/>
    </mc:Choice>
    <mc:Fallback xmlns="">
      <p:transition spd="slow" advTm="2718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3358A8F-E973-F0AE-F34D-FD02C504FE77}"/>
              </a:ext>
            </a:extLst>
          </p:cNvPr>
          <p:cNvSpPr txBox="1"/>
          <p:nvPr/>
        </p:nvSpPr>
        <p:spPr>
          <a:xfrm>
            <a:off x="834334" y="572758"/>
            <a:ext cx="2351991" cy="461665"/>
          </a:xfrm>
          <a:prstGeom prst="rect">
            <a:avLst/>
          </a:prstGeom>
          <a:noFill/>
        </p:spPr>
        <p:txBody>
          <a:bodyPr wrap="square" rtlCol="0">
            <a:spAutoFit/>
          </a:bodyPr>
          <a:lstStyle/>
          <a:p>
            <a:r>
              <a:rPr kumimoji="1" lang="en-US" altLang="zh-CN" sz="2400" b="1" dirty="0">
                <a:latin typeface="Times New Roman" panose="02020603050405020304" pitchFamily="18" charset="0"/>
                <a:ea typeface="SimSun" panose="02010600030101010101" pitchFamily="2" charset="-122"/>
                <a:cs typeface="Times New Roman" panose="02020603050405020304" pitchFamily="18" charset="0"/>
              </a:rPr>
              <a:t>CPU+GPU</a:t>
            </a:r>
            <a:endParaRPr kumimoji="1" lang="zh-CN" altLang="en-US" sz="2400" b="1"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37489022-11FD-6A86-AC79-A0082EEBDAC3}"/>
              </a:ext>
            </a:extLst>
          </p:cNvPr>
          <p:cNvPicPr>
            <a:picLocks noChangeAspect="1"/>
          </p:cNvPicPr>
          <p:nvPr/>
        </p:nvPicPr>
        <p:blipFill>
          <a:blip r:embed="rId3"/>
          <a:stretch>
            <a:fillRect/>
          </a:stretch>
        </p:blipFill>
        <p:spPr>
          <a:xfrm>
            <a:off x="887432" y="3057574"/>
            <a:ext cx="2989369" cy="1830810"/>
          </a:xfrm>
          <a:prstGeom prst="rect">
            <a:avLst/>
          </a:prstGeom>
        </p:spPr>
      </p:pic>
      <p:sp>
        <p:nvSpPr>
          <p:cNvPr id="3" name="文本框 2">
            <a:extLst>
              <a:ext uri="{FF2B5EF4-FFF2-40B4-BE49-F238E27FC236}">
                <a16:creationId xmlns:a16="http://schemas.microsoft.com/office/drawing/2014/main" id="{CC1B45AF-577E-1A3D-370A-B39A190526E9}"/>
              </a:ext>
            </a:extLst>
          </p:cNvPr>
          <p:cNvSpPr txBox="1"/>
          <p:nvPr/>
        </p:nvSpPr>
        <p:spPr>
          <a:xfrm>
            <a:off x="795896" y="1349734"/>
            <a:ext cx="3223644" cy="707886"/>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NVIDIA 4090 2</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GPUs </a:t>
            </a:r>
          </a:p>
          <a:p>
            <a:r>
              <a:rPr kumimoji="1" lang="en-US" altLang="zh-CN" sz="2000" dirty="0">
                <a:latin typeface="Times New Roman" panose="02020603050405020304" pitchFamily="18" charset="0"/>
                <a:cs typeface="Times New Roman" panose="02020603050405020304" pitchFamily="18" charset="0"/>
              </a:rPr>
              <a:t>CPU :storage + </a:t>
            </a:r>
            <a:r>
              <a:rPr kumimoji="1" lang="en-US" altLang="zh-CN" sz="2000" dirty="0" err="1">
                <a:latin typeface="Times New Roman" panose="02020603050405020304" pitchFamily="18" charset="0"/>
                <a:cs typeface="Times New Roman" panose="02020603050405020304" pitchFamily="18" charset="0"/>
              </a:rPr>
              <a:t>GPU:caculate</a:t>
            </a:r>
            <a:endParaRPr kumimoji="1" lang="zh-CN" altLang="en-US" sz="20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D998B9CE-ED1B-7247-A5CE-FCC040EB5E88}"/>
              </a:ext>
            </a:extLst>
          </p:cNvPr>
          <p:cNvSpPr txBox="1"/>
          <p:nvPr/>
        </p:nvSpPr>
        <p:spPr>
          <a:xfrm>
            <a:off x="4847840" y="572758"/>
            <a:ext cx="6934721" cy="2800767"/>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Train  notice:</a:t>
            </a:r>
            <a:endParaRPr kumimoji="1" lang="zh-CN" altLang="en-US" sz="2400" b="1" dirty="0">
              <a:latin typeface="Times New Roman" panose="02020603050405020304" pitchFamily="18" charset="0"/>
              <a:cs typeface="Times New Roman" panose="02020603050405020304" pitchFamily="18" charset="0"/>
            </a:endParaRPr>
          </a:p>
          <a:p>
            <a:endParaRPr kumimoji="1" lang="en-US" altLang="zh-CN"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err="1">
                <a:latin typeface="Times New Roman" panose="02020603050405020304" pitchFamily="18" charset="0"/>
                <a:cs typeface="Times New Roman" panose="02020603050405020304" pitchFamily="18" charset="0"/>
              </a:rPr>
              <a:t>EfficientNet</a:t>
            </a:r>
            <a:r>
              <a:rPr kumimoji="1" lang="en-US" altLang="zh-CN" sz="2200" dirty="0">
                <a:latin typeface="Times New Roman" panose="02020603050405020304" pitchFamily="18" charset="0"/>
                <a:cs typeface="Times New Roman" panose="02020603050405020304" pitchFamily="18" charset="0"/>
              </a:rPr>
              <a:t> B0 Network model, 224x224</a:t>
            </a: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a:latin typeface="Times New Roman" panose="02020603050405020304" pitchFamily="18" charset="0"/>
                <a:cs typeface="Times New Roman" panose="02020603050405020304" pitchFamily="18" charset="0"/>
              </a:rPr>
              <a:t>image</a:t>
            </a: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a:latin typeface="Times New Roman" panose="02020603050405020304" pitchFamily="18" charset="0"/>
                <a:cs typeface="Times New Roman" panose="02020603050405020304" pitchFamily="18" charset="0"/>
              </a:rPr>
              <a:t>resolution</a:t>
            </a:r>
            <a:r>
              <a:rPr kumimoji="1" lang="zh-CN" altLang="en-US" sz="2200" dirty="0">
                <a:latin typeface="Times New Roman" panose="02020603050405020304" pitchFamily="18" charset="0"/>
                <a:cs typeface="Times New Roman" panose="02020603050405020304" pitchFamily="18" charset="0"/>
              </a:rPr>
              <a:t> </a:t>
            </a:r>
            <a:endParaRPr kumimoji="1" lang="en-US" altLang="zh-CN"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a:latin typeface="Times New Roman" panose="02020603050405020304" pitchFamily="18" charset="0"/>
                <a:cs typeface="Times New Roman" panose="02020603050405020304" pitchFamily="18" charset="0"/>
              </a:rPr>
              <a:t>Mask</a:t>
            </a: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a:latin typeface="Times New Roman" panose="02020603050405020304" pitchFamily="18" charset="0"/>
                <a:cs typeface="Times New Roman" panose="02020603050405020304" pitchFamily="18" charset="0"/>
              </a:rPr>
              <a:t>FRB signal with label 1, mask null with label 0</a:t>
            </a:r>
          </a:p>
          <a:p>
            <a:pPr marL="342900" indent="-342900">
              <a:buFont typeface="Arial" panose="020B0604020202020204" pitchFamily="34" charset="0"/>
              <a:buChar char="•"/>
            </a:pPr>
            <a:r>
              <a:rPr kumimoji="1" lang="en-US" altLang="zh-CN" sz="2200" dirty="0">
                <a:latin typeface="Times New Roman" panose="02020603050405020304" pitchFamily="18" charset="0"/>
                <a:cs typeface="Times New Roman" panose="02020603050405020304" pitchFamily="18" charset="0"/>
              </a:rPr>
              <a:t> </a:t>
            </a:r>
            <a:r>
              <a:rPr kumimoji="1" lang="en-US" altLang="zh-CN" sz="2200" dirty="0" err="1">
                <a:latin typeface="Times New Roman" panose="02020603050405020304" pitchFamily="18" charset="0"/>
                <a:cs typeface="Times New Roman" panose="02020603050405020304" pitchFamily="18" charset="0"/>
              </a:rPr>
              <a:t>CrossEntropyLoss</a:t>
            </a:r>
            <a:r>
              <a:rPr kumimoji="1" lang="en-US" altLang="zh-CN" sz="2200" dirty="0">
                <a:latin typeface="Times New Roman" panose="02020603050405020304" pitchFamily="18" charset="0"/>
                <a:cs typeface="Times New Roman" panose="02020603050405020304" pitchFamily="18" charset="0"/>
              </a:rPr>
              <a:t> </a:t>
            </a: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err="1">
                <a:latin typeface="Times New Roman" panose="02020603050405020304" pitchFamily="18" charset="0"/>
                <a:cs typeface="Times New Roman" panose="02020603050405020304" pitchFamily="18" charset="0"/>
              </a:rPr>
              <a:t>caculate</a:t>
            </a:r>
            <a:r>
              <a:rPr kumimoji="1" lang="en-US" altLang="zh-CN" sz="2200" dirty="0">
                <a:latin typeface="Times New Roman" panose="02020603050405020304" pitchFamily="18" charset="0"/>
                <a:cs typeface="Times New Roman" panose="02020603050405020304" pitchFamily="18" charset="0"/>
              </a:rPr>
              <a:t> loss </a:t>
            </a:r>
            <a:endParaRPr kumimoji="1" lang="zh-CN" altLang="en-US"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200" dirty="0">
                <a:latin typeface="Times New Roman" panose="02020603050405020304" pitchFamily="18" charset="0"/>
                <a:cs typeface="Times New Roman" panose="02020603050405020304" pitchFamily="18" charset="0"/>
              </a:rPr>
              <a:t> Learning rate  follow cosine function and L2 regularization </a:t>
            </a:r>
            <a:endParaRPr kumimoji="1" lang="zh-CN" altLang="en-US" sz="2200" dirty="0">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9E98267-7C90-17BF-ADC9-4770567BA721}"/>
              </a:ext>
            </a:extLst>
          </p:cNvPr>
          <p:cNvPicPr>
            <a:picLocks noChangeAspect="1"/>
          </p:cNvPicPr>
          <p:nvPr/>
        </p:nvPicPr>
        <p:blipFill>
          <a:blip r:embed="rId4"/>
          <a:stretch>
            <a:fillRect/>
          </a:stretch>
        </p:blipFill>
        <p:spPr>
          <a:xfrm>
            <a:off x="5604442" y="3429000"/>
            <a:ext cx="4911007" cy="2108229"/>
          </a:xfrm>
          <a:prstGeom prst="rect">
            <a:avLst/>
          </a:prstGeom>
        </p:spPr>
      </p:pic>
      <p:sp>
        <p:nvSpPr>
          <p:cNvPr id="5" name="文本框 4">
            <a:extLst>
              <a:ext uri="{FF2B5EF4-FFF2-40B4-BE49-F238E27FC236}">
                <a16:creationId xmlns:a16="http://schemas.microsoft.com/office/drawing/2014/main" id="{03EEE24D-4407-5047-3211-80A3CB673F00}"/>
              </a:ext>
            </a:extLst>
          </p:cNvPr>
          <p:cNvSpPr txBox="1"/>
          <p:nvPr/>
        </p:nvSpPr>
        <p:spPr>
          <a:xfrm>
            <a:off x="11475720" y="6431280"/>
            <a:ext cx="583758" cy="369332"/>
          </a:xfrm>
          <a:prstGeom prst="rect">
            <a:avLst/>
          </a:prstGeom>
          <a:noFill/>
        </p:spPr>
        <p:txBody>
          <a:bodyPr wrap="square" rtlCol="0">
            <a:spAutoFit/>
          </a:bodyPr>
          <a:lstStyle/>
          <a:p>
            <a:r>
              <a:rPr kumimoji="1" lang="en-US" altLang="zh-CN" dirty="0"/>
              <a:t>9</a:t>
            </a:r>
            <a:endParaRPr kumimoji="1" lang="zh-CN" altLang="en-US" dirty="0"/>
          </a:p>
        </p:txBody>
      </p:sp>
    </p:spTree>
    <p:extLst>
      <p:ext uri="{BB962C8B-B14F-4D97-AF65-F5344CB8AC3E}">
        <p14:creationId xmlns:p14="http://schemas.microsoft.com/office/powerpoint/2010/main" val="1388669551"/>
      </p:ext>
    </p:extLst>
  </p:cSld>
  <p:clrMapOvr>
    <a:masterClrMapping/>
  </p:clrMapOvr>
  <mc:AlternateContent xmlns:mc="http://schemas.openxmlformats.org/markup-compatibility/2006" xmlns:p14="http://schemas.microsoft.com/office/powerpoint/2010/main">
    <mc:Choice Requires="p14">
      <p:transition spd="slow" p14:dur="2000" advTm="1196326"/>
    </mc:Choice>
    <mc:Fallback xmlns="">
      <p:transition spd="slow" advTm="119632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E8EBFB3C-2279-96D1-745A-F1C37CAA6251}"/>
              </a:ext>
            </a:extLst>
          </p:cNvPr>
          <p:cNvPicPr>
            <a:picLocks noChangeAspect="1"/>
          </p:cNvPicPr>
          <p:nvPr/>
        </p:nvPicPr>
        <p:blipFill>
          <a:blip r:embed="rId3"/>
          <a:stretch>
            <a:fillRect/>
          </a:stretch>
        </p:blipFill>
        <p:spPr>
          <a:xfrm>
            <a:off x="2420015" y="820214"/>
            <a:ext cx="5956300" cy="990600"/>
          </a:xfrm>
          <a:prstGeom prst="rect">
            <a:avLst/>
          </a:prstGeom>
        </p:spPr>
      </p:pic>
      <p:grpSp>
        <p:nvGrpSpPr>
          <p:cNvPr id="59" name="组合 58">
            <a:extLst>
              <a:ext uri="{FF2B5EF4-FFF2-40B4-BE49-F238E27FC236}">
                <a16:creationId xmlns:a16="http://schemas.microsoft.com/office/drawing/2014/main" id="{F98C1821-A7AD-49C2-6FAF-E6E49EBC2112}"/>
              </a:ext>
            </a:extLst>
          </p:cNvPr>
          <p:cNvGrpSpPr/>
          <p:nvPr/>
        </p:nvGrpSpPr>
        <p:grpSpPr>
          <a:xfrm>
            <a:off x="1103009" y="2041283"/>
            <a:ext cx="3829818" cy="4588960"/>
            <a:chOff x="556343" y="283816"/>
            <a:chExt cx="3829818" cy="4588960"/>
          </a:xfrm>
        </p:grpSpPr>
        <p:grpSp>
          <p:nvGrpSpPr>
            <p:cNvPr id="57" name="组合 56">
              <a:extLst>
                <a:ext uri="{FF2B5EF4-FFF2-40B4-BE49-F238E27FC236}">
                  <a16:creationId xmlns:a16="http://schemas.microsoft.com/office/drawing/2014/main" id="{FDEF796C-5EF1-6E79-5ACC-8C61110DAF60}"/>
                </a:ext>
              </a:extLst>
            </p:cNvPr>
            <p:cNvGrpSpPr/>
            <p:nvPr/>
          </p:nvGrpSpPr>
          <p:grpSpPr>
            <a:xfrm>
              <a:off x="556343" y="969819"/>
              <a:ext cx="2977314" cy="3902957"/>
              <a:chOff x="507497" y="897843"/>
              <a:chExt cx="2977314" cy="3902957"/>
            </a:xfrm>
          </p:grpSpPr>
          <p:pic>
            <p:nvPicPr>
              <p:cNvPr id="42" name="图片 41">
                <a:extLst>
                  <a:ext uri="{FF2B5EF4-FFF2-40B4-BE49-F238E27FC236}">
                    <a16:creationId xmlns:a16="http://schemas.microsoft.com/office/drawing/2014/main" id="{3EAC00EC-8DA5-35D9-C989-C752847DF2ED}"/>
                  </a:ext>
                </a:extLst>
              </p:cNvPr>
              <p:cNvPicPr>
                <a:picLocks noChangeAspect="1"/>
              </p:cNvPicPr>
              <p:nvPr/>
            </p:nvPicPr>
            <p:blipFill>
              <a:blip r:embed="rId4"/>
              <a:stretch>
                <a:fillRect/>
              </a:stretch>
            </p:blipFill>
            <p:spPr>
              <a:xfrm>
                <a:off x="507497" y="897843"/>
                <a:ext cx="2977314" cy="3668324"/>
              </a:xfrm>
              <a:prstGeom prst="rect">
                <a:avLst/>
              </a:prstGeom>
            </p:spPr>
          </p:pic>
          <p:sp>
            <p:nvSpPr>
              <p:cNvPr id="44" name="矩形 43">
                <a:extLst>
                  <a:ext uri="{FF2B5EF4-FFF2-40B4-BE49-F238E27FC236}">
                    <a16:creationId xmlns:a16="http://schemas.microsoft.com/office/drawing/2014/main" id="{7DCA9AB4-42FD-DDAC-F827-AD8D0F063CBC}"/>
                  </a:ext>
                </a:extLst>
              </p:cNvPr>
              <p:cNvSpPr/>
              <p:nvPr/>
            </p:nvSpPr>
            <p:spPr>
              <a:xfrm>
                <a:off x="1061244" y="1500187"/>
                <a:ext cx="567532" cy="33006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rgbClr val="FF0000"/>
                    </a:solidFill>
                  </a:ln>
                </a:endParaRPr>
              </a:p>
            </p:txBody>
          </p:sp>
          <p:sp>
            <p:nvSpPr>
              <p:cNvPr id="45" name="矩形 44">
                <a:extLst>
                  <a:ext uri="{FF2B5EF4-FFF2-40B4-BE49-F238E27FC236}">
                    <a16:creationId xmlns:a16="http://schemas.microsoft.com/office/drawing/2014/main" id="{B1868B91-B613-8817-9F60-4D4DE5F6CFFF}"/>
                  </a:ext>
                </a:extLst>
              </p:cNvPr>
              <p:cNvSpPr/>
              <p:nvPr/>
            </p:nvSpPr>
            <p:spPr>
              <a:xfrm>
                <a:off x="2845842" y="1594437"/>
                <a:ext cx="464704" cy="30574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rgbClr val="FF0000"/>
                    </a:solidFill>
                  </a:ln>
                </a:endParaRPr>
              </a:p>
            </p:txBody>
          </p:sp>
        </p:grpSp>
        <p:cxnSp>
          <p:nvCxnSpPr>
            <p:cNvPr id="47" name="直线箭头连接符 46">
              <a:extLst>
                <a:ext uri="{FF2B5EF4-FFF2-40B4-BE49-F238E27FC236}">
                  <a16:creationId xmlns:a16="http://schemas.microsoft.com/office/drawing/2014/main" id="{9487B2AF-7F23-2E6C-0B7B-04EFACE642B7}"/>
                </a:ext>
              </a:extLst>
            </p:cNvPr>
            <p:cNvCxnSpPr>
              <a:stCxn id="44" idx="0"/>
            </p:cNvCxnSpPr>
            <p:nvPr/>
          </p:nvCxnSpPr>
          <p:spPr>
            <a:xfrm flipV="1">
              <a:off x="1393856" y="700625"/>
              <a:ext cx="483790" cy="871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A8F3177F-7047-8D6F-4506-6DD0064768CC}"/>
                </a:ext>
              </a:extLst>
            </p:cNvPr>
            <p:cNvSpPr txBox="1"/>
            <p:nvPr/>
          </p:nvSpPr>
          <p:spPr>
            <a:xfrm>
              <a:off x="1516970" y="283816"/>
              <a:ext cx="2146742"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1400MHZ burst time</a:t>
              </a:r>
              <a:endParaRPr kumimoji="1" lang="zh-CN" altLang="en-US" dirty="0">
                <a:latin typeface="Times New Roman" panose="02020603050405020304" pitchFamily="18" charset="0"/>
                <a:cs typeface="Times New Roman" panose="02020603050405020304" pitchFamily="18" charset="0"/>
              </a:endParaRPr>
            </a:p>
          </p:txBody>
        </p:sp>
        <p:cxnSp>
          <p:nvCxnSpPr>
            <p:cNvPr id="50" name="直线箭头连接符 49">
              <a:extLst>
                <a:ext uri="{FF2B5EF4-FFF2-40B4-BE49-F238E27FC236}">
                  <a16:creationId xmlns:a16="http://schemas.microsoft.com/office/drawing/2014/main" id="{2949B473-D212-07A3-38DF-E153811BAFE4}"/>
                </a:ext>
              </a:extLst>
            </p:cNvPr>
            <p:cNvCxnSpPr/>
            <p:nvPr/>
          </p:nvCxnSpPr>
          <p:spPr>
            <a:xfrm flipV="1">
              <a:off x="3078194" y="1314450"/>
              <a:ext cx="649638" cy="279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C9E5ACDF-69B0-3E4B-C65F-9A37A44756C8}"/>
                </a:ext>
              </a:extLst>
            </p:cNvPr>
            <p:cNvSpPr txBox="1"/>
            <p:nvPr/>
          </p:nvSpPr>
          <p:spPr>
            <a:xfrm>
              <a:off x="3829598" y="1130855"/>
              <a:ext cx="556563"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DM</a:t>
              </a:r>
              <a:endParaRPr kumimoji="1" lang="zh-CN" altLang="en-US" dirty="0">
                <a:latin typeface="Times New Roman" panose="02020603050405020304" pitchFamily="18" charset="0"/>
                <a:cs typeface="Times New Roman" panose="02020603050405020304" pitchFamily="18" charset="0"/>
              </a:endParaRPr>
            </a:p>
          </p:txBody>
        </p:sp>
      </p:grpSp>
      <p:grpSp>
        <p:nvGrpSpPr>
          <p:cNvPr id="60" name="组合 59">
            <a:extLst>
              <a:ext uri="{FF2B5EF4-FFF2-40B4-BE49-F238E27FC236}">
                <a16:creationId xmlns:a16="http://schemas.microsoft.com/office/drawing/2014/main" id="{44FB4A12-3AE4-38FD-2EC4-87A8D33D2D10}"/>
              </a:ext>
            </a:extLst>
          </p:cNvPr>
          <p:cNvGrpSpPr/>
          <p:nvPr/>
        </p:nvGrpSpPr>
        <p:grpSpPr>
          <a:xfrm>
            <a:off x="5398165" y="2710473"/>
            <a:ext cx="5690826" cy="3677075"/>
            <a:chOff x="5624860" y="829321"/>
            <a:chExt cx="5690826" cy="3677075"/>
          </a:xfrm>
        </p:grpSpPr>
        <p:grpSp>
          <p:nvGrpSpPr>
            <p:cNvPr id="58" name="组合 57">
              <a:extLst>
                <a:ext uri="{FF2B5EF4-FFF2-40B4-BE49-F238E27FC236}">
                  <a16:creationId xmlns:a16="http://schemas.microsoft.com/office/drawing/2014/main" id="{47BAFEDD-355F-1DCA-DCAF-DFE3E9C0C179}"/>
                </a:ext>
              </a:extLst>
            </p:cNvPr>
            <p:cNvGrpSpPr/>
            <p:nvPr/>
          </p:nvGrpSpPr>
          <p:grpSpPr>
            <a:xfrm>
              <a:off x="5624860" y="829321"/>
              <a:ext cx="3449782" cy="3677075"/>
              <a:chOff x="5269409" y="679478"/>
              <a:chExt cx="3449782" cy="3677075"/>
            </a:xfrm>
          </p:grpSpPr>
          <p:pic>
            <p:nvPicPr>
              <p:cNvPr id="41" name="图片 40">
                <a:extLst>
                  <a:ext uri="{FF2B5EF4-FFF2-40B4-BE49-F238E27FC236}">
                    <a16:creationId xmlns:a16="http://schemas.microsoft.com/office/drawing/2014/main" id="{C3F9BE97-C8D9-075C-DDF0-B91A4B0EA2BD}"/>
                  </a:ext>
                </a:extLst>
              </p:cNvPr>
              <p:cNvPicPr>
                <a:picLocks noChangeAspect="1"/>
              </p:cNvPicPr>
              <p:nvPr/>
            </p:nvPicPr>
            <p:blipFill>
              <a:blip r:embed="rId5"/>
              <a:stretch>
                <a:fillRect/>
              </a:stretch>
            </p:blipFill>
            <p:spPr>
              <a:xfrm>
                <a:off x="5269409" y="824558"/>
                <a:ext cx="3449782" cy="3386916"/>
              </a:xfrm>
              <a:prstGeom prst="rect">
                <a:avLst/>
              </a:prstGeom>
            </p:spPr>
          </p:pic>
          <p:sp>
            <p:nvSpPr>
              <p:cNvPr id="43" name="矩形 42">
                <a:extLst>
                  <a:ext uri="{FF2B5EF4-FFF2-40B4-BE49-F238E27FC236}">
                    <a16:creationId xmlns:a16="http://schemas.microsoft.com/office/drawing/2014/main" id="{4215E537-DEB2-8983-0B0B-8094645F9F38}"/>
                  </a:ext>
                </a:extLst>
              </p:cNvPr>
              <p:cNvSpPr/>
              <p:nvPr/>
            </p:nvSpPr>
            <p:spPr>
              <a:xfrm>
                <a:off x="5269409" y="679478"/>
                <a:ext cx="931366" cy="3677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rgbClr val="FF0000"/>
                    </a:solidFill>
                  </a:ln>
                </a:endParaRPr>
              </a:p>
            </p:txBody>
          </p:sp>
          <p:sp>
            <p:nvSpPr>
              <p:cNvPr id="52" name="矩形 51">
                <a:extLst>
                  <a:ext uri="{FF2B5EF4-FFF2-40B4-BE49-F238E27FC236}">
                    <a16:creationId xmlns:a16="http://schemas.microsoft.com/office/drawing/2014/main" id="{9CC5F11B-5379-B1BD-FD7B-725E616CCA65}"/>
                  </a:ext>
                </a:extLst>
              </p:cNvPr>
              <p:cNvSpPr/>
              <p:nvPr/>
            </p:nvSpPr>
            <p:spPr>
              <a:xfrm>
                <a:off x="8050763" y="689648"/>
                <a:ext cx="668427" cy="36669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rgbClr val="FF0000"/>
                    </a:solidFill>
                  </a:ln>
                </a:endParaRPr>
              </a:p>
            </p:txBody>
          </p:sp>
        </p:grpSp>
        <p:cxnSp>
          <p:nvCxnSpPr>
            <p:cNvPr id="54" name="直线箭头连接符 53">
              <a:extLst>
                <a:ext uri="{FF2B5EF4-FFF2-40B4-BE49-F238E27FC236}">
                  <a16:creationId xmlns:a16="http://schemas.microsoft.com/office/drawing/2014/main" id="{7051CD8C-3412-74CB-8334-D6047B17145E}"/>
                </a:ext>
              </a:extLst>
            </p:cNvPr>
            <p:cNvCxnSpPr/>
            <p:nvPr/>
          </p:nvCxnSpPr>
          <p:spPr>
            <a:xfrm flipV="1">
              <a:off x="9099390" y="1252298"/>
              <a:ext cx="996309" cy="185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7E482FD2-8FF1-931D-1F20-FC5A8F211B8D}"/>
                </a:ext>
              </a:extLst>
            </p:cNvPr>
            <p:cNvSpPr txBox="1"/>
            <p:nvPr/>
          </p:nvSpPr>
          <p:spPr>
            <a:xfrm>
              <a:off x="10137090" y="1018698"/>
              <a:ext cx="845103" cy="369332"/>
            </a:xfrm>
            <a:prstGeom prst="rect">
              <a:avLst/>
            </a:prstGeom>
            <a:noFill/>
          </p:spPr>
          <p:txBody>
            <a:bodyPr wrap="none" rtlCol="0">
              <a:spAutoFit/>
            </a:bodyPr>
            <a:lstStyle/>
            <a:p>
              <a:r>
                <a:rPr kumimoji="1" lang="en-US" altLang="zh-CN" dirty="0" err="1">
                  <a:latin typeface="Times New Roman" panose="02020603050405020304" pitchFamily="18" charset="0"/>
                  <a:cs typeface="Times New Roman" panose="02020603050405020304" pitchFamily="18" charset="0"/>
                </a:rPr>
                <a:t>Subint</a:t>
              </a:r>
              <a:r>
                <a:rPr kumimoji="1" lang="en-US" altLang="zh-CN" dirty="0">
                  <a:latin typeface="Times New Roman" panose="02020603050405020304" pitchFamily="18" charset="0"/>
                  <a:cs typeface="Times New Roman" panose="02020603050405020304" pitchFamily="18" charset="0"/>
                </a:rPr>
                <a:t> </a:t>
              </a:r>
              <a:endParaRPr kumimoji="1" lang="zh-CN" altLang="en-US" dirty="0">
                <a:latin typeface="Times New Roman" panose="02020603050405020304" pitchFamily="18" charset="0"/>
                <a:cs typeface="Times New Roman" panose="02020603050405020304" pitchFamily="18" charset="0"/>
              </a:endParaRPr>
            </a:p>
          </p:txBody>
        </p:sp>
        <p:sp>
          <p:nvSpPr>
            <p:cNvPr id="56" name="文本框 55">
              <a:extLst>
                <a:ext uri="{FF2B5EF4-FFF2-40B4-BE49-F238E27FC236}">
                  <a16:creationId xmlns:a16="http://schemas.microsoft.com/office/drawing/2014/main" id="{4E36CEBA-2B9D-A6F0-82BE-38E4E1ADCB0F}"/>
                </a:ext>
              </a:extLst>
            </p:cNvPr>
            <p:cNvSpPr txBox="1"/>
            <p:nvPr/>
          </p:nvSpPr>
          <p:spPr>
            <a:xfrm>
              <a:off x="9386888" y="2157413"/>
              <a:ext cx="1928798" cy="369332"/>
            </a:xfrm>
            <a:prstGeom prst="rect">
              <a:avLst/>
            </a:prstGeom>
            <a:noFill/>
          </p:spPr>
          <p:txBody>
            <a:bodyPr wrap="none" rtlCol="0">
              <a:spAutoFit/>
            </a:bodyPr>
            <a:lstStyle/>
            <a:p>
              <a:r>
                <a:rPr kumimoji="1" lang="en-US" altLang="zh-CN" dirty="0" err="1">
                  <a:latin typeface="Times New Roman" panose="02020603050405020304" pitchFamily="18" charset="0"/>
                  <a:cs typeface="Times New Roman" panose="02020603050405020304" pitchFamily="18" charset="0"/>
                </a:rPr>
                <a:t>Varify</a:t>
              </a:r>
              <a:r>
                <a:rPr kumimoji="1" lang="en-US" altLang="zh-CN" dirty="0">
                  <a:latin typeface="Times New Roman" panose="02020603050405020304" pitchFamily="18" charset="0"/>
                  <a:cs typeface="Times New Roman" panose="02020603050405020304" pitchFamily="18" charset="0"/>
                </a:rPr>
                <a:t>  prediction  </a:t>
              </a:r>
              <a:endParaRPr kumimoji="1" lang="zh-CN" altLang="en-US" dirty="0">
                <a:latin typeface="Times New Roman" panose="02020603050405020304" pitchFamily="18" charset="0"/>
                <a:cs typeface="Times New Roman" panose="02020603050405020304" pitchFamily="18" charset="0"/>
              </a:endParaRPr>
            </a:p>
          </p:txBody>
        </p:sp>
      </p:grpSp>
      <p:sp>
        <p:nvSpPr>
          <p:cNvPr id="61" name="文本框 60">
            <a:extLst>
              <a:ext uri="{FF2B5EF4-FFF2-40B4-BE49-F238E27FC236}">
                <a16:creationId xmlns:a16="http://schemas.microsoft.com/office/drawing/2014/main" id="{39900728-60A0-91FD-CCB8-4C71A84E96F9}"/>
              </a:ext>
            </a:extLst>
          </p:cNvPr>
          <p:cNvSpPr txBox="1"/>
          <p:nvPr/>
        </p:nvSpPr>
        <p:spPr>
          <a:xfrm>
            <a:off x="469581" y="250877"/>
            <a:ext cx="2311851"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DM</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time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delay: </a:t>
            </a:r>
            <a:endParaRPr kumimoji="1" lang="zh-CN" altLang="en-US" sz="24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B54BD72-0EBB-95B4-8FC3-85CF13B07850}"/>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10</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4456"/>
    </mc:Choice>
    <mc:Fallback xmlns="">
      <p:transition spd="slow" advTm="445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0881A5-38B4-087E-E41B-0EF1F4BBADD0}"/>
              </a:ext>
            </a:extLst>
          </p:cNvPr>
          <p:cNvSpPr txBox="1"/>
          <p:nvPr/>
        </p:nvSpPr>
        <p:spPr>
          <a:xfrm>
            <a:off x="3321330" y="2705725"/>
            <a:ext cx="5549340" cy="1446550"/>
          </a:xfrm>
          <a:prstGeom prst="rect">
            <a:avLst/>
          </a:prstGeom>
          <a:noFill/>
        </p:spPr>
        <p:txBody>
          <a:bodyPr wrap="none" rtlCol="0">
            <a:spAutoFit/>
          </a:bodyPr>
          <a:lstStyle/>
          <a:p>
            <a:r>
              <a:rPr lang="en-US" altLang="zh-CN" sz="4400" b="1" dirty="0">
                <a:latin typeface="Times New Roman" panose="02020603050405020304" pitchFamily="18" charset="0"/>
                <a:cs typeface="Times New Roman" panose="02020603050405020304" pitchFamily="18" charset="0"/>
              </a:rPr>
              <a:t>3. </a:t>
            </a:r>
            <a:r>
              <a:rPr lang="en-US" altLang="zh-CN" sz="4400" b="1" dirty="0">
                <a:latin typeface="Times New Roman" panose="02020603050405020304" pitchFamily="18" charset="0"/>
                <a:cs typeface="Times New Roman" panose="02020603050405020304" pitchFamily="18" charset="0"/>
                <a:sym typeface="+mn-lt"/>
              </a:rPr>
              <a:t>Preliminary Results</a:t>
            </a:r>
          </a:p>
          <a:p>
            <a:endParaRPr lang="zh-CN" altLang="en-US" sz="4400" b="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F4D728E-C87F-F1A8-7B9A-09F6304F23A0}"/>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11</a:t>
            </a:r>
            <a:endParaRPr kumimoji="1" lang="zh-CN" altLang="en-US" dirty="0"/>
          </a:p>
        </p:txBody>
      </p:sp>
    </p:spTree>
    <p:extLst>
      <p:ext uri="{BB962C8B-B14F-4D97-AF65-F5344CB8AC3E}">
        <p14:creationId xmlns:p14="http://schemas.microsoft.com/office/powerpoint/2010/main" val="2277910153"/>
      </p:ext>
    </p:extLst>
  </p:cSld>
  <p:clrMapOvr>
    <a:masterClrMapping/>
  </p:clrMapOvr>
  <mc:AlternateContent xmlns:mc="http://schemas.openxmlformats.org/markup-compatibility/2006" xmlns:p14="http://schemas.microsoft.com/office/powerpoint/2010/main">
    <mc:Choice Requires="p14">
      <p:transition spd="slow" p14:dur="2000" advTm="1762"/>
    </mc:Choice>
    <mc:Fallback xmlns="">
      <p:transition spd="slow" advTm="176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E9E1FD1B-D473-1B25-FF75-E71B8B55BB8D}"/>
              </a:ext>
            </a:extLst>
          </p:cNvPr>
          <p:cNvPicPr>
            <a:picLocks noChangeAspect="1"/>
          </p:cNvPicPr>
          <p:nvPr/>
        </p:nvPicPr>
        <p:blipFill>
          <a:blip r:embed="rId3"/>
          <a:stretch>
            <a:fillRect/>
          </a:stretch>
        </p:blipFill>
        <p:spPr>
          <a:xfrm>
            <a:off x="4916247" y="2024764"/>
            <a:ext cx="3598795" cy="3598795"/>
          </a:xfrm>
          <a:prstGeom prst="rect">
            <a:avLst/>
          </a:prstGeom>
        </p:spPr>
      </p:pic>
      <p:pic>
        <p:nvPicPr>
          <p:cNvPr id="23" name="图片 22">
            <a:extLst>
              <a:ext uri="{FF2B5EF4-FFF2-40B4-BE49-F238E27FC236}">
                <a16:creationId xmlns:a16="http://schemas.microsoft.com/office/drawing/2014/main" id="{3C87358C-797E-54DE-C084-C1E4168199FA}"/>
              </a:ext>
            </a:extLst>
          </p:cNvPr>
          <p:cNvPicPr>
            <a:picLocks noChangeAspect="1"/>
          </p:cNvPicPr>
          <p:nvPr/>
        </p:nvPicPr>
        <p:blipFill>
          <a:blip r:embed="rId4"/>
          <a:stretch>
            <a:fillRect/>
          </a:stretch>
        </p:blipFill>
        <p:spPr>
          <a:xfrm>
            <a:off x="8666005" y="2024764"/>
            <a:ext cx="3374410" cy="3598795"/>
          </a:xfrm>
          <a:prstGeom prst="rect">
            <a:avLst/>
          </a:prstGeom>
        </p:spPr>
      </p:pic>
      <p:sp>
        <p:nvSpPr>
          <p:cNvPr id="28" name="文本框 27">
            <a:extLst>
              <a:ext uri="{FF2B5EF4-FFF2-40B4-BE49-F238E27FC236}">
                <a16:creationId xmlns:a16="http://schemas.microsoft.com/office/drawing/2014/main" id="{A05D2ED6-5F64-228F-8B50-73B34A64105D}"/>
              </a:ext>
            </a:extLst>
          </p:cNvPr>
          <p:cNvSpPr txBox="1"/>
          <p:nvPr/>
        </p:nvSpPr>
        <p:spPr>
          <a:xfrm>
            <a:off x="416638" y="321302"/>
            <a:ext cx="4182555" cy="461665"/>
          </a:xfrm>
          <a:prstGeom prst="rect">
            <a:avLst/>
          </a:prstGeom>
          <a:noFill/>
        </p:spPr>
        <p:txBody>
          <a:bodyPr wrap="none" rtlCol="0">
            <a:spAutoFit/>
          </a:bodyPr>
          <a:lstStyle/>
          <a:p>
            <a:r>
              <a:rPr kumimoji="1" lang="en-US" altLang="zh-CN" sz="2400" b="1" dirty="0" err="1">
                <a:latin typeface="Times New Roman" panose="02020603050405020304" pitchFamily="18" charset="0"/>
                <a:cs typeface="Times New Roman" panose="02020603050405020304" pitchFamily="18" charset="0"/>
              </a:rPr>
              <a:t>Mutibeam</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image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classification</a:t>
            </a:r>
          </a:p>
        </p:txBody>
      </p:sp>
      <p:sp>
        <p:nvSpPr>
          <p:cNvPr id="2" name="文本框 1">
            <a:extLst>
              <a:ext uri="{FF2B5EF4-FFF2-40B4-BE49-F238E27FC236}">
                <a16:creationId xmlns:a16="http://schemas.microsoft.com/office/drawing/2014/main" id="{78FBDA51-2902-2800-A16B-0835A9C4DDE5}"/>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12</a:t>
            </a:r>
            <a:endParaRPr kumimoji="1" lang="zh-CN" altLang="en-US" dirty="0"/>
          </a:p>
        </p:txBody>
      </p:sp>
      <p:pic>
        <p:nvPicPr>
          <p:cNvPr id="9" name="图片 8">
            <a:extLst>
              <a:ext uri="{FF2B5EF4-FFF2-40B4-BE49-F238E27FC236}">
                <a16:creationId xmlns:a16="http://schemas.microsoft.com/office/drawing/2014/main" id="{95731246-4EEA-C4E9-C66F-4E76C1163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85" y="2024765"/>
            <a:ext cx="4579615" cy="3598795"/>
          </a:xfrm>
          <a:prstGeom prst="rect">
            <a:avLst/>
          </a:prstGeom>
        </p:spPr>
      </p:pic>
      <p:sp>
        <p:nvSpPr>
          <p:cNvPr id="4" name="文本框 3">
            <a:extLst>
              <a:ext uri="{FF2B5EF4-FFF2-40B4-BE49-F238E27FC236}">
                <a16:creationId xmlns:a16="http://schemas.microsoft.com/office/drawing/2014/main" id="{2BFB2875-0CDF-80A8-3AD8-80EF2B190583}"/>
              </a:ext>
            </a:extLst>
          </p:cNvPr>
          <p:cNvSpPr txBox="1"/>
          <p:nvPr/>
        </p:nvSpPr>
        <p:spPr>
          <a:xfrm>
            <a:off x="804721" y="1194066"/>
            <a:ext cx="6919330" cy="400110"/>
          </a:xfrm>
          <a:prstGeom prst="rect">
            <a:avLst/>
          </a:prstGeom>
          <a:noFill/>
        </p:spPr>
        <p:txBody>
          <a:bodyPr wrap="none" rtlCol="0">
            <a:spAutoFit/>
          </a:bodyPr>
          <a:lstStyle/>
          <a:p>
            <a:r>
              <a:rPr kumimoji="1" lang="en-US" altLang="zh-CN" sz="2000" dirty="0">
                <a:latin typeface="Times New Roman" panose="02020603050405020304" pitchFamily="18" charset="0"/>
                <a:cs typeface="Times New Roman" panose="02020603050405020304" pitchFamily="18" charset="0"/>
              </a:rPr>
              <a:t>Validation  accuracy</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can reach 99%,and </a:t>
            </a:r>
            <a:r>
              <a:rPr kumimoji="1" lang="en-US" altLang="zh-CN" sz="2000" dirty="0" err="1">
                <a:latin typeface="Times New Roman" panose="02020603050405020304" pitchFamily="18" charset="0"/>
                <a:cs typeface="Times New Roman" panose="02020603050405020304" pitchFamily="18" charset="0"/>
              </a:rPr>
              <a:t>classrify</a:t>
            </a:r>
            <a:r>
              <a:rPr kumimoji="1" lang="en-US" altLang="zh-CN" sz="2000" dirty="0">
                <a:latin typeface="Times New Roman" panose="02020603050405020304" pitchFamily="18" charset="0"/>
                <a:cs typeface="Times New Roman" panose="02020603050405020304" pitchFamily="18" charset="0"/>
              </a:rPr>
              <a:t> the two object.  </a:t>
            </a:r>
            <a:endParaRPr kumimoji="1" lang="zh-CN" altLang="en-US" sz="20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6B68D77-75EC-7565-7356-5C503D5B2BD1}"/>
              </a:ext>
            </a:extLst>
          </p:cNvPr>
          <p:cNvSpPr txBox="1"/>
          <p:nvPr/>
        </p:nvSpPr>
        <p:spPr>
          <a:xfrm>
            <a:off x="6096000" y="5869481"/>
            <a:ext cx="889987" cy="369332"/>
          </a:xfrm>
          <a:prstGeom prst="rect">
            <a:avLst/>
          </a:prstGeom>
          <a:noFill/>
        </p:spPr>
        <p:txBody>
          <a:bodyPr wrap="none" rtlCol="0">
            <a:spAutoFit/>
          </a:bodyPr>
          <a:lstStyle/>
          <a:p>
            <a:r>
              <a:rPr kumimoji="1" lang="en-US" altLang="zh-CN" dirty="0"/>
              <a:t>Signal </a:t>
            </a:r>
            <a:endParaRPr kumimoji="1" lang="zh-CN" altLang="en-US" dirty="0"/>
          </a:p>
        </p:txBody>
      </p:sp>
      <p:sp>
        <p:nvSpPr>
          <p:cNvPr id="5" name="文本框 4">
            <a:extLst>
              <a:ext uri="{FF2B5EF4-FFF2-40B4-BE49-F238E27FC236}">
                <a16:creationId xmlns:a16="http://schemas.microsoft.com/office/drawing/2014/main" id="{5203D9FC-BFFD-8116-E5E8-595877B59AC6}"/>
              </a:ext>
            </a:extLst>
          </p:cNvPr>
          <p:cNvSpPr txBox="1"/>
          <p:nvPr/>
        </p:nvSpPr>
        <p:spPr>
          <a:xfrm>
            <a:off x="10157254" y="5906530"/>
            <a:ext cx="543739" cy="369332"/>
          </a:xfrm>
          <a:prstGeom prst="rect">
            <a:avLst/>
          </a:prstGeom>
          <a:noFill/>
        </p:spPr>
        <p:txBody>
          <a:bodyPr wrap="none" rtlCol="0">
            <a:spAutoFit/>
          </a:bodyPr>
          <a:lstStyle/>
          <a:p>
            <a:r>
              <a:rPr kumimoji="1" lang="en-US" altLang="zh-CN" dirty="0"/>
              <a:t>null</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3247"/>
    </mc:Choice>
    <mc:Fallback xmlns="">
      <p:transition spd="slow" advTm="1324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F90E91C2-FBA4-2203-0880-84D33B4BA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443" y="1068294"/>
            <a:ext cx="2402791" cy="1802094"/>
          </a:xfrm>
          <a:prstGeom prst="rect">
            <a:avLst/>
          </a:prstGeom>
        </p:spPr>
      </p:pic>
      <p:pic>
        <p:nvPicPr>
          <p:cNvPr id="24" name="图片 23">
            <a:extLst>
              <a:ext uri="{FF2B5EF4-FFF2-40B4-BE49-F238E27FC236}">
                <a16:creationId xmlns:a16="http://schemas.microsoft.com/office/drawing/2014/main" id="{B462886F-E82A-9E06-F96E-B4F1953CB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117" y="1057935"/>
            <a:ext cx="2402791" cy="1891085"/>
          </a:xfrm>
          <a:prstGeom prst="rect">
            <a:avLst/>
          </a:prstGeom>
        </p:spPr>
      </p:pic>
      <p:sp>
        <p:nvSpPr>
          <p:cNvPr id="2" name="文本框 1">
            <a:extLst>
              <a:ext uri="{FF2B5EF4-FFF2-40B4-BE49-F238E27FC236}">
                <a16:creationId xmlns:a16="http://schemas.microsoft.com/office/drawing/2014/main" id="{0FF40EB5-8280-6E26-7EAA-291A7EFDD659}"/>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13</a:t>
            </a:r>
            <a:endParaRPr kumimoji="1" lang="zh-CN" altLang="en-US" dirty="0"/>
          </a:p>
        </p:txBody>
      </p:sp>
      <p:pic>
        <p:nvPicPr>
          <p:cNvPr id="8" name="图片 7">
            <a:extLst>
              <a:ext uri="{FF2B5EF4-FFF2-40B4-BE49-F238E27FC236}">
                <a16:creationId xmlns:a16="http://schemas.microsoft.com/office/drawing/2014/main" id="{A3C3E2A2-7CCD-28E3-E6F8-AAFCA630F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100" y="3225413"/>
            <a:ext cx="3683415" cy="2894535"/>
          </a:xfrm>
          <a:prstGeom prst="rect">
            <a:avLst/>
          </a:prstGeom>
        </p:spPr>
      </p:pic>
      <p:pic>
        <p:nvPicPr>
          <p:cNvPr id="10" name="图片 9">
            <a:extLst>
              <a:ext uri="{FF2B5EF4-FFF2-40B4-BE49-F238E27FC236}">
                <a16:creationId xmlns:a16="http://schemas.microsoft.com/office/drawing/2014/main" id="{48D30C52-7BCC-EEF0-2BD1-FCE34C44E8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66" y="3225412"/>
            <a:ext cx="3683415" cy="2894535"/>
          </a:xfrm>
          <a:prstGeom prst="rect">
            <a:avLst/>
          </a:prstGeom>
        </p:spPr>
      </p:pic>
      <p:sp>
        <p:nvSpPr>
          <p:cNvPr id="3" name="文本框 2">
            <a:extLst>
              <a:ext uri="{FF2B5EF4-FFF2-40B4-BE49-F238E27FC236}">
                <a16:creationId xmlns:a16="http://schemas.microsoft.com/office/drawing/2014/main" id="{4F7C69C3-4C13-0764-2C87-D519CA7B3693}"/>
              </a:ext>
            </a:extLst>
          </p:cNvPr>
          <p:cNvSpPr txBox="1"/>
          <p:nvPr/>
        </p:nvSpPr>
        <p:spPr>
          <a:xfrm>
            <a:off x="518037" y="360302"/>
            <a:ext cx="4454296"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Compare with single beam data:</a:t>
            </a:r>
            <a:endParaRPr kumimoji="1" lang="zh-CN" altLang="en-US" sz="2400" b="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8347C32-D8F5-62EE-8B18-712E4CFF2228}"/>
              </a:ext>
            </a:extLst>
          </p:cNvPr>
          <p:cNvSpPr txBox="1"/>
          <p:nvPr/>
        </p:nvSpPr>
        <p:spPr>
          <a:xfrm>
            <a:off x="7484884" y="2003478"/>
            <a:ext cx="4107215" cy="400110"/>
          </a:xfrm>
          <a:prstGeom prst="rect">
            <a:avLst/>
          </a:prstGeom>
          <a:noFill/>
        </p:spPr>
        <p:txBody>
          <a:bodyPr wrap="none" rtlCol="0">
            <a:spAutoFit/>
          </a:bodyPr>
          <a:lstStyle/>
          <a:p>
            <a:pPr marL="342900" indent="-342900">
              <a:buSzPct val="80000"/>
              <a:buFont typeface="Wingdings" pitchFamily="2" charset="2"/>
              <a:buChar char="u"/>
            </a:pPr>
            <a:r>
              <a:rPr kumimoji="1" lang="en-US" altLang="zh-CN" sz="2000" dirty="0">
                <a:latin typeface="Times New Roman" panose="02020603050405020304" pitchFamily="18" charset="0"/>
                <a:cs typeface="Times New Roman" panose="02020603050405020304" pitchFamily="18" charset="0"/>
              </a:rPr>
              <a:t>Loss: Single lower than </a:t>
            </a:r>
            <a:r>
              <a:rPr kumimoji="1" lang="en-US" altLang="zh-CN" sz="2000" dirty="0" err="1">
                <a:latin typeface="Times New Roman" panose="02020603050405020304" pitchFamily="18" charset="0"/>
                <a:cs typeface="Times New Roman" panose="02020603050405020304" pitchFamily="18" charset="0"/>
              </a:rPr>
              <a:t>mutibeam</a:t>
            </a:r>
            <a:r>
              <a:rPr kumimoji="1" lang="en-US" altLang="zh-CN" sz="2000" dirty="0">
                <a:latin typeface="Times New Roman" panose="02020603050405020304" pitchFamily="18" charset="0"/>
                <a:cs typeface="Times New Roman" panose="02020603050405020304" pitchFamily="18" charset="0"/>
              </a:rPr>
              <a:t> </a:t>
            </a:r>
            <a:endParaRPr kumimoji="1" lang="zh-CN" altLang="en-US" sz="20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63561A87-9BAC-CC3F-19B9-A707506D0C95}"/>
              </a:ext>
            </a:extLst>
          </p:cNvPr>
          <p:cNvSpPr txBox="1"/>
          <p:nvPr/>
        </p:nvSpPr>
        <p:spPr>
          <a:xfrm>
            <a:off x="7484884" y="2806922"/>
            <a:ext cx="4498347" cy="400110"/>
          </a:xfrm>
          <a:prstGeom prst="rect">
            <a:avLst/>
          </a:prstGeom>
          <a:noFill/>
        </p:spPr>
        <p:txBody>
          <a:bodyPr wrap="none" rtlCol="0">
            <a:spAutoFit/>
          </a:bodyPr>
          <a:lstStyle/>
          <a:p>
            <a:pPr marL="342900" indent="-342900">
              <a:buSzPct val="80000"/>
              <a:buFont typeface="Wingdings" pitchFamily="2" charset="2"/>
              <a:buChar char="u"/>
            </a:pPr>
            <a:r>
              <a:rPr kumimoji="1" lang="en-US" altLang="zh-CN" sz="2000" dirty="0">
                <a:latin typeface="Times New Roman" panose="02020603050405020304" pitchFamily="18" charset="0"/>
                <a:cs typeface="Times New Roman" panose="02020603050405020304" pitchFamily="18" charset="0"/>
              </a:rPr>
              <a:t>Accuracy: single lower than </a:t>
            </a:r>
            <a:r>
              <a:rPr kumimoji="1" lang="en-US" altLang="zh-CN" sz="2000" dirty="0" err="1">
                <a:latin typeface="Times New Roman" panose="02020603050405020304" pitchFamily="18" charset="0"/>
                <a:cs typeface="Times New Roman" panose="02020603050405020304" pitchFamily="18" charset="0"/>
              </a:rPr>
              <a:t>mutibeam</a:t>
            </a:r>
            <a:endParaRPr kumimoji="1" lang="zh-CN" altLang="en-US" sz="20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A8977A36-A4F7-5891-42C7-DF71B7C1F0AE}"/>
              </a:ext>
            </a:extLst>
          </p:cNvPr>
          <p:cNvSpPr txBox="1"/>
          <p:nvPr/>
        </p:nvSpPr>
        <p:spPr>
          <a:xfrm>
            <a:off x="7872311" y="4457238"/>
            <a:ext cx="4691168" cy="430887"/>
          </a:xfrm>
          <a:prstGeom prst="rect">
            <a:avLst/>
          </a:prstGeom>
          <a:noFill/>
        </p:spPr>
        <p:txBody>
          <a:bodyPr wrap="square">
            <a:spAutoFit/>
          </a:bodyPr>
          <a:lstStyle/>
          <a:p>
            <a:r>
              <a:rPr lang="zh-CN" altLang="en-US" sz="2200" b="1" dirty="0">
                <a:solidFill>
                  <a:srgbClr val="FF0000"/>
                </a:solidFill>
                <a:latin typeface="Times New Roman" panose="02020603050405020304" pitchFamily="18" charset="0"/>
                <a:cs typeface="Times New Roman" panose="02020603050405020304" pitchFamily="18" charset="0"/>
              </a:rPr>
              <a:t>Multi-beam data </a:t>
            </a:r>
            <a:r>
              <a:rPr lang="en-US" altLang="zh-CN" sz="2200" b="1" dirty="0">
                <a:solidFill>
                  <a:srgbClr val="FF0000"/>
                </a:solidFill>
                <a:latin typeface="Times New Roman" panose="02020603050405020304" pitchFamily="18" charset="0"/>
                <a:cs typeface="Times New Roman" panose="02020603050405020304" pitchFamily="18" charset="0"/>
              </a:rPr>
              <a:t>more suitable</a:t>
            </a:r>
            <a:r>
              <a:rPr lang="zh-CN" altLang="en-US" sz="2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1683739"/>
      </p:ext>
    </p:extLst>
  </p:cSld>
  <p:clrMapOvr>
    <a:masterClrMapping/>
  </p:clrMapOvr>
  <mc:AlternateContent xmlns:mc="http://schemas.openxmlformats.org/markup-compatibility/2006" xmlns:p14="http://schemas.microsoft.com/office/powerpoint/2010/main">
    <mc:Choice Requires="p14">
      <p:transition spd="slow" p14:dur="2000" advTm="2696"/>
    </mc:Choice>
    <mc:Fallback xmlns="">
      <p:transition spd="slow" advTm="26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9624DE4-2288-40DE-3E6C-4D42F1457007}"/>
              </a:ext>
            </a:extLst>
          </p:cNvPr>
          <p:cNvPicPr>
            <a:picLocks noChangeAspect="1"/>
          </p:cNvPicPr>
          <p:nvPr/>
        </p:nvPicPr>
        <p:blipFill>
          <a:blip r:embed="rId3"/>
          <a:stretch>
            <a:fillRect/>
          </a:stretch>
        </p:blipFill>
        <p:spPr>
          <a:xfrm>
            <a:off x="8230899" y="285786"/>
            <a:ext cx="2884865" cy="2060617"/>
          </a:xfrm>
          <a:prstGeom prst="rect">
            <a:avLst/>
          </a:prstGeom>
        </p:spPr>
      </p:pic>
      <p:graphicFrame>
        <p:nvGraphicFramePr>
          <p:cNvPr id="3" name="表格 2">
            <a:extLst>
              <a:ext uri="{FF2B5EF4-FFF2-40B4-BE49-F238E27FC236}">
                <a16:creationId xmlns:a16="http://schemas.microsoft.com/office/drawing/2014/main" id="{96958CF2-D591-2AE5-A4FA-CDBC6F7486BA}"/>
              </a:ext>
            </a:extLst>
          </p:cNvPr>
          <p:cNvGraphicFramePr>
            <a:graphicFrameLocks noGrp="1"/>
          </p:cNvGraphicFramePr>
          <p:nvPr>
            <p:extLst>
              <p:ext uri="{D42A27DB-BD31-4B8C-83A1-F6EECF244321}">
                <p14:modId xmlns:p14="http://schemas.microsoft.com/office/powerpoint/2010/main" val="2657079829"/>
              </p:ext>
            </p:extLst>
          </p:nvPr>
        </p:nvGraphicFramePr>
        <p:xfrm>
          <a:off x="1271962" y="914400"/>
          <a:ext cx="6452640" cy="1097280"/>
        </p:xfrm>
        <a:graphic>
          <a:graphicData uri="http://schemas.openxmlformats.org/drawingml/2006/table">
            <a:tbl>
              <a:tblPr firstRow="1" bandRow="1">
                <a:tableStyleId>{5C22544A-7EE6-4342-B048-85BDC9FD1C3A}</a:tableStyleId>
              </a:tblPr>
              <a:tblGrid>
                <a:gridCol w="2150880">
                  <a:extLst>
                    <a:ext uri="{9D8B030D-6E8A-4147-A177-3AD203B41FA5}">
                      <a16:colId xmlns:a16="http://schemas.microsoft.com/office/drawing/2014/main" val="1060459622"/>
                    </a:ext>
                  </a:extLst>
                </a:gridCol>
                <a:gridCol w="2150880">
                  <a:extLst>
                    <a:ext uri="{9D8B030D-6E8A-4147-A177-3AD203B41FA5}">
                      <a16:colId xmlns:a16="http://schemas.microsoft.com/office/drawing/2014/main" val="1217818329"/>
                    </a:ext>
                  </a:extLst>
                </a:gridCol>
                <a:gridCol w="2150880">
                  <a:extLst>
                    <a:ext uri="{9D8B030D-6E8A-4147-A177-3AD203B41FA5}">
                      <a16:colId xmlns:a16="http://schemas.microsoft.com/office/drawing/2014/main" val="216492115"/>
                    </a:ext>
                  </a:extLst>
                </a:gridCol>
              </a:tblGrid>
              <a:tr h="156896">
                <a:tc>
                  <a:txBody>
                    <a:bodyPr/>
                    <a:lstStyle/>
                    <a:p>
                      <a:pPr algn="ctr"/>
                      <a:r>
                        <a:rPr lang="en-US" altLang="zh-CN" dirty="0"/>
                        <a:t>Fact\predict</a:t>
                      </a:r>
                      <a:endParaRPr lang="zh-CN" altLang="en-US" dirty="0"/>
                    </a:p>
                  </a:txBody>
                  <a:tcPr/>
                </a:tc>
                <a:tc>
                  <a:txBody>
                    <a:bodyPr/>
                    <a:lstStyle/>
                    <a:p>
                      <a:pPr algn="ctr"/>
                      <a:r>
                        <a:rPr lang="en-US" altLang="zh-CN" dirty="0"/>
                        <a:t>Predict positive</a:t>
                      </a:r>
                      <a:endParaRPr lang="zh-CN" altLang="en-US" dirty="0"/>
                    </a:p>
                  </a:txBody>
                  <a:tcPr/>
                </a:tc>
                <a:tc>
                  <a:txBody>
                    <a:bodyPr/>
                    <a:lstStyle/>
                    <a:p>
                      <a:pPr algn="ctr"/>
                      <a:r>
                        <a:rPr lang="en-US" altLang="zh-CN" dirty="0"/>
                        <a:t>Predict negative</a:t>
                      </a:r>
                      <a:endParaRPr lang="zh-CN" altLang="en-US" dirty="0"/>
                    </a:p>
                  </a:txBody>
                  <a:tcPr/>
                </a:tc>
                <a:extLst>
                  <a:ext uri="{0D108BD9-81ED-4DB2-BD59-A6C34878D82A}">
                    <a16:rowId xmlns:a16="http://schemas.microsoft.com/office/drawing/2014/main" val="3125820836"/>
                  </a:ext>
                </a:extLst>
              </a:tr>
              <a:tr h="224715">
                <a:tc>
                  <a:txBody>
                    <a:bodyPr/>
                    <a:lstStyle/>
                    <a:p>
                      <a:pPr algn="ctr"/>
                      <a:r>
                        <a:rPr lang="en-US" altLang="zh-CN" dirty="0"/>
                        <a:t>Positive</a:t>
                      </a:r>
                      <a:endParaRPr lang="zh-CN" altLang="en-US" dirty="0"/>
                    </a:p>
                  </a:txBody>
                  <a:tcPr/>
                </a:tc>
                <a:tc>
                  <a:txBody>
                    <a:bodyPr/>
                    <a:lstStyle/>
                    <a:p>
                      <a:pPr algn="ctr"/>
                      <a:r>
                        <a:rPr lang="en-US" altLang="zh-CN" dirty="0"/>
                        <a:t>TP</a:t>
                      </a:r>
                      <a:endParaRPr lang="zh-CN" altLang="en-US" dirty="0"/>
                    </a:p>
                  </a:txBody>
                  <a:tcPr/>
                </a:tc>
                <a:tc>
                  <a:txBody>
                    <a:bodyPr/>
                    <a:lstStyle/>
                    <a:p>
                      <a:pPr algn="ctr"/>
                      <a:r>
                        <a:rPr lang="en-US" altLang="zh-CN" dirty="0"/>
                        <a:t>FN</a:t>
                      </a:r>
                      <a:endParaRPr lang="zh-CN" altLang="en-US" dirty="0"/>
                    </a:p>
                  </a:txBody>
                  <a:tcPr/>
                </a:tc>
                <a:extLst>
                  <a:ext uri="{0D108BD9-81ED-4DB2-BD59-A6C34878D82A}">
                    <a16:rowId xmlns:a16="http://schemas.microsoft.com/office/drawing/2014/main" val="312652894"/>
                  </a:ext>
                </a:extLst>
              </a:tr>
              <a:tr h="224715">
                <a:tc>
                  <a:txBody>
                    <a:bodyPr/>
                    <a:lstStyle/>
                    <a:p>
                      <a:pPr algn="ctr"/>
                      <a:r>
                        <a:rPr lang="en-US" altLang="zh-CN" dirty="0"/>
                        <a:t>Negative</a:t>
                      </a:r>
                      <a:endParaRPr lang="zh-CN" altLang="en-US" dirty="0"/>
                    </a:p>
                  </a:txBody>
                  <a:tcPr/>
                </a:tc>
                <a:tc>
                  <a:txBody>
                    <a:bodyPr/>
                    <a:lstStyle/>
                    <a:p>
                      <a:pPr algn="ctr"/>
                      <a:r>
                        <a:rPr lang="en-US" altLang="zh-CN" dirty="0"/>
                        <a:t>FP</a:t>
                      </a:r>
                      <a:endParaRPr lang="zh-CN" altLang="en-US" dirty="0"/>
                    </a:p>
                  </a:txBody>
                  <a:tcPr/>
                </a:tc>
                <a:tc>
                  <a:txBody>
                    <a:bodyPr/>
                    <a:lstStyle/>
                    <a:p>
                      <a:pPr algn="ctr"/>
                      <a:r>
                        <a:rPr lang="en-US" altLang="zh-CN" dirty="0"/>
                        <a:t>TN</a:t>
                      </a:r>
                      <a:endParaRPr lang="zh-CN" altLang="en-US" dirty="0"/>
                    </a:p>
                  </a:txBody>
                  <a:tcPr/>
                </a:tc>
                <a:extLst>
                  <a:ext uri="{0D108BD9-81ED-4DB2-BD59-A6C34878D82A}">
                    <a16:rowId xmlns:a16="http://schemas.microsoft.com/office/drawing/2014/main" val="2540324414"/>
                  </a:ext>
                </a:extLst>
              </a:tr>
            </a:tbl>
          </a:graphicData>
        </a:graphic>
      </p:graphicFrame>
      <p:sp>
        <p:nvSpPr>
          <p:cNvPr id="6" name="文本框 5">
            <a:extLst>
              <a:ext uri="{FF2B5EF4-FFF2-40B4-BE49-F238E27FC236}">
                <a16:creationId xmlns:a16="http://schemas.microsoft.com/office/drawing/2014/main" id="{A21476C5-0B69-77F9-65D3-45077EBE831C}"/>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14</a:t>
            </a:r>
            <a:endParaRPr kumimoji="1" lang="zh-CN" altLang="en-US" dirty="0"/>
          </a:p>
        </p:txBody>
      </p:sp>
      <p:pic>
        <p:nvPicPr>
          <p:cNvPr id="7" name="图片 6">
            <a:extLst>
              <a:ext uri="{FF2B5EF4-FFF2-40B4-BE49-F238E27FC236}">
                <a16:creationId xmlns:a16="http://schemas.microsoft.com/office/drawing/2014/main" id="{9A8BC092-2AC4-5396-6257-233B08930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87" y="2454120"/>
            <a:ext cx="5240444" cy="4118094"/>
          </a:xfrm>
          <a:prstGeom prst="rect">
            <a:avLst/>
          </a:prstGeom>
        </p:spPr>
      </p:pic>
      <p:pic>
        <p:nvPicPr>
          <p:cNvPr id="4" name="图片 3">
            <a:extLst>
              <a:ext uri="{FF2B5EF4-FFF2-40B4-BE49-F238E27FC236}">
                <a16:creationId xmlns:a16="http://schemas.microsoft.com/office/drawing/2014/main" id="{2D8740CA-C4F0-E066-E5E6-EC5CAD385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54120"/>
            <a:ext cx="5240443" cy="4118094"/>
          </a:xfrm>
          <a:prstGeom prst="rect">
            <a:avLst/>
          </a:prstGeom>
        </p:spPr>
      </p:pic>
    </p:spTree>
    <p:extLst>
      <p:ext uri="{BB962C8B-B14F-4D97-AF65-F5344CB8AC3E}">
        <p14:creationId xmlns:p14="http://schemas.microsoft.com/office/powerpoint/2010/main" val="3687839623"/>
      </p:ext>
    </p:extLst>
  </p:cSld>
  <p:clrMapOvr>
    <a:masterClrMapping/>
  </p:clrMapOvr>
  <mc:AlternateContent xmlns:mc="http://schemas.openxmlformats.org/markup-compatibility/2006" xmlns:p14="http://schemas.microsoft.com/office/powerpoint/2010/main">
    <mc:Choice Requires="p14">
      <p:transition spd="slow" p14:dur="2000" advTm="33209"/>
    </mc:Choice>
    <mc:Fallback xmlns="">
      <p:transition spd="slow" advTm="3320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21476C5-0B69-77F9-65D3-45077EBE831C}"/>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15</a:t>
            </a:r>
            <a:endParaRPr kumimoji="1" lang="zh-CN" altLang="en-US" dirty="0"/>
          </a:p>
        </p:txBody>
      </p:sp>
      <p:sp>
        <p:nvSpPr>
          <p:cNvPr id="7" name="文本框 6">
            <a:extLst>
              <a:ext uri="{FF2B5EF4-FFF2-40B4-BE49-F238E27FC236}">
                <a16:creationId xmlns:a16="http://schemas.microsoft.com/office/drawing/2014/main" id="{B5868131-479A-203A-EF83-36A3AE2FAA99}"/>
              </a:ext>
            </a:extLst>
          </p:cNvPr>
          <p:cNvSpPr txBox="1"/>
          <p:nvPr/>
        </p:nvSpPr>
        <p:spPr>
          <a:xfrm>
            <a:off x="431848" y="497989"/>
            <a:ext cx="3622787"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Compare with </a:t>
            </a:r>
            <a:r>
              <a:rPr kumimoji="1" lang="en-US" altLang="zh-CN" sz="2400" b="1" dirty="0" err="1">
                <a:latin typeface="Times New Roman" panose="02020603050405020304" pitchFamily="18" charset="0"/>
                <a:cs typeface="Times New Roman" panose="02020603050405020304" pitchFamily="18" charset="0"/>
              </a:rPr>
              <a:t>TransientX</a:t>
            </a:r>
            <a:endParaRPr kumimoji="1" lang="zh-CN" altLang="en-US" sz="24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4C10AB1B-AA65-3C7A-CE12-FD8CA94FFDB9}"/>
              </a:ext>
            </a:extLst>
          </p:cNvPr>
          <p:cNvSpPr txBox="1"/>
          <p:nvPr/>
        </p:nvSpPr>
        <p:spPr>
          <a:xfrm>
            <a:off x="1143719" y="1572128"/>
            <a:ext cx="2608406"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Same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19-beam data</a:t>
            </a:r>
            <a:endParaRPr kumimoji="1" lang="zh-CN" altLang="en-US" sz="24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3A38E24E-F970-67EB-ADD9-8D483F58E380}"/>
              </a:ext>
            </a:extLst>
          </p:cNvPr>
          <p:cNvSpPr txBox="1"/>
          <p:nvPr/>
        </p:nvSpPr>
        <p:spPr>
          <a:xfrm>
            <a:off x="1592719" y="2526181"/>
            <a:ext cx="6063996" cy="1103137"/>
          </a:xfrm>
          <a:prstGeom prst="rect">
            <a:avLst/>
          </a:prstGeom>
          <a:noFill/>
        </p:spPr>
        <p:txBody>
          <a:bodyPr wrap="square" rtlCol="0">
            <a:spAutoFit/>
          </a:bodyPr>
          <a:lstStyle/>
          <a:p>
            <a:r>
              <a:rPr kumimoji="1" lang="en-US" altLang="zh-CN" sz="2400" dirty="0" err="1">
                <a:latin typeface="Times New Roman" panose="02020603050405020304" pitchFamily="18" charset="0"/>
                <a:cs typeface="Times New Roman" panose="02020603050405020304" pitchFamily="18" charset="0"/>
              </a:rPr>
              <a:t>TransientX</a:t>
            </a:r>
            <a:r>
              <a:rPr kumimoji="1" lang="en-US" altLang="zh-CN" sz="2400" dirty="0">
                <a:latin typeface="Times New Roman" panose="02020603050405020304" pitchFamily="18" charset="0"/>
                <a:cs typeface="Times New Roman" panose="02020603050405020304" pitchFamily="18" charset="0"/>
              </a:rPr>
              <a:t>: </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DM</a:t>
            </a:r>
            <a:r>
              <a:rPr kumimoji="1" lang="zh-CN" altLang="en-US" sz="2400" dirty="0">
                <a:latin typeface="Times New Roman" panose="02020603050405020304" pitchFamily="18" charset="0"/>
                <a:cs typeface="Times New Roman" panose="02020603050405020304" pitchFamily="18" charset="0"/>
              </a:rPr>
              <a:t>：</a:t>
            </a:r>
            <a:r>
              <a:rPr kumimoji="1" lang="en-US" altLang="zh-CN" sz="2400" dirty="0">
                <a:latin typeface="Times New Roman" panose="02020603050405020304" pitchFamily="18" charset="0"/>
                <a:cs typeface="Times New Roman" panose="02020603050405020304" pitchFamily="18" charset="0"/>
              </a:rPr>
              <a:t> step 1:</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        </a:t>
            </a:r>
            <a:r>
              <a:rPr lang="en-US" altLang="zh-CN" sz="2400" b="0" i="0" dirty="0">
                <a:solidFill>
                  <a:srgbClr val="000000"/>
                </a:solidFill>
                <a:effectLst/>
                <a:highlight>
                  <a:srgbClr val="F7F7F7"/>
                </a:highlight>
                <a:latin typeface="Times New Roman" panose="02020603050405020304" pitchFamily="18" charset="0"/>
                <a:cs typeface="Times New Roman" panose="02020603050405020304" pitchFamily="18" charset="0"/>
              </a:rPr>
              <a:t>36m47.898s</a:t>
            </a:r>
          </a:p>
          <a:p>
            <a:r>
              <a:rPr kumimoji="1" lang="en-US" altLang="zh-CN" sz="2400" dirty="0">
                <a:solidFill>
                  <a:srgbClr val="000000"/>
                </a:solidFill>
                <a:highlight>
                  <a:srgbClr val="F7F7F7"/>
                </a:highlight>
                <a:latin typeface="Times New Roman" panose="02020603050405020304" pitchFamily="18" charset="0"/>
                <a:cs typeface="Times New Roman" panose="02020603050405020304" pitchFamily="18" charset="0"/>
              </a:rPr>
              <a:t>	</a:t>
            </a:r>
            <a:r>
              <a:rPr kumimoji="1" lang="zh-CN" altLang="en-US" sz="2400" dirty="0">
                <a:solidFill>
                  <a:srgbClr val="000000"/>
                </a:solidFill>
                <a:highlight>
                  <a:srgbClr val="F7F7F7"/>
                </a:highlight>
                <a:latin typeface="Times New Roman" panose="02020603050405020304" pitchFamily="18" charset="0"/>
                <a:cs typeface="Times New Roman" panose="02020603050405020304" pitchFamily="18" charset="0"/>
              </a:rPr>
              <a:t>         </a:t>
            </a:r>
            <a:r>
              <a:rPr kumimoji="1" lang="en-US" altLang="zh-CN" sz="2400" dirty="0">
                <a:solidFill>
                  <a:srgbClr val="000000"/>
                </a:solidFill>
                <a:highlight>
                  <a:srgbClr val="F7F7F7"/>
                </a:highlight>
                <a:latin typeface="Times New Roman" panose="02020603050405020304" pitchFamily="18" charset="0"/>
                <a:cs typeface="Times New Roman" panose="02020603050405020304" pitchFamily="18" charset="0"/>
              </a:rPr>
              <a:t>DM</a:t>
            </a:r>
            <a:r>
              <a:rPr kumimoji="1" lang="zh-CN" altLang="en-US" sz="2400" dirty="0">
                <a:solidFill>
                  <a:srgbClr val="000000"/>
                </a:solidFill>
                <a:highlight>
                  <a:srgbClr val="F7F7F7"/>
                </a:highlight>
                <a:latin typeface="Times New Roman" panose="02020603050405020304" pitchFamily="18" charset="0"/>
                <a:cs typeface="Times New Roman" panose="02020603050405020304" pitchFamily="18" charset="0"/>
              </a:rPr>
              <a:t>： </a:t>
            </a:r>
            <a:r>
              <a:rPr kumimoji="1" lang="en-US" altLang="zh-CN" sz="2400" dirty="0">
                <a:solidFill>
                  <a:srgbClr val="000000"/>
                </a:solidFill>
                <a:highlight>
                  <a:srgbClr val="F7F7F7"/>
                </a:highlight>
                <a:latin typeface="Times New Roman" panose="02020603050405020304" pitchFamily="18" charset="0"/>
                <a:cs typeface="Times New Roman" panose="02020603050405020304" pitchFamily="18" charset="0"/>
              </a:rPr>
              <a:t>step 0.1:       </a:t>
            </a:r>
            <a:r>
              <a:rPr kumimoji="1" lang="zh-CN" altLang="en-US" sz="2400" dirty="0">
                <a:solidFill>
                  <a:srgbClr val="000000"/>
                </a:solidFill>
                <a:highlight>
                  <a:srgbClr val="F7F7F7"/>
                </a:highlight>
                <a:latin typeface="Times New Roman" panose="02020603050405020304" pitchFamily="18" charset="0"/>
                <a:cs typeface="Times New Roman" panose="02020603050405020304" pitchFamily="18" charset="0"/>
              </a:rPr>
              <a:t> </a:t>
            </a:r>
            <a:r>
              <a:rPr kumimoji="1" lang="en-US" altLang="zh-CN" sz="2400" dirty="0">
                <a:solidFill>
                  <a:srgbClr val="000000"/>
                </a:solidFill>
                <a:highlight>
                  <a:srgbClr val="F7F7F7"/>
                </a:highlight>
                <a:latin typeface="Times New Roman" panose="02020603050405020304" pitchFamily="18" charset="0"/>
                <a:cs typeface="Times New Roman" panose="02020603050405020304" pitchFamily="18" charset="0"/>
              </a:rPr>
              <a:t>28h41m24s</a:t>
            </a:r>
            <a:endParaRPr kumimoji="1" lang="zh-CN" altLang="en-US" sz="2400" dirty="0">
              <a:latin typeface="Times New Roman" panose="02020603050405020304" pitchFamily="18" charset="0"/>
              <a:cs typeface="Times New Roman" panose="02020603050405020304" pitchFamily="18" charset="0"/>
            </a:endParaRPr>
          </a:p>
          <a:p>
            <a:r>
              <a:rPr kumimoji="1" lang="en-US" altLang="zh-CN" dirty="0">
                <a:latin typeface="Times New Roman" panose="02020603050405020304" pitchFamily="18" charset="0"/>
                <a:cs typeface="Times New Roman" panose="02020603050405020304" pitchFamily="18" charset="0"/>
              </a:rPr>
              <a:t>    </a:t>
            </a:r>
            <a:endParaRPr kumimoji="1"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D12F61D-29D0-5530-B116-39884BC71CAE}"/>
              </a:ext>
            </a:extLst>
          </p:cNvPr>
          <p:cNvSpPr txBox="1"/>
          <p:nvPr/>
        </p:nvSpPr>
        <p:spPr>
          <a:xfrm>
            <a:off x="3239163" y="1622233"/>
            <a:ext cx="248786" cy="369332"/>
          </a:xfrm>
          <a:prstGeom prst="rect">
            <a:avLst/>
          </a:prstGeom>
          <a:noFill/>
        </p:spPr>
        <p:txBody>
          <a:bodyPr wrap="none" rtlCol="0">
            <a:spAutoFit/>
          </a:bodyPr>
          <a:lstStyle/>
          <a:p>
            <a:r>
              <a:rPr kumimoji="1" lang="en-US" altLang="zh-CN" dirty="0"/>
              <a:t> </a:t>
            </a:r>
            <a:endParaRPr kumimoji="1" lang="zh-CN" altLang="en-US" dirty="0"/>
          </a:p>
        </p:txBody>
      </p:sp>
      <p:sp>
        <p:nvSpPr>
          <p:cNvPr id="14" name="文本框 13">
            <a:extLst>
              <a:ext uri="{FF2B5EF4-FFF2-40B4-BE49-F238E27FC236}">
                <a16:creationId xmlns:a16="http://schemas.microsoft.com/office/drawing/2014/main" id="{E4D47D10-45BD-A7F8-ABA3-C85452AB28D8}"/>
              </a:ext>
            </a:extLst>
          </p:cNvPr>
          <p:cNvSpPr txBox="1"/>
          <p:nvPr/>
        </p:nvSpPr>
        <p:spPr>
          <a:xfrm>
            <a:off x="1592719" y="4052181"/>
            <a:ext cx="9490528" cy="1107996"/>
          </a:xfrm>
          <a:prstGeom prst="rect">
            <a:avLst/>
          </a:prstGeom>
          <a:noFill/>
        </p:spPr>
        <p:txBody>
          <a:bodyPr wrap="square" rtlCol="0">
            <a:spAutoFit/>
          </a:bodyPr>
          <a:lstStyle/>
          <a:p>
            <a:r>
              <a:rPr kumimoji="1" lang="en-US" altLang="zh-CN" sz="2400" dirty="0" err="1">
                <a:latin typeface="Times New Roman" panose="02020603050405020304" pitchFamily="18" charset="0"/>
                <a:cs typeface="Times New Roman" panose="02020603050405020304" pitchFamily="18" charset="0"/>
              </a:rPr>
              <a:t>EfficientNet</a:t>
            </a:r>
            <a:r>
              <a:rPr kumimoji="1" lang="en-US" altLang="zh-CN" sz="2400" dirty="0">
                <a:latin typeface="Times New Roman" panose="02020603050405020304" pitchFamily="18" charset="0"/>
                <a:cs typeface="Times New Roman" panose="02020603050405020304" pitchFamily="18" charset="0"/>
              </a:rPr>
              <a:t>: Python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read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file change 1bit-8bit-1bit  26m18s</a:t>
            </a:r>
          </a:p>
          <a:p>
            <a:r>
              <a:rPr kumimoji="1" lang="en-US" altLang="zh-CN" sz="2400" dirty="0">
                <a:latin typeface="Times New Roman" panose="02020603050405020304" pitchFamily="18" charset="0"/>
                <a:cs typeface="Times New Roman" panose="02020603050405020304" pitchFamily="18" charset="0"/>
              </a:rPr>
              <a:t>	          Validation   8s</a:t>
            </a:r>
            <a:endParaRPr kumimoji="1" lang="zh-CN" altLang="en-US" sz="2400" dirty="0">
              <a:latin typeface="Times New Roman" panose="02020603050405020304" pitchFamily="18" charset="0"/>
              <a:cs typeface="Times New Roman" panose="02020603050405020304" pitchFamily="18" charset="0"/>
            </a:endParaRPr>
          </a:p>
          <a:p>
            <a:endParaRPr kumimoji="1" lang="zh-CN" altLang="en-US" dirty="0"/>
          </a:p>
        </p:txBody>
      </p:sp>
      <p:sp>
        <p:nvSpPr>
          <p:cNvPr id="17" name="文本框 16">
            <a:extLst>
              <a:ext uri="{FF2B5EF4-FFF2-40B4-BE49-F238E27FC236}">
                <a16:creationId xmlns:a16="http://schemas.microsoft.com/office/drawing/2014/main" id="{40628284-3124-A184-98D4-E229D4E69932}"/>
              </a:ext>
            </a:extLst>
          </p:cNvPr>
          <p:cNvSpPr txBox="1"/>
          <p:nvPr/>
        </p:nvSpPr>
        <p:spPr>
          <a:xfrm>
            <a:off x="9471908" y="3925781"/>
            <a:ext cx="1611339" cy="707886"/>
          </a:xfrm>
          <a:prstGeom prst="rect">
            <a:avLst/>
          </a:prstGeom>
          <a:noFill/>
        </p:spPr>
        <p:txBody>
          <a:bodyPr wrap="none" rtlCol="0">
            <a:spAutoFit/>
          </a:bodyPr>
          <a:lstStyle/>
          <a:p>
            <a:r>
              <a:rPr kumimoji="1" lang="en-US" altLang="zh-CN" sz="4000" dirty="0">
                <a:solidFill>
                  <a:srgbClr val="FF0000"/>
                </a:solidFill>
                <a:latin typeface="Times New Roman" panose="02020603050405020304" pitchFamily="18" charset="0"/>
                <a:cs typeface="Times New Roman" panose="02020603050405020304" pitchFamily="18" charset="0"/>
              </a:rPr>
              <a:t>Faster!</a:t>
            </a:r>
            <a:endParaRPr kumimoji="1"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C9CF63D-49B3-2BFF-C965-507862138398}"/>
              </a:ext>
            </a:extLst>
          </p:cNvPr>
          <p:cNvSpPr txBox="1"/>
          <p:nvPr/>
        </p:nvSpPr>
        <p:spPr>
          <a:xfrm>
            <a:off x="4054635" y="896559"/>
            <a:ext cx="3095719" cy="369332"/>
          </a:xfrm>
          <a:prstGeom prst="rect">
            <a:avLst/>
          </a:prstGeom>
          <a:noFill/>
        </p:spPr>
        <p:txBody>
          <a:bodyPr wrap="none" rtlCol="0">
            <a:spAutoFit/>
          </a:bodyPr>
          <a:lstStyle/>
          <a:p>
            <a:r>
              <a:rPr kumimoji="1" lang="en-US" altLang="zh-CN" dirty="0"/>
              <a:t>(Compare</a:t>
            </a:r>
            <a:r>
              <a:rPr kumimoji="1" lang="zh-CN" altLang="en-US" dirty="0"/>
              <a:t> </a:t>
            </a:r>
            <a:r>
              <a:rPr kumimoji="1" lang="en-US" altLang="zh-CN" dirty="0"/>
              <a:t>with</a:t>
            </a:r>
            <a:r>
              <a:rPr kumimoji="1" lang="zh-CN" altLang="en-US" dirty="0"/>
              <a:t> </a:t>
            </a:r>
            <a:r>
              <a:rPr kumimoji="1" lang="en-US" altLang="zh-CN" dirty="0"/>
              <a:t>others</a:t>
            </a:r>
            <a:r>
              <a:rPr kumimoji="1" lang="zh-CN" altLang="en-US" dirty="0"/>
              <a:t> </a:t>
            </a:r>
            <a:r>
              <a:rPr kumimoji="1" lang="en-US" altLang="zh-CN" dirty="0"/>
              <a:t>soon.)</a:t>
            </a:r>
            <a:endParaRPr kumimoji="1" lang="zh-CN" altLang="en-US" dirty="0"/>
          </a:p>
        </p:txBody>
      </p:sp>
    </p:spTree>
    <p:extLst>
      <p:ext uri="{BB962C8B-B14F-4D97-AF65-F5344CB8AC3E}">
        <p14:creationId xmlns:p14="http://schemas.microsoft.com/office/powerpoint/2010/main" val="332760833"/>
      </p:ext>
    </p:extLst>
  </p:cSld>
  <p:clrMapOvr>
    <a:masterClrMapping/>
  </p:clrMapOvr>
  <mc:AlternateContent xmlns:mc="http://schemas.openxmlformats.org/markup-compatibility/2006" xmlns:p14="http://schemas.microsoft.com/office/powerpoint/2010/main">
    <mc:Choice Requires="p14">
      <p:transition spd="slow" p14:dur="2000" advTm="3960"/>
    </mc:Choice>
    <mc:Fallback xmlns="">
      <p:transition spd="slow" advTm="39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0881A5-38B4-087E-E41B-0EF1F4BBADD0}"/>
              </a:ext>
            </a:extLst>
          </p:cNvPr>
          <p:cNvSpPr txBox="1"/>
          <p:nvPr/>
        </p:nvSpPr>
        <p:spPr>
          <a:xfrm>
            <a:off x="2945938" y="2705725"/>
            <a:ext cx="6300123" cy="1446550"/>
          </a:xfrm>
          <a:prstGeom prst="rect">
            <a:avLst/>
          </a:prstGeom>
          <a:noFill/>
        </p:spPr>
        <p:txBody>
          <a:bodyPr wrap="none" rtlCol="0">
            <a:spAutoFit/>
          </a:bodyPr>
          <a:lstStyle/>
          <a:p>
            <a:r>
              <a:rPr lang="en-US" altLang="zh-CN" sz="4400" b="1" dirty="0">
                <a:latin typeface="Times New Roman" panose="02020603050405020304" pitchFamily="18" charset="0"/>
                <a:cs typeface="Times New Roman" panose="02020603050405020304" pitchFamily="18" charset="0"/>
              </a:rPr>
              <a:t>4. Summary and </a:t>
            </a:r>
            <a:r>
              <a:rPr lang="en-US" altLang="zh-CN" sz="4400" b="1" dirty="0">
                <a:latin typeface="Times New Roman" panose="02020603050405020304" pitchFamily="18" charset="0"/>
                <a:cs typeface="Times New Roman" panose="02020603050405020304" pitchFamily="18" charset="0"/>
                <a:sym typeface="+mn-lt"/>
              </a:rPr>
              <a:t>Outlook</a:t>
            </a:r>
          </a:p>
          <a:p>
            <a:endParaRPr lang="zh-CN" altLang="en-US" sz="4400" b="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365D0FC1-DA7F-25A8-E3AD-71EC5B1E515C}"/>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16</a:t>
            </a:r>
            <a:endParaRPr kumimoji="1" lang="zh-CN" altLang="en-US" dirty="0"/>
          </a:p>
        </p:txBody>
      </p:sp>
    </p:spTree>
    <p:extLst>
      <p:ext uri="{BB962C8B-B14F-4D97-AF65-F5344CB8AC3E}">
        <p14:creationId xmlns:p14="http://schemas.microsoft.com/office/powerpoint/2010/main" val="606561519"/>
      </p:ext>
    </p:extLst>
  </p:cSld>
  <p:clrMapOvr>
    <a:masterClrMapping/>
  </p:clrMapOvr>
  <mc:AlternateContent xmlns:mc="http://schemas.openxmlformats.org/markup-compatibility/2006" xmlns:p14="http://schemas.microsoft.com/office/powerpoint/2010/main">
    <mc:Choice Requires="p14">
      <p:transition spd="slow" p14:dur="2000" advTm="17730"/>
    </mc:Choice>
    <mc:Fallback xmlns="">
      <p:transition spd="slow" advTm="1773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65D0FC1-DA7F-25A8-E3AD-71EC5B1E515C}"/>
              </a:ext>
            </a:extLst>
          </p:cNvPr>
          <p:cNvSpPr txBox="1"/>
          <p:nvPr/>
        </p:nvSpPr>
        <p:spPr>
          <a:xfrm>
            <a:off x="11661912" y="6357068"/>
            <a:ext cx="530088" cy="369332"/>
          </a:xfrm>
          <a:prstGeom prst="rect">
            <a:avLst/>
          </a:prstGeom>
          <a:noFill/>
        </p:spPr>
        <p:txBody>
          <a:bodyPr wrap="square" rtlCol="0">
            <a:spAutoFit/>
          </a:bodyPr>
          <a:lstStyle/>
          <a:p>
            <a:r>
              <a:rPr kumimoji="1" lang="en-US" altLang="zh-CN" dirty="0"/>
              <a:t>17</a:t>
            </a:r>
            <a:endParaRPr kumimoji="1" lang="zh-CN" altLang="en-US" dirty="0"/>
          </a:p>
        </p:txBody>
      </p:sp>
      <p:sp>
        <p:nvSpPr>
          <p:cNvPr id="5" name="文本框 4">
            <a:extLst>
              <a:ext uri="{FF2B5EF4-FFF2-40B4-BE49-F238E27FC236}">
                <a16:creationId xmlns:a16="http://schemas.microsoft.com/office/drawing/2014/main" id="{1F77BF11-049E-C4E2-AE2D-6A808D4733FE}"/>
              </a:ext>
            </a:extLst>
          </p:cNvPr>
          <p:cNvSpPr txBox="1"/>
          <p:nvPr/>
        </p:nvSpPr>
        <p:spPr>
          <a:xfrm>
            <a:off x="994266" y="1255595"/>
            <a:ext cx="2052165" cy="1077218"/>
          </a:xfrm>
          <a:prstGeom prst="rect">
            <a:avLst/>
          </a:prstGeom>
          <a:noFill/>
        </p:spPr>
        <p:txBody>
          <a:bodyPr wrap="none" rtlCol="0">
            <a:spAutoFit/>
          </a:bodyPr>
          <a:lstStyle/>
          <a:p>
            <a:r>
              <a:rPr kumimoji="1" lang="en-US" altLang="zh-CN" sz="3200" b="1" dirty="0">
                <a:latin typeface="Times New Roman" panose="02020603050405020304" pitchFamily="18" charset="0"/>
                <a:cs typeface="Times New Roman" panose="02020603050405020304" pitchFamily="18" charset="0"/>
              </a:rPr>
              <a:t>Summary:</a:t>
            </a:r>
          </a:p>
          <a:p>
            <a:endParaRPr kumimoji="1" lang="zh-CN" altLang="en-US" sz="3200" b="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CF0F0D77-A8E6-FF60-B1D3-992FEAB650C8}"/>
              </a:ext>
            </a:extLst>
          </p:cNvPr>
          <p:cNvSpPr txBox="1"/>
          <p:nvPr/>
        </p:nvSpPr>
        <p:spPr>
          <a:xfrm>
            <a:off x="994266" y="2414795"/>
            <a:ext cx="10838343" cy="1877437"/>
          </a:xfrm>
          <a:prstGeom prst="rect">
            <a:avLst/>
          </a:prstGeom>
          <a:noFill/>
        </p:spPr>
        <p:txBody>
          <a:bodyPr wrap="square" rtlCol="0">
            <a:spAutoFit/>
          </a:bodyPr>
          <a:lstStyle/>
          <a:p>
            <a:pPr marL="457200" indent="-457200">
              <a:buAutoNum type="arabicPeriod"/>
            </a:pPr>
            <a:r>
              <a:rPr kumimoji="1" lang="en-US" altLang="zh-CN" sz="2400" dirty="0" err="1">
                <a:latin typeface="Times New Roman" panose="02020603050405020304" pitchFamily="18" charset="0"/>
                <a:cs typeface="Times New Roman" panose="02020603050405020304" pitchFamily="18" charset="0"/>
              </a:rPr>
              <a:t>EfficientNet</a:t>
            </a:r>
            <a:r>
              <a:rPr kumimoji="1" lang="en-US" altLang="zh-CN" sz="2400" dirty="0">
                <a:latin typeface="Times New Roman" panose="02020603050405020304" pitchFamily="18" charset="0"/>
                <a:cs typeface="Times New Roman" panose="02020603050405020304" pitchFamily="18" charset="0"/>
              </a:rPr>
              <a:t> model can efficiently classify two class objects in </a:t>
            </a:r>
            <a:r>
              <a:rPr kumimoji="1" lang="en-US" altLang="zh-CN" sz="2400" dirty="0" err="1">
                <a:latin typeface="Times New Roman" panose="02020603050405020304" pitchFamily="18" charset="0"/>
                <a:cs typeface="Times New Roman" panose="02020603050405020304" pitchFamily="18" charset="0"/>
              </a:rPr>
              <a:t>mutibeam</a:t>
            </a:r>
            <a:r>
              <a:rPr kumimoji="1" lang="en-US" altLang="zh-CN" sz="2400" dirty="0">
                <a:latin typeface="Times New Roman" panose="02020603050405020304" pitchFamily="18" charset="0"/>
                <a:cs typeface="Times New Roman" panose="02020603050405020304" pitchFamily="18" charset="0"/>
              </a:rPr>
              <a:t> data.</a:t>
            </a:r>
          </a:p>
          <a:p>
            <a:pPr marL="457200" indent="-457200">
              <a:buAutoNum type="arabicPeriod"/>
            </a:pPr>
            <a:endParaRPr kumimoji="1" lang="en-US" altLang="zh-CN" sz="2400" dirty="0">
              <a:latin typeface="Times New Roman" panose="02020603050405020304" pitchFamily="18" charset="0"/>
              <a:cs typeface="Times New Roman" panose="02020603050405020304" pitchFamily="18" charset="0"/>
            </a:endParaRPr>
          </a:p>
          <a:p>
            <a:r>
              <a:rPr kumimoji="1" lang="en-US" altLang="zh-CN" sz="2400" dirty="0">
                <a:latin typeface="Times New Roman" panose="02020603050405020304" pitchFamily="18" charset="0"/>
                <a:cs typeface="Times New Roman" panose="02020603050405020304" pitchFamily="18" charset="0"/>
              </a:rPr>
              <a:t>2.   Accuracy can reach 99.1%, run faster than traditional </a:t>
            </a:r>
            <a:r>
              <a:rPr kumimoji="1" lang="en-US" altLang="zh-CN" sz="2400" dirty="0" err="1">
                <a:latin typeface="Times New Roman" panose="02020603050405020304" pitchFamily="18" charset="0"/>
                <a:cs typeface="Times New Roman" panose="02020603050405020304" pitchFamily="18" charset="0"/>
              </a:rPr>
              <a:t>dedisperation</a:t>
            </a:r>
            <a:r>
              <a:rPr kumimoji="1" lang="en-US" altLang="zh-CN" sz="2400" dirty="0">
                <a:latin typeface="Times New Roman" panose="02020603050405020304" pitchFamily="18" charset="0"/>
                <a:cs typeface="Times New Roman" panose="02020603050405020304" pitchFamily="18" charset="0"/>
              </a:rPr>
              <a:t> algorithm.</a:t>
            </a:r>
          </a:p>
          <a:p>
            <a:endParaRPr kumimoji="1" lang="en-US" altLang="zh-CN" sz="2400" dirty="0">
              <a:latin typeface="Times New Roman" panose="02020603050405020304" pitchFamily="18" charset="0"/>
              <a:cs typeface="Times New Roman" panose="02020603050405020304" pitchFamily="18" charset="0"/>
            </a:endParaRPr>
          </a:p>
          <a:p>
            <a:r>
              <a:rPr kumimoji="1" lang="en-US" altLang="zh-CN" sz="2000" dirty="0">
                <a:latin typeface="Times New Roman" panose="02020603050405020304" pitchFamily="18" charset="0"/>
                <a:cs typeface="Times New Roman" panose="02020603050405020304" pitchFamily="18" charset="0"/>
              </a:rPr>
              <a:t> </a:t>
            </a:r>
            <a:endParaRPr kumimoji="1"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070077"/>
      </p:ext>
    </p:extLst>
  </p:cSld>
  <p:clrMapOvr>
    <a:masterClrMapping/>
  </p:clrMapOvr>
  <mc:AlternateContent xmlns:mc="http://schemas.openxmlformats.org/markup-compatibility/2006" xmlns:p14="http://schemas.microsoft.com/office/powerpoint/2010/main">
    <mc:Choice Requires="p14">
      <p:transition spd="slow" p14:dur="2000" advTm="2684"/>
    </mc:Choice>
    <mc:Fallback xmlns="">
      <p:transition spd="slow" advTm="268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5D28A6-DECC-4D2D-7B48-4B083A87A4FC}"/>
              </a:ext>
            </a:extLst>
          </p:cNvPr>
          <p:cNvSpPr txBox="1"/>
          <p:nvPr/>
        </p:nvSpPr>
        <p:spPr>
          <a:xfrm>
            <a:off x="1467870" y="1713971"/>
            <a:ext cx="9474952" cy="1938992"/>
          </a:xfrm>
          <a:prstGeom prst="rect">
            <a:avLst/>
          </a:prstGeom>
          <a:noFill/>
        </p:spPr>
        <p:txBody>
          <a:bodyPr wrap="square" rtlCol="0">
            <a:spAutoFit/>
          </a:bodyPr>
          <a:lstStyle/>
          <a:p>
            <a:endParaRPr kumimoji="1" lang="en-US" altLang="zh-CN" sz="2400" dirty="0">
              <a:latin typeface="Times New Roman" panose="02020603050405020304" pitchFamily="18" charset="0"/>
              <a:cs typeface="Times New Roman" panose="02020603050405020304" pitchFamily="18" charset="0"/>
            </a:endParaRPr>
          </a:p>
          <a:p>
            <a:r>
              <a:rPr kumimoji="1" lang="en-US" altLang="zh-CN" sz="2400" dirty="0">
                <a:latin typeface="Times New Roman" panose="02020603050405020304" pitchFamily="18" charset="0"/>
                <a:cs typeface="Times New Roman" panose="02020603050405020304" pitchFamily="18" charset="0"/>
              </a:rPr>
              <a:t>1. Classification lower flux signal we can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not see with human eyes.</a:t>
            </a:r>
          </a:p>
          <a:p>
            <a:r>
              <a:rPr kumimoji="1" lang="en-US" altLang="zh-CN" sz="2400" dirty="0">
                <a:latin typeface="Times New Roman" panose="02020603050405020304" pitchFamily="18" charset="0"/>
                <a:cs typeface="Times New Roman" panose="02020603050405020304" pitchFamily="18" charset="0"/>
              </a:rPr>
              <a:t>2. Expand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our sample dataset in different format data. Use our model to classify real observation data.</a:t>
            </a:r>
          </a:p>
          <a:p>
            <a:r>
              <a:rPr kumimoji="1" lang="en-US" altLang="zh-CN" sz="2400" dirty="0">
                <a:latin typeface="Times New Roman" panose="02020603050405020304" pitchFamily="18" charset="0"/>
                <a:cs typeface="Times New Roman" panose="02020603050405020304" pitchFamily="18" charset="0"/>
              </a:rPr>
              <a:t>3.</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The FRB's burst time and DM value in the data file are given directly.</a:t>
            </a:r>
            <a:endParaRPr kumimoji="1" lang="zh-CN" altLang="en-US" sz="24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250FE0E-6B76-F0A7-35B3-2790687AD373}"/>
              </a:ext>
            </a:extLst>
          </p:cNvPr>
          <p:cNvSpPr txBox="1"/>
          <p:nvPr/>
        </p:nvSpPr>
        <p:spPr>
          <a:xfrm>
            <a:off x="821540" y="1129196"/>
            <a:ext cx="3090911" cy="584775"/>
          </a:xfrm>
          <a:prstGeom prst="rect">
            <a:avLst/>
          </a:prstGeom>
          <a:noFill/>
        </p:spPr>
        <p:txBody>
          <a:bodyPr wrap="none" rtlCol="0">
            <a:spAutoFit/>
          </a:bodyPr>
          <a:lstStyle/>
          <a:p>
            <a:r>
              <a:rPr kumimoji="1" lang="en-US" altLang="zh-CN" sz="3200" b="1" dirty="0">
                <a:latin typeface="Times New Roman" panose="02020603050405020304" pitchFamily="18" charset="0"/>
                <a:cs typeface="Times New Roman" panose="02020603050405020304" pitchFamily="18" charset="0"/>
              </a:rPr>
              <a:t>Next steps to do:</a:t>
            </a:r>
            <a:endParaRPr kumimoji="1" lang="zh-CN" altLang="en-US" sz="32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5B9DAAE-5511-6086-6408-E1DB0DFC8F0D}"/>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18</a:t>
            </a:r>
            <a:endParaRPr kumimoji="1" lang="zh-CN" altLang="en-US" dirty="0"/>
          </a:p>
        </p:txBody>
      </p:sp>
      <p:sp>
        <p:nvSpPr>
          <p:cNvPr id="5" name="文本框 4">
            <a:extLst>
              <a:ext uri="{FF2B5EF4-FFF2-40B4-BE49-F238E27FC236}">
                <a16:creationId xmlns:a16="http://schemas.microsoft.com/office/drawing/2014/main" id="{6999C8A2-405D-98CA-CDCF-62A40E7369C2}"/>
              </a:ext>
            </a:extLst>
          </p:cNvPr>
          <p:cNvSpPr txBox="1"/>
          <p:nvPr/>
        </p:nvSpPr>
        <p:spPr>
          <a:xfrm>
            <a:off x="992639" y="3921442"/>
            <a:ext cx="9196748" cy="954107"/>
          </a:xfrm>
          <a:prstGeom prst="rect">
            <a:avLst/>
          </a:prstGeom>
          <a:noFill/>
        </p:spPr>
        <p:txBody>
          <a:bodyPr wrap="none" rtlCol="0">
            <a:spAutoFit/>
          </a:bodyPr>
          <a:lstStyle/>
          <a:p>
            <a:r>
              <a:rPr kumimoji="1" lang="en-US" altLang="zh-CN" sz="2800" dirty="0">
                <a:solidFill>
                  <a:srgbClr val="FF0000"/>
                </a:solidFill>
                <a:latin typeface="Times New Roman" panose="02020603050405020304" pitchFamily="18" charset="0"/>
                <a:cs typeface="Times New Roman" panose="02020603050405020304" pitchFamily="18" charset="0"/>
              </a:rPr>
              <a:t>Future  :  Maybe can real-time search with de-</a:t>
            </a:r>
            <a:r>
              <a:rPr kumimoji="1" lang="en-US" altLang="zh-CN" sz="2800" dirty="0" err="1">
                <a:solidFill>
                  <a:srgbClr val="FF0000"/>
                </a:solidFill>
                <a:latin typeface="Times New Roman" panose="02020603050405020304" pitchFamily="18" charset="0"/>
                <a:cs typeface="Times New Roman" panose="02020603050405020304" pitchFamily="18" charset="0"/>
              </a:rPr>
              <a:t>disperation</a:t>
            </a:r>
            <a:r>
              <a:rPr kumimoji="1" lang="en-US" altLang="zh-CN" sz="2800" dirty="0">
                <a:solidFill>
                  <a:srgbClr val="FF0000"/>
                </a:solidFill>
                <a:latin typeface="Times New Roman" panose="02020603050405020304" pitchFamily="18" charset="0"/>
                <a:cs typeface="Times New Roman" panose="02020603050405020304" pitchFamily="18" charset="0"/>
              </a:rPr>
              <a:t> data.</a:t>
            </a:r>
          </a:p>
          <a:p>
            <a:r>
              <a:rPr kumimoji="1" lang="en-US" altLang="zh-CN" sz="2800" dirty="0">
                <a:solidFill>
                  <a:srgbClr val="FF0000"/>
                </a:solidFill>
                <a:latin typeface="Times New Roman" panose="02020603050405020304" pitchFamily="18" charset="0"/>
                <a:cs typeface="Times New Roman" panose="02020603050405020304" pitchFamily="18" charset="0"/>
              </a:rPr>
              <a:t>	      Replace traditional method!</a:t>
            </a:r>
            <a:endParaRPr kumimoji="1"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0DB6AA8-FB9D-1069-A562-6B22A221A515}"/>
              </a:ext>
            </a:extLst>
          </p:cNvPr>
          <p:cNvSpPr txBox="1"/>
          <p:nvPr/>
        </p:nvSpPr>
        <p:spPr>
          <a:xfrm>
            <a:off x="5056690" y="5144029"/>
            <a:ext cx="1818126" cy="523220"/>
          </a:xfrm>
          <a:prstGeom prst="rect">
            <a:avLst/>
          </a:prstGeom>
          <a:noFill/>
        </p:spPr>
        <p:txBody>
          <a:bodyPr wrap="none" rtlCol="0">
            <a:spAutoFit/>
          </a:bodyPr>
          <a:lstStyle/>
          <a:p>
            <a:r>
              <a:rPr kumimoji="1" lang="en" altLang="zh-CN" sz="2800" dirty="0">
                <a:solidFill>
                  <a:srgbClr val="FF0000"/>
                </a:solidFill>
                <a:latin typeface="Times New Roman" panose="02020603050405020304" pitchFamily="18" charset="0"/>
                <a:cs typeface="Times New Roman" panose="02020603050405020304" pitchFamily="18" charset="0"/>
              </a:rPr>
              <a:t>Potential</a:t>
            </a:r>
            <a:r>
              <a:rPr kumimoji="1" lang="zh-CN" alt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39764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0FD535D-338A-8A37-7C1E-9281E3DAF4C6}"/>
              </a:ext>
            </a:extLst>
          </p:cNvPr>
          <p:cNvSpPr/>
          <p:nvPr/>
        </p:nvSpPr>
        <p:spPr>
          <a:xfrm>
            <a:off x="1858219" y="2509544"/>
            <a:ext cx="670560" cy="670560"/>
          </a:xfrm>
          <a:prstGeom prst="ellipse">
            <a:avLst/>
          </a:prstGeom>
          <a:gradFill>
            <a:gsLst>
              <a:gs pos="0">
                <a:schemeClr val="bg1"/>
              </a:gs>
              <a:gs pos="95000">
                <a:srgbClr val="92AFD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cs typeface="+mn-ea"/>
                <a:sym typeface="+mn-lt"/>
              </a:rPr>
              <a:t>1</a:t>
            </a:r>
          </a:p>
        </p:txBody>
      </p:sp>
      <p:sp>
        <p:nvSpPr>
          <p:cNvPr id="4" name="椭圆 3">
            <a:extLst>
              <a:ext uri="{FF2B5EF4-FFF2-40B4-BE49-F238E27FC236}">
                <a16:creationId xmlns:a16="http://schemas.microsoft.com/office/drawing/2014/main" id="{C456361F-1BEA-C509-EFC4-4B87AA8E712F}"/>
              </a:ext>
            </a:extLst>
          </p:cNvPr>
          <p:cNvSpPr/>
          <p:nvPr/>
        </p:nvSpPr>
        <p:spPr>
          <a:xfrm>
            <a:off x="6813205" y="2509544"/>
            <a:ext cx="670560" cy="670560"/>
          </a:xfrm>
          <a:prstGeom prst="ellipse">
            <a:avLst/>
          </a:prstGeom>
          <a:gradFill>
            <a:gsLst>
              <a:gs pos="0">
                <a:schemeClr val="bg1"/>
              </a:gs>
              <a:gs pos="95000">
                <a:srgbClr val="92AFD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0C0930"/>
                </a:solidFill>
                <a:cs typeface="+mn-ea"/>
                <a:sym typeface="+mn-lt"/>
              </a:rPr>
              <a:t>2</a:t>
            </a:r>
          </a:p>
        </p:txBody>
      </p:sp>
      <p:sp>
        <p:nvSpPr>
          <p:cNvPr id="5" name="文本框 4">
            <a:extLst>
              <a:ext uri="{FF2B5EF4-FFF2-40B4-BE49-F238E27FC236}">
                <a16:creationId xmlns:a16="http://schemas.microsoft.com/office/drawing/2014/main" id="{01829DEA-4876-4219-7E92-29CFDDA0B503}"/>
              </a:ext>
            </a:extLst>
          </p:cNvPr>
          <p:cNvSpPr txBox="1"/>
          <p:nvPr/>
        </p:nvSpPr>
        <p:spPr>
          <a:xfrm>
            <a:off x="7605225" y="2583214"/>
            <a:ext cx="3072741"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sym typeface="+mn-lt"/>
              </a:rPr>
              <a:t>Method and Data</a:t>
            </a:r>
            <a:endParaRPr sz="2800" dirty="0">
              <a:latin typeface="Times New Roman" panose="02020603050405020304" pitchFamily="18" charset="0"/>
              <a:cs typeface="Times New Roman" panose="02020603050405020304" pitchFamily="18" charset="0"/>
              <a:sym typeface="+mn-lt"/>
            </a:endParaRPr>
          </a:p>
        </p:txBody>
      </p:sp>
      <p:sp>
        <p:nvSpPr>
          <p:cNvPr id="8" name="椭圆 7">
            <a:extLst>
              <a:ext uri="{FF2B5EF4-FFF2-40B4-BE49-F238E27FC236}">
                <a16:creationId xmlns:a16="http://schemas.microsoft.com/office/drawing/2014/main" id="{2C91DD56-6A8F-CF7E-1A87-B13D47C9CAF0}"/>
              </a:ext>
            </a:extLst>
          </p:cNvPr>
          <p:cNvSpPr/>
          <p:nvPr/>
        </p:nvSpPr>
        <p:spPr>
          <a:xfrm>
            <a:off x="1858219" y="4056889"/>
            <a:ext cx="670560" cy="670560"/>
          </a:xfrm>
          <a:prstGeom prst="ellipse">
            <a:avLst/>
          </a:prstGeom>
          <a:gradFill>
            <a:gsLst>
              <a:gs pos="0">
                <a:schemeClr val="bg1"/>
              </a:gs>
              <a:gs pos="95000">
                <a:srgbClr val="92AFD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0C0930"/>
                </a:solidFill>
                <a:cs typeface="+mn-ea"/>
                <a:sym typeface="+mn-lt"/>
              </a:rPr>
              <a:t>3</a:t>
            </a:r>
          </a:p>
        </p:txBody>
      </p:sp>
      <p:sp>
        <p:nvSpPr>
          <p:cNvPr id="10" name="文本框 9">
            <a:extLst>
              <a:ext uri="{FF2B5EF4-FFF2-40B4-BE49-F238E27FC236}">
                <a16:creationId xmlns:a16="http://schemas.microsoft.com/office/drawing/2014/main" id="{DF5B7364-AF5D-124A-3CE1-73C4CC9016B7}"/>
              </a:ext>
            </a:extLst>
          </p:cNvPr>
          <p:cNvSpPr txBox="1"/>
          <p:nvPr/>
        </p:nvSpPr>
        <p:spPr>
          <a:xfrm>
            <a:off x="2667724" y="4130559"/>
            <a:ext cx="4001282"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sym typeface="+mn-lt"/>
              </a:rPr>
              <a:t>Preliminary Results</a:t>
            </a:r>
            <a:endParaRPr sz="2800" dirty="0">
              <a:latin typeface="Times New Roman" panose="02020603050405020304" pitchFamily="18" charset="0"/>
              <a:cs typeface="Times New Roman" panose="02020603050405020304" pitchFamily="18" charset="0"/>
              <a:sym typeface="+mn-lt"/>
            </a:endParaRPr>
          </a:p>
        </p:txBody>
      </p:sp>
      <p:sp>
        <p:nvSpPr>
          <p:cNvPr id="13" name="椭圆 12">
            <a:extLst>
              <a:ext uri="{FF2B5EF4-FFF2-40B4-BE49-F238E27FC236}">
                <a16:creationId xmlns:a16="http://schemas.microsoft.com/office/drawing/2014/main" id="{BAAF9AEB-E738-D209-2CDD-462EF42BC9D8}"/>
              </a:ext>
            </a:extLst>
          </p:cNvPr>
          <p:cNvSpPr/>
          <p:nvPr/>
        </p:nvSpPr>
        <p:spPr>
          <a:xfrm>
            <a:off x="6807952" y="4056889"/>
            <a:ext cx="670560" cy="670560"/>
          </a:xfrm>
          <a:prstGeom prst="ellipse">
            <a:avLst/>
          </a:prstGeom>
          <a:gradFill>
            <a:gsLst>
              <a:gs pos="0">
                <a:schemeClr val="bg1"/>
              </a:gs>
              <a:gs pos="95000">
                <a:srgbClr val="92AFD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0C0930"/>
                </a:solidFill>
                <a:cs typeface="+mn-ea"/>
                <a:sym typeface="+mn-lt"/>
              </a:rPr>
              <a:t>4</a:t>
            </a:r>
          </a:p>
        </p:txBody>
      </p:sp>
      <p:sp>
        <p:nvSpPr>
          <p:cNvPr id="14" name="文本框 13">
            <a:extLst>
              <a:ext uri="{FF2B5EF4-FFF2-40B4-BE49-F238E27FC236}">
                <a16:creationId xmlns:a16="http://schemas.microsoft.com/office/drawing/2014/main" id="{2DAB9F89-A539-3F3E-1D8F-61F9979C4B3E}"/>
              </a:ext>
            </a:extLst>
          </p:cNvPr>
          <p:cNvSpPr txBox="1"/>
          <p:nvPr/>
        </p:nvSpPr>
        <p:spPr>
          <a:xfrm>
            <a:off x="7617458" y="4130559"/>
            <a:ext cx="444202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sym typeface="+mn-lt"/>
              </a:rPr>
              <a:t>Summary</a:t>
            </a:r>
            <a:r>
              <a:rPr lang="zh-CN" altLang="en-US" sz="2800" dirty="0">
                <a:latin typeface="Times New Roman" panose="02020603050405020304" pitchFamily="18" charset="0"/>
                <a:cs typeface="Times New Roman" panose="02020603050405020304" pitchFamily="18" charset="0"/>
                <a:sym typeface="+mn-lt"/>
              </a:rPr>
              <a:t> </a:t>
            </a:r>
            <a:r>
              <a:rPr lang="en-US" altLang="zh-CN" sz="2800" dirty="0">
                <a:latin typeface="Times New Roman" panose="02020603050405020304" pitchFamily="18" charset="0"/>
                <a:cs typeface="Times New Roman" panose="02020603050405020304" pitchFamily="18" charset="0"/>
                <a:sym typeface="+mn-lt"/>
              </a:rPr>
              <a:t>and </a:t>
            </a:r>
            <a:r>
              <a:rPr lang="en-US" sz="2800" dirty="0">
                <a:latin typeface="Times New Roman" panose="02020603050405020304" pitchFamily="18" charset="0"/>
                <a:cs typeface="Times New Roman" panose="02020603050405020304" pitchFamily="18" charset="0"/>
                <a:sym typeface="+mn-lt"/>
              </a:rPr>
              <a:t>Outlook</a:t>
            </a:r>
            <a:endParaRPr sz="2800" dirty="0">
              <a:latin typeface="Times New Roman" panose="02020603050405020304" pitchFamily="18" charset="0"/>
              <a:cs typeface="Times New Roman" panose="02020603050405020304" pitchFamily="18" charset="0"/>
              <a:sym typeface="+mn-lt"/>
            </a:endParaRPr>
          </a:p>
        </p:txBody>
      </p:sp>
      <p:sp>
        <p:nvSpPr>
          <p:cNvPr id="15" name="文本框 14">
            <a:extLst>
              <a:ext uri="{FF2B5EF4-FFF2-40B4-BE49-F238E27FC236}">
                <a16:creationId xmlns:a16="http://schemas.microsoft.com/office/drawing/2014/main" id="{FCA5F56A-13A0-78CA-8956-99403766CE93}"/>
              </a:ext>
            </a:extLst>
          </p:cNvPr>
          <p:cNvSpPr txBox="1"/>
          <p:nvPr/>
        </p:nvSpPr>
        <p:spPr>
          <a:xfrm>
            <a:off x="4972961" y="904355"/>
            <a:ext cx="1923925" cy="707886"/>
          </a:xfrm>
          <a:prstGeom prst="rect">
            <a:avLst/>
          </a:prstGeom>
          <a:noFill/>
        </p:spPr>
        <p:txBody>
          <a:bodyPr wrap="none" rtlCol="0">
            <a:spAutoFit/>
          </a:bodyPr>
          <a:lstStyle/>
          <a:p>
            <a:pPr algn="l"/>
            <a:r>
              <a:rPr lang="en-US" altLang="zh-CN" sz="4000" dirty="0">
                <a:latin typeface="Times New Roman" panose="02020603050405020304" pitchFamily="18" charset="0"/>
                <a:cs typeface="Times New Roman" panose="02020603050405020304" pitchFamily="18" charset="0"/>
                <a:sym typeface="+mn-lt"/>
              </a:rPr>
              <a:t>Outlines</a:t>
            </a:r>
            <a:endParaRPr lang="zh-CN" altLang="en-US" sz="4000" dirty="0">
              <a:latin typeface="Times New Roman" panose="02020603050405020304" pitchFamily="18" charset="0"/>
              <a:cs typeface="Times New Roman" panose="02020603050405020304" pitchFamily="18" charset="0"/>
              <a:sym typeface="+mn-lt"/>
            </a:endParaRPr>
          </a:p>
        </p:txBody>
      </p:sp>
      <p:pic>
        <p:nvPicPr>
          <p:cNvPr id="21" name="图片 20">
            <a:extLst>
              <a:ext uri="{FF2B5EF4-FFF2-40B4-BE49-F238E27FC236}">
                <a16:creationId xmlns:a16="http://schemas.microsoft.com/office/drawing/2014/main" id="{1D261759-9166-635D-67BD-6FC5B942E614}"/>
              </a:ext>
            </a:extLst>
          </p:cNvPr>
          <p:cNvPicPr>
            <a:picLocks noChangeAspect="1"/>
          </p:cNvPicPr>
          <p:nvPr/>
        </p:nvPicPr>
        <p:blipFill>
          <a:blip r:embed="rId3"/>
          <a:stretch>
            <a:fillRect/>
          </a:stretch>
        </p:blipFill>
        <p:spPr>
          <a:xfrm>
            <a:off x="1579622" y="2327564"/>
            <a:ext cx="1009887" cy="1070200"/>
          </a:xfrm>
          <a:prstGeom prst="rect">
            <a:avLst/>
          </a:prstGeom>
        </p:spPr>
      </p:pic>
      <p:sp>
        <p:nvSpPr>
          <p:cNvPr id="18" name="文本框 17">
            <a:extLst>
              <a:ext uri="{FF2B5EF4-FFF2-40B4-BE49-F238E27FC236}">
                <a16:creationId xmlns:a16="http://schemas.microsoft.com/office/drawing/2014/main" id="{451E4E9A-BC95-669F-C0D3-BC8BAED89B17}"/>
              </a:ext>
            </a:extLst>
          </p:cNvPr>
          <p:cNvSpPr txBox="1"/>
          <p:nvPr/>
        </p:nvSpPr>
        <p:spPr>
          <a:xfrm>
            <a:off x="2650239" y="2583214"/>
            <a:ext cx="1938351" cy="523220"/>
          </a:xfrm>
          <a:prstGeom prst="rect">
            <a:avLst/>
          </a:prstGeom>
          <a:noFill/>
        </p:spPr>
        <p:txBody>
          <a:bodyPr wrap="none" rtlCol="0">
            <a:spAutoFit/>
          </a:bodyPr>
          <a:lstStyle/>
          <a:p>
            <a:r>
              <a:rPr lang="en-US" altLang="zh-CN" sz="2800" dirty="0">
                <a:latin typeface="Times New Roman" panose="02020603050405020304" pitchFamily="18" charset="0"/>
                <a:cs typeface="Times New Roman" panose="02020603050405020304" pitchFamily="18" charset="0"/>
              </a:rPr>
              <a:t>Background</a:t>
            </a:r>
            <a:endParaRPr lang="zh-CN" altLang="en-US" sz="2800" dirty="0">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5B9032FA-AE63-0481-24CC-A9A7F6170D46}"/>
              </a:ext>
            </a:extLst>
          </p:cNvPr>
          <p:cNvPicPr>
            <a:picLocks noChangeAspect="1"/>
          </p:cNvPicPr>
          <p:nvPr/>
        </p:nvPicPr>
        <p:blipFill>
          <a:blip r:embed="rId3"/>
          <a:stretch>
            <a:fillRect/>
          </a:stretch>
        </p:blipFill>
        <p:spPr>
          <a:xfrm>
            <a:off x="6534608" y="2358800"/>
            <a:ext cx="1009887" cy="1070200"/>
          </a:xfrm>
          <a:prstGeom prst="rect">
            <a:avLst/>
          </a:prstGeom>
        </p:spPr>
      </p:pic>
      <p:pic>
        <p:nvPicPr>
          <p:cNvPr id="23" name="图片 22">
            <a:extLst>
              <a:ext uri="{FF2B5EF4-FFF2-40B4-BE49-F238E27FC236}">
                <a16:creationId xmlns:a16="http://schemas.microsoft.com/office/drawing/2014/main" id="{11468137-E8FF-5019-EE94-C2FDB0306EE9}"/>
              </a:ext>
            </a:extLst>
          </p:cNvPr>
          <p:cNvPicPr>
            <a:picLocks noChangeAspect="1"/>
          </p:cNvPicPr>
          <p:nvPr/>
        </p:nvPicPr>
        <p:blipFill>
          <a:blip r:embed="rId3"/>
          <a:stretch>
            <a:fillRect/>
          </a:stretch>
        </p:blipFill>
        <p:spPr>
          <a:xfrm>
            <a:off x="1579622" y="3857069"/>
            <a:ext cx="1009887" cy="1070200"/>
          </a:xfrm>
          <a:prstGeom prst="rect">
            <a:avLst/>
          </a:prstGeom>
        </p:spPr>
      </p:pic>
      <p:pic>
        <p:nvPicPr>
          <p:cNvPr id="25" name="图片 24">
            <a:extLst>
              <a:ext uri="{FF2B5EF4-FFF2-40B4-BE49-F238E27FC236}">
                <a16:creationId xmlns:a16="http://schemas.microsoft.com/office/drawing/2014/main" id="{B8ABD2C7-0406-F42F-6F49-D32633A62768}"/>
              </a:ext>
            </a:extLst>
          </p:cNvPr>
          <p:cNvPicPr>
            <a:picLocks noChangeAspect="1"/>
          </p:cNvPicPr>
          <p:nvPr/>
        </p:nvPicPr>
        <p:blipFill>
          <a:blip r:embed="rId3"/>
          <a:stretch>
            <a:fillRect/>
          </a:stretch>
        </p:blipFill>
        <p:spPr>
          <a:xfrm>
            <a:off x="6534607" y="3857069"/>
            <a:ext cx="1009887" cy="1070200"/>
          </a:xfrm>
          <a:prstGeom prst="rect">
            <a:avLst/>
          </a:prstGeom>
        </p:spPr>
      </p:pic>
      <p:sp>
        <p:nvSpPr>
          <p:cNvPr id="3" name="文本框 2">
            <a:extLst>
              <a:ext uri="{FF2B5EF4-FFF2-40B4-BE49-F238E27FC236}">
                <a16:creationId xmlns:a16="http://schemas.microsoft.com/office/drawing/2014/main" id="{90CF18BB-1032-037A-3DE6-EC9BE901F2DB}"/>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1</a:t>
            </a:r>
            <a:endParaRPr kumimoji="1" lang="zh-CN" altLang="en-US" dirty="0"/>
          </a:p>
        </p:txBody>
      </p:sp>
    </p:spTree>
    <p:extLst>
      <p:ext uri="{BB962C8B-B14F-4D97-AF65-F5344CB8AC3E}">
        <p14:creationId xmlns:p14="http://schemas.microsoft.com/office/powerpoint/2010/main" val="1004468647"/>
      </p:ext>
    </p:extLst>
  </p:cSld>
  <p:clrMapOvr>
    <a:masterClrMapping/>
  </p:clrMapOvr>
  <mc:AlternateContent xmlns:mc="http://schemas.openxmlformats.org/markup-compatibility/2006" xmlns:p14="http://schemas.microsoft.com/office/powerpoint/2010/main">
    <mc:Choice Requires="p14">
      <p:transition spd="slow" p14:dur="2000" advTm="891"/>
    </mc:Choice>
    <mc:Fallback xmlns="">
      <p:transition spd="slow" advTm="89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0881A5-38B4-087E-E41B-0EF1F4BBADD0}"/>
              </a:ext>
            </a:extLst>
          </p:cNvPr>
          <p:cNvSpPr txBox="1"/>
          <p:nvPr/>
        </p:nvSpPr>
        <p:spPr>
          <a:xfrm>
            <a:off x="4733287" y="2705725"/>
            <a:ext cx="2993127" cy="1446550"/>
          </a:xfrm>
          <a:prstGeom prst="rect">
            <a:avLst/>
          </a:prstGeom>
          <a:noFill/>
        </p:spPr>
        <p:txBody>
          <a:bodyPr wrap="none" rtlCol="0">
            <a:spAutoFit/>
          </a:bodyPr>
          <a:lstStyle/>
          <a:p>
            <a:r>
              <a:rPr lang="en-US" altLang="zh-CN" sz="4400" b="1" dirty="0">
                <a:latin typeface="Times New Roman" panose="02020603050405020304" pitchFamily="18" charset="0"/>
                <a:cs typeface="Times New Roman" panose="02020603050405020304" pitchFamily="18" charset="0"/>
              </a:rPr>
              <a:t>Thank you!</a:t>
            </a:r>
            <a:endParaRPr lang="en-US" altLang="zh-CN" sz="4400" b="1" dirty="0">
              <a:latin typeface="Times New Roman" panose="02020603050405020304" pitchFamily="18" charset="0"/>
              <a:cs typeface="Times New Roman" panose="02020603050405020304" pitchFamily="18" charset="0"/>
              <a:sym typeface="+mn-lt"/>
            </a:endParaRPr>
          </a:p>
          <a:p>
            <a:endParaRPr lang="zh-CN" altLang="en-US" sz="4400" b="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A794128D-C0CA-EE57-AC70-D7537A4FE03E}"/>
              </a:ext>
            </a:extLst>
          </p:cNvPr>
          <p:cNvSpPr txBox="1"/>
          <p:nvPr/>
        </p:nvSpPr>
        <p:spPr>
          <a:xfrm>
            <a:off x="11661912" y="6387548"/>
            <a:ext cx="530088" cy="369332"/>
          </a:xfrm>
          <a:prstGeom prst="rect">
            <a:avLst/>
          </a:prstGeom>
          <a:noFill/>
        </p:spPr>
        <p:txBody>
          <a:bodyPr wrap="square" rtlCol="0">
            <a:spAutoFit/>
          </a:bodyPr>
          <a:lstStyle/>
          <a:p>
            <a:r>
              <a:rPr kumimoji="1" lang="en-US" altLang="zh-CN" dirty="0"/>
              <a:t>19</a:t>
            </a:r>
            <a:endParaRPr kumimoji="1" lang="zh-CN" altLang="en-US" dirty="0"/>
          </a:p>
        </p:txBody>
      </p:sp>
    </p:spTree>
    <p:extLst>
      <p:ext uri="{BB962C8B-B14F-4D97-AF65-F5344CB8AC3E}">
        <p14:creationId xmlns:p14="http://schemas.microsoft.com/office/powerpoint/2010/main" val="158057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0881A5-38B4-087E-E41B-0EF1F4BBADD0}"/>
              </a:ext>
            </a:extLst>
          </p:cNvPr>
          <p:cNvSpPr txBox="1"/>
          <p:nvPr/>
        </p:nvSpPr>
        <p:spPr>
          <a:xfrm>
            <a:off x="4398921" y="2830264"/>
            <a:ext cx="3718710" cy="769441"/>
          </a:xfrm>
          <a:prstGeom prst="rect">
            <a:avLst/>
          </a:prstGeom>
          <a:noFill/>
        </p:spPr>
        <p:txBody>
          <a:bodyPr wrap="none" rtlCol="0">
            <a:spAutoFit/>
          </a:bodyPr>
          <a:lstStyle/>
          <a:p>
            <a:r>
              <a:rPr lang="en-US" altLang="zh-CN" sz="4400" b="1" dirty="0">
                <a:latin typeface="Times New Roman" panose="02020603050405020304" pitchFamily="18" charset="0"/>
                <a:cs typeface="Times New Roman" panose="02020603050405020304" pitchFamily="18" charset="0"/>
              </a:rPr>
              <a:t>1. Background</a:t>
            </a:r>
            <a:endParaRPr lang="zh-CN" altLang="en-US" sz="44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58A85F01-310A-75A8-4B1F-8750A40B4617}"/>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2</a:t>
            </a:r>
            <a:endParaRPr kumimoji="1" lang="zh-CN" altLang="en-US" dirty="0"/>
          </a:p>
        </p:txBody>
      </p:sp>
    </p:spTree>
    <p:extLst>
      <p:ext uri="{BB962C8B-B14F-4D97-AF65-F5344CB8AC3E}">
        <p14:creationId xmlns:p14="http://schemas.microsoft.com/office/powerpoint/2010/main" val="3041536452"/>
      </p:ext>
    </p:extLst>
  </p:cSld>
  <p:clrMapOvr>
    <a:masterClrMapping/>
  </p:clrMapOvr>
  <mc:AlternateContent xmlns:mc="http://schemas.openxmlformats.org/markup-compatibility/2006" xmlns:p14="http://schemas.microsoft.com/office/powerpoint/2010/main">
    <mc:Choice Requires="p14">
      <p:transition spd="slow" p14:dur="2000" advTm="919"/>
    </mc:Choice>
    <mc:Fallback xmlns="">
      <p:transition spd="slow" advTm="91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900FAFC3-B631-21C3-50A0-7FEA930F81A5}"/>
              </a:ext>
            </a:extLst>
          </p:cNvPr>
          <p:cNvSpPr txBox="1"/>
          <p:nvPr/>
        </p:nvSpPr>
        <p:spPr>
          <a:xfrm>
            <a:off x="565694" y="290088"/>
            <a:ext cx="6724918" cy="461665"/>
          </a:xfrm>
          <a:prstGeom prst="rect">
            <a:avLst/>
          </a:prstGeom>
          <a:noFill/>
        </p:spPr>
        <p:txBody>
          <a:bodyPr wrap="none" rtlCol="0">
            <a:spAutoFit/>
          </a:bodyPr>
          <a:lstStyle/>
          <a:p>
            <a:r>
              <a:rPr kumimoji="1" lang="en-US" altLang="zh-CN" sz="2400" dirty="0">
                <a:solidFill>
                  <a:srgbClr val="FF0000"/>
                </a:solidFill>
                <a:latin typeface="Times New Roman" panose="02020603050405020304" pitchFamily="18" charset="0"/>
                <a:cs typeface="Times New Roman" panose="02020603050405020304" pitchFamily="18" charset="0"/>
              </a:rPr>
              <a:t>FRB</a:t>
            </a:r>
            <a:r>
              <a:rPr kumimoji="1" lang="zh-CN" altLang="en-US" sz="2400" dirty="0">
                <a:solidFill>
                  <a:srgbClr val="FF0000"/>
                </a:solidFill>
                <a:latin typeface="Times New Roman" panose="02020603050405020304" pitchFamily="18" charset="0"/>
                <a:cs typeface="Times New Roman" panose="02020603050405020304" pitchFamily="18" charset="0"/>
              </a:rPr>
              <a:t> </a:t>
            </a:r>
            <a:r>
              <a:rPr kumimoji="1" lang="en-US" altLang="zh-CN" sz="2400" dirty="0">
                <a:solidFill>
                  <a:srgbClr val="FF0000"/>
                </a:solidFill>
                <a:latin typeface="Times New Roman" panose="02020603050405020304" pitchFamily="18" charset="0"/>
                <a:cs typeface="Times New Roman" panose="02020603050405020304" pitchFamily="18" charset="0"/>
              </a:rPr>
              <a:t>------</a:t>
            </a:r>
            <a:r>
              <a:rPr kumimoji="1" lang="en" altLang="zh-CN" sz="2400" dirty="0">
                <a:solidFill>
                  <a:srgbClr val="FF0000"/>
                </a:solidFill>
                <a:latin typeface="Times New Roman" panose="02020603050405020304" pitchFamily="18" charset="0"/>
                <a:cs typeface="Times New Roman" panose="02020603050405020304" pitchFamily="18" charset="0"/>
              </a:rPr>
              <a:t> millisecond duration radio transient signal</a:t>
            </a:r>
            <a:endParaRPr kumimoji="1"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1C7AECC-6A2F-36BF-C344-93B4835D137C}"/>
              </a:ext>
            </a:extLst>
          </p:cNvPr>
          <p:cNvSpPr txBox="1"/>
          <p:nvPr/>
        </p:nvSpPr>
        <p:spPr>
          <a:xfrm>
            <a:off x="1933900" y="3662911"/>
            <a:ext cx="1773242"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Lorimer et al.,2007</a:t>
            </a:r>
            <a:endParaRPr kumimoji="1" lang="zh-CN" altLang="en-US" sz="1600"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3BC1B673-2C5F-256A-C9B4-9E2903C33665}"/>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3</a:t>
            </a:r>
            <a:endParaRPr kumimoji="1" lang="zh-CN" altLang="en-US" dirty="0"/>
          </a:p>
        </p:txBody>
      </p:sp>
      <p:sp>
        <p:nvSpPr>
          <p:cNvPr id="11" name="文本框 10">
            <a:extLst>
              <a:ext uri="{FF2B5EF4-FFF2-40B4-BE49-F238E27FC236}">
                <a16:creationId xmlns:a16="http://schemas.microsoft.com/office/drawing/2014/main" id="{470950BE-F17E-6100-6A6A-F3924B521AD7}"/>
              </a:ext>
            </a:extLst>
          </p:cNvPr>
          <p:cNvSpPr txBox="1"/>
          <p:nvPr/>
        </p:nvSpPr>
        <p:spPr>
          <a:xfrm>
            <a:off x="8759365" y="4182179"/>
            <a:ext cx="3197173" cy="307777"/>
          </a:xfrm>
          <a:prstGeom prst="rect">
            <a:avLst/>
          </a:prstGeom>
          <a:noFill/>
        </p:spPr>
        <p:txBody>
          <a:bodyPr wrap="square">
            <a:spAutoFit/>
          </a:bodyPr>
          <a:lstStyle/>
          <a:p>
            <a:r>
              <a:rPr lang="en" altLang="zh-CN" sz="1400" dirty="0">
                <a:solidFill>
                  <a:srgbClr val="2E75B6"/>
                </a:solidFill>
                <a:effectLst/>
                <a:latin typeface="Times New Roman" panose="02020603050405020304" pitchFamily="18" charset="0"/>
                <a:ea typeface="DengXian" panose="02010600030101010101" pitchFamily="2" charset="-122"/>
                <a:cs typeface="Times New Roman" panose="02020603050405020304" pitchFamily="18" charset="0"/>
              </a:rPr>
              <a:t>https://</a:t>
            </a:r>
            <a:r>
              <a:rPr lang="en" altLang="zh-CN" sz="1400" dirty="0" err="1">
                <a:solidFill>
                  <a:srgbClr val="2E75B6"/>
                </a:solidFill>
                <a:effectLst/>
                <a:latin typeface="Times New Roman" panose="02020603050405020304" pitchFamily="18" charset="0"/>
                <a:ea typeface="DengXian" panose="02010600030101010101" pitchFamily="2" charset="-122"/>
                <a:cs typeface="Times New Roman" panose="02020603050405020304" pitchFamily="18" charset="0"/>
              </a:rPr>
              <a:t>blinkverse.alkaidos.cn</a:t>
            </a:r>
            <a:r>
              <a:rPr lang="en" altLang="zh-CN" sz="1400" dirty="0">
                <a:solidFill>
                  <a:srgbClr val="2E75B6"/>
                </a:solidFill>
                <a:effectLst/>
                <a:latin typeface="Times New Roman" panose="02020603050405020304" pitchFamily="18" charset="0"/>
                <a:ea typeface="DengXian" panose="02010600030101010101" pitchFamily="2" charset="-122"/>
                <a:cs typeface="Times New Roman" panose="02020603050405020304" pitchFamily="18" charset="0"/>
              </a:rPr>
              <a:t>/#/overview</a:t>
            </a:r>
            <a:endParaRPr lang="en" altLang="zh-CN" sz="14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3EDD4E0B-42E9-357E-09F9-57EB042D43BC}"/>
              </a:ext>
            </a:extLst>
          </p:cNvPr>
          <p:cNvPicPr>
            <a:picLocks noChangeAspect="1"/>
          </p:cNvPicPr>
          <p:nvPr/>
        </p:nvPicPr>
        <p:blipFill>
          <a:blip r:embed="rId3"/>
          <a:stretch>
            <a:fillRect/>
          </a:stretch>
        </p:blipFill>
        <p:spPr>
          <a:xfrm>
            <a:off x="9021481" y="4582493"/>
            <a:ext cx="2672939" cy="1402923"/>
          </a:xfrm>
          <a:prstGeom prst="rect">
            <a:avLst/>
          </a:prstGeom>
        </p:spPr>
      </p:pic>
      <p:pic>
        <p:nvPicPr>
          <p:cNvPr id="13" name="图片 12">
            <a:extLst>
              <a:ext uri="{FF2B5EF4-FFF2-40B4-BE49-F238E27FC236}">
                <a16:creationId xmlns:a16="http://schemas.microsoft.com/office/drawing/2014/main" id="{76F7324D-8B78-FDE8-41CC-744D315E03B7}"/>
              </a:ext>
            </a:extLst>
          </p:cNvPr>
          <p:cNvPicPr>
            <a:picLocks noChangeAspect="1"/>
          </p:cNvPicPr>
          <p:nvPr/>
        </p:nvPicPr>
        <p:blipFill>
          <a:blip r:embed="rId4"/>
          <a:stretch>
            <a:fillRect/>
          </a:stretch>
        </p:blipFill>
        <p:spPr>
          <a:xfrm>
            <a:off x="4916453" y="1063907"/>
            <a:ext cx="3556189" cy="2508555"/>
          </a:xfrm>
          <a:prstGeom prst="rect">
            <a:avLst/>
          </a:prstGeom>
        </p:spPr>
      </p:pic>
      <p:pic>
        <p:nvPicPr>
          <p:cNvPr id="25" name="图片 24">
            <a:extLst>
              <a:ext uri="{FF2B5EF4-FFF2-40B4-BE49-F238E27FC236}">
                <a16:creationId xmlns:a16="http://schemas.microsoft.com/office/drawing/2014/main" id="{5F789B1F-91E3-0183-A310-AA1F9AF1C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177" y="909568"/>
            <a:ext cx="3096961" cy="2817235"/>
          </a:xfrm>
          <a:prstGeom prst="rect">
            <a:avLst/>
          </a:prstGeom>
        </p:spPr>
      </p:pic>
      <p:pic>
        <p:nvPicPr>
          <p:cNvPr id="2" name="图片 1">
            <a:extLst>
              <a:ext uri="{FF2B5EF4-FFF2-40B4-BE49-F238E27FC236}">
                <a16:creationId xmlns:a16="http://schemas.microsoft.com/office/drawing/2014/main" id="{2ADC17EC-257C-3B10-00C9-FFD613096925}"/>
              </a:ext>
            </a:extLst>
          </p:cNvPr>
          <p:cNvPicPr>
            <a:picLocks noChangeAspect="1"/>
          </p:cNvPicPr>
          <p:nvPr/>
        </p:nvPicPr>
        <p:blipFill>
          <a:blip r:embed="rId6"/>
          <a:stretch>
            <a:fillRect/>
          </a:stretch>
        </p:blipFill>
        <p:spPr>
          <a:xfrm>
            <a:off x="1551538" y="4784040"/>
            <a:ext cx="2100241" cy="910922"/>
          </a:xfrm>
          <a:prstGeom prst="rect">
            <a:avLst/>
          </a:prstGeom>
        </p:spPr>
      </p:pic>
      <p:sp>
        <p:nvSpPr>
          <p:cNvPr id="10" name="文本框 9">
            <a:extLst>
              <a:ext uri="{FF2B5EF4-FFF2-40B4-BE49-F238E27FC236}">
                <a16:creationId xmlns:a16="http://schemas.microsoft.com/office/drawing/2014/main" id="{DE6C8E59-968E-B126-CB97-50B586975A24}"/>
              </a:ext>
            </a:extLst>
          </p:cNvPr>
          <p:cNvSpPr txBox="1"/>
          <p:nvPr/>
        </p:nvSpPr>
        <p:spPr>
          <a:xfrm>
            <a:off x="1462413" y="4252064"/>
            <a:ext cx="2465740" cy="369332"/>
          </a:xfrm>
          <a:prstGeom prst="rect">
            <a:avLst/>
          </a:prstGeom>
          <a:noFill/>
        </p:spPr>
        <p:txBody>
          <a:bodyPr wrap="none" rtlCol="0">
            <a:spAutoFit/>
          </a:bodyPr>
          <a:lstStyle/>
          <a:p>
            <a:r>
              <a:rPr kumimoji="1" lang="en-US" altLang="zh-CN" dirty="0"/>
              <a:t>The refractive index 𝜇 </a:t>
            </a:r>
            <a:endParaRPr kumimoji="1" lang="zh-CN" altLang="en-US"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F09E61E4-4E31-1CEE-F822-6A9C3330A8AD}"/>
                  </a:ext>
                </a:extLst>
              </p:cNvPr>
              <p:cNvSpPr txBox="1"/>
              <p:nvPr/>
            </p:nvSpPr>
            <p:spPr>
              <a:xfrm>
                <a:off x="1526577" y="5877500"/>
                <a:ext cx="2587888" cy="667747"/>
              </a:xfrm>
              <a:prstGeom prst="rect">
                <a:avLst/>
              </a:prstGeom>
              <a:noFill/>
            </p:spPr>
            <p:txBody>
              <a:bodyPr wrap="none" rtlCol="0">
                <a:spAutoFit/>
              </a:bodyPr>
              <a:lstStyle/>
              <a:p>
                <a14:m>
                  <m:oMath xmlns:m="http://schemas.openxmlformats.org/officeDocument/2006/math">
                    <m:r>
                      <a:rPr kumimoji="1" lang="en-US" altLang="zh-CN" b="0" i="1" smtClean="0">
                        <a:latin typeface="Cambria Math" panose="02040503050406030204" pitchFamily="18" charset="0"/>
                      </a:rPr>
                      <m:t>𝑓</m:t>
                    </m:r>
                  </m:oMath>
                </a14:m>
                <a:r>
                  <a:rPr kumimoji="1" lang="en-US" altLang="zh-CN" dirty="0"/>
                  <a:t> : observing frequency</a:t>
                </a:r>
              </a:p>
              <a:p>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𝑝</m:t>
                        </m:r>
                      </m:sub>
                    </m:sSub>
                  </m:oMath>
                </a14:m>
                <a:r>
                  <a:rPr kumimoji="1" lang="en-US" altLang="zh-CN" dirty="0"/>
                  <a:t>: plasma frequency</a:t>
                </a:r>
                <a:endParaRPr kumimoji="1" lang="zh-CN" altLang="en-US" dirty="0"/>
              </a:p>
            </p:txBody>
          </p:sp>
        </mc:Choice>
        <mc:Fallback xmlns="">
          <p:sp>
            <p:nvSpPr>
              <p:cNvPr id="14" name="文本框 13">
                <a:extLst>
                  <a:ext uri="{FF2B5EF4-FFF2-40B4-BE49-F238E27FC236}">
                    <a16:creationId xmlns:a16="http://schemas.microsoft.com/office/drawing/2014/main" id="{F09E61E4-4E31-1CEE-F822-6A9C3330A8AD}"/>
                  </a:ext>
                </a:extLst>
              </p:cNvPr>
              <p:cNvSpPr txBox="1">
                <a:spLocks noRot="1" noChangeAspect="1" noMove="1" noResize="1" noEditPoints="1" noAdjustHandles="1" noChangeArrowheads="1" noChangeShapeType="1" noTextEdit="1"/>
              </p:cNvSpPr>
              <p:nvPr/>
            </p:nvSpPr>
            <p:spPr>
              <a:xfrm>
                <a:off x="1526577" y="5877500"/>
                <a:ext cx="2587888" cy="667747"/>
              </a:xfrm>
              <a:prstGeom prst="rect">
                <a:avLst/>
              </a:prstGeom>
              <a:blipFill>
                <a:blip r:embed="rId8"/>
                <a:stretch>
                  <a:fillRect l="-980" t="-3704" r="-980" b="-9259"/>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A5BED5E4-7945-9F47-B6FE-98443703FB2D}"/>
              </a:ext>
            </a:extLst>
          </p:cNvPr>
          <p:cNvSpPr txBox="1"/>
          <p:nvPr/>
        </p:nvSpPr>
        <p:spPr>
          <a:xfrm>
            <a:off x="5923688" y="3626788"/>
            <a:ext cx="1749197" cy="338554"/>
          </a:xfrm>
          <a:prstGeom prst="rect">
            <a:avLst/>
          </a:prstGeom>
          <a:noFill/>
        </p:spPr>
        <p:txBody>
          <a:bodyPr wrap="none" rtlCol="0">
            <a:spAutoFit/>
          </a:bodyPr>
          <a:lstStyle/>
          <a:p>
            <a:r>
              <a:rPr lang="en" altLang="zh-CN" sz="1600" dirty="0" err="1">
                <a:latin typeface="Times New Roman" panose="02020603050405020304" pitchFamily="18" charset="0"/>
                <a:cs typeface="Times New Roman" panose="02020603050405020304" pitchFamily="18" charset="0"/>
              </a:rPr>
              <a:t>Sclocco</a:t>
            </a:r>
            <a:r>
              <a:rPr lang="en" altLang="zh-CN" sz="1600" dirty="0">
                <a:latin typeface="Times New Roman" panose="02020603050405020304" pitchFamily="18" charset="0"/>
                <a:cs typeface="Times New Roman" panose="02020603050405020304" pitchFamily="18" charset="0"/>
              </a:rPr>
              <a:t> et al.,2014</a:t>
            </a:r>
            <a:endParaRPr kumimoji="1" lang="zh-CN" altLang="en-US" sz="16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9032E69-9B8B-BA5B-5332-335FAA882D38}"/>
              </a:ext>
            </a:extLst>
          </p:cNvPr>
          <p:cNvPicPr>
            <a:picLocks noChangeAspect="1"/>
          </p:cNvPicPr>
          <p:nvPr/>
        </p:nvPicPr>
        <p:blipFill>
          <a:blip r:embed="rId9"/>
          <a:stretch>
            <a:fillRect/>
          </a:stretch>
        </p:blipFill>
        <p:spPr>
          <a:xfrm>
            <a:off x="9659127" y="6077953"/>
            <a:ext cx="1397646" cy="450607"/>
          </a:xfrm>
          <a:prstGeom prst="rect">
            <a:avLst/>
          </a:prstGeom>
        </p:spPr>
      </p:pic>
      <p:pic>
        <p:nvPicPr>
          <p:cNvPr id="9" name="图片 8">
            <a:extLst>
              <a:ext uri="{FF2B5EF4-FFF2-40B4-BE49-F238E27FC236}">
                <a16:creationId xmlns:a16="http://schemas.microsoft.com/office/drawing/2014/main" id="{46959361-5633-EE15-983F-EA03FAE9A7DD}"/>
              </a:ext>
            </a:extLst>
          </p:cNvPr>
          <p:cNvPicPr>
            <a:picLocks noChangeAspect="1"/>
          </p:cNvPicPr>
          <p:nvPr/>
        </p:nvPicPr>
        <p:blipFill>
          <a:blip r:embed="rId10"/>
          <a:stretch>
            <a:fillRect/>
          </a:stretch>
        </p:blipFill>
        <p:spPr>
          <a:xfrm>
            <a:off x="9257061" y="376089"/>
            <a:ext cx="2201783" cy="3699593"/>
          </a:xfrm>
          <a:prstGeom prst="rect">
            <a:avLst/>
          </a:prstGeom>
        </p:spPr>
      </p:pic>
      <p:grpSp>
        <p:nvGrpSpPr>
          <p:cNvPr id="8" name="组合 7">
            <a:extLst>
              <a:ext uri="{FF2B5EF4-FFF2-40B4-BE49-F238E27FC236}">
                <a16:creationId xmlns:a16="http://schemas.microsoft.com/office/drawing/2014/main" id="{05C9EE52-7996-22AE-B893-294B65D035AF}"/>
              </a:ext>
            </a:extLst>
          </p:cNvPr>
          <p:cNvGrpSpPr/>
          <p:nvPr/>
        </p:nvGrpSpPr>
        <p:grpSpPr>
          <a:xfrm>
            <a:off x="5116587" y="4170408"/>
            <a:ext cx="2771600" cy="2227092"/>
            <a:chOff x="5116587" y="4170408"/>
            <a:chExt cx="2771600" cy="2227092"/>
          </a:xfrm>
        </p:grpSpPr>
        <p:grpSp>
          <p:nvGrpSpPr>
            <p:cNvPr id="22" name="组合 21">
              <a:extLst>
                <a:ext uri="{FF2B5EF4-FFF2-40B4-BE49-F238E27FC236}">
                  <a16:creationId xmlns:a16="http://schemas.microsoft.com/office/drawing/2014/main" id="{4085D20A-28D4-D5EC-0FEF-3C97A94E9381}"/>
                </a:ext>
              </a:extLst>
            </p:cNvPr>
            <p:cNvGrpSpPr/>
            <p:nvPr/>
          </p:nvGrpSpPr>
          <p:grpSpPr>
            <a:xfrm>
              <a:off x="5116587" y="4170408"/>
              <a:ext cx="2771600" cy="2227092"/>
              <a:chOff x="4648200" y="4252064"/>
              <a:chExt cx="3181350" cy="2504816"/>
            </a:xfrm>
          </p:grpSpPr>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2FC2DB95-CF1F-20B1-644E-8C8F697D7E37}"/>
                      </a:ext>
                    </a:extLst>
                  </p:cNvPr>
                  <p:cNvSpPr txBox="1"/>
                  <p:nvPr/>
                </p:nvSpPr>
                <p:spPr>
                  <a:xfrm>
                    <a:off x="5026860" y="5485447"/>
                    <a:ext cx="2201783" cy="4846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800" b="0" i="1" smtClean="0">
                              <a:latin typeface="Cambria Math" panose="02040503050406030204" pitchFamily="18" charset="0"/>
                              <a:ea typeface="Cambria Math" panose="02040503050406030204" pitchFamily="18" charset="0"/>
                            </a:rPr>
                            <m:t>𝜐</m:t>
                          </m:r>
                          <m:r>
                            <a:rPr kumimoji="1" lang="en-US" altLang="zh-CN" sz="2800" b="0" i="1" smtClean="0">
                              <a:latin typeface="Cambria Math" panose="02040503050406030204" pitchFamily="18" charset="0"/>
                              <a:ea typeface="Cambria Math" panose="02040503050406030204" pitchFamily="18" charset="0"/>
                            </a:rPr>
                            <m:t>&lt;</m:t>
                          </m:r>
                          <m:r>
                            <a:rPr kumimoji="1" lang="en-US" altLang="zh-CN" sz="2800" b="0" i="1" smtClean="0">
                              <a:latin typeface="Cambria Math" panose="02040503050406030204" pitchFamily="18" charset="0"/>
                              <a:ea typeface="Cambria Math" panose="02040503050406030204" pitchFamily="18" charset="0"/>
                            </a:rPr>
                            <m:t>𝑐</m:t>
                          </m:r>
                        </m:oMath>
                      </m:oMathPara>
                    </a14:m>
                    <a:endParaRPr kumimoji="1" lang="zh-CN" altLang="en-US" sz="2800"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2FC2DB95-CF1F-20B1-644E-8C8F697D7E37}"/>
                      </a:ext>
                    </a:extLst>
                  </p:cNvPr>
                  <p:cNvSpPr txBox="1">
                    <a:spLocks noRot="1" noChangeAspect="1" noMove="1" noResize="1" noEditPoints="1" noAdjustHandles="1" noChangeArrowheads="1" noChangeShapeType="1" noTextEdit="1"/>
                  </p:cNvSpPr>
                  <p:nvPr/>
                </p:nvSpPr>
                <p:spPr>
                  <a:xfrm>
                    <a:off x="5026860" y="5485447"/>
                    <a:ext cx="2201783" cy="484620"/>
                  </a:xfrm>
                  <a:prstGeom prst="rect">
                    <a:avLst/>
                  </a:prstGeom>
                  <a:blipFill>
                    <a:blip r:embed="rId11"/>
                    <a:stretch>
                      <a:fillRect b="-2857"/>
                    </a:stretch>
                  </a:blipFill>
                </p:spPr>
                <p:txBody>
                  <a:bodyPr/>
                  <a:lstStyle/>
                  <a:p>
                    <a:r>
                      <a:rPr lang="zh-CN" altLang="en-US">
                        <a:noFill/>
                      </a:rPr>
                      <a:t> </a:t>
                    </a:r>
                  </a:p>
                </p:txBody>
              </p:sp>
            </mc:Fallback>
          </mc:AlternateContent>
          <p:sp>
            <p:nvSpPr>
              <p:cNvPr id="21" name="矩形 20">
                <a:extLst>
                  <a:ext uri="{FF2B5EF4-FFF2-40B4-BE49-F238E27FC236}">
                    <a16:creationId xmlns:a16="http://schemas.microsoft.com/office/drawing/2014/main" id="{794A89CA-762F-0ED2-4C76-7C87A904049F}"/>
                  </a:ext>
                </a:extLst>
              </p:cNvPr>
              <p:cNvSpPr/>
              <p:nvPr/>
            </p:nvSpPr>
            <p:spPr>
              <a:xfrm>
                <a:off x="4648200" y="4252064"/>
                <a:ext cx="3181350" cy="25048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3D0B1AD-5DBE-42FB-F8E9-6975C5A8EAAE}"/>
                    </a:ext>
                  </a:extLst>
                </p:cNvPr>
                <p:cNvSpPr txBox="1"/>
                <p:nvPr/>
              </p:nvSpPr>
              <p:spPr>
                <a:xfrm>
                  <a:off x="5850350" y="4621401"/>
                  <a:ext cx="130407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 altLang="zh-CN" sz="2800" i="1" smtClean="0">
                            <a:latin typeface="Cambria Math" panose="02040503050406030204" pitchFamily="18" charset="0"/>
                            <a:ea typeface="Cambria Math" panose="02040503050406030204" pitchFamily="18" charset="0"/>
                          </a:rPr>
                          <m:t>𝜐</m:t>
                        </m:r>
                        <m:r>
                          <a:rPr kumimoji="1" lang="en" altLang="zh-CN" sz="2800" i="1" smtClean="0">
                            <a:latin typeface="Cambria Math" panose="02040503050406030204" pitchFamily="18" charset="0"/>
                          </a:rPr>
                          <m:t>=</m:t>
                        </m:r>
                        <m:r>
                          <a:rPr kumimoji="1" lang="en-US" altLang="zh-CN" sz="2800" b="0" i="1" smtClean="0">
                            <a:latin typeface="Cambria Math" panose="02040503050406030204" pitchFamily="18" charset="0"/>
                          </a:rPr>
                          <m:t>𝑐</m:t>
                        </m:r>
                        <m:r>
                          <a:rPr kumimoji="1" lang="en" altLang="zh-CN" sz="2800" i="1" smtClean="0">
                            <a:latin typeface="Cambria Math" panose="02040503050406030204" pitchFamily="18" charset="0"/>
                            <a:ea typeface="Cambria Math" panose="02040503050406030204" pitchFamily="18" charset="0"/>
                          </a:rPr>
                          <m:t>𝜇</m:t>
                        </m:r>
                      </m:oMath>
                    </m:oMathPara>
                  </a14:m>
                  <a:endParaRPr kumimoji="1" lang="zh-CN" altLang="en-US" sz="2400" dirty="0"/>
                </a:p>
              </p:txBody>
            </p:sp>
          </mc:Choice>
          <mc:Fallback xmlns="">
            <p:sp>
              <p:nvSpPr>
                <p:cNvPr id="7" name="文本框 6">
                  <a:extLst>
                    <a:ext uri="{FF2B5EF4-FFF2-40B4-BE49-F238E27FC236}">
                      <a16:creationId xmlns:a16="http://schemas.microsoft.com/office/drawing/2014/main" id="{13D0B1AD-5DBE-42FB-F8E9-6975C5A8EAAE}"/>
                    </a:ext>
                  </a:extLst>
                </p:cNvPr>
                <p:cNvSpPr txBox="1">
                  <a:spLocks noRot="1" noChangeAspect="1" noMove="1" noResize="1" noEditPoints="1" noAdjustHandles="1" noChangeArrowheads="1" noChangeShapeType="1" noTextEdit="1"/>
                </p:cNvSpPr>
                <p:nvPr/>
              </p:nvSpPr>
              <p:spPr>
                <a:xfrm>
                  <a:off x="5850350" y="4621401"/>
                  <a:ext cx="1304075" cy="523220"/>
                </a:xfrm>
                <a:prstGeom prst="rect">
                  <a:avLst/>
                </a:prstGeom>
                <a:blipFill>
                  <a:blip r:embed="rId12"/>
                  <a:stretch>
                    <a:fillRect b="-6977"/>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170418762"/>
      </p:ext>
    </p:extLst>
  </p:cSld>
  <p:clrMapOvr>
    <a:masterClrMapping/>
  </p:clrMapOvr>
  <mc:AlternateContent xmlns:mc="http://schemas.openxmlformats.org/markup-compatibility/2006" xmlns:p14="http://schemas.microsoft.com/office/powerpoint/2010/main">
    <mc:Choice Requires="p14">
      <p:transition spd="slow" p14:dur="2000" advTm="67573"/>
    </mc:Choice>
    <mc:Fallback xmlns="">
      <p:transition spd="slow" advTm="6757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BC1B673-2C5F-256A-C9B4-9E2903C33665}"/>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4</a:t>
            </a:r>
            <a:endParaRPr kumimoji="1" lang="zh-CN" altLang="en-US" dirty="0"/>
          </a:p>
        </p:txBody>
      </p:sp>
      <p:pic>
        <p:nvPicPr>
          <p:cNvPr id="8" name="图片 7">
            <a:extLst>
              <a:ext uri="{FF2B5EF4-FFF2-40B4-BE49-F238E27FC236}">
                <a16:creationId xmlns:a16="http://schemas.microsoft.com/office/drawing/2014/main" id="{EC72CB7D-BECD-DAA8-AA9D-A2414AB1994B}"/>
              </a:ext>
            </a:extLst>
          </p:cNvPr>
          <p:cNvPicPr>
            <a:picLocks noChangeAspect="1"/>
          </p:cNvPicPr>
          <p:nvPr/>
        </p:nvPicPr>
        <p:blipFill>
          <a:blip r:embed="rId3"/>
          <a:stretch>
            <a:fillRect/>
          </a:stretch>
        </p:blipFill>
        <p:spPr>
          <a:xfrm>
            <a:off x="8118717" y="441790"/>
            <a:ext cx="3165097" cy="4799532"/>
          </a:xfrm>
          <a:prstGeom prst="rect">
            <a:avLst/>
          </a:prstGeom>
        </p:spPr>
      </p:pic>
      <p:sp>
        <p:nvSpPr>
          <p:cNvPr id="9" name="文本框 8">
            <a:extLst>
              <a:ext uri="{FF2B5EF4-FFF2-40B4-BE49-F238E27FC236}">
                <a16:creationId xmlns:a16="http://schemas.microsoft.com/office/drawing/2014/main" id="{001D890E-DE36-C325-3622-918DAB973D0B}"/>
              </a:ext>
            </a:extLst>
          </p:cNvPr>
          <p:cNvSpPr txBox="1"/>
          <p:nvPr/>
        </p:nvSpPr>
        <p:spPr>
          <a:xfrm>
            <a:off x="8343202" y="5940302"/>
            <a:ext cx="1358064" cy="307777"/>
          </a:xfrm>
          <a:prstGeom prst="rect">
            <a:avLst/>
          </a:prstGeom>
          <a:noFill/>
        </p:spPr>
        <p:txBody>
          <a:bodyPr wrap="none" rtlCol="0">
            <a:spAutoFit/>
          </a:bodyPr>
          <a:lstStyle/>
          <a:p>
            <a:r>
              <a:rPr kumimoji="1" lang="en-US" altLang="zh-CN" sz="1400" dirty="0">
                <a:latin typeface="Times New Roman" panose="02020603050405020304" pitchFamily="18" charset="0"/>
                <a:cs typeface="Times New Roman" panose="02020603050405020304" pitchFamily="18" charset="0"/>
              </a:rPr>
              <a:t>Men et al., 2024</a:t>
            </a:r>
            <a:endParaRPr kumimoji="1" lang="zh-CN" altLang="en-US" sz="14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C9B4D799-3771-7CDD-23BE-52DD46EBC81C}"/>
              </a:ext>
            </a:extLst>
          </p:cNvPr>
          <p:cNvSpPr txBox="1"/>
          <p:nvPr/>
        </p:nvSpPr>
        <p:spPr>
          <a:xfrm>
            <a:off x="331305" y="370269"/>
            <a:ext cx="6609794"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Traditional de-</a:t>
            </a:r>
            <a:r>
              <a:rPr kumimoji="1" lang="en-US" altLang="zh-CN" sz="2400" b="1" dirty="0" err="1">
                <a:latin typeface="Times New Roman" panose="02020603050405020304" pitchFamily="18" charset="0"/>
                <a:cs typeface="Times New Roman" panose="02020603050405020304" pitchFamily="18" charset="0"/>
              </a:rPr>
              <a:t>disperation</a:t>
            </a:r>
            <a:r>
              <a:rPr kumimoji="1" lang="en-US" altLang="zh-CN" sz="2400" b="1" dirty="0">
                <a:latin typeface="Times New Roman" panose="02020603050405020304" pitchFamily="18" charset="0"/>
                <a:cs typeface="Times New Roman" panose="02020603050405020304" pitchFamily="18" charset="0"/>
              </a:rPr>
              <a:t> measure pipeline  </a:t>
            </a:r>
            <a:endParaRPr kumimoji="1" lang="zh-CN" altLang="en-US" sz="2400" b="1"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53BA1DD5-4244-87D2-BF4F-39001894ECDD}"/>
              </a:ext>
            </a:extLst>
          </p:cNvPr>
          <p:cNvSpPr txBox="1"/>
          <p:nvPr/>
        </p:nvSpPr>
        <p:spPr>
          <a:xfrm>
            <a:off x="6401131" y="5421535"/>
            <a:ext cx="5549503" cy="338554"/>
          </a:xfrm>
          <a:prstGeom prst="rect">
            <a:avLst/>
          </a:prstGeom>
          <a:noFill/>
        </p:spPr>
        <p:txBody>
          <a:bodyPr wrap="square" rtlCol="0">
            <a:spAutoFit/>
          </a:bodyPr>
          <a:lstStyle/>
          <a:p>
            <a:r>
              <a:rPr kumimoji="1" lang="en-US" altLang="zh-CN" sz="1600" dirty="0" err="1">
                <a:latin typeface="Times New Roman" panose="02020603050405020304" pitchFamily="18" charset="0"/>
                <a:cs typeface="Times New Roman" panose="02020603050405020304" pitchFamily="18" charset="0"/>
              </a:rPr>
              <a:t>TransientX</a:t>
            </a:r>
            <a:r>
              <a:rPr kumimoji="1" lang="en-US" altLang="zh-CN" sz="1600" dirty="0">
                <a:latin typeface="Times New Roman" panose="02020603050405020304" pitchFamily="18" charset="0"/>
                <a:cs typeface="Times New Roman" panose="02020603050405020304" pitchFamily="18" charset="0"/>
              </a:rPr>
              <a:t>---</a:t>
            </a:r>
            <a:r>
              <a:rPr kumimoji="1"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efficient CPU real</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time single</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pulse searching</a:t>
            </a:r>
          </a:p>
        </p:txBody>
      </p:sp>
      <p:grpSp>
        <p:nvGrpSpPr>
          <p:cNvPr id="6" name="组合 5">
            <a:extLst>
              <a:ext uri="{FF2B5EF4-FFF2-40B4-BE49-F238E27FC236}">
                <a16:creationId xmlns:a16="http://schemas.microsoft.com/office/drawing/2014/main" id="{817BED08-473B-8FA0-CD41-E2A85174D546}"/>
              </a:ext>
            </a:extLst>
          </p:cNvPr>
          <p:cNvGrpSpPr/>
          <p:nvPr/>
        </p:nvGrpSpPr>
        <p:grpSpPr>
          <a:xfrm>
            <a:off x="568395" y="1247189"/>
            <a:ext cx="6555984" cy="4642927"/>
            <a:chOff x="568395" y="1247189"/>
            <a:chExt cx="6555984" cy="4642927"/>
          </a:xfrm>
        </p:grpSpPr>
        <p:pic>
          <p:nvPicPr>
            <p:cNvPr id="10" name="图片 9">
              <a:extLst>
                <a:ext uri="{FF2B5EF4-FFF2-40B4-BE49-F238E27FC236}">
                  <a16:creationId xmlns:a16="http://schemas.microsoft.com/office/drawing/2014/main" id="{D4CBE084-BF8B-A41C-C4EE-6FD10A253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95" y="1247189"/>
              <a:ext cx="4642927" cy="4642927"/>
            </a:xfrm>
            <a:prstGeom prst="rect">
              <a:avLst/>
            </a:prstGeom>
          </p:spPr>
        </p:pic>
        <p:grpSp>
          <p:nvGrpSpPr>
            <p:cNvPr id="2" name="组合 1">
              <a:extLst>
                <a:ext uri="{FF2B5EF4-FFF2-40B4-BE49-F238E27FC236}">
                  <a16:creationId xmlns:a16="http://schemas.microsoft.com/office/drawing/2014/main" id="{AB3D67D9-2267-0242-E493-70FBEC392723}"/>
                </a:ext>
              </a:extLst>
            </p:cNvPr>
            <p:cNvGrpSpPr/>
            <p:nvPr/>
          </p:nvGrpSpPr>
          <p:grpSpPr>
            <a:xfrm>
              <a:off x="3705101" y="2636322"/>
              <a:ext cx="3419278" cy="1080655"/>
              <a:chOff x="3705101" y="2636322"/>
              <a:chExt cx="3419278" cy="1080655"/>
            </a:xfrm>
          </p:grpSpPr>
          <p:sp>
            <p:nvSpPr>
              <p:cNvPr id="12" name="文本框 11">
                <a:extLst>
                  <a:ext uri="{FF2B5EF4-FFF2-40B4-BE49-F238E27FC236}">
                    <a16:creationId xmlns:a16="http://schemas.microsoft.com/office/drawing/2014/main" id="{016396D4-7EF8-4380-0B52-65B397B822BA}"/>
                  </a:ext>
                </a:extLst>
              </p:cNvPr>
              <p:cNvSpPr txBox="1"/>
              <p:nvPr/>
            </p:nvSpPr>
            <p:spPr>
              <a:xfrm>
                <a:off x="5400830" y="2877514"/>
                <a:ext cx="1723549" cy="338554"/>
              </a:xfrm>
              <a:prstGeom prst="rect">
                <a:avLst/>
              </a:prstGeom>
              <a:noFill/>
            </p:spPr>
            <p:txBody>
              <a:bodyPr wrap="none" rtlCol="0">
                <a:spAutoFit/>
              </a:bodyPr>
              <a:lstStyle/>
              <a:p>
                <a:r>
                  <a:rPr kumimoji="1" lang="en-US" altLang="zh-CN" sz="1600" dirty="0">
                    <a:solidFill>
                      <a:srgbClr val="FF0000"/>
                    </a:solidFill>
                  </a:rPr>
                  <a:t>Spend</a:t>
                </a:r>
                <a:r>
                  <a:rPr kumimoji="1" lang="zh-CN" altLang="en-US" sz="1600" dirty="0">
                    <a:solidFill>
                      <a:srgbClr val="FF0000"/>
                    </a:solidFill>
                  </a:rPr>
                  <a:t> </a:t>
                </a:r>
                <a:r>
                  <a:rPr kumimoji="1" lang="en-US" altLang="zh-CN" sz="1600" dirty="0">
                    <a:solidFill>
                      <a:srgbClr val="FF0000"/>
                    </a:solidFill>
                  </a:rPr>
                  <a:t>long time!</a:t>
                </a:r>
                <a:endParaRPr kumimoji="1" lang="zh-CN" altLang="en-US" sz="1600" dirty="0">
                  <a:solidFill>
                    <a:srgbClr val="FF0000"/>
                  </a:solidFill>
                </a:endParaRPr>
              </a:p>
            </p:txBody>
          </p:sp>
          <p:cxnSp>
            <p:nvCxnSpPr>
              <p:cNvPr id="13" name="直线箭头连接符 12">
                <a:extLst>
                  <a:ext uri="{FF2B5EF4-FFF2-40B4-BE49-F238E27FC236}">
                    <a16:creationId xmlns:a16="http://schemas.microsoft.com/office/drawing/2014/main" id="{77A5E270-5A42-2A89-6900-F44921DF193B}"/>
                  </a:ext>
                </a:extLst>
              </p:cNvPr>
              <p:cNvCxnSpPr>
                <a:endCxn id="12" idx="1"/>
              </p:cNvCxnSpPr>
              <p:nvPr/>
            </p:nvCxnSpPr>
            <p:spPr>
              <a:xfrm>
                <a:off x="3705101" y="2636322"/>
                <a:ext cx="1695729" cy="410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84364AB9-2394-7D4E-B1A1-C98E7E294770}"/>
                  </a:ext>
                </a:extLst>
              </p:cNvPr>
              <p:cNvCxnSpPr>
                <a:cxnSpLocks/>
              </p:cNvCxnSpPr>
              <p:nvPr/>
            </p:nvCxnSpPr>
            <p:spPr>
              <a:xfrm flipV="1">
                <a:off x="3859481" y="3046791"/>
                <a:ext cx="1351841" cy="169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173BE60B-1D80-89FC-98F8-6A70D8A46EAB}"/>
                  </a:ext>
                </a:extLst>
              </p:cNvPr>
              <p:cNvCxnSpPr>
                <a:cxnSpLocks/>
              </p:cNvCxnSpPr>
              <p:nvPr/>
            </p:nvCxnSpPr>
            <p:spPr>
              <a:xfrm flipV="1">
                <a:off x="3835730" y="3216068"/>
                <a:ext cx="1375592" cy="500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41620602"/>
      </p:ext>
    </p:extLst>
  </p:cSld>
  <p:clrMapOvr>
    <a:masterClrMapping/>
  </p:clrMapOvr>
  <mc:AlternateContent xmlns:mc="http://schemas.openxmlformats.org/markup-compatibility/2006" xmlns:p14="http://schemas.microsoft.com/office/powerpoint/2010/main">
    <mc:Choice Requires="p14">
      <p:transition spd="slow" p14:dur="2000" advTm="57166"/>
    </mc:Choice>
    <mc:Fallback xmlns="">
      <p:transition spd="slow" advTm="571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BC1B673-2C5F-256A-C9B4-9E2903C33665}"/>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5</a:t>
            </a:r>
            <a:endParaRPr kumimoji="1" lang="zh-CN" altLang="en-US" dirty="0"/>
          </a:p>
        </p:txBody>
      </p:sp>
      <p:sp>
        <p:nvSpPr>
          <p:cNvPr id="2" name="文本框 1">
            <a:extLst>
              <a:ext uri="{FF2B5EF4-FFF2-40B4-BE49-F238E27FC236}">
                <a16:creationId xmlns:a16="http://schemas.microsoft.com/office/drawing/2014/main" id="{561948F3-7E3D-EDB7-2FB0-AD19C6DAEFB3}"/>
              </a:ext>
            </a:extLst>
          </p:cNvPr>
          <p:cNvSpPr txBox="1"/>
          <p:nvPr/>
        </p:nvSpPr>
        <p:spPr>
          <a:xfrm>
            <a:off x="288174" y="1153760"/>
            <a:ext cx="3948509" cy="1384995"/>
          </a:xfrm>
          <a:prstGeom prst="rect">
            <a:avLst/>
          </a:prstGeom>
          <a:noFill/>
        </p:spPr>
        <p:txBody>
          <a:bodyPr wrap="square" rtlCol="0">
            <a:spAutoFit/>
          </a:bodyPr>
          <a:lstStyle/>
          <a:p>
            <a:r>
              <a:rPr kumimoji="1" lang="en" altLang="zh-CN" sz="2400" b="1" dirty="0">
                <a:latin typeface="Times New Roman" panose="02020603050405020304" pitchFamily="18" charset="0"/>
                <a:cs typeface="Times New Roman" panose="02020603050405020304" pitchFamily="18" charset="0"/>
              </a:rPr>
              <a:t>Mean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idea</a:t>
            </a:r>
            <a:r>
              <a:rPr kumimoji="1" lang="zh-CN" altLang="en-US" sz="2400" b="1" dirty="0">
                <a:latin typeface="Times New Roman" panose="02020603050405020304" pitchFamily="18" charset="0"/>
                <a:cs typeface="Times New Roman" panose="02020603050405020304" pitchFamily="18" charset="0"/>
              </a:rPr>
              <a:t>：</a:t>
            </a:r>
            <a:endParaRPr kumimoji="1" lang="en-US" altLang="zh-CN" sz="2400" b="1" dirty="0">
              <a:latin typeface="Times New Roman" panose="02020603050405020304" pitchFamily="18" charset="0"/>
              <a:cs typeface="Times New Roman" panose="02020603050405020304" pitchFamily="18" charset="0"/>
            </a:endParaRPr>
          </a:p>
          <a:p>
            <a:endParaRPr kumimoji="1" lang="en" altLang="zh-CN" sz="2000" dirty="0">
              <a:latin typeface="Times New Roman" panose="02020603050405020304" pitchFamily="18" charset="0"/>
              <a:cs typeface="Times New Roman" panose="02020603050405020304" pitchFamily="18" charset="0"/>
            </a:endParaRPr>
          </a:p>
          <a:p>
            <a:r>
              <a:rPr kumimoji="1" lang="en" altLang="zh-CN" sz="2000" dirty="0">
                <a:latin typeface="Times New Roman" panose="02020603050405020304" pitchFamily="18" charset="0"/>
                <a:cs typeface="Times New Roman" panose="02020603050405020304" pitchFamily="18" charset="0"/>
              </a:rPr>
              <a:t>Skip the intermediate steps </a:t>
            </a:r>
          </a:p>
          <a:p>
            <a:r>
              <a:rPr kumimoji="1" lang="en" altLang="zh-CN" sz="2000" dirty="0">
                <a:latin typeface="Times New Roman" panose="02020603050405020304" pitchFamily="18" charset="0"/>
                <a:cs typeface="Times New Roman" panose="02020603050405020304" pitchFamily="18" charset="0"/>
              </a:rPr>
              <a:t>and jump right into machine learning</a:t>
            </a:r>
            <a:endParaRPr kumimoji="1" lang="zh-CN" altLang="en-US" sz="20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B898EB1A-7A19-2B24-7A60-3FD86D5CAD55}"/>
              </a:ext>
            </a:extLst>
          </p:cNvPr>
          <p:cNvSpPr txBox="1"/>
          <p:nvPr/>
        </p:nvSpPr>
        <p:spPr>
          <a:xfrm>
            <a:off x="288174" y="3250270"/>
            <a:ext cx="4228005" cy="769441"/>
          </a:xfrm>
          <a:prstGeom prst="rect">
            <a:avLst/>
          </a:prstGeom>
          <a:noFill/>
        </p:spPr>
        <p:txBody>
          <a:bodyPr wrap="square" rtlCol="0">
            <a:spAutoFit/>
          </a:bodyPr>
          <a:lstStyle/>
          <a:p>
            <a:r>
              <a:rPr kumimoji="1" lang="en" altLang="zh-CN" sz="2400" b="1" dirty="0">
                <a:latin typeface="Times New Roman" panose="02020603050405020304" pitchFamily="18" charset="0"/>
                <a:cs typeface="Times New Roman" panose="02020603050405020304" pitchFamily="18" charset="0"/>
              </a:rPr>
              <a:t>Convolutional neural network</a:t>
            </a:r>
            <a:r>
              <a:rPr kumimoji="1" lang="zh-CN" altLang="en-US" sz="2400" b="1" dirty="0">
                <a:latin typeface="Times New Roman" panose="02020603050405020304" pitchFamily="18" charset="0"/>
                <a:cs typeface="Times New Roman" panose="02020603050405020304" pitchFamily="18" charset="0"/>
              </a:rPr>
              <a:t>：</a:t>
            </a:r>
            <a:endParaRPr kumimoji="1" lang="en-US" altLang="zh-CN" sz="2400" b="1" dirty="0">
              <a:latin typeface="Times New Roman" panose="02020603050405020304" pitchFamily="18" charset="0"/>
              <a:cs typeface="Times New Roman" panose="02020603050405020304" pitchFamily="18" charset="0"/>
            </a:endParaRPr>
          </a:p>
          <a:p>
            <a:r>
              <a:rPr kumimoji="1" lang="en-US" altLang="zh-CN" sz="2000" dirty="0">
                <a:latin typeface="Times New Roman" panose="02020603050405020304" pitchFamily="18" charset="0"/>
                <a:cs typeface="Times New Roman" panose="02020603050405020304" pitchFamily="18" charset="0"/>
              </a:rPr>
              <a:t>We choose</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err="1">
                <a:latin typeface="Times New Roman" panose="02020603050405020304" pitchFamily="18" charset="0"/>
                <a:cs typeface="Times New Roman" panose="02020603050405020304" pitchFamily="18" charset="0"/>
              </a:rPr>
              <a:t>pytorch</a:t>
            </a:r>
            <a:r>
              <a:rPr kumimoji="1" lang="en-US" altLang="zh-CN" sz="2000" dirty="0">
                <a:latin typeface="Times New Roman" panose="02020603050405020304" pitchFamily="18" charset="0"/>
                <a:cs typeface="Times New Roman" panose="02020603050405020304" pitchFamily="18" charset="0"/>
              </a:rPr>
              <a:t>  </a:t>
            </a:r>
            <a:r>
              <a:rPr kumimoji="1" lang="en-US" altLang="zh-CN" sz="2000" dirty="0" err="1">
                <a:latin typeface="Times New Roman" panose="02020603050405020304" pitchFamily="18" charset="0"/>
                <a:cs typeface="Times New Roman" panose="02020603050405020304" pitchFamily="18" charset="0"/>
              </a:rPr>
              <a:t>EfficientNet</a:t>
            </a:r>
            <a:endParaRPr kumimoji="1" lang="en-US" altLang="zh-CN" sz="2000" dirty="0">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92BD045E-8B2E-64E9-2BF8-BCCC86D4109A}"/>
              </a:ext>
            </a:extLst>
          </p:cNvPr>
          <p:cNvGrpSpPr/>
          <p:nvPr/>
        </p:nvGrpSpPr>
        <p:grpSpPr>
          <a:xfrm>
            <a:off x="4630198" y="1106515"/>
            <a:ext cx="4588753" cy="4859570"/>
            <a:chOff x="5397620" y="760981"/>
            <a:chExt cx="5632517" cy="5503394"/>
          </a:xfrm>
        </p:grpSpPr>
        <p:grpSp>
          <p:nvGrpSpPr>
            <p:cNvPr id="5" name="组合 4">
              <a:extLst>
                <a:ext uri="{FF2B5EF4-FFF2-40B4-BE49-F238E27FC236}">
                  <a16:creationId xmlns:a16="http://schemas.microsoft.com/office/drawing/2014/main" id="{35D68B52-D76F-C962-54DF-1B6E1FC1913E}"/>
                </a:ext>
              </a:extLst>
            </p:cNvPr>
            <p:cNvGrpSpPr/>
            <p:nvPr/>
          </p:nvGrpSpPr>
          <p:grpSpPr>
            <a:xfrm>
              <a:off x="5397620" y="814485"/>
              <a:ext cx="5240068" cy="5449890"/>
              <a:chOff x="6421844" y="746485"/>
              <a:chExt cx="5240068" cy="5449890"/>
            </a:xfrm>
          </p:grpSpPr>
          <p:pic>
            <p:nvPicPr>
              <p:cNvPr id="11" name="图片 10">
                <a:extLst>
                  <a:ext uri="{FF2B5EF4-FFF2-40B4-BE49-F238E27FC236}">
                    <a16:creationId xmlns:a16="http://schemas.microsoft.com/office/drawing/2014/main" id="{9FA42B6E-A1E8-AD8B-1BB5-C092B8CE4512}"/>
                  </a:ext>
                </a:extLst>
              </p:cNvPr>
              <p:cNvPicPr>
                <a:picLocks noChangeAspect="1"/>
              </p:cNvPicPr>
              <p:nvPr/>
            </p:nvPicPr>
            <p:blipFill>
              <a:blip r:embed="rId3"/>
              <a:stretch>
                <a:fillRect/>
              </a:stretch>
            </p:blipFill>
            <p:spPr>
              <a:xfrm>
                <a:off x="6794379" y="746485"/>
                <a:ext cx="4867533" cy="5175068"/>
              </a:xfrm>
              <a:prstGeom prst="rect">
                <a:avLst/>
              </a:prstGeom>
            </p:spPr>
          </p:pic>
          <p:sp>
            <p:nvSpPr>
              <p:cNvPr id="12" name="矩形 11">
                <a:extLst>
                  <a:ext uri="{FF2B5EF4-FFF2-40B4-BE49-F238E27FC236}">
                    <a16:creationId xmlns:a16="http://schemas.microsoft.com/office/drawing/2014/main" id="{FBDE1811-8A40-3374-A76D-D0A8297B01FE}"/>
                  </a:ext>
                </a:extLst>
              </p:cNvPr>
              <p:cNvSpPr/>
              <p:nvPr/>
            </p:nvSpPr>
            <p:spPr>
              <a:xfrm>
                <a:off x="6421844" y="1693809"/>
                <a:ext cx="2505258" cy="4502566"/>
              </a:xfrm>
              <a:prstGeom prst="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noFill/>
                </a:endParaRPr>
              </a:p>
            </p:txBody>
          </p:sp>
        </p:grpSp>
        <p:sp>
          <p:nvSpPr>
            <p:cNvPr id="6" name="矩形 5">
              <a:extLst>
                <a:ext uri="{FF2B5EF4-FFF2-40B4-BE49-F238E27FC236}">
                  <a16:creationId xmlns:a16="http://schemas.microsoft.com/office/drawing/2014/main" id="{EF6BF02C-F4FF-0293-2399-E6B31ACDA72A}"/>
                </a:ext>
              </a:extLst>
            </p:cNvPr>
            <p:cNvSpPr/>
            <p:nvPr/>
          </p:nvSpPr>
          <p:spPr>
            <a:xfrm>
              <a:off x="8932554" y="760981"/>
              <a:ext cx="2097583" cy="1787348"/>
            </a:xfrm>
            <a:prstGeom prst="rect">
              <a:avLst/>
            </a:prstGeom>
            <a:noFill/>
            <a:ln w="28575">
              <a:solidFill>
                <a:srgbClr val="017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框 6">
            <a:extLst>
              <a:ext uri="{FF2B5EF4-FFF2-40B4-BE49-F238E27FC236}">
                <a16:creationId xmlns:a16="http://schemas.microsoft.com/office/drawing/2014/main" id="{98A20DB9-2F46-5CFE-70C2-3704C5EC0E6C}"/>
              </a:ext>
            </a:extLst>
          </p:cNvPr>
          <p:cNvSpPr txBox="1"/>
          <p:nvPr/>
        </p:nvSpPr>
        <p:spPr>
          <a:xfrm>
            <a:off x="9202727" y="3146867"/>
            <a:ext cx="2856751" cy="1200329"/>
          </a:xfrm>
          <a:prstGeom prst="rect">
            <a:avLst/>
          </a:prstGeom>
          <a:noFill/>
        </p:spPr>
        <p:txBody>
          <a:bodyPr wrap="square" rtlCol="0">
            <a:spAutoFit/>
          </a:bodyPr>
          <a:lstStyle/>
          <a:p>
            <a:r>
              <a:rPr kumimoji="1" lang="en-US" altLang="zh-CN" dirty="0"/>
              <a:t>Many DM  values match</a:t>
            </a:r>
          </a:p>
          <a:p>
            <a:endParaRPr kumimoji="1" lang="en-US" altLang="zh-CN" dirty="0"/>
          </a:p>
          <a:p>
            <a:r>
              <a:rPr kumimoji="1" lang="en-US" altLang="zh-CN" dirty="0"/>
              <a:t>             Long time </a:t>
            </a:r>
          </a:p>
          <a:p>
            <a:endParaRPr kumimoji="1" lang="zh-CN" altLang="en-US" dirty="0"/>
          </a:p>
        </p:txBody>
      </p:sp>
      <p:cxnSp>
        <p:nvCxnSpPr>
          <p:cNvPr id="10" name="直线箭头连接符 9">
            <a:extLst>
              <a:ext uri="{FF2B5EF4-FFF2-40B4-BE49-F238E27FC236}">
                <a16:creationId xmlns:a16="http://schemas.microsoft.com/office/drawing/2014/main" id="{884B497B-3A8D-42AA-2590-D8B39ADA41F2}"/>
              </a:ext>
            </a:extLst>
          </p:cNvPr>
          <p:cNvCxnSpPr/>
          <p:nvPr/>
        </p:nvCxnSpPr>
        <p:spPr>
          <a:xfrm>
            <a:off x="9218951" y="2684767"/>
            <a:ext cx="662104" cy="3282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214971"/>
      </p:ext>
    </p:extLst>
  </p:cSld>
  <p:clrMapOvr>
    <a:masterClrMapping/>
  </p:clrMapOvr>
  <mc:AlternateContent xmlns:mc="http://schemas.openxmlformats.org/markup-compatibility/2006" xmlns:p14="http://schemas.microsoft.com/office/powerpoint/2010/main">
    <mc:Choice Requires="p14">
      <p:transition spd="slow" p14:dur="2000" advTm="46167"/>
    </mc:Choice>
    <mc:Fallback xmlns="">
      <p:transition spd="slow" advTm="4616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0881A5-38B4-087E-E41B-0EF1F4BBADD0}"/>
              </a:ext>
            </a:extLst>
          </p:cNvPr>
          <p:cNvSpPr txBox="1"/>
          <p:nvPr/>
        </p:nvSpPr>
        <p:spPr>
          <a:xfrm>
            <a:off x="3747155" y="2778828"/>
            <a:ext cx="4918334" cy="769441"/>
          </a:xfrm>
          <a:prstGeom prst="rect">
            <a:avLst/>
          </a:prstGeom>
          <a:noFill/>
        </p:spPr>
        <p:txBody>
          <a:bodyPr wrap="none" rtlCol="0">
            <a:spAutoFit/>
          </a:bodyPr>
          <a:lstStyle/>
          <a:p>
            <a:r>
              <a:rPr lang="en-US" altLang="zh-CN" sz="4400" b="1" dirty="0">
                <a:latin typeface="Times New Roman" panose="02020603050405020304" pitchFamily="18" charset="0"/>
                <a:cs typeface="Times New Roman" panose="02020603050405020304" pitchFamily="18" charset="0"/>
              </a:rPr>
              <a:t>2. method</a:t>
            </a:r>
            <a:r>
              <a:rPr lang="zh-CN" altLang="en-US" sz="4400" b="1" dirty="0">
                <a:latin typeface="Times New Roman" panose="02020603050405020304" pitchFamily="18" charset="0"/>
                <a:cs typeface="Times New Roman" panose="02020603050405020304" pitchFamily="18" charset="0"/>
              </a:rPr>
              <a:t> </a:t>
            </a:r>
            <a:r>
              <a:rPr lang="en-US" altLang="zh-CN" sz="4400" b="1" dirty="0">
                <a:latin typeface="Times New Roman" panose="02020603050405020304" pitchFamily="18" charset="0"/>
                <a:cs typeface="Times New Roman" panose="02020603050405020304" pitchFamily="18" charset="0"/>
              </a:rPr>
              <a:t>and Data</a:t>
            </a:r>
            <a:endParaRPr lang="zh-CN" altLang="en-US" sz="4400" b="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92F8B2CB-E205-072D-F245-489E507800DF}"/>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6</a:t>
            </a:r>
            <a:endParaRPr kumimoji="1" lang="zh-CN" altLang="en-US" dirty="0"/>
          </a:p>
        </p:txBody>
      </p:sp>
    </p:spTree>
    <p:extLst>
      <p:ext uri="{BB962C8B-B14F-4D97-AF65-F5344CB8AC3E}">
        <p14:creationId xmlns:p14="http://schemas.microsoft.com/office/powerpoint/2010/main" val="1829995030"/>
      </p:ext>
    </p:extLst>
  </p:cSld>
  <p:clrMapOvr>
    <a:masterClrMapping/>
  </p:clrMapOvr>
  <mc:AlternateContent xmlns:mc="http://schemas.openxmlformats.org/markup-compatibility/2006" xmlns:p14="http://schemas.microsoft.com/office/powerpoint/2010/main">
    <mc:Choice Requires="p14">
      <p:transition spd="slow" p14:dur="2000" advTm="1481"/>
    </mc:Choice>
    <mc:Fallback xmlns="">
      <p:transition spd="slow" advTm="14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3358A8F-E973-F0AE-F34D-FD02C504FE77}"/>
              </a:ext>
            </a:extLst>
          </p:cNvPr>
          <p:cNvSpPr txBox="1"/>
          <p:nvPr/>
        </p:nvSpPr>
        <p:spPr>
          <a:xfrm>
            <a:off x="583393" y="485773"/>
            <a:ext cx="3586238" cy="461665"/>
          </a:xfrm>
          <a:prstGeom prst="rect">
            <a:avLst/>
          </a:prstGeom>
          <a:noFill/>
        </p:spPr>
        <p:txBody>
          <a:bodyPr wrap="none" rtlCol="0">
            <a:spAutoFit/>
          </a:bodyPr>
          <a:lstStyle/>
          <a:p>
            <a:r>
              <a:rPr kumimoji="1" lang="en-US" altLang="zh-CN" sz="2400" b="1" dirty="0">
                <a:latin typeface="Times New Roman" panose="02020603050405020304" pitchFamily="18" charset="0"/>
                <a:ea typeface="SimSun" panose="02010600030101010101" pitchFamily="2" charset="-122"/>
                <a:cs typeface="Times New Roman" panose="02020603050405020304" pitchFamily="18" charset="0"/>
              </a:rPr>
              <a:t>Why choose </a:t>
            </a:r>
            <a:r>
              <a:rPr kumimoji="1" lang="en-US" altLang="zh-CN" sz="2400" b="1" dirty="0" err="1">
                <a:latin typeface="Times New Roman" panose="02020603050405020304" pitchFamily="18" charset="0"/>
                <a:ea typeface="SimSun" panose="02010600030101010101" pitchFamily="2" charset="-122"/>
                <a:cs typeface="Times New Roman" panose="02020603050405020304" pitchFamily="18" charset="0"/>
              </a:rPr>
              <a:t>EfficientNet</a:t>
            </a:r>
            <a:r>
              <a:rPr kumimoji="1" lang="en-US" altLang="zh-CN" sz="2400" b="1" dirty="0">
                <a:latin typeface="Times New Roman" panose="02020603050405020304" pitchFamily="18" charset="0"/>
                <a:ea typeface="SimSun" panose="02010600030101010101" pitchFamily="2" charset="-122"/>
                <a:cs typeface="Times New Roman" panose="02020603050405020304" pitchFamily="18" charset="0"/>
              </a:rPr>
              <a:t>?</a:t>
            </a:r>
            <a:endParaRPr kumimoji="1" lang="zh-CN" altLang="en-US" sz="2400" b="1" dirty="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2534CE17-F5E6-9BE7-E0F7-77C1BD7D4E82}"/>
              </a:ext>
            </a:extLst>
          </p:cNvPr>
          <p:cNvGrpSpPr/>
          <p:nvPr/>
        </p:nvGrpSpPr>
        <p:grpSpPr>
          <a:xfrm>
            <a:off x="583393" y="2577384"/>
            <a:ext cx="5306818" cy="2471242"/>
            <a:chOff x="586769" y="829718"/>
            <a:chExt cx="7463217" cy="3037395"/>
          </a:xfrm>
        </p:grpSpPr>
        <p:pic>
          <p:nvPicPr>
            <p:cNvPr id="10" name="图片 9">
              <a:extLst>
                <a:ext uri="{FF2B5EF4-FFF2-40B4-BE49-F238E27FC236}">
                  <a16:creationId xmlns:a16="http://schemas.microsoft.com/office/drawing/2014/main" id="{79A47FFF-D5BF-1C2F-3022-2430C5AFDD47}"/>
                </a:ext>
              </a:extLst>
            </p:cNvPr>
            <p:cNvPicPr>
              <a:picLocks noChangeAspect="1"/>
            </p:cNvPicPr>
            <p:nvPr/>
          </p:nvPicPr>
          <p:blipFill>
            <a:blip r:embed="rId3"/>
            <a:stretch>
              <a:fillRect/>
            </a:stretch>
          </p:blipFill>
          <p:spPr>
            <a:xfrm>
              <a:off x="818461" y="829718"/>
              <a:ext cx="7111069" cy="3037390"/>
            </a:xfrm>
            <a:prstGeom prst="rect">
              <a:avLst/>
            </a:prstGeom>
          </p:spPr>
        </p:pic>
        <p:sp>
          <p:nvSpPr>
            <p:cNvPr id="22" name="矩形 21">
              <a:extLst>
                <a:ext uri="{FF2B5EF4-FFF2-40B4-BE49-F238E27FC236}">
                  <a16:creationId xmlns:a16="http://schemas.microsoft.com/office/drawing/2014/main" id="{E81A2117-3E24-9003-E81E-7291AD5407CD}"/>
                </a:ext>
              </a:extLst>
            </p:cNvPr>
            <p:cNvSpPr/>
            <p:nvPr/>
          </p:nvSpPr>
          <p:spPr>
            <a:xfrm>
              <a:off x="586769" y="1518557"/>
              <a:ext cx="1438490" cy="2348556"/>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a:extLst>
                <a:ext uri="{FF2B5EF4-FFF2-40B4-BE49-F238E27FC236}">
                  <a16:creationId xmlns:a16="http://schemas.microsoft.com/office/drawing/2014/main" id="{734A4E15-FAC9-7735-9E42-80892630C2E7}"/>
                </a:ext>
              </a:extLst>
            </p:cNvPr>
            <p:cNvSpPr/>
            <p:nvPr/>
          </p:nvSpPr>
          <p:spPr>
            <a:xfrm>
              <a:off x="6221186" y="847566"/>
              <a:ext cx="1828800" cy="3019547"/>
            </a:xfrm>
            <a:prstGeom prst="rect">
              <a:avLst/>
            </a:prstGeom>
            <a:noFill/>
            <a:ln w="28575">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5" name="文本框 24">
            <a:extLst>
              <a:ext uri="{FF2B5EF4-FFF2-40B4-BE49-F238E27FC236}">
                <a16:creationId xmlns:a16="http://schemas.microsoft.com/office/drawing/2014/main" id="{3A086A99-9E3C-B239-819E-20F00E903C28}"/>
              </a:ext>
            </a:extLst>
          </p:cNvPr>
          <p:cNvSpPr txBox="1"/>
          <p:nvPr/>
        </p:nvSpPr>
        <p:spPr>
          <a:xfrm>
            <a:off x="812328" y="1458492"/>
            <a:ext cx="4981763" cy="707886"/>
          </a:xfrm>
          <a:prstGeom prst="rect">
            <a:avLst/>
          </a:prstGeom>
          <a:noFill/>
        </p:spPr>
        <p:txBody>
          <a:bodyPr wrap="square" rtlCol="0">
            <a:spAutoFit/>
          </a:bodyPr>
          <a:lstStyle/>
          <a:p>
            <a:pPr marL="342900" indent="-342900" algn="l" fontAlgn="base">
              <a:buFont typeface="Wingdings" pitchFamily="2" charset="2"/>
              <a:buChar char="l"/>
            </a:pPr>
            <a:r>
              <a:rPr lang="en" altLang="zh-CN" sz="2000" dirty="0">
                <a:latin typeface="Times New Roman" panose="02020603050405020304" pitchFamily="18" charset="0"/>
                <a:cs typeface="Times New Roman" panose="02020603050405020304" pitchFamily="18" charset="0"/>
              </a:rPr>
              <a:t>Expand width, depth, image resolution</a:t>
            </a:r>
          </a:p>
          <a:p>
            <a:pPr marL="342900" indent="-342900" fontAlgn="base">
              <a:buFont typeface="Wingdings" pitchFamily="2" charset="2"/>
              <a:buChar char="l"/>
            </a:pPr>
            <a:r>
              <a:rPr kumimoji="1" lang="en-US" altLang="zh-CN" sz="2000" dirty="0">
                <a:latin typeface="Times New Roman" panose="02020603050405020304" pitchFamily="18" charset="0"/>
                <a:cs typeface="Times New Roman" panose="02020603050405020304" pitchFamily="18" charset="0"/>
              </a:rPr>
              <a:t>Fewer parameters but higher accuracy</a:t>
            </a:r>
            <a:endParaRPr kumimoji="1" lang="zh-CN" altLang="en-US" sz="20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81867DE-90B2-9428-A003-360AF651BDB9}"/>
              </a:ext>
            </a:extLst>
          </p:cNvPr>
          <p:cNvSpPr txBox="1"/>
          <p:nvPr/>
        </p:nvSpPr>
        <p:spPr>
          <a:xfrm>
            <a:off x="3601125" y="5272353"/>
            <a:ext cx="2166106"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Tan et al.,2019, PMLR  </a:t>
            </a:r>
            <a:endParaRPr kumimoji="1" lang="zh-CN" altLang="en-US" sz="16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C34B3132-79D3-56BB-C8E6-4FA5AE54711F}"/>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7</a:t>
            </a:r>
            <a:endParaRPr kumimoji="1" lang="zh-CN" altLang="en-US" dirty="0"/>
          </a:p>
        </p:txBody>
      </p:sp>
      <p:grpSp>
        <p:nvGrpSpPr>
          <p:cNvPr id="4" name="组合 3">
            <a:extLst>
              <a:ext uri="{FF2B5EF4-FFF2-40B4-BE49-F238E27FC236}">
                <a16:creationId xmlns:a16="http://schemas.microsoft.com/office/drawing/2014/main" id="{046A385E-32F8-2154-7A3E-221D4AD9D393}"/>
              </a:ext>
            </a:extLst>
          </p:cNvPr>
          <p:cNvGrpSpPr/>
          <p:nvPr/>
        </p:nvGrpSpPr>
        <p:grpSpPr>
          <a:xfrm>
            <a:off x="6397910" y="1190362"/>
            <a:ext cx="5210697" cy="4081991"/>
            <a:chOff x="994266" y="1722062"/>
            <a:chExt cx="4976085" cy="4064435"/>
          </a:xfrm>
        </p:grpSpPr>
        <p:pic>
          <p:nvPicPr>
            <p:cNvPr id="5" name="图片 4">
              <a:extLst>
                <a:ext uri="{FF2B5EF4-FFF2-40B4-BE49-F238E27FC236}">
                  <a16:creationId xmlns:a16="http://schemas.microsoft.com/office/drawing/2014/main" id="{8CBAB4BC-4BCE-6385-978F-4AB51E8A136B}"/>
                </a:ext>
              </a:extLst>
            </p:cNvPr>
            <p:cNvPicPr>
              <a:picLocks noChangeAspect="1"/>
            </p:cNvPicPr>
            <p:nvPr/>
          </p:nvPicPr>
          <p:blipFill>
            <a:blip r:embed="rId4"/>
            <a:stretch>
              <a:fillRect/>
            </a:stretch>
          </p:blipFill>
          <p:spPr>
            <a:xfrm>
              <a:off x="994266" y="1722062"/>
              <a:ext cx="4976085" cy="4064435"/>
            </a:xfrm>
            <a:prstGeom prst="rect">
              <a:avLst/>
            </a:prstGeom>
          </p:spPr>
        </p:pic>
        <p:sp>
          <p:nvSpPr>
            <p:cNvPr id="6" name="矩形 5">
              <a:extLst>
                <a:ext uri="{FF2B5EF4-FFF2-40B4-BE49-F238E27FC236}">
                  <a16:creationId xmlns:a16="http://schemas.microsoft.com/office/drawing/2014/main" id="{A6CD2C12-7A56-E868-B5F0-528C15A171B6}"/>
                </a:ext>
              </a:extLst>
            </p:cNvPr>
            <p:cNvSpPr/>
            <p:nvPr/>
          </p:nvSpPr>
          <p:spPr>
            <a:xfrm>
              <a:off x="4741360" y="3754279"/>
              <a:ext cx="585787" cy="1585914"/>
            </a:xfrm>
            <a:prstGeom prst="rect">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dirty="0"/>
            </a:p>
          </p:txBody>
        </p:sp>
      </p:grpSp>
      <p:sp>
        <p:nvSpPr>
          <p:cNvPr id="12" name="文本框 11">
            <a:extLst>
              <a:ext uri="{FF2B5EF4-FFF2-40B4-BE49-F238E27FC236}">
                <a16:creationId xmlns:a16="http://schemas.microsoft.com/office/drawing/2014/main" id="{523533F9-3081-0F74-0DA2-49085D0E8D16}"/>
              </a:ext>
            </a:extLst>
          </p:cNvPr>
          <p:cNvSpPr txBox="1"/>
          <p:nvPr/>
        </p:nvSpPr>
        <p:spPr>
          <a:xfrm>
            <a:off x="6782462" y="5598977"/>
            <a:ext cx="4667416" cy="584775"/>
          </a:xfrm>
          <a:prstGeom prst="rect">
            <a:avLst/>
          </a:prstGeom>
          <a:noFill/>
        </p:spPr>
        <p:txBody>
          <a:bodyPr wrap="square">
            <a:spAutoFit/>
          </a:bodyPr>
          <a:lstStyle/>
          <a:p>
            <a:r>
              <a:rPr lang="en" altLang="zh-CN" sz="1600" dirty="0">
                <a:latin typeface="Times New Roman" panose="02020603050405020304" pitchFamily="18" charset="0"/>
                <a:cs typeface="Times New Roman" panose="02020603050405020304" pitchFamily="18" charset="0"/>
              </a:rPr>
              <a:t>See the link below to learn more</a:t>
            </a:r>
          </a:p>
          <a:p>
            <a:r>
              <a:rPr lang="zh-CN" altLang="en-US" sz="1600" dirty="0">
                <a:latin typeface="Times New Roman" panose="02020603050405020304" pitchFamily="18" charset="0"/>
                <a:cs typeface="Times New Roman" panose="02020603050405020304" pitchFamily="18" charset="0"/>
              </a:rPr>
              <a:t>https://www.cnblogs.com/lemonyam/p/15723435.html</a:t>
            </a:r>
          </a:p>
        </p:txBody>
      </p:sp>
    </p:spTree>
    <p:extLst>
      <p:ext uri="{BB962C8B-B14F-4D97-AF65-F5344CB8AC3E}">
        <p14:creationId xmlns:p14="http://schemas.microsoft.com/office/powerpoint/2010/main" val="3231885336"/>
      </p:ext>
    </p:extLst>
  </p:cSld>
  <p:clrMapOvr>
    <a:masterClrMapping/>
  </p:clrMapOvr>
  <mc:AlternateContent xmlns:mc="http://schemas.openxmlformats.org/markup-compatibility/2006" xmlns:p14="http://schemas.microsoft.com/office/powerpoint/2010/main">
    <mc:Choice Requires="p14">
      <p:transition spd="slow" p14:dur="2000" advTm="85910"/>
    </mc:Choice>
    <mc:Fallback xmlns="">
      <p:transition spd="slow" advTm="859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3358A8F-E973-F0AE-F34D-FD02C504FE77}"/>
              </a:ext>
            </a:extLst>
          </p:cNvPr>
          <p:cNvSpPr txBox="1"/>
          <p:nvPr/>
        </p:nvSpPr>
        <p:spPr>
          <a:xfrm>
            <a:off x="708752" y="330926"/>
            <a:ext cx="1176925" cy="461665"/>
          </a:xfrm>
          <a:prstGeom prst="rect">
            <a:avLst/>
          </a:prstGeom>
          <a:noFill/>
        </p:spPr>
        <p:txBody>
          <a:bodyPr wrap="none" rtlCol="0">
            <a:spAutoFit/>
          </a:bodyPr>
          <a:lstStyle/>
          <a:p>
            <a:r>
              <a:rPr kumimoji="1" lang="en-US" altLang="zh-CN" sz="2400" b="1" dirty="0">
                <a:latin typeface="Times New Roman" panose="02020603050405020304" pitchFamily="18" charset="0"/>
                <a:ea typeface="SimSun" panose="02010600030101010101" pitchFamily="2" charset="-122"/>
                <a:cs typeface="Times New Roman" panose="02020603050405020304" pitchFamily="18" charset="0"/>
              </a:rPr>
              <a:t>Dataset</a:t>
            </a:r>
            <a:endParaRPr kumimoji="1" lang="zh-CN" altLang="en-US" sz="2400" b="1"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FDED44E5-2388-AB2A-9461-0F8A530081D3}"/>
              </a:ext>
            </a:extLst>
          </p:cNvPr>
          <p:cNvPicPr>
            <a:picLocks noChangeAspect="1"/>
          </p:cNvPicPr>
          <p:nvPr/>
        </p:nvPicPr>
        <p:blipFill>
          <a:blip r:embed="rId3"/>
          <a:stretch>
            <a:fillRect/>
          </a:stretch>
        </p:blipFill>
        <p:spPr>
          <a:xfrm>
            <a:off x="179388" y="1240955"/>
            <a:ext cx="2597752" cy="2176671"/>
          </a:xfrm>
          <a:prstGeom prst="rect">
            <a:avLst/>
          </a:prstGeom>
        </p:spPr>
      </p:pic>
      <p:sp>
        <p:nvSpPr>
          <p:cNvPr id="7" name="文本框 6">
            <a:extLst>
              <a:ext uri="{FF2B5EF4-FFF2-40B4-BE49-F238E27FC236}">
                <a16:creationId xmlns:a16="http://schemas.microsoft.com/office/drawing/2014/main" id="{F1EAA43A-AF87-49C3-4904-738AC4024187}"/>
              </a:ext>
            </a:extLst>
          </p:cNvPr>
          <p:cNvSpPr txBox="1"/>
          <p:nvPr/>
        </p:nvSpPr>
        <p:spPr>
          <a:xfrm>
            <a:off x="2140047" y="3559681"/>
            <a:ext cx="2675335" cy="369332"/>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rPr>
              <a:t>Jiang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et al.,2020,RAA</a:t>
            </a:r>
            <a:endParaRPr lang="zh-CN" altLang="en-US"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8D2B28B5-FD52-62E7-376F-C3A09CCA3618}"/>
              </a:ext>
            </a:extLst>
          </p:cNvPr>
          <p:cNvSpPr txBox="1"/>
          <p:nvPr/>
        </p:nvSpPr>
        <p:spPr>
          <a:xfrm>
            <a:off x="6970889" y="4595633"/>
            <a:ext cx="4661015" cy="646331"/>
          </a:xfrm>
          <a:prstGeom prst="rect">
            <a:avLst/>
          </a:prstGeom>
          <a:noFill/>
        </p:spPr>
        <p:txBody>
          <a:bodyPr wrap="square">
            <a:spAutoFit/>
          </a:bodyPr>
          <a:lstStyle/>
          <a:p>
            <a:r>
              <a:rPr lang="en-US" altLang="zh-CN" dirty="0" err="1">
                <a:latin typeface="Times New Roman" panose="02020603050405020304" pitchFamily="18" charset="0"/>
                <a:cs typeface="Times New Roman" panose="02020603050405020304" pitchFamily="18" charset="0"/>
              </a:rPr>
              <a:t>SimulateSearch</a:t>
            </a:r>
            <a:r>
              <a:rPr lang="en-US" altLang="zh-CN" dirty="0">
                <a:latin typeface="Times New Roman" panose="02020603050405020304" pitchFamily="18" charset="0"/>
                <a:cs typeface="Times New Roman" panose="02020603050405020304" pitchFamily="18" charset="0"/>
              </a:rPr>
              <a:t> </a:t>
            </a:r>
          </a:p>
          <a:p>
            <a:r>
              <a:rPr lang="en-US" altLang="zh-CN" dirty="0">
                <a:latin typeface="Times New Roman" panose="02020603050405020304" pitchFamily="18" charset="0"/>
                <a:cs typeface="Times New Roman" panose="02020603050405020304" pitchFamily="18" charset="0"/>
              </a:rPr>
              <a:t>               ---------- </a:t>
            </a:r>
            <a:r>
              <a:rPr lang="zh-CN" altLang="en-US" dirty="0">
                <a:latin typeface="Times New Roman" panose="02020603050405020304" pitchFamily="18" charset="0"/>
                <a:cs typeface="Times New Roman" panose="02020603050405020304" pitchFamily="18" charset="0"/>
              </a:rPr>
              <a:t>Luo</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et al., 2022, MNRAS</a:t>
            </a:r>
          </a:p>
        </p:txBody>
      </p:sp>
      <p:grpSp>
        <p:nvGrpSpPr>
          <p:cNvPr id="16" name="组合 15">
            <a:extLst>
              <a:ext uri="{FF2B5EF4-FFF2-40B4-BE49-F238E27FC236}">
                <a16:creationId xmlns:a16="http://schemas.microsoft.com/office/drawing/2014/main" id="{BE3A9DF3-53BF-EFD5-EAE8-F1130494B925}"/>
              </a:ext>
            </a:extLst>
          </p:cNvPr>
          <p:cNvGrpSpPr/>
          <p:nvPr/>
        </p:nvGrpSpPr>
        <p:grpSpPr>
          <a:xfrm>
            <a:off x="8407871" y="692492"/>
            <a:ext cx="2707234" cy="2176670"/>
            <a:chOff x="1004875" y="4371829"/>
            <a:chExt cx="2656174" cy="1992130"/>
          </a:xfrm>
        </p:grpSpPr>
        <p:pic>
          <p:nvPicPr>
            <p:cNvPr id="17" name="图片 16">
              <a:extLst>
                <a:ext uri="{FF2B5EF4-FFF2-40B4-BE49-F238E27FC236}">
                  <a16:creationId xmlns:a16="http://schemas.microsoft.com/office/drawing/2014/main" id="{76FB89C5-C0AC-D5CA-E77E-6A74994DE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75" y="4371829"/>
              <a:ext cx="2656174" cy="1992130"/>
            </a:xfrm>
            <a:prstGeom prst="rect">
              <a:avLst/>
            </a:prstGeom>
          </p:spPr>
        </p:pic>
        <p:sp>
          <p:nvSpPr>
            <p:cNvPr id="18" name="矩形 17">
              <a:extLst>
                <a:ext uri="{FF2B5EF4-FFF2-40B4-BE49-F238E27FC236}">
                  <a16:creationId xmlns:a16="http://schemas.microsoft.com/office/drawing/2014/main" id="{11831AB8-C2FB-CA39-8F2D-5A2D43B1DAC3}"/>
                </a:ext>
              </a:extLst>
            </p:cNvPr>
            <p:cNvSpPr/>
            <p:nvPr/>
          </p:nvSpPr>
          <p:spPr>
            <a:xfrm>
              <a:off x="1881549" y="5066498"/>
              <a:ext cx="902826" cy="6027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文本框 1">
            <a:extLst>
              <a:ext uri="{FF2B5EF4-FFF2-40B4-BE49-F238E27FC236}">
                <a16:creationId xmlns:a16="http://schemas.microsoft.com/office/drawing/2014/main" id="{E63081AA-9299-975F-C827-8CB6E46FC702}"/>
              </a:ext>
            </a:extLst>
          </p:cNvPr>
          <p:cNvSpPr txBox="1"/>
          <p:nvPr/>
        </p:nvSpPr>
        <p:spPr>
          <a:xfrm>
            <a:off x="11661912" y="6387548"/>
            <a:ext cx="397566" cy="369332"/>
          </a:xfrm>
          <a:prstGeom prst="rect">
            <a:avLst/>
          </a:prstGeom>
          <a:noFill/>
        </p:spPr>
        <p:txBody>
          <a:bodyPr wrap="square" rtlCol="0">
            <a:spAutoFit/>
          </a:bodyPr>
          <a:lstStyle/>
          <a:p>
            <a:r>
              <a:rPr kumimoji="1" lang="en-US" altLang="zh-CN" dirty="0"/>
              <a:t>8</a:t>
            </a:r>
            <a:endParaRPr kumimoji="1" lang="zh-CN" altLang="en-US" dirty="0"/>
          </a:p>
        </p:txBody>
      </p:sp>
      <p:sp>
        <p:nvSpPr>
          <p:cNvPr id="6" name="文本框 5">
            <a:extLst>
              <a:ext uri="{FF2B5EF4-FFF2-40B4-BE49-F238E27FC236}">
                <a16:creationId xmlns:a16="http://schemas.microsoft.com/office/drawing/2014/main" id="{6FAD087B-D898-D5A2-05E4-6E6A0820AE6B}"/>
              </a:ext>
            </a:extLst>
          </p:cNvPr>
          <p:cNvSpPr txBox="1"/>
          <p:nvPr/>
        </p:nvSpPr>
        <p:spPr>
          <a:xfrm>
            <a:off x="708894" y="4265503"/>
            <a:ext cx="5884303" cy="1938992"/>
          </a:xfrm>
          <a:prstGeom prst="rect">
            <a:avLst/>
          </a:prstGeom>
          <a:noFill/>
        </p:spPr>
        <p:txBody>
          <a:bodyPr wrap="none" rtlCol="0">
            <a:spAutoFit/>
          </a:bodyPr>
          <a:lstStyle/>
          <a:p>
            <a:r>
              <a:rPr kumimoji="1" lang="en" altLang="zh-CN" sz="2000" dirty="0">
                <a:latin typeface="Times New Roman" panose="02020603050405020304" pitchFamily="18" charset="0"/>
                <a:cs typeface="Times New Roman" panose="02020603050405020304" pitchFamily="18" charset="0"/>
              </a:rPr>
              <a:t>Telescope aperture</a:t>
            </a:r>
            <a:r>
              <a:rPr kumimoji="1" lang="zh-CN" altLang="en-US" sz="2000" dirty="0">
                <a:latin typeface="Times New Roman" panose="02020603050405020304" pitchFamily="18" charset="0"/>
                <a:cs typeface="Times New Roman" panose="02020603050405020304" pitchFamily="18" charset="0"/>
              </a:rPr>
              <a:t> </a:t>
            </a:r>
            <a:r>
              <a:rPr kumimoji="1" lang="en" altLang="zh-CN"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  500m</a:t>
            </a:r>
            <a:endParaRPr kumimoji="1" lang="en" altLang="zh-CN" sz="2000" dirty="0">
              <a:latin typeface="Times New Roman" panose="02020603050405020304" pitchFamily="18" charset="0"/>
              <a:cs typeface="Times New Roman" panose="02020603050405020304" pitchFamily="18" charset="0"/>
            </a:endParaRPr>
          </a:p>
          <a:p>
            <a:r>
              <a:rPr kumimoji="1" lang="en" altLang="zh-CN" sz="2000" dirty="0">
                <a:latin typeface="Times New Roman" panose="02020603050405020304" pitchFamily="18" charset="0"/>
                <a:cs typeface="Times New Roman" panose="02020603050405020304" pitchFamily="18" charset="0"/>
              </a:rPr>
              <a:t>Observed frequency :  1-1.5GHZ</a:t>
            </a:r>
          </a:p>
          <a:p>
            <a:r>
              <a:rPr kumimoji="1" lang="en" altLang="zh-CN" sz="2000" dirty="0">
                <a:latin typeface="Times New Roman" panose="02020603050405020304" pitchFamily="18" charset="0"/>
                <a:cs typeface="Times New Roman" panose="02020603050405020304" pitchFamily="18" charset="0"/>
              </a:rPr>
              <a:t>Angular resolution</a:t>
            </a:r>
            <a:r>
              <a:rPr kumimoji="1" lang="zh-CN" altLang="en-US" sz="2000" dirty="0">
                <a:latin typeface="Times New Roman" panose="02020603050405020304" pitchFamily="18" charset="0"/>
                <a:cs typeface="Times New Roman" panose="02020603050405020304" pitchFamily="18" charset="0"/>
              </a:rPr>
              <a:t> </a:t>
            </a:r>
            <a:r>
              <a:rPr kumimoji="1" lang="en" altLang="zh-CN" sz="2000" dirty="0">
                <a:latin typeface="Times New Roman" panose="02020603050405020304" pitchFamily="18" charset="0"/>
                <a:cs typeface="Times New Roman" panose="02020603050405020304" pitchFamily="18" charset="0"/>
              </a:rPr>
              <a:t>  :  26 arcmin for 19 beam</a:t>
            </a:r>
          </a:p>
          <a:p>
            <a:r>
              <a:rPr kumimoji="1" lang="en" altLang="zh-CN" sz="2000" dirty="0">
                <a:latin typeface="Times New Roman" panose="02020603050405020304" pitchFamily="18" charset="0"/>
                <a:cs typeface="Times New Roman" panose="02020603050405020304" pitchFamily="18" charset="0"/>
              </a:rPr>
              <a:t>Covered sky area</a:t>
            </a:r>
            <a:r>
              <a:rPr kumimoji="1" lang="zh-CN" altLang="en-US" sz="2000" dirty="0">
                <a:latin typeface="Times New Roman" panose="02020603050405020304" pitchFamily="18" charset="0"/>
                <a:cs typeface="Times New Roman" panose="02020603050405020304" pitchFamily="18" charset="0"/>
              </a:rPr>
              <a:t> </a:t>
            </a:r>
            <a:r>
              <a:rPr kumimoji="1" lang="en" altLang="zh-CN" sz="2000" dirty="0">
                <a:latin typeface="Times New Roman" panose="02020603050405020304" pitchFamily="18" charset="0"/>
                <a:cs typeface="Times New Roman" panose="02020603050405020304" pitchFamily="18" charset="0"/>
              </a:rPr>
              <a:t>    :  Dec </a:t>
            </a:r>
            <a:r>
              <a:rPr lang="en" altLang="zh-CN" sz="2000" dirty="0">
                <a:solidFill>
                  <a:srgbClr val="000000"/>
                </a:solidFill>
                <a:effectLst/>
                <a:latin typeface="Times New Roman" panose="02020603050405020304" pitchFamily="18" charset="0"/>
                <a:cs typeface="Times New Roman" panose="02020603050405020304" pitchFamily="18" charset="0"/>
              </a:rPr>
              <a:t>-14º - 66º </a:t>
            </a:r>
            <a:endParaRPr kumimoji="1" lang="en" altLang="zh-CN" sz="2000" dirty="0">
              <a:latin typeface="Times New Roman" panose="02020603050405020304" pitchFamily="18" charset="0"/>
              <a:cs typeface="Times New Roman" panose="02020603050405020304" pitchFamily="18" charset="0"/>
            </a:endParaRPr>
          </a:p>
          <a:p>
            <a:r>
              <a:rPr kumimoji="1" lang="en" altLang="zh-CN" sz="2000" dirty="0">
                <a:latin typeface="Times New Roman" panose="02020603050405020304" pitchFamily="18" charset="0"/>
                <a:cs typeface="Times New Roman" panose="02020603050405020304" pitchFamily="18" charset="0"/>
              </a:rPr>
              <a:t>Sensitivity</a:t>
            </a:r>
            <a:r>
              <a:rPr kumimoji="1" lang="zh-CN" altLang="en-US" sz="2000" dirty="0">
                <a:latin typeface="Times New Roman" panose="02020603050405020304" pitchFamily="18" charset="0"/>
                <a:cs typeface="Times New Roman" panose="02020603050405020304" pitchFamily="18" charset="0"/>
              </a:rPr>
              <a:t> </a:t>
            </a:r>
            <a:r>
              <a:rPr kumimoji="1" lang="en" altLang="zh-CN"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  </a:t>
            </a:r>
            <a:r>
              <a:rPr lang="en" altLang="zh-CN" sz="2000" dirty="0">
                <a:solidFill>
                  <a:srgbClr val="000000"/>
                </a:solidFill>
                <a:effectLst/>
                <a:latin typeface="Times New Roman" panose="02020603050405020304" pitchFamily="18" charset="0"/>
                <a:cs typeface="Times New Roman" panose="02020603050405020304" pitchFamily="18" charset="0"/>
              </a:rPr>
              <a:t>15 </a:t>
            </a:r>
            <a:r>
              <a:rPr lang="en" altLang="zh-CN" sz="2000" dirty="0" err="1">
                <a:solidFill>
                  <a:srgbClr val="000000"/>
                </a:solidFill>
                <a:effectLst/>
                <a:latin typeface="Times New Roman" panose="02020603050405020304" pitchFamily="18" charset="0"/>
                <a:cs typeface="Times New Roman" panose="02020603050405020304" pitchFamily="18" charset="0"/>
              </a:rPr>
              <a:t>mJy</a:t>
            </a:r>
            <a:r>
              <a:rPr lang="en" altLang="zh-CN" sz="2000" dirty="0">
                <a:solidFill>
                  <a:srgbClr val="000000"/>
                </a:solidFill>
                <a:effectLst/>
                <a:latin typeface="Times New Roman" panose="02020603050405020304" pitchFamily="18" charset="0"/>
                <a:cs typeface="Times New Roman" panose="02020603050405020304" pitchFamily="18" charset="0"/>
              </a:rPr>
              <a:t> (1ms</a:t>
            </a:r>
            <a:r>
              <a:rPr lang="zh-CN" altLang="en-US" sz="2000" dirty="0">
                <a:solidFill>
                  <a:srgbClr val="000000"/>
                </a:solidFill>
                <a:effectLst/>
                <a:latin typeface="Times New Roman" panose="02020603050405020304" pitchFamily="18" charset="0"/>
                <a:ea typeface="KaiTi" panose="02010609060101010101" pitchFamily="49" charset="-122"/>
                <a:cs typeface="Times New Roman" panose="02020603050405020304" pitchFamily="18" charset="0"/>
              </a:rPr>
              <a:t> </a:t>
            </a:r>
            <a:r>
              <a:rPr lang="en-US" altLang="zh-CN" sz="2000" dirty="0">
                <a:solidFill>
                  <a:srgbClr val="000000"/>
                </a:solidFill>
                <a:effectLst/>
                <a:latin typeface="Times New Roman" panose="02020603050405020304" pitchFamily="18" charset="0"/>
                <a:ea typeface="KaiTi" panose="02010609060101010101" pitchFamily="49" charset="-122"/>
                <a:cs typeface="Times New Roman" panose="02020603050405020304" pitchFamily="18" charset="0"/>
              </a:rPr>
              <a:t>width single pulse</a:t>
            </a:r>
            <a:r>
              <a:rPr lang="en-US" altLang="zh-CN" sz="2000" dirty="0">
                <a:solidFill>
                  <a:srgbClr val="000000"/>
                </a:solidFill>
                <a:effectLst/>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a:p>
            <a:endParaRPr kumimoji="1" lang="zh-CN" altLang="en-US" sz="20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5C3F1204-EEF8-F098-C0C0-99F76C70B2D6}"/>
              </a:ext>
            </a:extLst>
          </p:cNvPr>
          <p:cNvPicPr>
            <a:picLocks noChangeAspect="1"/>
          </p:cNvPicPr>
          <p:nvPr/>
        </p:nvPicPr>
        <p:blipFill>
          <a:blip r:embed="rId5"/>
          <a:stretch>
            <a:fillRect/>
          </a:stretch>
        </p:blipFill>
        <p:spPr>
          <a:xfrm>
            <a:off x="2844029" y="1333214"/>
            <a:ext cx="2373711" cy="2155439"/>
          </a:xfrm>
          <a:prstGeom prst="rect">
            <a:avLst/>
          </a:prstGeom>
        </p:spPr>
      </p:pic>
      <p:sp>
        <p:nvSpPr>
          <p:cNvPr id="10" name="文本框 9">
            <a:extLst>
              <a:ext uri="{FF2B5EF4-FFF2-40B4-BE49-F238E27FC236}">
                <a16:creationId xmlns:a16="http://schemas.microsoft.com/office/drawing/2014/main" id="{18F816F4-D2E2-4214-CE4E-93E2446F55B0}"/>
              </a:ext>
            </a:extLst>
          </p:cNvPr>
          <p:cNvSpPr txBox="1"/>
          <p:nvPr/>
        </p:nvSpPr>
        <p:spPr>
          <a:xfrm>
            <a:off x="7350448" y="5406489"/>
            <a:ext cx="3873112" cy="707886"/>
          </a:xfrm>
          <a:prstGeom prst="rect">
            <a:avLst/>
          </a:prstGeom>
          <a:noFill/>
        </p:spPr>
        <p:txBody>
          <a:bodyPr wrap="square" rtlCol="0">
            <a:spAutoFit/>
          </a:bodyPr>
          <a:lstStyle/>
          <a:p>
            <a:r>
              <a:rPr kumimoji="1" lang="en" altLang="zh-CN" sz="2000" dirty="0">
                <a:latin typeface="Times New Roman" panose="02020603050405020304" pitchFamily="18" charset="0"/>
                <a:cs typeface="Times New Roman" panose="02020603050405020304" pitchFamily="18" charset="0"/>
              </a:rPr>
              <a:t>The simulated data layout is consistent with the real beam</a:t>
            </a:r>
            <a:endParaRPr kumimoji="1" lang="zh-CN" altLang="en-US" sz="2000" dirty="0">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id="{137D1E70-D3AD-5636-3667-B66EBA43E450}"/>
              </a:ext>
            </a:extLst>
          </p:cNvPr>
          <p:cNvGrpSpPr/>
          <p:nvPr/>
        </p:nvGrpSpPr>
        <p:grpSpPr>
          <a:xfrm>
            <a:off x="5642719" y="692492"/>
            <a:ext cx="2765151" cy="2176670"/>
            <a:chOff x="5884579" y="330926"/>
            <a:chExt cx="2612849" cy="1959638"/>
          </a:xfrm>
        </p:grpSpPr>
        <p:pic>
          <p:nvPicPr>
            <p:cNvPr id="15" name="图片 14">
              <a:extLst>
                <a:ext uri="{FF2B5EF4-FFF2-40B4-BE49-F238E27FC236}">
                  <a16:creationId xmlns:a16="http://schemas.microsoft.com/office/drawing/2014/main" id="{9FD039E2-1594-6D5E-5913-F8FF8F076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579" y="330926"/>
              <a:ext cx="2612849" cy="1959638"/>
            </a:xfrm>
            <a:prstGeom prst="rect">
              <a:avLst/>
            </a:prstGeom>
          </p:spPr>
        </p:pic>
        <p:sp>
          <p:nvSpPr>
            <p:cNvPr id="3" name="矩形 2">
              <a:extLst>
                <a:ext uri="{FF2B5EF4-FFF2-40B4-BE49-F238E27FC236}">
                  <a16:creationId xmlns:a16="http://schemas.microsoft.com/office/drawing/2014/main" id="{E6113B51-86CC-74ED-7CBA-57D51D95B1A5}"/>
                </a:ext>
              </a:extLst>
            </p:cNvPr>
            <p:cNvSpPr/>
            <p:nvPr/>
          </p:nvSpPr>
          <p:spPr>
            <a:xfrm>
              <a:off x="6778736" y="1014265"/>
              <a:ext cx="867592" cy="7023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9" name="图片 8">
            <a:extLst>
              <a:ext uri="{FF2B5EF4-FFF2-40B4-BE49-F238E27FC236}">
                <a16:creationId xmlns:a16="http://schemas.microsoft.com/office/drawing/2014/main" id="{0DB47751-0A95-00CC-8680-96F1FB353F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397" y="2989866"/>
            <a:ext cx="1756019" cy="1317014"/>
          </a:xfrm>
          <a:prstGeom prst="rect">
            <a:avLst/>
          </a:prstGeom>
        </p:spPr>
      </p:pic>
      <p:pic>
        <p:nvPicPr>
          <p:cNvPr id="13" name="图片 12">
            <a:extLst>
              <a:ext uri="{FF2B5EF4-FFF2-40B4-BE49-F238E27FC236}">
                <a16:creationId xmlns:a16="http://schemas.microsoft.com/office/drawing/2014/main" id="{3DDFD3B1-B716-8836-6689-6528EB650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0985" y="2982901"/>
            <a:ext cx="1756019" cy="1317014"/>
          </a:xfrm>
          <a:prstGeom prst="rect">
            <a:avLst/>
          </a:prstGeom>
        </p:spPr>
      </p:pic>
      <p:pic>
        <p:nvPicPr>
          <p:cNvPr id="20" name="图片 19">
            <a:extLst>
              <a:ext uri="{FF2B5EF4-FFF2-40B4-BE49-F238E27FC236}">
                <a16:creationId xmlns:a16="http://schemas.microsoft.com/office/drawing/2014/main" id="{D62ACA24-E7BE-51E3-945D-4AEA7C7D2D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8250" y="2946679"/>
            <a:ext cx="1756019" cy="1317014"/>
          </a:xfrm>
          <a:prstGeom prst="rect">
            <a:avLst/>
          </a:prstGeom>
        </p:spPr>
      </p:pic>
    </p:spTree>
    <p:extLst>
      <p:ext uri="{BB962C8B-B14F-4D97-AF65-F5344CB8AC3E}">
        <p14:creationId xmlns:p14="http://schemas.microsoft.com/office/powerpoint/2010/main" val="824264116"/>
      </p:ext>
    </p:extLst>
  </p:cSld>
  <p:clrMapOvr>
    <a:masterClrMapping/>
  </p:clrMapOvr>
  <mc:AlternateContent xmlns:mc="http://schemas.openxmlformats.org/markup-compatibility/2006" xmlns:p14="http://schemas.microsoft.com/office/powerpoint/2010/main">
    <mc:Choice Requires="p14">
      <p:transition spd="slow" p14:dur="2000" advTm="134854"/>
    </mc:Choice>
    <mc:Fallback xmlns="">
      <p:transition spd="slow" advTm="134854"/>
    </mc:Fallback>
  </mc:AlternateContent>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fc0yx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tfc0yx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18449</TotalTime>
  <Words>1934</Words>
  <Application>Microsoft Macintosh PowerPoint</Application>
  <PresentationFormat>宽屏</PresentationFormat>
  <Paragraphs>154</Paragraphs>
  <Slides>20</Slides>
  <Notes>20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20</vt:i4>
      </vt:variant>
    </vt:vector>
  </HeadingPairs>
  <TitlesOfParts>
    <vt:vector size="30" baseType="lpstr">
      <vt:lpstr>-apple-system</vt:lpstr>
      <vt:lpstr>微软雅黑</vt:lpstr>
      <vt:lpstr>字魂105号-简雅黑</vt:lpstr>
      <vt:lpstr>Arial</vt:lpstr>
      <vt:lpstr>Calibri</vt:lpstr>
      <vt:lpstr>Cambria Math</vt:lpstr>
      <vt:lpstr>Times New Roman</vt:lpstr>
      <vt:lpstr>Wingdings</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商务科技</dc:title>
  <dc:creator>第一PPT</dc:creator>
  <cp:keywords>www.1ppt.com</cp:keywords>
  <dc:description>www.1ppt.com</dc:description>
  <cp:lastModifiedBy>Yao Chen</cp:lastModifiedBy>
  <cp:revision>99</cp:revision>
  <dcterms:created xsi:type="dcterms:W3CDTF">2022-07-08T19:42:00Z</dcterms:created>
  <dcterms:modified xsi:type="dcterms:W3CDTF">2024-07-14T05:38:11Z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CDBC1D7CF0F0423BBC56FB88A23AD0C2_12</vt:lpwstr>
  </property>
  <property fmtid="{D5CDD505-2E9C-101B-9397-08002B2CF9AE}" pid="3" name="KSOProductBuildVer">
    <vt:lpwstr>2052-12.1.0.15374</vt:lpwstr>
  </property>
</Properties>
</file>